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830" r:id="rId2"/>
    <p:sldId id="832" r:id="rId3"/>
    <p:sldId id="951" r:id="rId4"/>
    <p:sldId id="950" r:id="rId5"/>
    <p:sldId id="949" r:id="rId6"/>
    <p:sldId id="834" r:id="rId7"/>
    <p:sldId id="936" r:id="rId8"/>
    <p:sldId id="939" r:id="rId9"/>
    <p:sldId id="938" r:id="rId10"/>
    <p:sldId id="948" r:id="rId11"/>
    <p:sldId id="947" r:id="rId12"/>
    <p:sldId id="946" r:id="rId13"/>
    <p:sldId id="840" r:id="rId14"/>
    <p:sldId id="945" r:id="rId15"/>
    <p:sldId id="944" r:id="rId16"/>
    <p:sldId id="943" r:id="rId17"/>
    <p:sldId id="942" r:id="rId18"/>
    <p:sldId id="941" r:id="rId19"/>
    <p:sldId id="940" r:id="rId20"/>
    <p:sldId id="952" r:id="rId21"/>
    <p:sldId id="953" r:id="rId22"/>
    <p:sldId id="954" r:id="rId23"/>
    <p:sldId id="696" r:id="rId24"/>
    <p:sldId id="838" r:id="rId25"/>
    <p:sldId id="839" r:id="rId26"/>
    <p:sldId id="841" r:id="rId27"/>
    <p:sldId id="842" r:id="rId28"/>
    <p:sldId id="843" r:id="rId29"/>
    <p:sldId id="844" r:id="rId30"/>
    <p:sldId id="957" r:id="rId31"/>
    <p:sldId id="956" r:id="rId32"/>
    <p:sldId id="845" r:id="rId33"/>
    <p:sldId id="958" r:id="rId34"/>
    <p:sldId id="846" r:id="rId35"/>
    <p:sldId id="847" r:id="rId36"/>
    <p:sldId id="848" r:id="rId37"/>
    <p:sldId id="955" r:id="rId38"/>
    <p:sldId id="959" r:id="rId39"/>
    <p:sldId id="960" r:id="rId40"/>
    <p:sldId id="961" r:id="rId41"/>
    <p:sldId id="962" r:id="rId42"/>
    <p:sldId id="866" r:id="rId4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FF0000"/>
    <a:srgbClr val="33CC33"/>
    <a:srgbClr val="008000"/>
    <a:srgbClr val="FFCC00"/>
    <a:srgbClr val="003300"/>
    <a:srgbClr val="A51E07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94598" autoAdjust="0"/>
  </p:normalViewPr>
  <p:slideViewPr>
    <p:cSldViewPr>
      <p:cViewPr varScale="1">
        <p:scale>
          <a:sx n="112" d="100"/>
          <a:sy n="112" d="100"/>
        </p:scale>
        <p:origin x="67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4F7ED0-3B02-4C3E-8D52-9E0396B9909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000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9DF3F7-AF1E-4EFF-94C3-1ACEE52469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473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35348-0E4F-43A4-A5EF-47471AD43AF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0791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EC6626-082C-448C-AF07-66DD4D6824D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9656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B64066-096C-4586-872D-0425F766470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9033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3F8A6E-FD6C-4CC7-BCCC-67B1EA5D952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432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5E7FFD-CC76-4C23-B70C-CDDAB7CB246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0256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BB6DC0-0F00-4828-81F2-F0E5C2AF782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7045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CA4A1E-E857-440E-A364-C0677B2AB08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348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830B22-46E0-42E5-BFE9-9E6B3995F11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329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E0796F-456C-497B-AB71-77FCFDAF344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6549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ED7550-CA76-4EFE-8E6D-966803B2736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538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885F6-4AF8-40E5-963D-DABEB5B74C3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0761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143B31-9308-44B3-A671-DD4FBDB3110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523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50000">
              <a:srgbClr val="767676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5BA45623-48DD-4AC7-B887-10E365B8EAC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5" Type="http://schemas.openxmlformats.org/officeDocument/2006/relationships/image" Target="../media/image9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Relationship Id="rId14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jpeg"/><Relationship Id="rId7" Type="http://schemas.openxmlformats.org/officeDocument/2006/relationships/image" Target="../media/image98.png"/><Relationship Id="rId12" Type="http://schemas.openxmlformats.org/officeDocument/2006/relationships/image" Target="../media/image103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65.png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8.png"/><Relationship Id="rId3" Type="http://schemas.openxmlformats.org/officeDocument/2006/relationships/image" Target="../media/image118.png"/><Relationship Id="rId7" Type="http://schemas.openxmlformats.org/officeDocument/2006/relationships/image" Target="../media/image122.jpeg"/><Relationship Id="rId12" Type="http://schemas.openxmlformats.org/officeDocument/2006/relationships/image" Target="../media/image127.jpeg"/><Relationship Id="rId2" Type="http://schemas.openxmlformats.org/officeDocument/2006/relationships/image" Target="../media/image117.png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5" Type="http://schemas.openxmlformats.org/officeDocument/2006/relationships/image" Target="../media/image120.jpeg"/><Relationship Id="rId15" Type="http://schemas.openxmlformats.org/officeDocument/2006/relationships/image" Target="../media/image130.png"/><Relationship Id="rId10" Type="http://schemas.openxmlformats.org/officeDocument/2006/relationships/image" Target="../media/image125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Relationship Id="rId14" Type="http://schemas.openxmlformats.org/officeDocument/2006/relationships/image" Target="../media/image1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ChangeArrowheads="1"/>
          </p:cNvSpPr>
          <p:nvPr/>
        </p:nvSpPr>
        <p:spPr bwMode="auto">
          <a:xfrm>
            <a:off x="1268413" y="765175"/>
            <a:ext cx="6302375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altLang="cs-CZ" sz="3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MÜZWESSEN IN KORIDOR </a:t>
            </a:r>
          </a:p>
          <a:p>
            <a:pPr algn="ctr">
              <a:defRPr/>
            </a:pPr>
            <a:r>
              <a:rPr lang="cs-CZ" altLang="cs-CZ" sz="3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BERNSTRAINSTRASSE</a:t>
            </a:r>
            <a:endParaRPr lang="cs-CZ" altLang="cs-CZ" sz="36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cs-CZ" altLang="cs-CZ" sz="24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en-US" altLang="cs-CZ" sz="2400" b="0" dirty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05830" name="Rectangle 6"/>
          <p:cNvSpPr>
            <a:spLocks noChangeArrowheads="1"/>
          </p:cNvSpPr>
          <p:nvPr/>
        </p:nvSpPr>
        <p:spPr bwMode="auto">
          <a:xfrm>
            <a:off x="2286000" y="3078163"/>
            <a:ext cx="4572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altLang="cs-CZ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2" name="Obrázek 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2349500"/>
            <a:ext cx="3541713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988"/>
            <a:ext cx="4616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Obrázek 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909638"/>
            <a:ext cx="17653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Obrázek 1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728913"/>
            <a:ext cx="1755775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1270" name="Rectangle 4"/>
          <p:cNvSpPr>
            <a:spLocks noChangeArrowheads="1"/>
          </p:cNvSpPr>
          <p:nvPr/>
        </p:nvSpPr>
        <p:spPr bwMode="auto">
          <a:xfrm>
            <a:off x="0" y="1819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3375"/>
            <a:ext cx="5930900" cy="63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obrázek 5" descr="_MG_54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196975"/>
            <a:ext cx="17383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obrázek 6" descr="_MG_54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006725"/>
            <a:ext cx="1738312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8"/>
            <a:ext cx="4614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obrázek 7" descr="_MG_54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942975"/>
            <a:ext cx="18351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obrázek 8" descr="_MG_54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743200"/>
            <a:ext cx="183515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1976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4339" name="Picture 3" descr="O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12875"/>
            <a:ext cx="5616575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17538" y="404813"/>
            <a:ext cx="79232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990000"/>
                </a:solidFill>
                <a:latin typeface="Times New Roman" panose="02020603050405020304" pitchFamily="18" charset="0"/>
              </a:rPr>
              <a:t>Antigonos II. Gonatas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0">
                <a:solidFill>
                  <a:srgbClr val="990000"/>
                </a:solidFill>
                <a:latin typeface="Times New Roman" panose="02020603050405020304" pitchFamily="18" charset="0"/>
              </a:rPr>
              <a:t>Mincovna: </a:t>
            </a:r>
            <a:r>
              <a:rPr lang="cs-CZ" altLang="cs-CZ" sz="2400" b="0" i="1">
                <a:solidFill>
                  <a:srgbClr val="990000"/>
                </a:solidFill>
                <a:latin typeface="Times New Roman" panose="02020603050405020304" pitchFamily="18" charset="0"/>
              </a:rPr>
              <a:t>Amfipolis</a:t>
            </a:r>
            <a:r>
              <a:rPr lang="cs-CZ" altLang="cs-CZ" sz="2400" b="0">
                <a:solidFill>
                  <a:srgbClr val="990000"/>
                </a:solidFill>
                <a:latin typeface="Times New Roman" panose="02020603050405020304" pitchFamily="18" charset="0"/>
              </a:rPr>
              <a:t>, AR tetradrachma, 274/271–260/255 BC</a:t>
            </a:r>
            <a:r>
              <a:rPr lang="cs-CZ" altLang="cs-CZ" sz="2400">
                <a:solidFill>
                  <a:srgbClr val="990000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-523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Arial" panose="020B0604020202020204" pitchFamily="34" charset="0"/>
            </a:endParaRPr>
          </a:p>
        </p:txBody>
      </p:sp>
      <p:pic>
        <p:nvPicPr>
          <p:cNvPr id="14342" name="Picture 6" descr="H5-27287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292600"/>
            <a:ext cx="2305050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3548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Arial" panose="020B0604020202020204" pitchFamily="34" charset="0"/>
            </a:endParaRPr>
          </a:p>
        </p:txBody>
      </p:sp>
      <p:pic>
        <p:nvPicPr>
          <p:cNvPr id="14344" name="Picture 8" descr="Ps235-2011_1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508500"/>
            <a:ext cx="18002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Line 9"/>
          <p:cNvSpPr>
            <a:spLocks noChangeShapeType="1"/>
          </p:cNvSpPr>
          <p:nvPr/>
        </p:nvSpPr>
        <p:spPr bwMode="auto">
          <a:xfrm flipH="1">
            <a:off x="4859338" y="2636838"/>
            <a:ext cx="1152525" cy="2879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6084888" y="2708275"/>
            <a:ext cx="1079500" cy="28082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625475"/>
            <a:ext cx="593090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628775"/>
            <a:ext cx="5932488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0"/>
            <a:ext cx="4616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0"/>
            <a:ext cx="4616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bdélník 1"/>
          <p:cNvSpPr>
            <a:spLocks noChangeArrowheads="1"/>
          </p:cNvSpPr>
          <p:nvPr/>
        </p:nvSpPr>
        <p:spPr bwMode="auto">
          <a:xfrm>
            <a:off x="1619250" y="620713"/>
            <a:ext cx="5870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VI:01 – Lysimachos / Athéna Alkidemos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1/3-Statér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2219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>
                <a:cs typeface="Times New Roman" panose="02020603050405020304" pitchFamily="18" charset="0"/>
              </a:rPr>
              <a:t> </a:t>
            </a:r>
            <a:endParaRPr lang="cs-CZ" altLang="cs-CZ" sz="1000"/>
          </a:p>
        </p:txBody>
      </p:sp>
      <p:pic>
        <p:nvPicPr>
          <p:cNvPr id="19461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2055813"/>
            <a:ext cx="1911350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Obrázek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3933825"/>
            <a:ext cx="19113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1962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9465" name="Obrázek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055813"/>
            <a:ext cx="1865312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Obrázek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921125"/>
            <a:ext cx="1895475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9468" name="obrázek 7" descr="K00755a_IMG_64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85975"/>
            <a:ext cx="18478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obrázek 8" descr="K00755r_IMG_640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33825"/>
            <a:ext cx="184785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0" y="2057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>
                <a:cs typeface="Times New Roman" panose="02020603050405020304" pitchFamily="18" charset="0"/>
              </a:rPr>
              <a:t>  </a:t>
            </a:r>
            <a:endParaRPr lang="cs-CZ" altLang="cs-CZ" sz="1000"/>
          </a:p>
        </p:txBody>
      </p:sp>
      <p:pic>
        <p:nvPicPr>
          <p:cNvPr id="19472" name="Obrázek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2085975"/>
            <a:ext cx="178276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Obrázek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3933825"/>
            <a:ext cx="183038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4" name="Rectangle 18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délník 1"/>
          <p:cNvSpPr>
            <a:spLocks noChangeArrowheads="1"/>
          </p:cNvSpPr>
          <p:nvPr/>
        </p:nvSpPr>
        <p:spPr bwMode="auto">
          <a:xfrm>
            <a:off x="1835150" y="692150"/>
            <a:ext cx="533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VI:02 – ženská hlava v přilbě / pták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1/3-Stater</a:t>
            </a:r>
          </a:p>
        </p:txBody>
      </p:sp>
      <p:pic>
        <p:nvPicPr>
          <p:cNvPr id="20483" name="obrázek 22" descr="MK_GR_026654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820863"/>
            <a:ext cx="2187575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obrázek 23" descr="MK_GR_026654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933825"/>
            <a:ext cx="2179638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0486" name="Obrázek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1789113"/>
            <a:ext cx="2144712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Obrázek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3919538"/>
            <a:ext cx="21351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1476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075" name="Picture 3" descr="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11341101" cy="746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1331913" y="981075"/>
            <a:ext cx="0" cy="2873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1619250" y="692150"/>
            <a:ext cx="0" cy="1152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1979613" y="549275"/>
            <a:ext cx="0" cy="16557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2339975" y="476250"/>
            <a:ext cx="0" cy="18732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2771775" y="476250"/>
            <a:ext cx="0" cy="19446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3203575" y="620713"/>
            <a:ext cx="0" cy="18002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3635375" y="620713"/>
            <a:ext cx="0" cy="20161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3995738" y="981075"/>
            <a:ext cx="0" cy="18002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4284663" y="1196975"/>
            <a:ext cx="0" cy="3603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4284663" y="2492375"/>
            <a:ext cx="0" cy="3603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700338" y="1412875"/>
            <a:ext cx="1081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Bójové</a:t>
            </a:r>
          </a:p>
        </p:txBody>
      </p:sp>
      <p:sp>
        <p:nvSpPr>
          <p:cNvPr id="3087" name="Oval 15"/>
          <p:cNvSpPr>
            <a:spLocks noChangeArrowheads="1"/>
          </p:cNvSpPr>
          <p:nvPr/>
        </p:nvSpPr>
        <p:spPr bwMode="auto">
          <a:xfrm>
            <a:off x="1403350" y="476250"/>
            <a:ext cx="2160588" cy="1655763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chemeClr val="bg2"/>
              </a:solidFill>
            </a:endParaRPr>
          </a:p>
        </p:txBody>
      </p:sp>
      <p:sp>
        <p:nvSpPr>
          <p:cNvPr id="3088" name="Oval 16"/>
          <p:cNvSpPr>
            <a:spLocks noChangeArrowheads="1"/>
          </p:cNvSpPr>
          <p:nvPr/>
        </p:nvSpPr>
        <p:spPr bwMode="auto">
          <a:xfrm>
            <a:off x="3059113" y="1341438"/>
            <a:ext cx="936625" cy="1152525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chemeClr val="bg2"/>
              </a:solidFill>
            </a:endParaRPr>
          </a:p>
        </p:txBody>
      </p:sp>
      <p:sp>
        <p:nvSpPr>
          <p:cNvPr id="3089" name="Oval 17"/>
          <p:cNvSpPr>
            <a:spLocks noChangeArrowheads="1"/>
          </p:cNvSpPr>
          <p:nvPr/>
        </p:nvSpPr>
        <p:spPr bwMode="auto">
          <a:xfrm>
            <a:off x="3563938" y="2349500"/>
            <a:ext cx="1008062" cy="506413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chemeClr val="bg2"/>
              </a:solidFill>
            </a:endParaRPr>
          </a:p>
        </p:txBody>
      </p:sp>
      <p:sp>
        <p:nvSpPr>
          <p:cNvPr id="3090" name="Oval 18"/>
          <p:cNvSpPr>
            <a:spLocks noChangeArrowheads="1"/>
          </p:cNvSpPr>
          <p:nvPr/>
        </p:nvSpPr>
        <p:spPr bwMode="auto">
          <a:xfrm>
            <a:off x="2916238" y="2205038"/>
            <a:ext cx="792162" cy="433387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chemeClr val="bg2"/>
              </a:solidFill>
            </a:endParaRPr>
          </a:p>
        </p:txBody>
      </p:sp>
      <p:sp>
        <p:nvSpPr>
          <p:cNvPr id="3091" name="Oval 19"/>
          <p:cNvSpPr>
            <a:spLocks noChangeArrowheads="1"/>
          </p:cNvSpPr>
          <p:nvPr/>
        </p:nvSpPr>
        <p:spPr bwMode="auto">
          <a:xfrm>
            <a:off x="3779838" y="981075"/>
            <a:ext cx="792162" cy="433388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chemeClr val="bg2"/>
              </a:solidFill>
            </a:endParaRP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051050" y="3500438"/>
            <a:ext cx="10445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Tauriskové</a:t>
            </a:r>
          </a:p>
          <a:p>
            <a:pPr>
              <a:defRPr/>
            </a:pPr>
            <a:endParaRPr lang="cs-CZ" altLang="cs-CZ" sz="140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7893" name="Rectangle 21"/>
          <p:cNvSpPr>
            <a:spLocks noChangeArrowheads="1"/>
          </p:cNvSpPr>
          <p:nvPr/>
        </p:nvSpPr>
        <p:spPr bwMode="auto">
          <a:xfrm>
            <a:off x="3348038" y="4221163"/>
            <a:ext cx="1122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1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Skordiskové</a:t>
            </a:r>
          </a:p>
        </p:txBody>
      </p:sp>
      <p:sp>
        <p:nvSpPr>
          <p:cNvPr id="207894" name="Rectangle 22"/>
          <p:cNvSpPr>
            <a:spLocks noChangeArrowheads="1"/>
          </p:cNvSpPr>
          <p:nvPr/>
        </p:nvSpPr>
        <p:spPr bwMode="auto">
          <a:xfrm>
            <a:off x="827088" y="2662238"/>
            <a:ext cx="1074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NORICUM</a:t>
            </a:r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3203575" y="3141663"/>
            <a:ext cx="1004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PANONIE</a:t>
            </a: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0" y="4221163"/>
            <a:ext cx="11636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altLang="cs-CZ" sz="14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GALLIA </a:t>
            </a:r>
          </a:p>
          <a:p>
            <a:pPr algn="ctr">
              <a:defRPr/>
            </a:pPr>
            <a:r>
              <a:rPr lang="cs-CZ" altLang="cs-CZ" sz="14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CISALPINA</a:t>
            </a: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250825" y="1773238"/>
            <a:ext cx="109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Vindelikové</a:t>
            </a:r>
          </a:p>
        </p:txBody>
      </p:sp>
      <p:sp>
        <p:nvSpPr>
          <p:cNvPr id="207898" name="Rectangle 26"/>
          <p:cNvSpPr>
            <a:spLocks noChangeArrowheads="1"/>
          </p:cNvSpPr>
          <p:nvPr/>
        </p:nvSpPr>
        <p:spPr bwMode="auto">
          <a:xfrm>
            <a:off x="4427538" y="2060575"/>
            <a:ext cx="746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Cotini?</a:t>
            </a: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364163" y="3429000"/>
            <a:ext cx="1538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SEDMIHRDSKO</a:t>
            </a:r>
          </a:p>
        </p:txBody>
      </p:sp>
      <p:sp>
        <p:nvSpPr>
          <p:cNvPr id="207900" name="Rectangle 28"/>
          <p:cNvSpPr>
            <a:spLocks noChangeArrowheads="1"/>
          </p:cNvSpPr>
          <p:nvPr/>
        </p:nvSpPr>
        <p:spPr bwMode="auto">
          <a:xfrm>
            <a:off x="7308850" y="5183188"/>
            <a:ext cx="758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DACIE</a:t>
            </a: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8621713" y="4365625"/>
            <a:ext cx="1044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Bastarnové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bdélník 1"/>
          <p:cNvSpPr>
            <a:spLocks noChangeArrowheads="1"/>
          </p:cNvSpPr>
          <p:nvPr/>
        </p:nvSpPr>
        <p:spPr bwMode="auto">
          <a:xfrm>
            <a:off x="1504950" y="981075"/>
            <a:ext cx="6134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VI:03 – mužská hlava / Athéna Alkidemos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1/8-Stater</a:t>
            </a:r>
          </a:p>
        </p:txBody>
      </p:sp>
      <p:pic>
        <p:nvPicPr>
          <p:cNvPr id="21507" name="Obrázek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2286000"/>
            <a:ext cx="5554663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22193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>
                <a:cs typeface="Times New Roman" panose="02020603050405020304" pitchFamily="18" charset="0"/>
              </a:rPr>
              <a:t> </a:t>
            </a:r>
            <a:endParaRPr lang="cs-CZ" altLang="cs-CZ" sz="1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bdélník 1"/>
          <p:cNvSpPr>
            <a:spLocks noChangeArrowheads="1"/>
          </p:cNvSpPr>
          <p:nvPr/>
        </p:nvSpPr>
        <p:spPr bwMode="auto">
          <a:xfrm>
            <a:off x="1187450" y="1411288"/>
            <a:ext cx="5786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VI:04 – ptačí hlava / Athéna Alkidemos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1/24-Stater</a:t>
            </a:r>
          </a:p>
        </p:txBody>
      </p:sp>
      <p:pic>
        <p:nvPicPr>
          <p:cNvPr id="22531" name="obrázek 41" descr="K00758a_IMG_64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05088"/>
            <a:ext cx="17113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ek 42" descr="K00758r_IMG_64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221163"/>
            <a:ext cx="1711325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0" y="2124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2535" name="Obrázek 19" descr="Minca 1.24 av 0,32g L.MORAV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8" y="2705100"/>
            <a:ext cx="171291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Obrázek 18" descr="Minca 1.24 rv 7mm L.MORAV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362450"/>
            <a:ext cx="1736725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2538" name="Rectangle 8"/>
          <p:cNvSpPr>
            <a:spLocks noChangeArrowheads="1"/>
          </p:cNvSpPr>
          <p:nvPr/>
        </p:nvSpPr>
        <p:spPr bwMode="auto">
          <a:xfrm>
            <a:off x="152400" y="2276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2539" name="Obrázek 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760663"/>
            <a:ext cx="1512888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Obrázek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391025"/>
            <a:ext cx="18319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2542" name="Rectangle 12"/>
          <p:cNvSpPr>
            <a:spLocks noChangeArrowheads="1"/>
          </p:cNvSpPr>
          <p:nvPr/>
        </p:nvSpPr>
        <p:spPr bwMode="auto">
          <a:xfrm>
            <a:off x="0" y="1990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bdélník 1"/>
          <p:cNvSpPr>
            <a:spLocks noChangeArrowheads="1"/>
          </p:cNvSpPr>
          <p:nvPr/>
        </p:nvSpPr>
        <p:spPr bwMode="auto">
          <a:xfrm>
            <a:off x="2268538" y="692150"/>
            <a:ext cx="42910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VI:05 – mužská hlava / kůň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1/24-Stater</a:t>
            </a:r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3556" name="Obrázek 0" descr="0,34g RR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844675"/>
            <a:ext cx="3001962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3"/>
          <p:cNvSpPr>
            <a:spLocks noChangeArrowheads="1"/>
          </p:cNvSpPr>
          <p:nvPr/>
        </p:nvSpPr>
        <p:spPr bwMode="auto">
          <a:xfrm>
            <a:off x="0" y="10953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2609850" algn="l"/>
              </a:tabLs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tabLst>
                <a:tab pos="2609850" algn="l"/>
              </a:tabLs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260985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tabLst>
                <a:tab pos="26098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26098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26098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26098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26098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26098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3558" name="Obrázek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644900"/>
            <a:ext cx="15176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Obrázek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3644900"/>
            <a:ext cx="15605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1638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3563" name="Obrázek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2735263"/>
            <a:ext cx="155733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Obrázek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2735263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1743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P1010062"/>
          <p:cNvPicPr>
            <a:picLocks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-120650"/>
            <a:ext cx="9436100" cy="707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3995738" y="1857375"/>
            <a:ext cx="49688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NĚMČICE NAD HANOU</a:t>
            </a:r>
          </a:p>
          <a:p>
            <a:pPr>
              <a:defRPr/>
            </a:pPr>
            <a:r>
              <a:rPr lang="cs-CZ" sz="2400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Production</a:t>
            </a:r>
            <a:r>
              <a:rPr lang="cs-CZ" sz="24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  <a:p>
            <a:pPr>
              <a:defRPr/>
            </a:pPr>
            <a:r>
              <a:rPr lang="cs-CZ" sz="24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and </a:t>
            </a:r>
            <a:r>
              <a:rPr lang="cs-CZ" sz="2400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trading</a:t>
            </a:r>
            <a:r>
              <a:rPr lang="cs-CZ" sz="24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center</a:t>
            </a:r>
            <a:endParaRPr lang="cs-CZ" sz="2400" b="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cs-CZ" sz="2400" b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LT C1-C2 BC</a:t>
            </a:r>
          </a:p>
        </p:txBody>
      </p:sp>
      <p:pic>
        <p:nvPicPr>
          <p:cNvPr id="24580" name="Picture 7" descr="PS 137-06-3rv"/>
          <p:cNvPicPr>
            <a:picLocks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6438" y="5445125"/>
            <a:ext cx="1223962" cy="117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1" name="Picture 11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4403725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6" descr="Fr 4622 r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3827463"/>
            <a:ext cx="1152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2" descr="map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20650"/>
            <a:ext cx="4038600" cy="285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4" name="Oval 5"/>
          <p:cNvSpPr>
            <a:spLocks noChangeArrowheads="1"/>
          </p:cNvSpPr>
          <p:nvPr/>
        </p:nvSpPr>
        <p:spPr bwMode="auto">
          <a:xfrm>
            <a:off x="2733675" y="1628775"/>
            <a:ext cx="215900" cy="217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5603" name="Picture 3" descr="O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5545138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071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057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033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0146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2757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2843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395288" y="333375"/>
            <a:ext cx="5400675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  <a:latin typeface="Times New Roman" panose="02020603050405020304" pitchFamily="18" charset="0"/>
              </a:rPr>
              <a:t>NĚMČICE – Zlaté mince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>
              <a:solidFill>
                <a:srgbClr val="99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rgbClr val="990000"/>
                </a:solidFill>
                <a:latin typeface="Times New Roman" panose="02020603050405020304" pitchFamily="18" charset="0"/>
              </a:rPr>
              <a:t>1–4: Stater, Typ </a:t>
            </a:r>
            <a:r>
              <a:rPr lang="cs-CZ" altLang="cs-CZ" sz="1800">
                <a:solidFill>
                  <a:srgbClr val="990000"/>
                </a:solidFill>
                <a:latin typeface="Times New Roman" panose="02020603050405020304" pitchFamily="18" charset="0"/>
              </a:rPr>
              <a:t>Nike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rgbClr val="990000"/>
                </a:solidFill>
                <a:latin typeface="Times New Roman" panose="02020603050405020304" pitchFamily="18" charset="0"/>
              </a:rPr>
              <a:t>5–11: Stater, Typ</a:t>
            </a:r>
            <a:r>
              <a:rPr lang="cs-CZ" altLang="cs-CZ" sz="1800">
                <a:solidFill>
                  <a:srgbClr val="990000"/>
                </a:solidFill>
                <a:latin typeface="Times New Roman" panose="02020603050405020304" pitchFamily="18" charset="0"/>
              </a:rPr>
              <a:t> Athena/Athena-Alkis (Plumlov) </a:t>
            </a:r>
          </a:p>
        </p:txBody>
      </p:sp>
      <p:pic>
        <p:nvPicPr>
          <p:cNvPr id="25611" name="Picture 11" descr="223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88913"/>
            <a:ext cx="15017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2" descr="2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88913"/>
            <a:ext cx="15113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2420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5614" name="Picture 14" descr="Čižmář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789363"/>
            <a:ext cx="1319213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5" descr="224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989138"/>
            <a:ext cx="9334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6" descr="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989138"/>
            <a:ext cx="10302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1582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297238"/>
            <a:ext cx="227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 b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-1319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6627" name="Picture 3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20750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6540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1728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Arial" panose="020B0604020202020204" pitchFamily="34" charset="0"/>
            </a:endParaRPr>
          </a:p>
        </p:txBody>
      </p:sp>
      <p:pic>
        <p:nvPicPr>
          <p:cNvPr id="26630" name="Picture 6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060575"/>
            <a:ext cx="15049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573463"/>
            <a:ext cx="1524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4691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Arial" panose="020B0604020202020204" pitchFamily="34" charset="0"/>
            </a:endParaRPr>
          </a:p>
        </p:txBody>
      </p:sp>
      <p:pic>
        <p:nvPicPr>
          <p:cNvPr id="26633" name="Picture 9" descr="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492375"/>
            <a:ext cx="151288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 descr="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05263"/>
            <a:ext cx="158432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671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Arial" panose="020B0604020202020204" pitchFamily="34" charset="0"/>
            </a:endParaRPr>
          </a:p>
        </p:txBody>
      </p:sp>
      <p:pic>
        <p:nvPicPr>
          <p:cNvPr id="26636" name="Picture 12" descr="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141663"/>
            <a:ext cx="14398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3" descr="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652963"/>
            <a:ext cx="14414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2627313" y="549275"/>
            <a:ext cx="586898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990000"/>
                </a:solidFill>
                <a:latin typeface="Times New Roman" panose="02020603050405020304" pitchFamily="18" charset="0"/>
              </a:rPr>
              <a:t>NĚMČICE</a:t>
            </a:r>
            <a:r>
              <a:rPr lang="cs-CZ" altLang="cs-CZ" sz="240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990000"/>
                </a:solidFill>
                <a:latin typeface="Times New Roman" panose="02020603050405020304" pitchFamily="18" charset="0"/>
              </a:rPr>
              <a:t>Zlaté mince - typ Athena-Alkis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990000"/>
                </a:solidFill>
                <a:latin typeface="Times New Roman" panose="02020603050405020304" pitchFamily="18" charset="0"/>
              </a:rPr>
              <a:t>(1/3-, 1/8- und 1/24stater)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ChangeArrowheads="1"/>
          </p:cNvSpPr>
          <p:nvPr/>
        </p:nvSpPr>
        <p:spPr bwMode="auto">
          <a:xfrm>
            <a:off x="1258888" y="333375"/>
            <a:ext cx="7272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Němčice – tzv. vedlejší řady: import z Čech</a:t>
            </a:r>
          </a:p>
        </p:txBody>
      </p:sp>
      <p:pic>
        <p:nvPicPr>
          <p:cNvPr id="27651" name="Picture 3" descr="336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5538"/>
            <a:ext cx="129698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3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349500"/>
            <a:ext cx="129698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Fr 4241 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125538"/>
            <a:ext cx="893762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Fr 4241 r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060575"/>
            <a:ext cx="9350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Fr 4123 a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076700"/>
            <a:ext cx="9144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 descr="Fr 4123 r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013325"/>
            <a:ext cx="914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 descr="019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125538"/>
            <a:ext cx="11223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0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349500"/>
            <a:ext cx="1223962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0" y="1654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0" y="32639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 b="0">
              <a:latin typeface="Arial" panose="020B0604020202020204" pitchFamily="34" charset="0"/>
            </a:endParaRPr>
          </a:p>
        </p:txBody>
      </p:sp>
      <p:pic>
        <p:nvPicPr>
          <p:cNvPr id="27661" name="Picture 13" descr="Fr 4039 av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25538"/>
            <a:ext cx="936625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14" descr="Fr 4039 rv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989138"/>
            <a:ext cx="936625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0" y="3033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7664" name="Picture 16" descr="Fr 4073 av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125538"/>
            <a:ext cx="9112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7" descr="Fr 4073 rv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060575"/>
            <a:ext cx="9366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0" y="3076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7667" name="Picture 19" descr="KL 5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005263"/>
            <a:ext cx="13684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8" name="Picture 20" descr="KL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05263"/>
            <a:ext cx="7683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9" name="Rectangle 21"/>
          <p:cNvSpPr>
            <a:spLocks noChangeArrowheads="1"/>
          </p:cNvSpPr>
          <p:nvPr/>
        </p:nvSpPr>
        <p:spPr bwMode="auto">
          <a:xfrm>
            <a:off x="0" y="1754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7670" name="Rectangle 22"/>
          <p:cNvSpPr>
            <a:spLocks noChangeArrowheads="1"/>
          </p:cNvSpPr>
          <p:nvPr/>
        </p:nvSpPr>
        <p:spPr bwMode="auto">
          <a:xfrm>
            <a:off x="0" y="3287713"/>
            <a:ext cx="227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 b="0">
              <a:latin typeface="Arial" panose="020B0604020202020204" pitchFamily="34" charset="0"/>
            </a:endParaRPr>
          </a:p>
        </p:txBody>
      </p:sp>
      <p:sp>
        <p:nvSpPr>
          <p:cNvPr id="27671" name="Rectangle 23"/>
          <p:cNvSpPr>
            <a:spLocks noChangeArrowheads="1"/>
          </p:cNvSpPr>
          <p:nvPr/>
        </p:nvSpPr>
        <p:spPr bwMode="auto">
          <a:xfrm>
            <a:off x="4427538" y="5445125"/>
            <a:ext cx="1135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folHlink"/>
                </a:solidFill>
              </a:rPr>
              <a:t>Klenovice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8675" name="Picture 3" descr="PS 126-05-1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12239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PS 126-05-1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565400"/>
            <a:ext cx="1223962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2833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8678" name="Picture 6" descr="Fr 4622 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484313"/>
            <a:ext cx="11287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Fr 4622 r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636838"/>
            <a:ext cx="1152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 descr="Fr 3897 a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292600"/>
            <a:ext cx="10763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 descr="Fr 3897 r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445125"/>
            <a:ext cx="10795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 descr="Fr 4436 a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391025"/>
            <a:ext cx="1008062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 descr="Fr 4436 rv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373688"/>
            <a:ext cx="100806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 descr="Fr 4068 av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213100"/>
            <a:ext cx="10810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3" descr="Fr 4068 rv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221163"/>
            <a:ext cx="1081088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0" y="1814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5940425" y="1989138"/>
            <a:ext cx="33401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99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990000"/>
                </a:solidFill>
                <a:latin typeface="Times New Roman" panose="02020603050405020304" pitchFamily="18" charset="0"/>
              </a:rPr>
              <a:t>Roseldorf/Němčice I –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990000"/>
                </a:solidFill>
                <a:latin typeface="Times New Roman" panose="02020603050405020304" pitchFamily="18" charset="0"/>
              </a:rPr>
              <a:t>prototyp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755650" y="25987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Arial" panose="020B0604020202020204" pitchFamily="34" charset="0"/>
            </a:endParaRP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3109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0" y="3500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Arial" panose="020B0604020202020204" pitchFamily="34" charset="0"/>
            </a:endParaRP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3881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0" y="42433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Arial" panose="020B0604020202020204" pitchFamily="34" charset="0"/>
            </a:endParaRPr>
          </a:p>
        </p:txBody>
      </p:sp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0" y="4662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8694" name="Picture 22" descr="Čižmář 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216852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5" name="Rectangle 23"/>
          <p:cNvSpPr>
            <a:spLocks noChangeArrowheads="1"/>
          </p:cNvSpPr>
          <p:nvPr/>
        </p:nvSpPr>
        <p:spPr bwMode="auto">
          <a:xfrm>
            <a:off x="2700338" y="188913"/>
            <a:ext cx="3867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993300"/>
                </a:solidFill>
                <a:latin typeface="Times New Roman" panose="02020603050405020304" pitchFamily="18" charset="0"/>
              </a:rPr>
              <a:t>NĚMČICE – stříbrné mince</a:t>
            </a:r>
          </a:p>
        </p:txBody>
      </p:sp>
      <p:sp>
        <p:nvSpPr>
          <p:cNvPr id="28696" name="Rectangle 24"/>
          <p:cNvSpPr>
            <a:spLocks noChangeArrowheads="1"/>
          </p:cNvSpPr>
          <p:nvPr/>
        </p:nvSpPr>
        <p:spPr bwMode="auto">
          <a:xfrm>
            <a:off x="323850" y="771525"/>
            <a:ext cx="442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990000"/>
                </a:solidFill>
                <a:latin typeface="Times New Roman" panose="02020603050405020304" pitchFamily="18" charset="0"/>
              </a:rPr>
              <a:t>Typ s lyrou                          Typ „s hvězdou“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1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9700" name="Picture 4" descr="O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490061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PS 118-05-1a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773238"/>
            <a:ext cx="9366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PS 118-05-1r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781300"/>
            <a:ext cx="9144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PS 118-05-2a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773238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 descr="PS 118-05-2r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852738"/>
            <a:ext cx="9366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0" y="2420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0" y="3500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9707" name="Picture 11" descr="PS 137-06-1a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437063"/>
            <a:ext cx="9366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 descr="PS 137-06-1r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373688"/>
            <a:ext cx="935038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 descr="PS 137-06-2av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437063"/>
            <a:ext cx="8921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4" descr="PS 137-06-2rv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380038"/>
            <a:ext cx="935037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5" descr="PS 137-06-3av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437063"/>
            <a:ext cx="935038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6" descr="PS 137-06-3rv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373688"/>
            <a:ext cx="935038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0" y="2420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0" y="3573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827088" y="4797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9716" name="Rectangle 20"/>
          <p:cNvSpPr>
            <a:spLocks noChangeArrowheads="1"/>
          </p:cNvSpPr>
          <p:nvPr/>
        </p:nvSpPr>
        <p:spPr bwMode="auto">
          <a:xfrm>
            <a:off x="395288" y="6122988"/>
            <a:ext cx="1244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FF0000"/>
                </a:solidFill>
              </a:rPr>
              <a:t>podle: Kolníková</a:t>
            </a:r>
            <a:endParaRPr lang="cs-CZ" altLang="cs-CZ" sz="1400" b="0">
              <a:solidFill>
                <a:schemeClr val="folHlink"/>
              </a:solidFill>
            </a:endParaRPr>
          </a:p>
        </p:txBody>
      </p:sp>
      <p:sp>
        <p:nvSpPr>
          <p:cNvPr id="29717" name="Oval 21"/>
          <p:cNvSpPr>
            <a:spLocks noChangeArrowheads="1"/>
          </p:cNvSpPr>
          <p:nvPr/>
        </p:nvSpPr>
        <p:spPr bwMode="auto">
          <a:xfrm>
            <a:off x="971550" y="1844675"/>
            <a:ext cx="215900" cy="217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29718" name="Oval 22"/>
          <p:cNvSpPr>
            <a:spLocks noChangeArrowheads="1"/>
          </p:cNvSpPr>
          <p:nvPr/>
        </p:nvSpPr>
        <p:spPr bwMode="auto">
          <a:xfrm>
            <a:off x="1763713" y="1844675"/>
            <a:ext cx="215900" cy="217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29719" name="Oval 23"/>
          <p:cNvSpPr>
            <a:spLocks noChangeArrowheads="1"/>
          </p:cNvSpPr>
          <p:nvPr/>
        </p:nvSpPr>
        <p:spPr bwMode="auto">
          <a:xfrm>
            <a:off x="2627313" y="1844675"/>
            <a:ext cx="215900" cy="217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29720" name="Oval 24"/>
          <p:cNvSpPr>
            <a:spLocks noChangeArrowheads="1"/>
          </p:cNvSpPr>
          <p:nvPr/>
        </p:nvSpPr>
        <p:spPr bwMode="auto">
          <a:xfrm>
            <a:off x="3419475" y="1916113"/>
            <a:ext cx="215900" cy="2174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29721" name="Rectangle 25"/>
          <p:cNvSpPr>
            <a:spLocks noChangeArrowheads="1"/>
          </p:cNvSpPr>
          <p:nvPr/>
        </p:nvSpPr>
        <p:spPr bwMode="auto">
          <a:xfrm>
            <a:off x="5435600" y="333375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CC0000"/>
                </a:solidFill>
                <a:latin typeface="Times New Roman" panose="02020603050405020304" pitchFamily="18" charset="0"/>
              </a:rPr>
              <a:t>NĚMČICE</a:t>
            </a:r>
          </a:p>
        </p:txBody>
      </p:sp>
      <p:sp>
        <p:nvSpPr>
          <p:cNvPr id="29722" name="Rectangle 26"/>
          <p:cNvSpPr>
            <a:spLocks noChangeArrowheads="1"/>
          </p:cNvSpPr>
          <p:nvPr/>
        </p:nvSpPr>
        <p:spPr bwMode="auto">
          <a:xfrm>
            <a:off x="5867400" y="836613"/>
            <a:ext cx="182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990000"/>
                </a:solidFill>
                <a:latin typeface="Times New Roman" panose="02020603050405020304" pitchFamily="18" charset="0"/>
              </a:rPr>
              <a:t>Typ „s hvězdou“</a:t>
            </a:r>
            <a:endParaRPr lang="cs-CZ" altLang="cs-CZ" sz="1800">
              <a:solidFill>
                <a:srgbClr val="990000"/>
              </a:solidFill>
            </a:endParaRPr>
          </a:p>
        </p:txBody>
      </p:sp>
      <p:sp>
        <p:nvSpPr>
          <p:cNvPr id="29723" name="Oval 27"/>
          <p:cNvSpPr>
            <a:spLocks noChangeArrowheads="1"/>
          </p:cNvSpPr>
          <p:nvPr/>
        </p:nvSpPr>
        <p:spPr bwMode="auto">
          <a:xfrm>
            <a:off x="5651500" y="908050"/>
            <a:ext cx="215900" cy="217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5651500" y="1274763"/>
            <a:ext cx="2171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990000"/>
                </a:solidFill>
                <a:latin typeface="Times New Roman" panose="02020603050405020304" pitchFamily="18" charset="0"/>
              </a:rPr>
              <a:t>Roseldorf/Němčice I</a:t>
            </a:r>
          </a:p>
        </p:txBody>
      </p:sp>
      <p:sp>
        <p:nvSpPr>
          <p:cNvPr id="29725" name="Rectangle 29"/>
          <p:cNvSpPr>
            <a:spLocks noChangeArrowheads="1"/>
          </p:cNvSpPr>
          <p:nvPr/>
        </p:nvSpPr>
        <p:spPr bwMode="auto">
          <a:xfrm>
            <a:off x="5580063" y="3940175"/>
            <a:ext cx="226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990000"/>
                </a:solidFill>
                <a:latin typeface="Times New Roman" panose="02020603050405020304" pitchFamily="18" charset="0"/>
              </a:rPr>
              <a:t>Roseldorf/Němčice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Němčice010_mapa-mince Roseldorf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0"/>
            <a:ext cx="7345363" cy="680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187450" y="6453188"/>
            <a:ext cx="17129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FF0000"/>
                </a:solidFill>
              </a:rPr>
              <a:t>nach: Čižmář/Kolníková</a:t>
            </a: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2771775" y="1844675"/>
            <a:ext cx="2663825" cy="27368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4356100" y="620713"/>
            <a:ext cx="2951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FF0000"/>
                </a:solidFill>
                <a:latin typeface="Times New Roman" panose="02020603050405020304" pitchFamily="18" charset="0"/>
              </a:rPr>
              <a:t>Roseldorf/Němčice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rom-t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283368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hron-t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573463"/>
            <a:ext cx="5545138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00" name="Rectangle 4"/>
          <p:cNvSpPr>
            <a:spLocks noChangeArrowheads="1"/>
          </p:cNvSpPr>
          <p:nvPr/>
        </p:nvSpPr>
        <p:spPr bwMode="auto">
          <a:xfrm>
            <a:off x="323850" y="430213"/>
            <a:ext cx="1879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Chronologie </a:t>
            </a:r>
          </a:p>
        </p:txBody>
      </p:sp>
      <p:pic>
        <p:nvPicPr>
          <p:cNvPr id="4101" name="Picture 5" descr="latén v Čechá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836613"/>
            <a:ext cx="295275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7"/>
          <p:cNvSpPr>
            <a:spLocks noChangeArrowheads="1"/>
          </p:cNvSpPr>
          <p:nvPr/>
        </p:nvSpPr>
        <p:spPr bwMode="auto">
          <a:xfrm>
            <a:off x="755650" y="3429000"/>
            <a:ext cx="9144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250825" y="3860800"/>
            <a:ext cx="3025775" cy="1152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4104" name="Rectangle 9"/>
          <p:cNvSpPr>
            <a:spLocks noChangeArrowheads="1"/>
          </p:cNvSpPr>
          <p:nvPr/>
        </p:nvSpPr>
        <p:spPr bwMode="auto">
          <a:xfrm>
            <a:off x="250825" y="4868863"/>
            <a:ext cx="3025775" cy="7921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4105" name="Oval 10"/>
          <p:cNvSpPr>
            <a:spLocks noChangeArrowheads="1"/>
          </p:cNvSpPr>
          <p:nvPr/>
        </p:nvSpPr>
        <p:spPr bwMode="auto">
          <a:xfrm>
            <a:off x="2195513" y="4005263"/>
            <a:ext cx="576262" cy="914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4106" name="Oval 11"/>
          <p:cNvSpPr>
            <a:spLocks noChangeArrowheads="1"/>
          </p:cNvSpPr>
          <p:nvPr/>
        </p:nvSpPr>
        <p:spPr bwMode="auto">
          <a:xfrm>
            <a:off x="1979613" y="5013325"/>
            <a:ext cx="647700" cy="987425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4107" name="Line 12"/>
          <p:cNvSpPr>
            <a:spLocks noChangeShapeType="1"/>
          </p:cNvSpPr>
          <p:nvPr/>
        </p:nvSpPr>
        <p:spPr bwMode="auto">
          <a:xfrm flipV="1">
            <a:off x="2987675" y="4149725"/>
            <a:ext cx="720725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8" name="Line 13"/>
          <p:cNvSpPr>
            <a:spLocks noChangeShapeType="1"/>
          </p:cNvSpPr>
          <p:nvPr/>
        </p:nvSpPr>
        <p:spPr bwMode="auto">
          <a:xfrm flipV="1">
            <a:off x="3059113" y="4652963"/>
            <a:ext cx="649287" cy="6477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9" name="Line 14"/>
          <p:cNvSpPr>
            <a:spLocks noChangeShapeType="1"/>
          </p:cNvSpPr>
          <p:nvPr/>
        </p:nvSpPr>
        <p:spPr bwMode="auto">
          <a:xfrm flipV="1">
            <a:off x="3132138" y="5084763"/>
            <a:ext cx="576262" cy="288925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0" name="Line 15"/>
          <p:cNvSpPr>
            <a:spLocks noChangeShapeType="1"/>
          </p:cNvSpPr>
          <p:nvPr/>
        </p:nvSpPr>
        <p:spPr bwMode="auto">
          <a:xfrm>
            <a:off x="3132138" y="5445125"/>
            <a:ext cx="576262" cy="2159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1" name="Rectangle 16"/>
          <p:cNvSpPr>
            <a:spLocks noChangeArrowheads="1"/>
          </p:cNvSpPr>
          <p:nvPr/>
        </p:nvSpPr>
        <p:spPr bwMode="auto">
          <a:xfrm>
            <a:off x="3419475" y="3716338"/>
            <a:ext cx="3889375" cy="8651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4112" name="Rectangle 17"/>
          <p:cNvSpPr>
            <a:spLocks noChangeArrowheads="1"/>
          </p:cNvSpPr>
          <p:nvPr/>
        </p:nvSpPr>
        <p:spPr bwMode="auto">
          <a:xfrm>
            <a:off x="3419475" y="4437063"/>
            <a:ext cx="3889375" cy="18716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4113" name="Obdélník 1"/>
          <p:cNvSpPr>
            <a:spLocks noChangeArrowheads="1"/>
          </p:cNvSpPr>
          <p:nvPr/>
        </p:nvSpPr>
        <p:spPr bwMode="auto">
          <a:xfrm>
            <a:off x="323850" y="3519488"/>
            <a:ext cx="2952750" cy="539750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cxnSp>
        <p:nvCxnSpPr>
          <p:cNvPr id="4114" name="Přímá spojnice se šipkou 2"/>
          <p:cNvCxnSpPr>
            <a:cxnSpLocks noChangeShapeType="1"/>
          </p:cNvCxnSpPr>
          <p:nvPr/>
        </p:nvCxnSpPr>
        <p:spPr bwMode="auto">
          <a:xfrm>
            <a:off x="2771775" y="3716338"/>
            <a:ext cx="1008063" cy="342900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ChangeArrowheads="1"/>
          </p:cNvSpPr>
          <p:nvPr/>
        </p:nvSpPr>
        <p:spPr bwMode="auto">
          <a:xfrm>
            <a:off x="0" y="1847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1747" name="Picture 4" descr="O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47529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5867400" y="1557338"/>
            <a:ext cx="285115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NĚMČICE NAD HANOU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99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– cizí keltské mince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99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1–2. tetradrachmy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       s lyrovitým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       symbolem (lokální?)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4. tetradrachma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    s audoleonským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    monogramem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5. napodobenina filipovské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     tetradrachmy;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6. tetradrachma typ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    Husi-Vovriesti;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7–9. typ s „ptačím koněm“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10–12. galské mince</a:t>
            </a:r>
          </a:p>
        </p:txBody>
      </p:sp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539750" y="5856288"/>
            <a:ext cx="1692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folHlink"/>
                </a:solidFill>
              </a:rPr>
              <a:t>Podle: E. Kolníková</a:t>
            </a:r>
          </a:p>
        </p:txBody>
      </p:sp>
      <p:sp>
        <p:nvSpPr>
          <p:cNvPr id="31750" name="Oval 8"/>
          <p:cNvSpPr>
            <a:spLocks noChangeArrowheads="1"/>
          </p:cNvSpPr>
          <p:nvPr/>
        </p:nvSpPr>
        <p:spPr bwMode="auto">
          <a:xfrm>
            <a:off x="1331913" y="2708275"/>
            <a:ext cx="215900" cy="217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 b="0">
              <a:solidFill>
                <a:srgbClr val="FF0000"/>
              </a:solidFill>
            </a:endParaRPr>
          </a:p>
        </p:txBody>
      </p:sp>
      <p:sp>
        <p:nvSpPr>
          <p:cNvPr id="31751" name="Oval 9"/>
          <p:cNvSpPr>
            <a:spLocks noChangeArrowheads="1"/>
          </p:cNvSpPr>
          <p:nvPr/>
        </p:nvSpPr>
        <p:spPr bwMode="auto">
          <a:xfrm>
            <a:off x="3203575" y="2708275"/>
            <a:ext cx="215900" cy="217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 b="0">
              <a:solidFill>
                <a:srgbClr val="FF0000"/>
              </a:solidFill>
            </a:endParaRPr>
          </a:p>
        </p:txBody>
      </p:sp>
      <p:sp>
        <p:nvSpPr>
          <p:cNvPr id="31752" name="Oval 10"/>
          <p:cNvSpPr>
            <a:spLocks noChangeArrowheads="1"/>
          </p:cNvSpPr>
          <p:nvPr/>
        </p:nvSpPr>
        <p:spPr bwMode="auto">
          <a:xfrm>
            <a:off x="5940425" y="3141663"/>
            <a:ext cx="215900" cy="2174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 b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PS 138-06-1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789363"/>
            <a:ext cx="1008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PS 138-06-1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244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0" y="2500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2773" name="Rectangle 7"/>
          <p:cNvSpPr>
            <a:spLocks noChangeArrowheads="1"/>
          </p:cNvSpPr>
          <p:nvPr/>
        </p:nvSpPr>
        <p:spPr bwMode="auto">
          <a:xfrm>
            <a:off x="395288" y="260350"/>
            <a:ext cx="8064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NĚMČICE NAD HANOU: atypické emise drobných stříbrných mincí</a:t>
            </a:r>
          </a:p>
        </p:txBody>
      </p:sp>
      <p:pic>
        <p:nvPicPr>
          <p:cNvPr id="32774" name="Picture 13" descr="Fr 4141 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908050"/>
            <a:ext cx="100806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2" descr="Fr 4141 r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844675"/>
            <a:ext cx="9810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1" descr="Fr 4145 a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908050"/>
            <a:ext cx="91598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0" descr="Fr 4145 r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916113"/>
            <a:ext cx="8715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9" descr="Fr 4242 a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357563"/>
            <a:ext cx="14414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8" descr="Fr 4242 rv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868863"/>
            <a:ext cx="1441450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Rectangle 14"/>
          <p:cNvSpPr>
            <a:spLocks noChangeArrowheads="1"/>
          </p:cNvSpPr>
          <p:nvPr/>
        </p:nvSpPr>
        <p:spPr bwMode="auto">
          <a:xfrm>
            <a:off x="971550" y="5734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2781" name="Rectangle 15"/>
          <p:cNvSpPr>
            <a:spLocks noChangeArrowheads="1"/>
          </p:cNvSpPr>
          <p:nvPr/>
        </p:nvSpPr>
        <p:spPr bwMode="auto">
          <a:xfrm>
            <a:off x="0" y="2586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2782" name="Rectangle 16"/>
          <p:cNvSpPr>
            <a:spLocks noChangeArrowheads="1"/>
          </p:cNvSpPr>
          <p:nvPr/>
        </p:nvSpPr>
        <p:spPr bwMode="auto">
          <a:xfrm>
            <a:off x="0" y="293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 b="0">
              <a:latin typeface="Arial" panose="020B0604020202020204" pitchFamily="34" charset="0"/>
            </a:endParaRPr>
          </a:p>
        </p:txBody>
      </p:sp>
      <p:sp>
        <p:nvSpPr>
          <p:cNvPr id="32783" name="Rectangle 17"/>
          <p:cNvSpPr>
            <a:spLocks noChangeArrowheads="1"/>
          </p:cNvSpPr>
          <p:nvPr/>
        </p:nvSpPr>
        <p:spPr bwMode="auto">
          <a:xfrm>
            <a:off x="0" y="3357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2784" name="Rectangle 18"/>
          <p:cNvSpPr>
            <a:spLocks noChangeArrowheads="1"/>
          </p:cNvSpPr>
          <p:nvPr/>
        </p:nvSpPr>
        <p:spPr bwMode="auto">
          <a:xfrm>
            <a:off x="179388" y="39671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 b="0">
              <a:latin typeface="Arial" panose="020B0604020202020204" pitchFamily="34" charset="0"/>
            </a:endParaRPr>
          </a:p>
        </p:txBody>
      </p:sp>
      <p:sp>
        <p:nvSpPr>
          <p:cNvPr id="32785" name="Rectangle 19"/>
          <p:cNvSpPr>
            <a:spLocks noChangeArrowheads="1"/>
          </p:cNvSpPr>
          <p:nvPr/>
        </p:nvSpPr>
        <p:spPr bwMode="auto">
          <a:xfrm>
            <a:off x="3635375" y="4292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2786" name="Rectangle 21"/>
          <p:cNvSpPr>
            <a:spLocks noChangeArrowheads="1"/>
          </p:cNvSpPr>
          <p:nvPr/>
        </p:nvSpPr>
        <p:spPr bwMode="auto">
          <a:xfrm>
            <a:off x="0" y="2686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2787" name="Picture 20" descr="Ob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908050"/>
            <a:ext cx="3024188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8" name="Rectangle 23"/>
          <p:cNvSpPr>
            <a:spLocks noChangeArrowheads="1"/>
          </p:cNvSpPr>
          <p:nvPr/>
        </p:nvSpPr>
        <p:spPr bwMode="auto">
          <a:xfrm>
            <a:off x="1908175" y="4868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2789" name="Picture 22" descr="Ob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92392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0" name="Rectangle 25"/>
          <p:cNvSpPr>
            <a:spLocks noChangeArrowheads="1"/>
          </p:cNvSpPr>
          <p:nvPr/>
        </p:nvSpPr>
        <p:spPr bwMode="auto">
          <a:xfrm>
            <a:off x="0" y="2619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2791" name="Picture 24" descr="Ob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644900"/>
            <a:ext cx="230346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2" name="Picture 27" descr="Fr 4623 av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908050"/>
            <a:ext cx="842962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3" name="Picture 26" descr="Fr 4623 rv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844675"/>
            <a:ext cx="8651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4" name="Rectangle 28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2795" name="Rectangle 29"/>
          <p:cNvSpPr>
            <a:spLocks noChangeArrowheads="1"/>
          </p:cNvSpPr>
          <p:nvPr/>
        </p:nvSpPr>
        <p:spPr bwMode="auto">
          <a:xfrm>
            <a:off x="0" y="3438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2796" name="Picture 31" descr="Fr 4625 av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068638"/>
            <a:ext cx="114141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7" name="Picture 30" descr="Fr 4625 rv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292600"/>
            <a:ext cx="11001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8" name="Rectangle 32"/>
          <p:cNvSpPr>
            <a:spLocks noChangeArrowheads="1"/>
          </p:cNvSpPr>
          <p:nvPr/>
        </p:nvSpPr>
        <p:spPr bwMode="auto">
          <a:xfrm>
            <a:off x="0" y="30146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2799" name="Rectangle 33"/>
          <p:cNvSpPr>
            <a:spLocks noChangeArrowheads="1"/>
          </p:cNvSpPr>
          <p:nvPr/>
        </p:nvSpPr>
        <p:spPr bwMode="auto">
          <a:xfrm>
            <a:off x="0" y="3433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2800" name="Rectangle 36"/>
          <p:cNvSpPr>
            <a:spLocks noChangeArrowheads="1"/>
          </p:cNvSpPr>
          <p:nvPr/>
        </p:nvSpPr>
        <p:spPr bwMode="auto">
          <a:xfrm>
            <a:off x="0" y="3028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2801" name="Rectangle 37"/>
          <p:cNvSpPr>
            <a:spLocks noChangeArrowheads="1"/>
          </p:cNvSpPr>
          <p:nvPr/>
        </p:nvSpPr>
        <p:spPr bwMode="auto">
          <a:xfrm>
            <a:off x="0" y="3357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2138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3795" name="Picture 3" descr="Mapa 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08050"/>
            <a:ext cx="6842125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627313" y="188913"/>
            <a:ext cx="3765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990000"/>
                </a:solidFill>
                <a:latin typeface="Times New Roman" panose="02020603050405020304" pitchFamily="18" charset="0"/>
              </a:rPr>
              <a:t>NĚMČICE – antické mince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1187450" y="6119813"/>
            <a:ext cx="2112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rgbClr val="990000"/>
                </a:solidFill>
                <a:latin typeface="Times New Roman" panose="02020603050405020304" pitchFamily="18" charset="0"/>
              </a:rPr>
              <a:t>podle: Čižmář/Kolníková</a:t>
            </a:r>
          </a:p>
        </p:txBody>
      </p:sp>
      <p:pic>
        <p:nvPicPr>
          <p:cNvPr id="33798" name="Picture 6" descr="30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974850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9" name="Picture 7" descr="26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6925" y="0"/>
            <a:ext cx="1997075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00" name="Picture 8" descr="26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7250" y="1989138"/>
            <a:ext cx="1936750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01" name="Picture 9" descr="Čižmář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24175"/>
            <a:ext cx="1243012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0" descr="Čižmář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644900"/>
            <a:ext cx="12350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ChangeArrowheads="1"/>
          </p:cNvSpPr>
          <p:nvPr/>
        </p:nvSpPr>
        <p:spPr bwMode="auto">
          <a:xfrm>
            <a:off x="5940425" y="260350"/>
            <a:ext cx="3022600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NĚMČICE NAD HANOU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99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Řecké mince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99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1.–2. Makedonie;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3. Thrákia;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4. Illýria; 5. Etruria;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6. Kampania; 7. Apulia;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8. Bruttium (?); 9. Kalabria;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10. Zeugitania punica (?).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11. Sicilia, Hiketas;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12. Sicilia, Hieron II.;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990000"/>
                </a:solidFill>
                <a:latin typeface="Times New Roman" panose="02020603050405020304" pitchFamily="18" charset="0"/>
              </a:rPr>
              <a:t>13. Karthago; 14. Massilia.</a:t>
            </a:r>
            <a:r>
              <a:rPr lang="cs-CZ" altLang="cs-CZ" sz="1000" b="0"/>
              <a:t> </a:t>
            </a:r>
          </a:p>
        </p:txBody>
      </p:sp>
      <p:pic>
        <p:nvPicPr>
          <p:cNvPr id="34819" name="Picture 4" descr="O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5332413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6"/>
          <p:cNvSpPr>
            <a:spLocks noChangeArrowheads="1"/>
          </p:cNvSpPr>
          <p:nvPr/>
        </p:nvSpPr>
        <p:spPr bwMode="auto">
          <a:xfrm>
            <a:off x="250825" y="6381750"/>
            <a:ext cx="1692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folHlink"/>
                </a:solidFill>
              </a:rPr>
              <a:t>Podle: E. Kolníková</a:t>
            </a:r>
          </a:p>
        </p:txBody>
      </p:sp>
      <p:sp>
        <p:nvSpPr>
          <p:cNvPr id="34821" name="Rectangle 8"/>
          <p:cNvSpPr>
            <a:spLocks noChangeArrowheads="1"/>
          </p:cNvSpPr>
          <p:nvPr/>
        </p:nvSpPr>
        <p:spPr bwMode="auto">
          <a:xfrm>
            <a:off x="0" y="2405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4822" name="Picture 7" descr="Čižmář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149725"/>
            <a:ext cx="1173162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Rectangle 10"/>
          <p:cNvSpPr>
            <a:spLocks noChangeArrowheads="1"/>
          </p:cNvSpPr>
          <p:nvPr/>
        </p:nvSpPr>
        <p:spPr bwMode="auto">
          <a:xfrm>
            <a:off x="0" y="2376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4824" name="Picture 9" descr="Čižmář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149725"/>
            <a:ext cx="119221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Oval 11"/>
          <p:cNvSpPr>
            <a:spLocks noChangeArrowheads="1"/>
          </p:cNvSpPr>
          <p:nvPr/>
        </p:nvSpPr>
        <p:spPr bwMode="auto">
          <a:xfrm>
            <a:off x="2843213" y="2349500"/>
            <a:ext cx="215900" cy="217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 b="0">
              <a:solidFill>
                <a:srgbClr val="FF0000"/>
              </a:solidFill>
            </a:endParaRPr>
          </a:p>
        </p:txBody>
      </p:sp>
      <p:sp>
        <p:nvSpPr>
          <p:cNvPr id="34826" name="Oval 12"/>
          <p:cNvSpPr>
            <a:spLocks noChangeArrowheads="1"/>
          </p:cNvSpPr>
          <p:nvPr/>
        </p:nvSpPr>
        <p:spPr bwMode="auto">
          <a:xfrm>
            <a:off x="8316913" y="5300663"/>
            <a:ext cx="215900" cy="2174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 b="0">
              <a:solidFill>
                <a:srgbClr val="FF0000"/>
              </a:solidFill>
            </a:endParaRPr>
          </a:p>
        </p:txBody>
      </p:sp>
      <p:sp>
        <p:nvSpPr>
          <p:cNvPr id="34827" name="Oval 13"/>
          <p:cNvSpPr>
            <a:spLocks noChangeArrowheads="1"/>
          </p:cNvSpPr>
          <p:nvPr/>
        </p:nvSpPr>
        <p:spPr bwMode="auto">
          <a:xfrm>
            <a:off x="5219700" y="46529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4828" name="Oval 14"/>
          <p:cNvSpPr>
            <a:spLocks noChangeArrowheads="1"/>
          </p:cNvSpPr>
          <p:nvPr/>
        </p:nvSpPr>
        <p:spPr bwMode="auto">
          <a:xfrm>
            <a:off x="6877050" y="53006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1557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5843" name="Picture 3" descr="O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426085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68313" y="333375"/>
            <a:ext cx="7164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990000"/>
                </a:solidFill>
                <a:latin typeface="Times New Roman" panose="02020603050405020304" pitchFamily="18" charset="0"/>
              </a:rPr>
              <a:t>NĚMČICE NAD HANOU: 1–6. Ptolemaiovci: Kyrenaika a Alexandria</a:t>
            </a:r>
            <a:r>
              <a:rPr lang="cs-CZ" altLang="cs-CZ" sz="1800" b="0"/>
              <a:t> 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468313" y="6553200"/>
            <a:ext cx="1692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folHlink"/>
                </a:solidFill>
              </a:rPr>
              <a:t>Podle: E. Kolníková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1276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5847" name="Picture 7" descr="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908050"/>
            <a:ext cx="280828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 descr="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789363"/>
            <a:ext cx="2881313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6867" name="Picture 3" descr="O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50577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5867400" y="260350"/>
            <a:ext cx="2806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990000"/>
                </a:solidFill>
                <a:latin typeface="Times New Roman" panose="02020603050405020304" pitchFamily="18" charset="0"/>
              </a:rPr>
              <a:t>NĚMČICE NAD HANOU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rgbClr val="99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990000"/>
                </a:solidFill>
                <a:latin typeface="Times New Roman" panose="02020603050405020304" pitchFamily="18" charset="0"/>
              </a:rPr>
              <a:t>Mince římské republiky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323850" y="6359525"/>
            <a:ext cx="1692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folHlink"/>
                </a:solidFill>
              </a:rPr>
              <a:t>Podle: E. Kolníková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1143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6871" name="Picture 7" descr="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412875"/>
            <a:ext cx="24955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860800"/>
            <a:ext cx="25336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Germania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88913"/>
            <a:ext cx="7632700" cy="6440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268538" y="6092825"/>
            <a:ext cx="27066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rgbClr val="990000"/>
                </a:solidFill>
                <a:latin typeface="Times New Roman" panose="02020603050405020304" pitchFamily="18" charset="0"/>
              </a:rPr>
              <a:t>podle: Čižmář/Kolníková/Noeske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484313"/>
            <a:ext cx="81819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15" name="Přímá spojnice se šipkou 6"/>
          <p:cNvCxnSpPr>
            <a:cxnSpLocks noChangeShapeType="1"/>
          </p:cNvCxnSpPr>
          <p:nvPr/>
        </p:nvCxnSpPr>
        <p:spPr bwMode="auto">
          <a:xfrm flipV="1">
            <a:off x="3635375" y="2060575"/>
            <a:ext cx="2449513" cy="316865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16" name="Přímá spojnice se šipkou 8"/>
          <p:cNvCxnSpPr>
            <a:cxnSpLocks noChangeShapeType="1"/>
          </p:cNvCxnSpPr>
          <p:nvPr/>
        </p:nvCxnSpPr>
        <p:spPr bwMode="auto">
          <a:xfrm flipH="1">
            <a:off x="3779838" y="1844675"/>
            <a:ext cx="2663825" cy="3744913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Obdélník 9"/>
          <p:cNvSpPr/>
          <p:nvPr/>
        </p:nvSpPr>
        <p:spPr>
          <a:xfrm>
            <a:off x="684213" y="260350"/>
            <a:ext cx="80057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Wirtschafts- und Handelszentren und Zentralsiedlungen mit starker Vertretung der Münzen aus dem Horizont LT C1–C2</a:t>
            </a:r>
            <a:r>
              <a:rPr lang="cs-CZ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(um 250-130 v. Ch): </a:t>
            </a:r>
          </a:p>
          <a:p>
            <a:pPr>
              <a:defRPr/>
            </a:pP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Nowa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Cerekwia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2. Němčice nad Hanou; 3.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Roseldorf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4.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Etzersdorf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5.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Stripfing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ChangeArrowheads="1"/>
          </p:cNvSpPr>
          <p:nvPr/>
        </p:nvSpPr>
        <p:spPr bwMode="auto">
          <a:xfrm>
            <a:off x="0" y="2424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9939" name="Rectangle 6"/>
          <p:cNvSpPr>
            <a:spLocks noChangeArrowheads="1"/>
          </p:cNvSpPr>
          <p:nvPr/>
        </p:nvSpPr>
        <p:spPr bwMode="auto">
          <a:xfrm>
            <a:off x="4067175" y="620713"/>
            <a:ext cx="4679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chemeClr val="folHlink"/>
                </a:solidFill>
              </a:rPr>
              <a:t>ROSELDORF (NÖ)</a:t>
            </a:r>
          </a:p>
        </p:txBody>
      </p:sp>
      <p:sp>
        <p:nvSpPr>
          <p:cNvPr id="39940" name="Rectangle 7"/>
          <p:cNvSpPr>
            <a:spLocks noChangeArrowheads="1"/>
          </p:cNvSpPr>
          <p:nvPr/>
        </p:nvSpPr>
        <p:spPr bwMode="auto">
          <a:xfrm>
            <a:off x="7380288" y="6308725"/>
            <a:ext cx="15097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chemeClr val="folHlink"/>
                </a:solidFill>
              </a:rPr>
              <a:t>Podle: V. Holzer</a:t>
            </a:r>
            <a:r>
              <a:rPr lang="cs-CZ" altLang="cs-CZ">
                <a:solidFill>
                  <a:schemeClr val="folHlink"/>
                </a:solidFill>
              </a:rPr>
              <a:t> </a:t>
            </a:r>
          </a:p>
        </p:txBody>
      </p:sp>
      <p:sp>
        <p:nvSpPr>
          <p:cNvPr id="39941" name="Rectangle 9"/>
          <p:cNvSpPr>
            <a:spLocks noChangeArrowheads="1"/>
          </p:cNvSpPr>
          <p:nvPr/>
        </p:nvSpPr>
        <p:spPr bwMode="auto">
          <a:xfrm>
            <a:off x="0" y="2357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39942" name="Picture 8" descr="kart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3233738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0" descr="magne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916113"/>
            <a:ext cx="5903912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Rectangle 11"/>
          <p:cNvSpPr>
            <a:spLocks noChangeArrowheads="1"/>
          </p:cNvSpPr>
          <p:nvPr/>
        </p:nvSpPr>
        <p:spPr bwMode="auto">
          <a:xfrm>
            <a:off x="3563938" y="1412875"/>
            <a:ext cx="4581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folHlink"/>
                </a:solidFill>
              </a:rPr>
              <a:t>        Geomagnetický plán části lokality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ChangeArrowheads="1"/>
          </p:cNvSpPr>
          <p:nvPr/>
        </p:nvSpPr>
        <p:spPr bwMode="auto">
          <a:xfrm>
            <a:off x="0" y="1476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40963" name="Picture 4" descr="Roseldo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53276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6300788" y="908050"/>
            <a:ext cx="2309812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chemeClr val="folHlink"/>
                </a:solidFill>
              </a:rPr>
              <a:t>ROSELDORF</a:t>
            </a:r>
          </a:p>
          <a:p>
            <a:pPr eaLnBrk="1" hangingPunct="1"/>
            <a:endParaRPr lang="cs-CZ" altLang="cs-CZ" sz="2000">
              <a:solidFill>
                <a:schemeClr val="folHlink"/>
              </a:solidFill>
            </a:endParaRPr>
          </a:p>
          <a:p>
            <a:pPr eaLnBrk="1" hangingPunct="1"/>
            <a:endParaRPr lang="cs-CZ" altLang="cs-CZ" sz="2000">
              <a:solidFill>
                <a:schemeClr val="folHlink"/>
              </a:solidFill>
            </a:endParaRPr>
          </a:p>
          <a:p>
            <a:pPr eaLnBrk="1" hangingPunct="1"/>
            <a:r>
              <a:rPr lang="cs-CZ" altLang="cs-CZ">
                <a:solidFill>
                  <a:schemeClr val="folHlink"/>
                </a:solidFill>
              </a:rPr>
              <a:t>Výběr mincovního </a:t>
            </a:r>
          </a:p>
          <a:p>
            <a:pPr eaLnBrk="1" hangingPunct="1"/>
            <a:r>
              <a:rPr lang="cs-CZ" altLang="cs-CZ">
                <a:solidFill>
                  <a:schemeClr val="folHlink"/>
                </a:solidFill>
              </a:rPr>
              <a:t>spektra z lokality </a:t>
            </a:r>
          </a:p>
        </p:txBody>
      </p:sp>
      <p:sp>
        <p:nvSpPr>
          <p:cNvPr id="40965" name="Rectangle 7"/>
          <p:cNvSpPr>
            <a:spLocks noChangeArrowheads="1"/>
          </p:cNvSpPr>
          <p:nvPr/>
        </p:nvSpPr>
        <p:spPr bwMode="auto">
          <a:xfrm>
            <a:off x="6877050" y="6165850"/>
            <a:ext cx="163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chemeClr val="folHlink"/>
                </a:solidFill>
              </a:rPr>
              <a:t>Podle: G. Dembski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484313"/>
            <a:ext cx="81819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23" name="Přímá spojnice se šipkou 6"/>
          <p:cNvCxnSpPr>
            <a:cxnSpLocks noChangeShapeType="1"/>
          </p:cNvCxnSpPr>
          <p:nvPr/>
        </p:nvCxnSpPr>
        <p:spPr bwMode="auto">
          <a:xfrm flipV="1">
            <a:off x="3635375" y="2060575"/>
            <a:ext cx="2449513" cy="316865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4" name="Přímá spojnice se šipkou 8"/>
          <p:cNvCxnSpPr>
            <a:cxnSpLocks noChangeShapeType="1"/>
          </p:cNvCxnSpPr>
          <p:nvPr/>
        </p:nvCxnSpPr>
        <p:spPr bwMode="auto">
          <a:xfrm flipH="1">
            <a:off x="3779838" y="1844675"/>
            <a:ext cx="2663825" cy="3744913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Obdélník 9"/>
          <p:cNvSpPr/>
          <p:nvPr/>
        </p:nvSpPr>
        <p:spPr>
          <a:xfrm>
            <a:off x="684213" y="260350"/>
            <a:ext cx="80057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Wirtschafts- und Handelszentren und Zentralsiedlungen mit starker Vertretung der Münzen aus dem Horizont LT C1–C2</a:t>
            </a:r>
            <a:r>
              <a:rPr lang="cs-CZ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(um 250-130 v. Ch): </a:t>
            </a:r>
          </a:p>
          <a:p>
            <a:pPr>
              <a:defRPr/>
            </a:pP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Nowa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Cerekwia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2. Němčice nad Hanou; 3.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Roseldorf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4.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Etzersdorf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5.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Stripfing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8" descr="num07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068638"/>
            <a:ext cx="54578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7" descr="num07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5976938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 descr="num07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41663"/>
            <a:ext cx="2808287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10"/>
          <p:cNvSpPr>
            <a:spLocks noChangeArrowheads="1"/>
          </p:cNvSpPr>
          <p:nvPr/>
        </p:nvSpPr>
        <p:spPr bwMode="auto">
          <a:xfrm>
            <a:off x="0" y="-1833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990" name="Rectangle 11"/>
          <p:cNvSpPr>
            <a:spLocks noChangeArrowheads="1"/>
          </p:cNvSpPr>
          <p:nvPr/>
        </p:nvSpPr>
        <p:spPr bwMode="auto">
          <a:xfrm>
            <a:off x="0" y="-366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1991" name="Rectangle 12"/>
          <p:cNvSpPr>
            <a:spLocks noChangeArrowheads="1"/>
          </p:cNvSpPr>
          <p:nvPr/>
        </p:nvSpPr>
        <p:spPr bwMode="auto">
          <a:xfrm>
            <a:off x="0" y="957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1992" name="Rectangle 13"/>
          <p:cNvSpPr>
            <a:spLocks noChangeArrowheads="1"/>
          </p:cNvSpPr>
          <p:nvPr/>
        </p:nvSpPr>
        <p:spPr bwMode="auto">
          <a:xfrm>
            <a:off x="0" y="2138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993" name="Rectangle 14"/>
          <p:cNvSpPr>
            <a:spLocks noChangeArrowheads="1"/>
          </p:cNvSpPr>
          <p:nvPr/>
        </p:nvSpPr>
        <p:spPr bwMode="auto">
          <a:xfrm>
            <a:off x="0" y="3348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994" name="Rectangle 15"/>
          <p:cNvSpPr>
            <a:spLocks noChangeArrowheads="1"/>
          </p:cNvSpPr>
          <p:nvPr/>
        </p:nvSpPr>
        <p:spPr bwMode="auto">
          <a:xfrm>
            <a:off x="0" y="5891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1995" name="Rectangle 16"/>
          <p:cNvSpPr>
            <a:spLocks noChangeArrowheads="1"/>
          </p:cNvSpPr>
          <p:nvPr/>
        </p:nvSpPr>
        <p:spPr bwMode="auto">
          <a:xfrm>
            <a:off x="323850" y="476250"/>
            <a:ext cx="6302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folHlink"/>
                </a:solidFill>
              </a:rPr>
              <a:t>ROSELDORF: výběr mincí z arch. výzkumu (LT C1-C2)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468313" y="476250"/>
            <a:ext cx="635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folHlink"/>
                </a:solidFill>
              </a:rPr>
              <a:t>ROSELDORF: výběr mincí z arch. výzkumu (LT C2/D1)</a:t>
            </a:r>
          </a:p>
        </p:txBody>
      </p:sp>
      <p:pic>
        <p:nvPicPr>
          <p:cNvPr id="43011" name="Picture 7" descr="num07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14413"/>
            <a:ext cx="532923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6" descr="num07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781300"/>
            <a:ext cx="540067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num07-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76700"/>
            <a:ext cx="316706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8"/>
          <p:cNvSpPr>
            <a:spLocks noChangeArrowheads="1"/>
          </p:cNvSpPr>
          <p:nvPr/>
        </p:nvSpPr>
        <p:spPr bwMode="auto">
          <a:xfrm>
            <a:off x="0" y="690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3015" name="Rectangle 9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3016" name="Rectangle 10"/>
          <p:cNvSpPr>
            <a:spLocks noChangeArrowheads="1"/>
          </p:cNvSpPr>
          <p:nvPr/>
        </p:nvSpPr>
        <p:spPr bwMode="auto">
          <a:xfrm>
            <a:off x="0" y="31019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RÁZDNÁ MAPKA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9850"/>
            <a:ext cx="9324975" cy="6927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5" name="Picture 3" descr="Ps235-2011_1a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484313"/>
            <a:ext cx="663575" cy="687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6" name="Picture 4" descr="PS 137-06-3rv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3500438"/>
            <a:ext cx="647700" cy="623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7" name="Picture 5" descr="PS230-2011-03rv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0" y="620713"/>
            <a:ext cx="647700" cy="641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8" name="Picture 6" descr="PA2335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68413"/>
            <a:ext cx="6477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3059113" y="1412875"/>
            <a:ext cx="1873250" cy="14398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chemeClr val="bg2"/>
              </a:solidFill>
            </a:endParaRPr>
          </a:p>
        </p:txBody>
      </p:sp>
      <p:sp>
        <p:nvSpPr>
          <p:cNvPr id="44040" name="Oval 8"/>
          <p:cNvSpPr>
            <a:spLocks noChangeArrowheads="1"/>
          </p:cNvSpPr>
          <p:nvPr/>
        </p:nvSpPr>
        <p:spPr bwMode="auto">
          <a:xfrm>
            <a:off x="4500563" y="1989138"/>
            <a:ext cx="1582737" cy="1439862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chemeClr val="bg2"/>
              </a:solidFill>
            </a:endParaRPr>
          </a:p>
        </p:txBody>
      </p:sp>
      <p:sp>
        <p:nvSpPr>
          <p:cNvPr id="242697" name="Rectangle 9"/>
          <p:cNvSpPr>
            <a:spLocks noChangeArrowheads="1"/>
          </p:cNvSpPr>
          <p:nvPr/>
        </p:nvSpPr>
        <p:spPr bwMode="auto">
          <a:xfrm>
            <a:off x="1042988" y="2924175"/>
            <a:ext cx="16129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6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AV lokální typy </a:t>
            </a:r>
          </a:p>
          <a:p>
            <a:pPr>
              <a:defRPr/>
            </a:pPr>
            <a:r>
              <a:rPr lang="cs-CZ" altLang="cs-CZ" sz="16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 lokální typy</a:t>
            </a:r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V="1">
            <a:off x="2627313" y="2133600"/>
            <a:ext cx="1368425" cy="7905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2699" name="Rectangle 11"/>
          <p:cNvSpPr>
            <a:spLocks noChangeArrowheads="1"/>
          </p:cNvSpPr>
          <p:nvPr/>
        </p:nvSpPr>
        <p:spPr bwMode="auto">
          <a:xfrm>
            <a:off x="5435600" y="3933825"/>
            <a:ext cx="21669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6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AV Athena-Alkis</a:t>
            </a:r>
          </a:p>
          <a:p>
            <a:pPr>
              <a:defRPr/>
            </a:pPr>
            <a:r>
              <a:rPr lang="cs-CZ" altLang="cs-CZ" sz="16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 Roseldorf/Němčice</a:t>
            </a:r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H="1" flipV="1">
            <a:off x="5292725" y="2781300"/>
            <a:ext cx="935038" cy="1079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44045" name="Picture 13" descr="PČ 5507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773238"/>
            <a:ext cx="7207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6" name="Picture 14" descr="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419350"/>
            <a:ext cx="719137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7" name="Line 15"/>
          <p:cNvSpPr>
            <a:spLocks noChangeShapeType="1"/>
          </p:cNvSpPr>
          <p:nvPr/>
        </p:nvSpPr>
        <p:spPr bwMode="auto">
          <a:xfrm>
            <a:off x="3851275" y="1268413"/>
            <a:ext cx="0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>
            <a:off x="2987675" y="1844675"/>
            <a:ext cx="504825" cy="144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9" name="Line 17"/>
          <p:cNvSpPr>
            <a:spLocks noChangeShapeType="1"/>
          </p:cNvSpPr>
          <p:nvPr/>
        </p:nvSpPr>
        <p:spPr bwMode="auto">
          <a:xfrm flipV="1">
            <a:off x="4787900" y="3141663"/>
            <a:ext cx="144463" cy="2873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 flipH="1">
            <a:off x="5651500" y="2133600"/>
            <a:ext cx="215900" cy="2159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 flipV="1">
            <a:off x="3708400" y="1484313"/>
            <a:ext cx="1800225" cy="19431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ÁZDNÁ MAPKA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9850"/>
            <a:ext cx="9324975" cy="6927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 descr="Ps235-2011_1a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484313"/>
            <a:ext cx="663575" cy="687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 descr="PS 137-06-3rv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3500438"/>
            <a:ext cx="647700" cy="623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Picture 5" descr="PS230-2011-03rv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0" y="620713"/>
            <a:ext cx="647700" cy="641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0" name="Picture 6" descr="PA2335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68413"/>
            <a:ext cx="6477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Oval 7"/>
          <p:cNvSpPr>
            <a:spLocks noChangeArrowheads="1"/>
          </p:cNvSpPr>
          <p:nvPr/>
        </p:nvSpPr>
        <p:spPr bwMode="auto">
          <a:xfrm>
            <a:off x="3059113" y="1412875"/>
            <a:ext cx="1873250" cy="14398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chemeClr val="bg2"/>
              </a:solidFill>
            </a:endParaRPr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4500563" y="1989138"/>
            <a:ext cx="1582737" cy="1439862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chemeClr val="bg2"/>
              </a:solidFill>
            </a:endParaRPr>
          </a:p>
        </p:txBody>
      </p:sp>
      <p:sp>
        <p:nvSpPr>
          <p:cNvPr id="832521" name="Rectangle 9"/>
          <p:cNvSpPr>
            <a:spLocks noChangeArrowheads="1"/>
          </p:cNvSpPr>
          <p:nvPr/>
        </p:nvSpPr>
        <p:spPr bwMode="auto">
          <a:xfrm>
            <a:off x="485775" y="3154363"/>
            <a:ext cx="299561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6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AV + AR </a:t>
            </a:r>
            <a:r>
              <a:rPr lang="cs-CZ" altLang="cs-CZ" sz="16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böhmische</a:t>
            </a:r>
            <a:r>
              <a:rPr lang="cs-CZ" altLang="cs-CZ" sz="16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altLang="cs-CZ" sz="16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Lokaltypen</a:t>
            </a:r>
            <a:endParaRPr lang="cs-CZ" altLang="cs-CZ" sz="16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 flipV="1">
            <a:off x="2374900" y="2363788"/>
            <a:ext cx="1368425" cy="7905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32523" name="Rectangle 11"/>
          <p:cNvSpPr>
            <a:spLocks noChangeArrowheads="1"/>
          </p:cNvSpPr>
          <p:nvPr/>
        </p:nvSpPr>
        <p:spPr bwMode="auto">
          <a:xfrm>
            <a:off x="5435600" y="3933825"/>
            <a:ext cx="21669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6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AV Athena-Alkis</a:t>
            </a:r>
          </a:p>
          <a:p>
            <a:pPr>
              <a:defRPr/>
            </a:pPr>
            <a:r>
              <a:rPr lang="cs-CZ" altLang="cs-CZ" sz="16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 Roseldorf/Němčice</a:t>
            </a: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 flipH="1" flipV="1">
            <a:off x="5292725" y="2781300"/>
            <a:ext cx="935038" cy="1079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157" name="Picture 13" descr="PČ 5507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773238"/>
            <a:ext cx="7207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 descr="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419350"/>
            <a:ext cx="719137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3851275" y="1268413"/>
            <a:ext cx="0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2987675" y="1844675"/>
            <a:ext cx="504825" cy="144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V="1">
            <a:off x="4787900" y="3141663"/>
            <a:ext cx="144463" cy="2873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 flipH="1">
            <a:off x="5651500" y="2133600"/>
            <a:ext cx="215900" cy="2159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 flipV="1">
            <a:off x="3708400" y="1484313"/>
            <a:ext cx="1800225" cy="19431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-576263" y="3716338"/>
            <a:ext cx="4572001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Keltische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Münzproduktion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in </a:t>
            </a: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Böhmen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</a:p>
          <a:p>
            <a:pPr algn="ctr">
              <a:defRPr/>
            </a:pP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und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Mähren</a:t>
            </a:r>
            <a:endParaRPr lang="cs-CZ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cs-CZ" sz="2400" b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cs-CZ" sz="2400" b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LT C2/D1-D1/D2</a:t>
            </a:r>
            <a:r>
              <a:rPr lang="cs-CZ" sz="2400" b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upa 8"/>
          <p:cNvGrpSpPr>
            <a:grpSpLocks/>
          </p:cNvGrpSpPr>
          <p:nvPr/>
        </p:nvGrpSpPr>
        <p:grpSpPr bwMode="auto">
          <a:xfrm>
            <a:off x="0" y="3257550"/>
            <a:ext cx="7705725" cy="3600450"/>
            <a:chOff x="179388" y="1654175"/>
            <a:chExt cx="8782050" cy="4511675"/>
          </a:xfrm>
        </p:grpSpPr>
        <p:pic>
          <p:nvPicPr>
            <p:cNvPr id="7177" name="Picture 2" descr="C:\Users\MK\Desktop\mapa Europy srodkowej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1654175"/>
              <a:ext cx="8782050" cy="451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Prostokąt 7"/>
            <p:cNvSpPr/>
            <p:nvPr/>
          </p:nvSpPr>
          <p:spPr bwMode="auto">
            <a:xfrm>
              <a:off x="1691912" y="2276819"/>
              <a:ext cx="3240349" cy="2592024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l-P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171" name="Picture 4" descr="C:\Users\MK\Desktop\waldhauser map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0"/>
            <a:ext cx="4859337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72" name="Łącznik prosty ze strzałką 10"/>
          <p:cNvCxnSpPr>
            <a:cxnSpLocks noChangeShapeType="1"/>
          </p:cNvCxnSpPr>
          <p:nvPr/>
        </p:nvCxnSpPr>
        <p:spPr bwMode="auto">
          <a:xfrm flipV="1">
            <a:off x="1331913" y="0"/>
            <a:ext cx="2879725" cy="3716338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3" name="Łącznik prosty ze strzałką 12"/>
          <p:cNvCxnSpPr>
            <a:cxnSpLocks noChangeShapeType="1"/>
          </p:cNvCxnSpPr>
          <p:nvPr/>
        </p:nvCxnSpPr>
        <p:spPr bwMode="auto">
          <a:xfrm flipV="1">
            <a:off x="4211638" y="3789363"/>
            <a:ext cx="4824412" cy="2016125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pole tekstowe 6"/>
          <p:cNvSpPr txBox="1"/>
          <p:nvPr/>
        </p:nvSpPr>
        <p:spPr>
          <a:xfrm>
            <a:off x="7524750" y="3500438"/>
            <a:ext cx="1439863" cy="231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900" dirty="0" err="1">
                <a:solidFill>
                  <a:schemeClr val="accent4">
                    <a:lumMod val="10000"/>
                  </a:schemeClr>
                </a:solidFill>
              </a:rPr>
              <a:t>nach</a:t>
            </a:r>
            <a:r>
              <a:rPr lang="pl-PL" sz="900" dirty="0">
                <a:solidFill>
                  <a:schemeClr val="accent4">
                    <a:lumMod val="10000"/>
                  </a:schemeClr>
                </a:solidFill>
              </a:rPr>
              <a:t> J. </a:t>
            </a:r>
            <a:r>
              <a:rPr lang="pl-PL" sz="900" dirty="0" err="1">
                <a:solidFill>
                  <a:schemeClr val="accent4">
                    <a:lumMod val="10000"/>
                  </a:schemeClr>
                </a:solidFill>
              </a:rPr>
              <a:t>Waldhauser</a:t>
            </a:r>
            <a:endParaRPr lang="pl-PL" sz="9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7175" name="Picture 3" descr="C:\Users\MK\Desktop\zlot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73238"/>
            <a:ext cx="208121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" descr="C:\Users\MK\Desktop\zlot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0350"/>
            <a:ext cx="21050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74725"/>
            <a:ext cx="7818438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463550"/>
            <a:ext cx="59309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3813"/>
            <a:ext cx="4616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Obrázek 6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171575"/>
            <a:ext cx="230346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Obrázek 6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3482975"/>
            <a:ext cx="22780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0246" name="Rectangle 4"/>
          <p:cNvSpPr>
            <a:spLocks noChangeArrowheads="1"/>
          </p:cNvSpPr>
          <p:nvPr/>
        </p:nvSpPr>
        <p:spPr bwMode="auto">
          <a:xfrm>
            <a:off x="0" y="2324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3995</TotalTime>
  <Words>514</Words>
  <Application>Microsoft Office PowerPoint</Application>
  <PresentationFormat>Předvádění na obrazovce (4:3)</PresentationFormat>
  <Paragraphs>128</Paragraphs>
  <Slides>42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8" baseType="lpstr">
      <vt:lpstr>Tahoma</vt:lpstr>
      <vt:lpstr>Arial</vt:lpstr>
      <vt:lpstr>Wingdings</vt:lpstr>
      <vt:lpstr>Calibri</vt:lpstr>
      <vt:lpstr>Times New Roman</vt:lpstr>
      <vt:lpstr>Textura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Militký</dc:creator>
  <cp:lastModifiedBy>Jitka Šibíčková</cp:lastModifiedBy>
  <cp:revision>267</cp:revision>
  <dcterms:created xsi:type="dcterms:W3CDTF">2005-08-31T18:06:21Z</dcterms:created>
  <dcterms:modified xsi:type="dcterms:W3CDTF">2020-04-17T08:04:23Z</dcterms:modified>
</cp:coreProperties>
</file>