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830" r:id="rId2"/>
    <p:sldId id="949" r:id="rId3"/>
    <p:sldId id="834" r:id="rId4"/>
    <p:sldId id="950" r:id="rId5"/>
    <p:sldId id="951" r:id="rId6"/>
    <p:sldId id="939" r:id="rId7"/>
    <p:sldId id="953" r:id="rId8"/>
    <p:sldId id="1002" r:id="rId9"/>
    <p:sldId id="954" r:id="rId10"/>
    <p:sldId id="938" r:id="rId11"/>
    <p:sldId id="946" r:id="rId12"/>
    <p:sldId id="947" r:id="rId13"/>
    <p:sldId id="943" r:id="rId14"/>
    <p:sldId id="945" r:id="rId15"/>
    <p:sldId id="944" r:id="rId16"/>
    <p:sldId id="942" r:id="rId17"/>
    <p:sldId id="941" r:id="rId18"/>
    <p:sldId id="962" r:id="rId19"/>
    <p:sldId id="940" r:id="rId20"/>
    <p:sldId id="961" r:id="rId21"/>
    <p:sldId id="960" r:id="rId22"/>
    <p:sldId id="959" r:id="rId23"/>
    <p:sldId id="958" r:id="rId24"/>
    <p:sldId id="957" r:id="rId25"/>
    <p:sldId id="970" r:id="rId26"/>
    <p:sldId id="956" r:id="rId27"/>
    <p:sldId id="969" r:id="rId28"/>
    <p:sldId id="971" r:id="rId29"/>
    <p:sldId id="968" r:id="rId30"/>
    <p:sldId id="967" r:id="rId31"/>
    <p:sldId id="965" r:id="rId32"/>
    <p:sldId id="966" r:id="rId33"/>
    <p:sldId id="964" r:id="rId34"/>
    <p:sldId id="963" r:id="rId35"/>
    <p:sldId id="981" r:id="rId36"/>
    <p:sldId id="955" r:id="rId37"/>
    <p:sldId id="980" r:id="rId38"/>
    <p:sldId id="972" r:id="rId39"/>
    <p:sldId id="979" r:id="rId40"/>
    <p:sldId id="978" r:id="rId41"/>
    <p:sldId id="977" r:id="rId42"/>
    <p:sldId id="976" r:id="rId43"/>
    <p:sldId id="975" r:id="rId44"/>
    <p:sldId id="982" r:id="rId45"/>
    <p:sldId id="974" r:id="rId46"/>
    <p:sldId id="991" r:id="rId47"/>
    <p:sldId id="973" r:id="rId48"/>
    <p:sldId id="983" r:id="rId49"/>
    <p:sldId id="990" r:id="rId50"/>
    <p:sldId id="989" r:id="rId51"/>
    <p:sldId id="988" r:id="rId52"/>
    <p:sldId id="1003" r:id="rId53"/>
    <p:sldId id="987" r:id="rId54"/>
    <p:sldId id="992" r:id="rId55"/>
    <p:sldId id="986" r:id="rId56"/>
    <p:sldId id="993" r:id="rId57"/>
    <p:sldId id="985" r:id="rId58"/>
    <p:sldId id="984" r:id="rId59"/>
    <p:sldId id="994" r:id="rId60"/>
    <p:sldId id="999" r:id="rId61"/>
    <p:sldId id="1000" r:id="rId62"/>
    <p:sldId id="1001" r:id="rId63"/>
    <p:sldId id="998" r:id="rId6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0000"/>
    <a:srgbClr val="33CC33"/>
    <a:srgbClr val="008000"/>
    <a:srgbClr val="FFCC00"/>
    <a:srgbClr val="003300"/>
    <a:srgbClr val="A51E07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598" autoAdjust="0"/>
  </p:normalViewPr>
  <p:slideViewPr>
    <p:cSldViewPr>
      <p:cViewPr varScale="1">
        <p:scale>
          <a:sx n="112" d="100"/>
          <a:sy n="112" d="100"/>
        </p:scale>
        <p:origin x="6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AB41E-18FF-4A3B-B8FC-4D9819CB6A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410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177B2-9BDC-44CF-8D39-EECAFDFD48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789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5CFEA-459F-4A49-BADB-6B7DC53AC7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747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CCD148-57FF-4C0B-940C-EE17D5B7D0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046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2A831-54C2-4926-83D3-BBBC5DB23D6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068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C23AA-05C6-4937-B06A-A89E105F93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642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8A435-0665-428C-A3A2-96BD4DDABD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157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BEF40-3300-4884-BD21-4D68741254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777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BEC61-36C3-42E0-9F1B-FA945B9077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373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0D329-6DB5-4A1E-99AA-CF7B468F5D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45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8D5D9-4136-49A7-9E9F-948E41473D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290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4BF5A-55AD-45FF-AA20-71B4DCE11C8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749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184FB-6CAF-4E63-A0DC-A3ED3EB621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93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2DC9E-5756-4A99-9C37-172920FE9E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214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767676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35C40BEE-E0CB-43B5-8711-85C49228050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88.jpeg"/><Relationship Id="rId7" Type="http://schemas.openxmlformats.org/officeDocument/2006/relationships/image" Target="../media/image94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1.jpeg"/><Relationship Id="rId7" Type="http://schemas.openxmlformats.org/officeDocument/2006/relationships/image" Target="../media/image12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3.jpeg"/><Relationship Id="rId7" Type="http://schemas.openxmlformats.org/officeDocument/2006/relationships/image" Target="../media/image149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10" Type="http://schemas.openxmlformats.org/officeDocument/2006/relationships/image" Target="../media/image177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11" Type="http://schemas.openxmlformats.org/officeDocument/2006/relationships/image" Target="../media/image201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6.jpeg"/><Relationship Id="rId7" Type="http://schemas.openxmlformats.org/officeDocument/2006/relationships/image" Target="../media/image208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11" Type="http://schemas.openxmlformats.org/officeDocument/2006/relationships/image" Target="../media/image212.jpeg"/><Relationship Id="rId5" Type="http://schemas.openxmlformats.org/officeDocument/2006/relationships/image" Target="../media/image204.jpeg"/><Relationship Id="rId10" Type="http://schemas.openxmlformats.org/officeDocument/2006/relationships/image" Target="../media/image211.jpeg"/><Relationship Id="rId4" Type="http://schemas.openxmlformats.org/officeDocument/2006/relationships/image" Target="../media/image203.jpeg"/><Relationship Id="rId9" Type="http://schemas.openxmlformats.org/officeDocument/2006/relationships/image" Target="../media/image2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419100" y="306388"/>
            <a:ext cx="800100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VOR OPPIDA-ZEIT </a:t>
            </a:r>
          </a:p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BÖHMEN</a:t>
            </a:r>
          </a:p>
          <a:p>
            <a:pPr algn="ctr">
              <a:defRPr/>
            </a:pPr>
            <a:r>
              <a:rPr lang="cs-CZ" altLang="cs-CZ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Horizont A2 = LT C1 (c. 250-180 v. Ch.)</a:t>
            </a:r>
          </a:p>
          <a:p>
            <a:pPr algn="ctr">
              <a:defRPr/>
            </a:pPr>
            <a:r>
              <a:rPr lang="cs-CZ" altLang="cs-CZ" sz="36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Sog</a:t>
            </a:r>
            <a:r>
              <a:rPr lang="cs-CZ" altLang="cs-CZ" sz="3600" b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cs-CZ" altLang="cs-CZ" sz="36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Böhmische</a:t>
            </a:r>
            <a:r>
              <a:rPr lang="cs-CZ" altLang="cs-CZ" sz="3600" b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3600" b="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Lokalemisionen</a:t>
            </a:r>
            <a:endParaRPr lang="cs-CZ" altLang="cs-CZ" sz="3600" b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altLang="cs-CZ" sz="2400" b="0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2051" name="Picture 3" descr="Ps236-2011_1r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213100"/>
            <a:ext cx="1911350" cy="191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2286000" y="3078163"/>
            <a:ext cx="457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cs-CZ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3" name="Obrázek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200400"/>
            <a:ext cx="299402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rázek 408" descr="_MG_45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00400"/>
            <a:ext cx="181451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0" y="2324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126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14325"/>
            <a:ext cx="8961438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bdélník 2"/>
          <p:cNvSpPr>
            <a:spLocks noChangeArrowheads="1"/>
          </p:cNvSpPr>
          <p:nvPr/>
        </p:nvSpPr>
        <p:spPr bwMode="auto">
          <a:xfrm>
            <a:off x="849313" y="5732463"/>
            <a:ext cx="47117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Série II:02 – jelen se symbolem „S</a:t>
            </a:r>
            <a:r>
              <a:rPr lang="cs-CZ" altLang="cs-CZ" sz="1000"/>
              <a:t>“</a:t>
            </a:r>
          </a:p>
        </p:txBody>
      </p:sp>
      <p:pic>
        <p:nvPicPr>
          <p:cNvPr id="11270" name="Obrázek 45" descr="20170814_2024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342900"/>
            <a:ext cx="13271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Obrázek 46" descr="20170814_2024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771650"/>
            <a:ext cx="13493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1273" name="Obrázek 409" descr="_MG_45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8313"/>
            <a:ext cx="11017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Obrázek 408" descr="_MG_45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00200"/>
            <a:ext cx="11080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76" name="Rectangle 13"/>
          <p:cNvSpPr>
            <a:spLocks noChangeArrowheads="1"/>
          </p:cNvSpPr>
          <p:nvPr/>
        </p:nvSpPr>
        <p:spPr bwMode="auto">
          <a:xfrm>
            <a:off x="0" y="198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45" descr="20170814_2024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76338"/>
            <a:ext cx="20240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46" descr="20170814_2024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357563"/>
            <a:ext cx="202406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2205038" y="227013"/>
            <a:ext cx="4773612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II:02 – jelen se symbolem „S“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1/8-Stater und Obol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2293" name="Obrázek 409" descr="_MG_45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931988"/>
            <a:ext cx="13716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ek 408" descr="_MG_45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48038"/>
            <a:ext cx="1381125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2296" name="Rectangle 12"/>
          <p:cNvSpPr>
            <a:spLocks noChangeArrowheads="1"/>
          </p:cNvSpPr>
          <p:nvPr/>
        </p:nvSpPr>
        <p:spPr bwMode="auto">
          <a:xfrm>
            <a:off x="0" y="198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2297" name="Obrázek 1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31988"/>
            <a:ext cx="1366837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Obrázek 1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3750"/>
            <a:ext cx="13604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15"/>
          <p:cNvSpPr>
            <a:spLocks noChangeArrowheads="1"/>
          </p:cNvSpPr>
          <p:nvPr/>
        </p:nvSpPr>
        <p:spPr bwMode="auto">
          <a:xfrm>
            <a:off x="2700338" y="428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971550" y="1557338"/>
          <a:ext cx="6948488" cy="43164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60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6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II:02.1/1 (1)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1/8 statéru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II:02/1-02/A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Čejkovice 83/1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1,02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II:02A.2/1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Praha 10-Křeslice 1/1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0,543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II:02A.2/2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Žehuň 21/2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0,609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II:02A.2/3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Němčice nad Hanou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0,493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II:02A.2/4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Němčice nad Hanou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0,521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II:02B.2/1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0,81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II:02B.2/1 (2)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Stradonice 5b/1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0,579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II:02B.2/1 (3)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Kouřim 10/1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0,377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II:02B.2/2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Žehuň 21/2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0,311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II:02B.2/3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0,524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401" name="Obdélník 2"/>
          <p:cNvSpPr>
            <a:spLocks noChangeArrowheads="1"/>
          </p:cNvSpPr>
          <p:nvPr/>
        </p:nvSpPr>
        <p:spPr bwMode="auto">
          <a:xfrm>
            <a:off x="2051050" y="650875"/>
            <a:ext cx="477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Série II:02 – jelen se symbolem „S</a:t>
            </a:r>
            <a:r>
              <a:rPr lang="cs-CZ" altLang="cs-CZ" sz="2000"/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325438"/>
            <a:ext cx="14541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2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1836738"/>
            <a:ext cx="1454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bdélník 2"/>
          <p:cNvSpPr>
            <a:spLocks noChangeArrowheads="1"/>
          </p:cNvSpPr>
          <p:nvPr/>
        </p:nvSpPr>
        <p:spPr bwMode="auto">
          <a:xfrm>
            <a:off x="684213" y="5789613"/>
            <a:ext cx="4598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II:03 – hlava / klečící postava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délník 1"/>
          <p:cNvSpPr>
            <a:spLocks noChangeArrowheads="1"/>
          </p:cNvSpPr>
          <p:nvPr/>
        </p:nvSpPr>
        <p:spPr bwMode="auto">
          <a:xfrm>
            <a:off x="2411413" y="620713"/>
            <a:ext cx="4598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II:03 – hlava / klečící postava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1/3-Stater</a:t>
            </a:r>
          </a:p>
        </p:txBody>
      </p:sp>
      <p:pic>
        <p:nvPicPr>
          <p:cNvPr id="15363" name="Obrázek 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971675"/>
            <a:ext cx="30638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2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71675"/>
            <a:ext cx="32035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197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0" y="1933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11188" y="1916113"/>
          <a:ext cx="7848600" cy="259238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06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4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9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8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 err="1">
                          <a:effectLst/>
                        </a:rPr>
                        <a:t>Nominál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II:03.1/1 (1)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II:03/1-03/A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Bratislava Dev. Nová Ves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2,84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II:03.1/1 (2)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II:03/1-03/A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Stradonice 5b/2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2,822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II:03.1/1 (3)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II:03/1-03/A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Kleinnottersdorf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2,763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II:03.1/1 (4)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II:03/1-03/A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2,71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30" name="Obdélník 2"/>
          <p:cNvSpPr>
            <a:spLocks noChangeArrowheads="1"/>
          </p:cNvSpPr>
          <p:nvPr/>
        </p:nvSpPr>
        <p:spPr bwMode="auto">
          <a:xfrm>
            <a:off x="2268538" y="908050"/>
            <a:ext cx="4598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II:03 – hlava / klečící postava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                                                </a:t>
            </a:r>
            <a:endParaRPr lang="cs-CZ" altLang="cs-CZ" sz="1000"/>
          </a:p>
        </p:txBody>
      </p:sp>
      <p:pic>
        <p:nvPicPr>
          <p:cNvPr id="17411" name="Obrázek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66938"/>
            <a:ext cx="52530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ázek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2786063"/>
            <a:ext cx="15462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3950"/>
            <a:ext cx="15494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4443413" y="1562100"/>
            <a:ext cx="2571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sp>
        <p:nvSpPr>
          <p:cNvPr id="17416" name="Obdélník 5"/>
          <p:cNvSpPr>
            <a:spLocks noChangeArrowheads="1"/>
          </p:cNvSpPr>
          <p:nvPr/>
        </p:nvSpPr>
        <p:spPr bwMode="auto">
          <a:xfrm>
            <a:off x="906463" y="923925"/>
            <a:ext cx="482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II:04 – hlava / kůň s trikvetrem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¼-Stater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élník 1"/>
          <p:cNvSpPr>
            <a:spLocks noChangeArrowheads="1"/>
          </p:cNvSpPr>
          <p:nvPr/>
        </p:nvSpPr>
        <p:spPr bwMode="auto">
          <a:xfrm>
            <a:off x="2359025" y="1052513"/>
            <a:ext cx="437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II:05 – hlava / kůň s „lyrou“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1/24-Stater</a:t>
            </a:r>
          </a:p>
        </p:txBody>
      </p:sp>
      <p:pic>
        <p:nvPicPr>
          <p:cNvPr id="18435" name="Obrázek 2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76475"/>
            <a:ext cx="2792413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2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76475"/>
            <a:ext cx="279241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559050"/>
            <a:ext cx="27130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Obrázek 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9388"/>
            <a:ext cx="277177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9462" name="Obdélník 3"/>
          <p:cNvSpPr>
            <a:spLocks noChangeArrowheads="1"/>
          </p:cNvSpPr>
          <p:nvPr/>
        </p:nvSpPr>
        <p:spPr bwMode="auto">
          <a:xfrm>
            <a:off x="1763713" y="1350963"/>
            <a:ext cx="580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II:06 – hlava doleva / kráčející postava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1/4-Stater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1"/>
          <p:cNvSpPr>
            <a:spLocks noChangeArrowheads="1"/>
          </p:cNvSpPr>
          <p:nvPr/>
        </p:nvSpPr>
        <p:spPr bwMode="auto">
          <a:xfrm>
            <a:off x="1331913" y="836613"/>
            <a:ext cx="6878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II:07 – hlava doleva / „letící“ okřídlená postava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1/8-Stater</a:t>
            </a:r>
          </a:p>
        </p:txBody>
      </p:sp>
      <p:pic>
        <p:nvPicPr>
          <p:cNvPr id="20483" name="Obrázek 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060575"/>
            <a:ext cx="317023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309721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0" y="1743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rom-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8336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hron-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73463"/>
            <a:ext cx="55451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323850" y="430213"/>
            <a:ext cx="187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Chronologie </a:t>
            </a:r>
          </a:p>
        </p:txBody>
      </p:sp>
      <p:pic>
        <p:nvPicPr>
          <p:cNvPr id="3077" name="Picture 5" descr="latén v Čech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836613"/>
            <a:ext cx="29527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755650" y="3429000"/>
            <a:ext cx="91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250825" y="3860800"/>
            <a:ext cx="3025775" cy="1152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250825" y="4868863"/>
            <a:ext cx="3025775" cy="7921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1" name="Oval 10"/>
          <p:cNvSpPr>
            <a:spLocks noChangeArrowheads="1"/>
          </p:cNvSpPr>
          <p:nvPr/>
        </p:nvSpPr>
        <p:spPr bwMode="auto">
          <a:xfrm>
            <a:off x="2195513" y="4005263"/>
            <a:ext cx="576262" cy="914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82" name="Oval 11"/>
          <p:cNvSpPr>
            <a:spLocks noChangeArrowheads="1"/>
          </p:cNvSpPr>
          <p:nvPr/>
        </p:nvSpPr>
        <p:spPr bwMode="auto">
          <a:xfrm>
            <a:off x="1979613" y="5013325"/>
            <a:ext cx="647700" cy="987425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3" name="Line 12"/>
          <p:cNvSpPr>
            <a:spLocks noChangeShapeType="1"/>
          </p:cNvSpPr>
          <p:nvPr/>
        </p:nvSpPr>
        <p:spPr bwMode="auto">
          <a:xfrm flipV="1">
            <a:off x="2987675" y="4149725"/>
            <a:ext cx="72072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4" name="Line 13"/>
          <p:cNvSpPr>
            <a:spLocks noChangeShapeType="1"/>
          </p:cNvSpPr>
          <p:nvPr/>
        </p:nvSpPr>
        <p:spPr bwMode="auto">
          <a:xfrm flipV="1">
            <a:off x="3059113" y="4652963"/>
            <a:ext cx="649287" cy="6477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5" name="Line 14"/>
          <p:cNvSpPr>
            <a:spLocks noChangeShapeType="1"/>
          </p:cNvSpPr>
          <p:nvPr/>
        </p:nvSpPr>
        <p:spPr bwMode="auto">
          <a:xfrm flipV="1">
            <a:off x="3132138" y="5084763"/>
            <a:ext cx="576262" cy="2889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6" name="Line 15"/>
          <p:cNvSpPr>
            <a:spLocks noChangeShapeType="1"/>
          </p:cNvSpPr>
          <p:nvPr/>
        </p:nvSpPr>
        <p:spPr bwMode="auto">
          <a:xfrm>
            <a:off x="3132138" y="5445125"/>
            <a:ext cx="576262" cy="2159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7" name="Rectangle 16"/>
          <p:cNvSpPr>
            <a:spLocks noChangeArrowheads="1"/>
          </p:cNvSpPr>
          <p:nvPr/>
        </p:nvSpPr>
        <p:spPr bwMode="auto">
          <a:xfrm>
            <a:off x="3419475" y="3716338"/>
            <a:ext cx="3889375" cy="865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8" name="Rectangle 17"/>
          <p:cNvSpPr>
            <a:spLocks noChangeArrowheads="1"/>
          </p:cNvSpPr>
          <p:nvPr/>
        </p:nvSpPr>
        <p:spPr bwMode="auto">
          <a:xfrm>
            <a:off x="3419475" y="4437063"/>
            <a:ext cx="3889375" cy="18716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89" name="Obdélník 1"/>
          <p:cNvSpPr>
            <a:spLocks noChangeArrowheads="1"/>
          </p:cNvSpPr>
          <p:nvPr/>
        </p:nvSpPr>
        <p:spPr bwMode="auto">
          <a:xfrm>
            <a:off x="323850" y="3519488"/>
            <a:ext cx="2952750" cy="53975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cxnSp>
        <p:nvCxnSpPr>
          <p:cNvPr id="3090" name="Přímá spojnice se šipkou 2"/>
          <p:cNvCxnSpPr>
            <a:cxnSpLocks noChangeShapeType="1"/>
          </p:cNvCxnSpPr>
          <p:nvPr/>
        </p:nvCxnSpPr>
        <p:spPr bwMode="auto">
          <a:xfrm>
            <a:off x="2771775" y="3716338"/>
            <a:ext cx="1008063" cy="342900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délník 1"/>
          <p:cNvSpPr>
            <a:spLocks noChangeArrowheads="1"/>
          </p:cNvSpPr>
          <p:nvPr/>
        </p:nvSpPr>
        <p:spPr bwMode="auto">
          <a:xfrm>
            <a:off x="1619250" y="981075"/>
            <a:ext cx="536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II:08 – hlava doleva / pták s hadem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1/8-Stater</a:t>
            </a:r>
          </a:p>
        </p:txBody>
      </p:sp>
      <p:pic>
        <p:nvPicPr>
          <p:cNvPr id="21507" name="Obrázek 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2305050"/>
            <a:ext cx="24495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2305050"/>
            <a:ext cx="23828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délník 1"/>
          <p:cNvSpPr>
            <a:spLocks noChangeArrowheads="1"/>
          </p:cNvSpPr>
          <p:nvPr/>
        </p:nvSpPr>
        <p:spPr bwMode="auto">
          <a:xfrm>
            <a:off x="2771775" y="747713"/>
            <a:ext cx="3278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II:09 – hlava / pták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1/24-Stater</a:t>
            </a:r>
          </a:p>
        </p:txBody>
      </p:sp>
      <p:pic>
        <p:nvPicPr>
          <p:cNvPr id="22531" name="Obrázek 2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25663"/>
            <a:ext cx="2360613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2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2125663"/>
            <a:ext cx="22844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1"/>
          <p:cNvSpPr>
            <a:spLocks noChangeArrowheads="1"/>
          </p:cNvSpPr>
          <p:nvPr/>
        </p:nvSpPr>
        <p:spPr bwMode="auto">
          <a:xfrm>
            <a:off x="1052513" y="908050"/>
            <a:ext cx="7038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II:10 – hlava doleva / sedící postava s kohoutem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1/3-Stater</a:t>
            </a:r>
          </a:p>
        </p:txBody>
      </p:sp>
      <p:pic>
        <p:nvPicPr>
          <p:cNvPr id="23555" name="Obrázek 3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093913"/>
            <a:ext cx="3024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ázek 3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109788"/>
            <a:ext cx="3132137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314325"/>
            <a:ext cx="12525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628775"/>
            <a:ext cx="12636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4583" name="Obdélník 4"/>
          <p:cNvSpPr>
            <a:spLocks noChangeArrowheads="1"/>
          </p:cNvSpPr>
          <p:nvPr/>
        </p:nvSpPr>
        <p:spPr bwMode="auto">
          <a:xfrm>
            <a:off x="684213" y="5589588"/>
            <a:ext cx="431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II:11 – pták čelně / harpyje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délník 1"/>
          <p:cNvSpPr>
            <a:spLocks noChangeArrowheads="1"/>
          </p:cNvSpPr>
          <p:nvPr/>
        </p:nvSpPr>
        <p:spPr bwMode="auto">
          <a:xfrm>
            <a:off x="2411413" y="620713"/>
            <a:ext cx="4319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II:11 – pták čelně / harpyje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1/4-Stater</a:t>
            </a:r>
          </a:p>
        </p:txBody>
      </p:sp>
      <p:pic>
        <p:nvPicPr>
          <p:cNvPr id="25603" name="Obrázek 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2133600"/>
            <a:ext cx="27178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120900"/>
            <a:ext cx="29559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1"/>
          <p:cNvSpPr>
            <a:spLocks noChangeArrowheads="1"/>
          </p:cNvSpPr>
          <p:nvPr/>
        </p:nvSpPr>
        <p:spPr bwMode="auto">
          <a:xfrm>
            <a:off x="1042988" y="765175"/>
            <a:ext cx="7158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II:12 – hlava / stojící bojovník se štítem a mečem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1/4-Stater</a:t>
            </a:r>
          </a:p>
        </p:txBody>
      </p:sp>
      <p:pic>
        <p:nvPicPr>
          <p:cNvPr id="26627" name="Obrázek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81175"/>
            <a:ext cx="32289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68475"/>
            <a:ext cx="31940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délník 1"/>
          <p:cNvSpPr>
            <a:spLocks noChangeArrowheads="1"/>
          </p:cNvSpPr>
          <p:nvPr/>
        </p:nvSpPr>
        <p:spPr bwMode="auto">
          <a:xfrm>
            <a:off x="1403350" y="620713"/>
            <a:ext cx="6684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II:13 – hlava / čtyřnohé zvíře s lidskou hlavou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AR Drachme</a:t>
            </a:r>
          </a:p>
        </p:txBody>
      </p:sp>
      <p:pic>
        <p:nvPicPr>
          <p:cNvPr id="27651" name="Obrázek 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0063"/>
            <a:ext cx="22193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ázek 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4005263"/>
            <a:ext cx="219551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7655" name="Obrázek 1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87525"/>
            <a:ext cx="2087562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rázek 1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95738"/>
            <a:ext cx="2087562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2060575"/>
            <a:ext cx="29273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060575"/>
            <a:ext cx="299402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8677" name="Obdélník 2"/>
          <p:cNvSpPr>
            <a:spLocks noChangeArrowheads="1"/>
          </p:cNvSpPr>
          <p:nvPr/>
        </p:nvSpPr>
        <p:spPr bwMode="auto">
          <a:xfrm>
            <a:off x="2946400" y="692150"/>
            <a:ext cx="325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II:14 – hlava / kolo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1/24-Stater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Obdélník 2"/>
          <p:cNvSpPr>
            <a:spLocks noChangeArrowheads="1"/>
          </p:cNvSpPr>
          <p:nvPr/>
        </p:nvSpPr>
        <p:spPr bwMode="auto">
          <a:xfrm>
            <a:off x="468313" y="5732463"/>
            <a:ext cx="50990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II:15 – hlava gryfa / stočený drak</a:t>
            </a:r>
          </a:p>
        </p:txBody>
      </p:sp>
      <p:pic>
        <p:nvPicPr>
          <p:cNvPr id="29700" name="Obráze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319088"/>
            <a:ext cx="16287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1871663"/>
            <a:ext cx="162877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délník 1"/>
          <p:cNvSpPr>
            <a:spLocks noChangeArrowheads="1"/>
          </p:cNvSpPr>
          <p:nvPr/>
        </p:nvSpPr>
        <p:spPr bwMode="auto">
          <a:xfrm>
            <a:off x="1763713" y="1125538"/>
            <a:ext cx="50990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II:15 – hlava gryfa / stočený drak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1/24-Stater</a:t>
            </a:r>
          </a:p>
        </p:txBody>
      </p:sp>
      <p:pic>
        <p:nvPicPr>
          <p:cNvPr id="30723" name="Obrázek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76488"/>
            <a:ext cx="215900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76488"/>
            <a:ext cx="21288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upa 8"/>
          <p:cNvGrpSpPr>
            <a:grpSpLocks/>
          </p:cNvGrpSpPr>
          <p:nvPr/>
        </p:nvGrpSpPr>
        <p:grpSpPr bwMode="auto">
          <a:xfrm>
            <a:off x="0" y="3257550"/>
            <a:ext cx="7705725" cy="3600450"/>
            <a:chOff x="179388" y="1654175"/>
            <a:chExt cx="8782050" cy="4511675"/>
          </a:xfrm>
        </p:grpSpPr>
        <p:pic>
          <p:nvPicPr>
            <p:cNvPr id="4105" name="Picture 2" descr="C:\Users\MK\Desktop\mapa Europy srodkowej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654175"/>
              <a:ext cx="8782050" cy="45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rostokąt 7"/>
            <p:cNvSpPr/>
            <p:nvPr/>
          </p:nvSpPr>
          <p:spPr bwMode="auto">
            <a:xfrm>
              <a:off x="1691912" y="2276819"/>
              <a:ext cx="3240349" cy="259202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099" name="Picture 4" descr="C:\Users\MK\Desktop\waldhauser m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859337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0" name="Łącznik prosty ze strzałką 10"/>
          <p:cNvCxnSpPr>
            <a:cxnSpLocks noChangeShapeType="1"/>
          </p:cNvCxnSpPr>
          <p:nvPr/>
        </p:nvCxnSpPr>
        <p:spPr bwMode="auto">
          <a:xfrm flipV="1">
            <a:off x="1331913" y="0"/>
            <a:ext cx="2879725" cy="3716338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1" name="Łącznik prosty ze strzałką 12"/>
          <p:cNvCxnSpPr>
            <a:cxnSpLocks noChangeShapeType="1"/>
          </p:cNvCxnSpPr>
          <p:nvPr/>
        </p:nvCxnSpPr>
        <p:spPr bwMode="auto">
          <a:xfrm flipV="1">
            <a:off x="4211638" y="3789363"/>
            <a:ext cx="4824412" cy="2016125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pole tekstowe 6"/>
          <p:cNvSpPr txBox="1"/>
          <p:nvPr/>
        </p:nvSpPr>
        <p:spPr>
          <a:xfrm>
            <a:off x="7524750" y="3500438"/>
            <a:ext cx="143986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900" dirty="0" err="1">
                <a:solidFill>
                  <a:schemeClr val="accent4">
                    <a:lumMod val="10000"/>
                  </a:schemeClr>
                </a:solidFill>
              </a:rPr>
              <a:t>nach</a:t>
            </a:r>
            <a:r>
              <a:rPr lang="pl-PL" sz="900" dirty="0">
                <a:solidFill>
                  <a:schemeClr val="accent4">
                    <a:lumMod val="10000"/>
                  </a:schemeClr>
                </a:solidFill>
              </a:rPr>
              <a:t> J. </a:t>
            </a:r>
            <a:r>
              <a:rPr lang="pl-PL" sz="900" dirty="0" err="1">
                <a:solidFill>
                  <a:schemeClr val="accent4">
                    <a:lumMod val="10000"/>
                  </a:schemeClr>
                </a:solidFill>
              </a:rPr>
              <a:t>Waldhauser</a:t>
            </a:r>
            <a:endParaRPr lang="pl-PL" sz="9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4103" name="Picture 3" descr="C:\Users\MK\Desktop\zlot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20812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" descr="C:\Users\MK\Desktop\zlo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21050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Obdélník 2"/>
          <p:cNvSpPr>
            <a:spLocks noChangeArrowheads="1"/>
          </p:cNvSpPr>
          <p:nvPr/>
        </p:nvSpPr>
        <p:spPr bwMode="auto">
          <a:xfrm>
            <a:off x="107950" y="6178550"/>
            <a:ext cx="6478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II:16 – obličej čelně (nebo hrbol) / torques</a:t>
            </a:r>
          </a:p>
        </p:txBody>
      </p:sp>
      <p:pic>
        <p:nvPicPr>
          <p:cNvPr id="31748" name="Obrázek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14325"/>
            <a:ext cx="144145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1717675"/>
            <a:ext cx="148431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1752" name="Obrázek 4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731838"/>
            <a:ext cx="9715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Obrázek 4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43075"/>
            <a:ext cx="10048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1755" name="Rectangle 8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délník 1"/>
          <p:cNvSpPr>
            <a:spLocks noChangeArrowheads="1"/>
          </p:cNvSpPr>
          <p:nvPr/>
        </p:nvSpPr>
        <p:spPr bwMode="auto">
          <a:xfrm>
            <a:off x="1258888" y="908050"/>
            <a:ext cx="648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II:16 – obličej čelně (nebo hrbol) / torques</a:t>
            </a:r>
          </a:p>
        </p:txBody>
      </p:sp>
      <p:pic>
        <p:nvPicPr>
          <p:cNvPr id="32771" name="Obrázek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074863"/>
            <a:ext cx="1890712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933825"/>
            <a:ext cx="19177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75" name="Obrázek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714625"/>
            <a:ext cx="1196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Obrázek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33825"/>
            <a:ext cx="11969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78" name="obrázek 52" descr="Ps236-2011_1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2995613"/>
            <a:ext cx="10890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obrázek 53" descr="Ps236-2011_1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976688"/>
            <a:ext cx="109061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81" name="Rectangle 11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82" name="Obrázek 45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13100"/>
            <a:ext cx="889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Obrázek 45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75113"/>
            <a:ext cx="94773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Rectangle 14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85" name="obrázek 9" descr="_MG_27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3173413"/>
            <a:ext cx="8651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obrázek 10" descr="_MG_27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401320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7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2788" name="Rectangle 18"/>
          <p:cNvSpPr>
            <a:spLocks noChangeArrowheads="1"/>
          </p:cNvSpPr>
          <p:nvPr/>
        </p:nvSpPr>
        <p:spPr bwMode="auto">
          <a:xfrm>
            <a:off x="0" y="1809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11188" y="981075"/>
          <a:ext cx="8064500" cy="53276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1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5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6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Varianta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Nominál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Razidla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Lokalita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G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II:16.1/1 (1)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II:16/1-16/A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8,124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II:16.1/1 (2)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II:16/1-16/A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Sány 33/1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8,083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3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II:16.1/2 (1)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II:16/2-16/B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Velké Chvalovice 19/1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4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II:16.2/1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II:16/3-16/C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1,95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5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II:16.2/2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II:16/4-16/D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Litoměřice – okolí 98/1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1,909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6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II:16.2/3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II:16/5-16/E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2,005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7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II:16.2/4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II:16/6-16/F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1,94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8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II:16.2/5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II:16/7-16/G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Vlčnov 61/1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2,03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9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II:16.2/5 (2)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II:16/7-16/G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Kopidlno 86/1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2,018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II:16.2/6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II:16/8-16/H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Linz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2,102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11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II:16.2/6 (2)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II:16/8-16/H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12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II:16.3/1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II:16/9-16/I 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Žehuň 21/4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1,005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13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II:16.3/2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II:16/10-16/J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Vraclav 66/1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0,970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14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II:16.3/3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II:16/11-16/K 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východní Čechy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0,973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II:16.3/4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II:16/12-16/L 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Tatce 17/1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1,05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16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II:16.3/4 (2)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II:16/12-16/L 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1,02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17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II:16.4/1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II:16/13-16/M 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Louny – okolí 101/5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0,300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18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II:16.4/2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II:16/14-16/N 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Louny – okolí 101/6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0,344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19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II:16.4/2 (2)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II:16/14-16/N 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Lhota 48/1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0,318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II:16.4/3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II:16/15-16/O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východní Čechy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0,335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21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II:16.4/3 (2)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II:16/15-16/O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Vraclav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 66/2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0,32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22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II:16.4/4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II:16/16-16/P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 dirty="0">
                          <a:solidFill>
                            <a:srgbClr val="FF0000"/>
                          </a:solidFill>
                          <a:effectLst/>
                        </a:rPr>
                        <a:t>Královéhradecko 2 81/1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0,372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23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II:16.4/5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II:16/17-16/Q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Vraclav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 66/3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0,305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24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II:16.4/6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II:16/18-16/R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 21/5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0,232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II:16.5/1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Němčice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nad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Hanou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0,89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26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II:16.5/1 (2)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Vraclav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 66/4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0,861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27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II:16.5/1 (3)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východní </a:t>
                      </a: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0,842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28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II:16.5/1 (4)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Stradonice 5b/3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0,813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29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II:16.5/1 (5)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 err="1">
                          <a:solidFill>
                            <a:srgbClr val="FF0000"/>
                          </a:solidFill>
                          <a:effectLst/>
                        </a:rPr>
                        <a:t>Velké</a:t>
                      </a: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 Chvalovice 19/2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0,796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II:16.5/2 (1)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0,85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31</a:t>
                      </a:r>
                      <a:endParaRPr lang="cs-CZ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1">
                          <a:solidFill>
                            <a:srgbClr val="FF0000"/>
                          </a:solidFill>
                          <a:effectLst/>
                        </a:rPr>
                        <a:t>II:16.5/2 (2)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11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FF0000"/>
                          </a:solidFill>
                          <a:effectLst/>
                        </a:rPr>
                        <a:t>0,723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670" marR="41670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34027" name="Obdélník 3"/>
          <p:cNvSpPr>
            <a:spLocks noChangeArrowheads="1"/>
          </p:cNvSpPr>
          <p:nvPr/>
        </p:nvSpPr>
        <p:spPr bwMode="auto">
          <a:xfrm>
            <a:off x="1258888" y="333375"/>
            <a:ext cx="648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II:16 – obličej čelně (nebo hrbol) / torques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rázek 4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314325"/>
            <a:ext cx="14351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ázek 4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1724025"/>
            <a:ext cx="14351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4823" name="Obdélník 4"/>
          <p:cNvSpPr>
            <a:spLocks noChangeArrowheads="1"/>
          </p:cNvSpPr>
          <p:nvPr/>
        </p:nvSpPr>
        <p:spPr bwMode="auto">
          <a:xfrm>
            <a:off x="250825" y="6092825"/>
            <a:ext cx="7359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II:17 – Athéna Alkidemos (lokální napodobenina 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1"/>
          <p:cNvSpPr>
            <a:spLocks noChangeArrowheads="1"/>
          </p:cNvSpPr>
          <p:nvPr/>
        </p:nvSpPr>
        <p:spPr bwMode="auto">
          <a:xfrm>
            <a:off x="971550" y="765175"/>
            <a:ext cx="7359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II:17 – Athéna Alkidemos (lokální napodobenina A)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35843" name="Obrázek 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557338"/>
            <a:ext cx="296545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4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1557338"/>
            <a:ext cx="291623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5847" name="Obrázek 8" descr="Ps235-2011_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84300"/>
            <a:ext cx="15557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331913" y="5157788"/>
          <a:ext cx="6610350" cy="100806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42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92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4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2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II:17.1/1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II:17/1-17/A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Roseldorf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II:17.1/1 (2)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II:17/1-17/A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Louny </a:t>
                      </a: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 okolí 101/7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1,061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II:17.1/1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II:17/1-17/A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Rataje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121/1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1,040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5885" name="Obrázek 10" descr="Ps235-2011_1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022600"/>
            <a:ext cx="15557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86" name="Přímá spojnice se šipkou 11"/>
          <p:cNvCxnSpPr>
            <a:cxnSpLocks noChangeShapeType="1"/>
          </p:cNvCxnSpPr>
          <p:nvPr/>
        </p:nvCxnSpPr>
        <p:spPr bwMode="auto">
          <a:xfrm>
            <a:off x="6227763" y="5805488"/>
            <a:ext cx="576262" cy="0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87" name="Přímá spojnice se šipkou 9"/>
          <p:cNvCxnSpPr>
            <a:cxnSpLocks noChangeShapeType="1"/>
          </p:cNvCxnSpPr>
          <p:nvPr/>
        </p:nvCxnSpPr>
        <p:spPr bwMode="auto">
          <a:xfrm>
            <a:off x="6388100" y="3040063"/>
            <a:ext cx="776288" cy="0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1116013" y="404813"/>
            <a:ext cx="7359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II:18 – Athéna Alkidemos (lokální napodobenina B)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36867" name="Obrázek 2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522413"/>
            <a:ext cx="2287588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Obrázek 2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516063"/>
            <a:ext cx="219551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17525" y="4149725"/>
          <a:ext cx="7958138" cy="158273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1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1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II:18.1/1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II:18/1-18/A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0,986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II:18.1/1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II:18/1-18/A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II:18.1/1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II:18/1-18/A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Stradonice 5b/4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0,97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3" marR="4445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Obrázek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25438"/>
            <a:ext cx="13843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ek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19275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894" name="Rectangle 4"/>
          <p:cNvSpPr>
            <a:spLocks noChangeArrowheads="1"/>
          </p:cNvSpPr>
          <p:nvPr/>
        </p:nvSpPr>
        <p:spPr bwMode="auto">
          <a:xfrm>
            <a:off x="0" y="2038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7895" name="Obrázek 3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38188"/>
            <a:ext cx="9175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Obrázek 3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709738"/>
            <a:ext cx="962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898" name="Rectangle 8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899" name="Obdélník 7"/>
          <p:cNvSpPr>
            <a:spLocks noChangeArrowheads="1"/>
          </p:cNvSpPr>
          <p:nvPr/>
        </p:nvSpPr>
        <p:spPr bwMode="auto">
          <a:xfrm>
            <a:off x="146050" y="6237288"/>
            <a:ext cx="7531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II:18 – Athéna Alkidemos (lokální napodobenina 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194468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66888"/>
            <a:ext cx="14398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4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3187700"/>
            <a:ext cx="14430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8918" name="Obrázek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1927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Obrázek 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3227388"/>
            <a:ext cx="13843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8921" name="Rectangle 7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8922" name="Obrázek 74" descr="K00690a_IMG_59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9874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Obrázek 75" descr="K00690r_IMG_597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95638"/>
            <a:ext cx="9937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8925" name="Rectangle 11"/>
          <p:cNvSpPr>
            <a:spLocks noChangeArrowheads="1"/>
          </p:cNvSpPr>
          <p:nvPr/>
        </p:nvSpPr>
        <p:spPr bwMode="auto">
          <a:xfrm>
            <a:off x="0" y="1657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8926" name="Obdélník 7"/>
          <p:cNvSpPr>
            <a:spLocks noChangeArrowheads="1"/>
          </p:cNvSpPr>
          <p:nvPr/>
        </p:nvSpPr>
        <p:spPr bwMode="auto">
          <a:xfrm>
            <a:off x="1187450" y="363538"/>
            <a:ext cx="735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II:18 – Athéna Alkidemos (lokální napodobenina C)</a:t>
            </a:r>
          </a:p>
        </p:txBody>
      </p:sp>
      <p:pic>
        <p:nvPicPr>
          <p:cNvPr id="38927" name="Obrázek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5157788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Obrázek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5192713"/>
            <a:ext cx="11969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8930" name="Rectangle 15"/>
          <p:cNvSpPr>
            <a:spLocks noChangeArrowheads="1"/>
          </p:cNvSpPr>
          <p:nvPr/>
        </p:nvSpPr>
        <p:spPr bwMode="auto">
          <a:xfrm>
            <a:off x="4460875" y="1476375"/>
            <a:ext cx="2222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cxnSp>
        <p:nvCxnSpPr>
          <p:cNvPr id="38931" name="Přímá spojnice se šipkou 12"/>
          <p:cNvCxnSpPr>
            <a:cxnSpLocks noChangeShapeType="1"/>
          </p:cNvCxnSpPr>
          <p:nvPr/>
        </p:nvCxnSpPr>
        <p:spPr bwMode="auto">
          <a:xfrm>
            <a:off x="6227763" y="5805488"/>
            <a:ext cx="576262" cy="0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11188" y="836613"/>
          <a:ext cx="7848600" cy="55721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06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4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9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II:19/1-19/A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Nechanice 72/2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8,04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II:19.2/1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II:19/2-19/B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2,71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II:19/2-19/B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Stradonice 5b/5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II:19/2-19/B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II:19.2/1 (4)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II:19/2-19/B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II:19/3-19/C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Jičíněves 85/1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II:19.2/2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II:19/3-19/C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II:19/4-19/D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2,653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II:19.2/3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II:19/4-19/D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2,651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II:19.2/3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II:19/4-19/D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2,65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II:19/5-19/E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Nymbursko 1 38/1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II:19.3/1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II:19/5-19/E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Vraclav 66/5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1,036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II:19/5-19/E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1,027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II:19.3/1 (4)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II:19/5-19/E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Přerov nad Labem 32/1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1,024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II:19.3/1 (5)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II:19/5-19/E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Harlungenfeld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II:19.3/2a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II:19/6-19/F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II:19.3/2a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II:19/6-19/F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Manching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1,006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II:19.3/2a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II:19/6-19/F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Křivoklát 55/1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0,992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II:19.3/2a (4)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II:19/6-19/F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východní Čechy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0,935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II:19.3/2a (5)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II:19/6-19/F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Klecany 43/1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0,932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62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II:19.3/2b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AE/AV 1/8 statéru (sub.)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II:19/6-19/F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Žehuň 21/6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0,438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II:19.4/1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II:19/7-19/G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Manching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0,354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II:19.4/2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II:19/8-19/H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Královéhradecko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 81/2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0,344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II:19.4/2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II:19/8-19/H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střední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0,339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II:19.4/2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II:19/8-19/H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východní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0,33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II:19/9-19/I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Hořátev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–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Zvěřínek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30/1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0,224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II:19/10-19/J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Louny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– okolí 101/8 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0,349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II:19.4/4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II:19/10-19/J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21/7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0,344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1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II:19.4/5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II:19/11-19/K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Žehuň 21/8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0,344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40157" name="Obdélník 2"/>
          <p:cNvSpPr>
            <a:spLocks noChangeArrowheads="1"/>
          </p:cNvSpPr>
          <p:nvPr/>
        </p:nvSpPr>
        <p:spPr bwMode="auto">
          <a:xfrm>
            <a:off x="971550" y="188913"/>
            <a:ext cx="735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II:18 – Athéna Alkidemos (lokální napodobenina 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délník 1"/>
          <p:cNvSpPr>
            <a:spLocks noChangeArrowheads="1"/>
          </p:cNvSpPr>
          <p:nvPr/>
        </p:nvSpPr>
        <p:spPr bwMode="auto">
          <a:xfrm>
            <a:off x="584200" y="981075"/>
            <a:ext cx="7356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II:18 – Athéna Alkidemos (lokální napodobenina C)</a:t>
            </a:r>
          </a:p>
        </p:txBody>
      </p:sp>
      <p:pic>
        <p:nvPicPr>
          <p:cNvPr id="40963" name="Obrázek 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39938"/>
            <a:ext cx="136842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Obrázek 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29000"/>
            <a:ext cx="14652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0966" name="Obrázek 3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114550"/>
            <a:ext cx="12969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Obrázek 3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486150"/>
            <a:ext cx="1296987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0969" name="Rectangle 7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0970" name="obrázek 56" descr="PS230-2011-01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2114550"/>
            <a:ext cx="12525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obrázek 57" descr="PS230-2011-01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3429000"/>
            <a:ext cx="1293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Rectangle 1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0973" name="obrázek 58" descr="PS253-2011-02a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154238"/>
            <a:ext cx="13271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obrázek 59" descr="PS253-2011-02r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3357563"/>
            <a:ext cx="11271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5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84313"/>
            <a:ext cx="81819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3" name="Přímá spojnice se šipkou 6"/>
          <p:cNvCxnSpPr>
            <a:cxnSpLocks noChangeShapeType="1"/>
          </p:cNvCxnSpPr>
          <p:nvPr/>
        </p:nvCxnSpPr>
        <p:spPr bwMode="auto">
          <a:xfrm flipV="1">
            <a:off x="3635375" y="2060575"/>
            <a:ext cx="2449513" cy="31686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4" name="Přímá spojnice se šipkou 8"/>
          <p:cNvCxnSpPr>
            <a:cxnSpLocks noChangeShapeType="1"/>
          </p:cNvCxnSpPr>
          <p:nvPr/>
        </p:nvCxnSpPr>
        <p:spPr bwMode="auto">
          <a:xfrm flipH="1">
            <a:off x="3779838" y="1844675"/>
            <a:ext cx="2663825" cy="37449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délník 9"/>
          <p:cNvSpPr/>
          <p:nvPr/>
        </p:nvSpPr>
        <p:spPr>
          <a:xfrm>
            <a:off x="684213" y="260350"/>
            <a:ext cx="80057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Wirtschafts- und Handelszentren und Zentralsiedlungen mit starker Vertretung der Münzen aus dem Horizont LT C1–C2</a:t>
            </a:r>
            <a:r>
              <a:rPr lang="cs-CZ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(um 250-130 v. Ch): </a:t>
            </a:r>
          </a:p>
          <a:p>
            <a:pPr>
              <a:defRPr/>
            </a:pP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Nowa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Cerekwia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2. Němčice nad Hanou; 3.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Roseldorf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4.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Etzersdorf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5.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Stripfing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délník 1"/>
          <p:cNvSpPr>
            <a:spLocks noChangeArrowheads="1"/>
          </p:cNvSpPr>
          <p:nvPr/>
        </p:nvSpPr>
        <p:spPr bwMode="auto">
          <a:xfrm>
            <a:off x="881063" y="898525"/>
            <a:ext cx="7381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II:20 – Athena Alkidemos – lokální napodobenina 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1/24-Stater</a:t>
            </a:r>
          </a:p>
        </p:txBody>
      </p:sp>
      <p:pic>
        <p:nvPicPr>
          <p:cNvPr id="41987" name="Obrázek 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276475"/>
            <a:ext cx="24288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Obrázek 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2276475"/>
            <a:ext cx="2419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délník 1"/>
          <p:cNvSpPr>
            <a:spLocks noChangeArrowheads="1"/>
          </p:cNvSpPr>
          <p:nvPr/>
        </p:nvSpPr>
        <p:spPr bwMode="auto">
          <a:xfrm>
            <a:off x="1476375" y="836613"/>
            <a:ext cx="6851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II:21 – stylizovaná hlava / stojící postava čelně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1/24-Stater</a:t>
            </a:r>
          </a:p>
        </p:txBody>
      </p:sp>
      <p:pic>
        <p:nvPicPr>
          <p:cNvPr id="43011" name="Obrázek 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989138"/>
            <a:ext cx="33305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Obrázek 4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31083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délník 1"/>
          <p:cNvSpPr>
            <a:spLocks noChangeArrowheads="1"/>
          </p:cNvSpPr>
          <p:nvPr/>
        </p:nvSpPr>
        <p:spPr bwMode="auto">
          <a:xfrm>
            <a:off x="2268538" y="549275"/>
            <a:ext cx="471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II:22 – stylizovaná hlava / kůň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44035" name="Obrázek 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19263"/>
            <a:ext cx="25146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Obrázek 4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2243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4038" name="Rectangle 4"/>
          <p:cNvSpPr>
            <a:spLocks noChangeArrowheads="1"/>
          </p:cNvSpPr>
          <p:nvPr/>
        </p:nvSpPr>
        <p:spPr bwMode="auto">
          <a:xfrm>
            <a:off x="0" y="1733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1846263" y="903288"/>
            <a:ext cx="54514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II:23 – hrbol s kuličkou / kůň doleva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1/3-Stater</a:t>
            </a:r>
          </a:p>
        </p:txBody>
      </p:sp>
      <p:pic>
        <p:nvPicPr>
          <p:cNvPr id="45059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2133600"/>
            <a:ext cx="22907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Obráze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2133600"/>
            <a:ext cx="2141537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Obrázek 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314325"/>
            <a:ext cx="1403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Obrázek 1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1905000"/>
            <a:ext cx="14430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6086" name="Rectangle 4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6087" name="Obdélník 4"/>
          <p:cNvSpPr>
            <a:spLocks noChangeArrowheads="1"/>
          </p:cNvSpPr>
          <p:nvPr/>
        </p:nvSpPr>
        <p:spPr bwMode="auto">
          <a:xfrm>
            <a:off x="395288" y="5876925"/>
            <a:ext cx="763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II:24 – hlava (nebo hladký hrbol) / kůň s půlměsícem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827088" y="476250"/>
            <a:ext cx="7632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Typ II:24 – hlava (nebo hladký hrbol) / kůň s půlměsícem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AR Obol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395288" y="4868863"/>
          <a:ext cx="8280400" cy="15843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18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5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6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II:24.1/1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Nové Sedlo 102/1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0,911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II:24.1/2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Kněževes 54/2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0,896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II:24.1/2 (2)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Zásmuky 20/1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0,872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II:24.1/2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Dobruška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– okolí 92/1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0,77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II:24.1/2 (4)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21/9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0,731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II:24.1/3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Hořátev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–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Zvěřínek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30/2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0,903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II:24.1/4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Hořátev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–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Zvěřínek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30/3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0,903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II:24.1/5 (1)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Kladensko –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region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0,950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7" marR="4444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7169" name="Obrázek 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506538"/>
            <a:ext cx="1490662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70" name="Obrázek 1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997200"/>
            <a:ext cx="150177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7172" name="Rectangle 4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7173" name="Obrázek 154" descr="_MG_19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06538"/>
            <a:ext cx="1573212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74" name="Obrázek 155" descr="_MG_19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997200"/>
            <a:ext cx="1573212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75" name="Rectangle 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Obrázek 2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14325"/>
            <a:ext cx="13843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2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743075"/>
            <a:ext cx="1296988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0" y="2171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8137" name="Obrázek 2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771525"/>
            <a:ext cx="10699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Obrázek 2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1792288"/>
            <a:ext cx="10795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8140" name="Rectangle 11"/>
          <p:cNvSpPr>
            <a:spLocks noChangeArrowheads="1"/>
          </p:cNvSpPr>
          <p:nvPr/>
        </p:nvSpPr>
        <p:spPr bwMode="auto">
          <a:xfrm>
            <a:off x="0" y="1962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8141" name="Obdélník 8"/>
          <p:cNvSpPr>
            <a:spLocks noChangeArrowheads="1"/>
          </p:cNvSpPr>
          <p:nvPr/>
        </p:nvSpPr>
        <p:spPr bwMode="auto">
          <a:xfrm>
            <a:off x="900113" y="5661025"/>
            <a:ext cx="6467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II:25 – klečící postava doprava držící hůlky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bdélník 1"/>
          <p:cNvSpPr>
            <a:spLocks noChangeArrowheads="1"/>
          </p:cNvSpPr>
          <p:nvPr/>
        </p:nvSpPr>
        <p:spPr bwMode="auto">
          <a:xfrm>
            <a:off x="1331913" y="115888"/>
            <a:ext cx="64674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II:25 – klečící postava doprava držící hůlky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611188" y="620713"/>
          <a:ext cx="8208962" cy="597376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40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</a:rPr>
                        <a:t> </a:t>
                      </a:r>
                      <a:endParaRPr lang="cs-CZ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Varianta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Nominál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Razidla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Lokalita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G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II:25.1/1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II:25/1-25/A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Nechanice 72/3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8,169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II:25.1/1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II:25/1-25/A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6,983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II:25.1/2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II:25/2-25/B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8,44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II:25.1/2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II:25/2-25/B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Unhošť 8/1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8,141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5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II:25.1/2 (3)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II:25/2-25/B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8,03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6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II:25.1/2 (4)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II:25/2-25/B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Osov 3/1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7,96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7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II:25.1/2 (5)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II:25/2-25/B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7,91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8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II:25.1/2 (6)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II:25/2-25/B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7,891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9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II:25.1/2 (7)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II:25/2-25/B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Mlázovice 88/1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8,75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10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II:25.1/3a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II:25/3-25/C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Říčany 45/1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7,965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11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II:25.1/3a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II:25/3-25/C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7,797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12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II:25.1/3a (3)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II:25/3-25/C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Nová Ves II 15/1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7,603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13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II:25.1/3b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II:25/3?-25/C?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Němčice nad Hanou  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3,775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14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II:25.1/3b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II:25/3?-25/C?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Němčice nad Hanou  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15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II:25.1/4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II:25/4-25/D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7,85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16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II:25.1/4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II:25/4-25/D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Wallersdorf 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7,805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17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II:25.1/5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II:25/5-25/E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7,905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18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II:25.1/6a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II:25/6-25/F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7,86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19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II:25.1/6a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II:25/6-25/F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„Osov“ 4/1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7,849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20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II:25.1/6a (3)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II:25/6-25/F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Osov 3/2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7,645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21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II:25.1/6b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II:25/6?-25/F?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Žehuň 21/10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3,660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22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II:25.1/?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8,33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23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II:25.2/1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II:25/7-25/G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Praha 10-Křeslice 1/2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2,598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24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II:25.2/2a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II:25/8-25/H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Praha 10-Křeslice 1/3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2,624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25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II:25.2/2b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II:25/8?-25/H?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1,20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26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II:25.2/2b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II:25/8?-25/H?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0,800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27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II:25.2/2b (3)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II:25/8?-25/H?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Žehuň 21/11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0,952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28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II:25.2/3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II:25/9-25/I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2,35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29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II:25.2/4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II:25/10-25/J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2,587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30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II:25.2/5a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II:25/11-25/K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Vraclav 66/6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2,671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31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II:25.2/5a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II:25/11-25/K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2,570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32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II:25.2/5a (3)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II:25/11-25/K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Němčice nad Hanou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33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II:25.2/5b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II:25/11-25/K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Stradonice 5b/6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0,985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34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II:25.2/5b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II:25/11-25/K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0,96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35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II:25.2/6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II:25/12-25/L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Praha 10-Křeslice 1/4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2,665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36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II:25.2/7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II:25/13-25/M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2,482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37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II:25.2/7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II:25/13-25/M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2,48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38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II:25.2/8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II:25/14?-25/N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Pavličky 95/1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3,25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39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II:25.3/1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II:25/15-25/O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Stradonice 5b/7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0,99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40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II:25.3/2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II:25/16-25/P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Češov 84/1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0,947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41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II:25.3/3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II:25/17-25/Q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0,91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42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II:25.3/4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II:25/18-25/R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0,89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43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II:25.3/5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II:25/19-25/S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Kladensko – region 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0,93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44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II:25.3/5 (2)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II:25/19-25/S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Podmokly 111/3 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0,907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45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II:25.3/5 (3)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II:25/19-25/S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0,90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10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46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II:25.3/5 (4)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II:25/19-25/S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0,879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202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47</a:t>
                      </a:r>
                      <a:endParaRPr lang="cs-CZ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II:25.3/6 (1)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>
                          <a:solidFill>
                            <a:srgbClr val="FF0000"/>
                          </a:solidFill>
                          <a:effectLst/>
                        </a:rPr>
                        <a:t>AE/AV 1/8 statéru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 dirty="0">
                          <a:solidFill>
                            <a:srgbClr val="FF0000"/>
                          </a:solidFill>
                          <a:effectLst/>
                        </a:rPr>
                        <a:t>II:25/20-25/T</a:t>
                      </a:r>
                      <a:endParaRPr lang="cs-CZ" sz="7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700" b="1">
                          <a:solidFill>
                            <a:srgbClr val="FF0000"/>
                          </a:solidFill>
                          <a:effectLst/>
                        </a:rPr>
                        <a:t>Němčice nad Hanou </a:t>
                      </a:r>
                      <a:endParaRPr lang="cs-CZ" sz="7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700" b="1" dirty="0">
                          <a:solidFill>
                            <a:srgbClr val="FF0000"/>
                          </a:solidFill>
                          <a:effectLst/>
                        </a:rPr>
                        <a:t>0,564</a:t>
                      </a:r>
                      <a:endParaRPr lang="cs-CZ" sz="7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781" marR="27781" marT="0" marB="0"/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délník 1"/>
          <p:cNvSpPr>
            <a:spLocks noChangeArrowheads="1"/>
          </p:cNvSpPr>
          <p:nvPr/>
        </p:nvSpPr>
        <p:spPr bwMode="auto">
          <a:xfrm>
            <a:off x="1241425" y="647700"/>
            <a:ext cx="6469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II:25 – klečící postava doprava držící hůlky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Stater</a:t>
            </a:r>
          </a:p>
        </p:txBody>
      </p:sp>
      <p:pic>
        <p:nvPicPr>
          <p:cNvPr id="50179" name="Obrázek 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60525"/>
            <a:ext cx="18716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Obrázek 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97275"/>
            <a:ext cx="19192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0" y="2171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pic>
        <p:nvPicPr>
          <p:cNvPr id="50183" name="Obrázek 3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1779588"/>
            <a:ext cx="1808162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Obrázek 3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3660775"/>
            <a:ext cx="18240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0186" name="Rectangle 8"/>
          <p:cNvSpPr>
            <a:spLocks noChangeArrowheads="1"/>
          </p:cNvSpPr>
          <p:nvPr/>
        </p:nvSpPr>
        <p:spPr bwMode="auto">
          <a:xfrm>
            <a:off x="0" y="2314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0187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0188" name="Obrázek 24" descr="Künker 280-14-image00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1722438"/>
            <a:ext cx="331311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Rectangle 11"/>
          <p:cNvSpPr>
            <a:spLocks noChangeArrowheads="1"/>
          </p:cNvSpPr>
          <p:nvPr/>
        </p:nvSpPr>
        <p:spPr bwMode="auto">
          <a:xfrm>
            <a:off x="0" y="144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0190" name="Obrázek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908425"/>
            <a:ext cx="16557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Obrázek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905250"/>
            <a:ext cx="16049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0193" name="Rectangle 15"/>
          <p:cNvSpPr>
            <a:spLocks noChangeArrowheads="1"/>
          </p:cNvSpPr>
          <p:nvPr/>
        </p:nvSpPr>
        <p:spPr bwMode="auto">
          <a:xfrm>
            <a:off x="0" y="220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délník 1"/>
          <p:cNvSpPr>
            <a:spLocks noChangeArrowheads="1"/>
          </p:cNvSpPr>
          <p:nvPr/>
        </p:nvSpPr>
        <p:spPr bwMode="auto">
          <a:xfrm>
            <a:off x="1252538" y="714375"/>
            <a:ext cx="6469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II:25 – klečící postava doprava držící hůlky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1/3-Stater</a:t>
            </a:r>
          </a:p>
        </p:txBody>
      </p:sp>
      <p:pic>
        <p:nvPicPr>
          <p:cNvPr id="51203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70088"/>
            <a:ext cx="1598613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Obráze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565525"/>
            <a:ext cx="1625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-10795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206" name="Obrázek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01838"/>
            <a:ext cx="14763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Obrázek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65525"/>
            <a:ext cx="14763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209" name="Obrázek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011363"/>
            <a:ext cx="1547812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Obrázek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48063"/>
            <a:ext cx="1547812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212" name="Obrázek 6" descr="K01687a_2016_12_IMG_05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01838"/>
            <a:ext cx="15843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Obrázek 5" descr="K01687r_2016_12_IMG_05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565525"/>
            <a:ext cx="1584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215" name="Obrázek 27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044700"/>
            <a:ext cx="14224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Obrázek 27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576638"/>
            <a:ext cx="135096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7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1218" name="Rectangle 16"/>
          <p:cNvSpPr>
            <a:spLocks noChangeArrowheads="1"/>
          </p:cNvSpPr>
          <p:nvPr/>
        </p:nvSpPr>
        <p:spPr bwMode="auto">
          <a:xfrm>
            <a:off x="0" y="220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ÁZDNÁ MAPKA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9850"/>
            <a:ext cx="9324975" cy="692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Ps235-2011_1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84313"/>
            <a:ext cx="663575" cy="687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PS 137-06-3rv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500438"/>
            <a:ext cx="647700" cy="623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 descr="PS230-2011-03rv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620713"/>
            <a:ext cx="647700" cy="64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 descr="PA2335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6477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3059113" y="1412875"/>
            <a:ext cx="1873250" cy="14398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4500563" y="1989138"/>
            <a:ext cx="1582737" cy="1439862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bg2"/>
              </a:solidFill>
            </a:endParaRPr>
          </a:p>
        </p:txBody>
      </p:sp>
      <p:sp>
        <p:nvSpPr>
          <p:cNvPr id="832521" name="Rectangle 9"/>
          <p:cNvSpPr>
            <a:spLocks noChangeArrowheads="1"/>
          </p:cNvSpPr>
          <p:nvPr/>
        </p:nvSpPr>
        <p:spPr bwMode="auto">
          <a:xfrm>
            <a:off x="485775" y="3154363"/>
            <a:ext cx="29956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+ AR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böhmische</a:t>
            </a:r>
            <a:r>
              <a:rPr lang="cs-CZ" altLang="cs-CZ" sz="16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altLang="cs-CZ" sz="16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Lokaltypen</a:t>
            </a:r>
            <a:endParaRPr lang="cs-CZ" altLang="cs-CZ" sz="16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V="1">
            <a:off x="2374900" y="2363788"/>
            <a:ext cx="1368425" cy="790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2523" name="Rectangle 11"/>
          <p:cNvSpPr>
            <a:spLocks noChangeArrowheads="1"/>
          </p:cNvSpPr>
          <p:nvPr/>
        </p:nvSpPr>
        <p:spPr bwMode="auto">
          <a:xfrm>
            <a:off x="5435600" y="3933825"/>
            <a:ext cx="2166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 Athena-Alkis</a:t>
            </a:r>
          </a:p>
          <a:p>
            <a:pPr>
              <a:defRPr/>
            </a:pPr>
            <a:r>
              <a:rPr lang="cs-CZ" altLang="cs-CZ" sz="16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Roseldorf/Němčice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H="1" flipV="1">
            <a:off x="5292725" y="2781300"/>
            <a:ext cx="935038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157" name="Picture 13" descr="PČ 5507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720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19350"/>
            <a:ext cx="7191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3851275" y="1268413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2987675" y="1844675"/>
            <a:ext cx="504825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V="1">
            <a:off x="4787900" y="3141663"/>
            <a:ext cx="144463" cy="287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H="1">
            <a:off x="5651500" y="2133600"/>
            <a:ext cx="21590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3708400" y="1484313"/>
            <a:ext cx="1800225" cy="19431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-576263" y="3716338"/>
            <a:ext cx="4572001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Keltische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Münzproduktion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und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Mähren</a:t>
            </a:r>
            <a:endParaRPr lang="cs-CZ" sz="2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cs-CZ" sz="24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C2/D1-D1/D2</a:t>
            </a:r>
            <a:r>
              <a:rPr lang="cs-CZ" sz="24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délník 1"/>
          <p:cNvSpPr>
            <a:spLocks noChangeArrowheads="1"/>
          </p:cNvSpPr>
          <p:nvPr/>
        </p:nvSpPr>
        <p:spPr bwMode="auto">
          <a:xfrm>
            <a:off x="1090613" y="1125538"/>
            <a:ext cx="64674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II:25 – klečící postava doprava držící hůlky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1/8-Stater</a:t>
            </a:r>
          </a:p>
        </p:txBody>
      </p:sp>
      <p:pic>
        <p:nvPicPr>
          <p:cNvPr id="52227" name="Obrázek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14600"/>
            <a:ext cx="14382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933825"/>
            <a:ext cx="143827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230" name="Obrázek 61" descr="2016_11_IMG_02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563813"/>
            <a:ext cx="14017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Obrázek 60" descr="2016_11_IMG_02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05263"/>
            <a:ext cx="14017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233" name="Obrázek 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671763"/>
            <a:ext cx="133191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Obrázek 9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4032250"/>
            <a:ext cx="133191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2236" name="Rectangle 10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237" name="Obrázek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54313"/>
            <a:ext cx="129698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Obrázek 5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32250"/>
            <a:ext cx="13477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9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délník 1"/>
          <p:cNvSpPr>
            <a:spLocks noChangeArrowheads="1"/>
          </p:cNvSpPr>
          <p:nvPr/>
        </p:nvSpPr>
        <p:spPr bwMode="auto">
          <a:xfrm>
            <a:off x="971550" y="1052513"/>
            <a:ext cx="669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990000"/>
                </a:solidFill>
              </a:rPr>
              <a:t>Série II:25 – klečící postava doprava držící hůlky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990000"/>
                </a:solidFill>
              </a:rPr>
              <a:t>Subäraten</a:t>
            </a:r>
          </a:p>
        </p:txBody>
      </p:sp>
      <p:pic>
        <p:nvPicPr>
          <p:cNvPr id="53251" name="Obrázek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41575"/>
            <a:ext cx="1681163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Obrázek 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168116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3254" name="Obrázek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2587625"/>
            <a:ext cx="149225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Obrázek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4078288"/>
            <a:ext cx="1487488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3257" name="Rectangle 7"/>
          <p:cNvSpPr>
            <a:spLocks noChangeArrowheads="1"/>
          </p:cNvSpPr>
          <p:nvPr/>
        </p:nvSpPr>
        <p:spPr bwMode="auto">
          <a:xfrm>
            <a:off x="0" y="2105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3258" name="Obrázek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797175"/>
            <a:ext cx="12890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Obrázek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125913"/>
            <a:ext cx="12890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Rectangle 1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3261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3262" name="Obrázek 14" descr="Gorny &amp; Mosch 181-1020-image010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55900"/>
            <a:ext cx="25987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Obrázek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292600"/>
            <a:ext cx="1109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Obrázek 4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292600"/>
            <a:ext cx="11303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Rectangle 15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H5 2476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079500"/>
            <a:ext cx="1041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H5 24767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133600"/>
            <a:ext cx="10366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54277" name="Picture 8" descr="H5 2322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127125"/>
            <a:ext cx="974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 descr="H5 23224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2133600"/>
            <a:ext cx="965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812925" y="311150"/>
            <a:ext cx="5341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Hoard</a:t>
            </a:r>
            <a:r>
              <a:rPr lang="cs-CZ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NECHANICE 1893 </a:t>
            </a: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(LT C1/C2)</a:t>
            </a:r>
          </a:p>
        </p:txBody>
      </p:sp>
      <p:pic>
        <p:nvPicPr>
          <p:cNvPr id="54280" name="Picture 11" descr="H5 20109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1179513"/>
            <a:ext cx="9525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0" descr="H5 201092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2181225"/>
            <a:ext cx="9525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Rectangle 12"/>
          <p:cNvSpPr>
            <a:spLocks noChangeArrowheads="1"/>
          </p:cNvSpPr>
          <p:nvPr/>
        </p:nvSpPr>
        <p:spPr bwMode="auto">
          <a:xfrm>
            <a:off x="423863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4283" name="Picture 14" descr="H5 201082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247775"/>
            <a:ext cx="93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 descr="H5 201092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184400"/>
            <a:ext cx="9223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Rectangle 15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4286" name="Picture 17" descr="H5 201083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1284288"/>
            <a:ext cx="8985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16" descr="H5 201083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2205038"/>
            <a:ext cx="9128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8" name="Rectangle 1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4289" name="Picture 22" descr="H5 29933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73588"/>
            <a:ext cx="860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Picture 21" descr="H5 29933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5735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1" name="Picture 20" descr="H5 201205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535488"/>
            <a:ext cx="860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2" name="Picture 19" descr="H5 201205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525963"/>
            <a:ext cx="85407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3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4294" name="Rectangle 24"/>
          <p:cNvSpPr>
            <a:spLocks noChangeArrowheads="1"/>
          </p:cNvSpPr>
          <p:nvPr/>
        </p:nvSpPr>
        <p:spPr bwMode="auto">
          <a:xfrm>
            <a:off x="34925" y="2076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54295" name="Picture 27" descr="N-I-5401-Nechanice-av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79513"/>
            <a:ext cx="9525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6" name="Picture 26" descr="N-I-5401-Nechanice-rv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184400"/>
            <a:ext cx="9588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7" name="Picture 25" descr="P 17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021138"/>
            <a:ext cx="89693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8" name="Rectangle 28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bdélník 1"/>
          <p:cNvSpPr>
            <a:spLocks noChangeArrowheads="1"/>
          </p:cNvSpPr>
          <p:nvPr/>
        </p:nvSpPr>
        <p:spPr bwMode="auto">
          <a:xfrm>
            <a:off x="1984375" y="1125538"/>
            <a:ext cx="55022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II:26 – hrbol / klečící postava doleva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1/24-Stater</a:t>
            </a:r>
          </a:p>
        </p:txBody>
      </p:sp>
      <p:pic>
        <p:nvPicPr>
          <p:cNvPr id="55299" name="obrázek 3" descr="PS311-2013-1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49500"/>
            <a:ext cx="16764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4" descr="PS311-2013-1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2349500"/>
            <a:ext cx="167798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04800"/>
            <a:ext cx="8959850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Obdélník 2"/>
          <p:cNvSpPr>
            <a:spLocks noChangeArrowheads="1"/>
          </p:cNvSpPr>
          <p:nvPr/>
        </p:nvSpPr>
        <p:spPr bwMode="auto">
          <a:xfrm>
            <a:off x="684213" y="6092825"/>
            <a:ext cx="575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II:27 – hrbol s lukem / nejasný symbol</a:t>
            </a:r>
          </a:p>
        </p:txBody>
      </p:sp>
      <p:pic>
        <p:nvPicPr>
          <p:cNvPr id="56324" name="Obrázek 2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04800"/>
            <a:ext cx="1311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597025"/>
            <a:ext cx="1311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6327" name="Rectangle 4"/>
          <p:cNvSpPr>
            <a:spLocks noChangeArrowheads="1"/>
          </p:cNvSpPr>
          <p:nvPr/>
        </p:nvSpPr>
        <p:spPr bwMode="auto">
          <a:xfrm>
            <a:off x="0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délník 1"/>
          <p:cNvSpPr>
            <a:spLocks noChangeArrowheads="1"/>
          </p:cNvSpPr>
          <p:nvPr/>
        </p:nvSpPr>
        <p:spPr bwMode="auto">
          <a:xfrm>
            <a:off x="1979613" y="476250"/>
            <a:ext cx="5753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II:27 – hrbol s lukem / nejasný symbol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1/3-Stater</a:t>
            </a:r>
          </a:p>
        </p:txBody>
      </p:sp>
      <p:pic>
        <p:nvPicPr>
          <p:cNvPr id="57347" name="Obrázek 65" descr="0162a_IMG_5798_NAHLED-oř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628775"/>
            <a:ext cx="226536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Obrázek 70" descr="0162r_IMG_5797_NAHLED-oř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23399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84213" y="4652963"/>
          <a:ext cx="7775575" cy="11525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0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4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8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0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Nominál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II:27.1/1 (1)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</a:t>
                      </a:r>
                      <a:r>
                        <a:rPr lang="de-DE" sz="900" b="1" dirty="0" smtClean="0">
                          <a:solidFill>
                            <a:srgbClr val="FF0000"/>
                          </a:solidFill>
                          <a:effectLst/>
                        </a:rPr>
                        <a:t>1/</a:t>
                      </a:r>
                      <a:r>
                        <a:rPr lang="cs-CZ" sz="900" b="1" dirty="0" smtClean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de-DE" sz="9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II:27/1-27/A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Krems a. d. Donau 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1,001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II:27.1/1 (2)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</a:t>
                      </a:r>
                      <a:r>
                        <a:rPr lang="de-DE" sz="900" b="1" dirty="0" smtClean="0">
                          <a:solidFill>
                            <a:srgbClr val="FF0000"/>
                          </a:solidFill>
                          <a:effectLst/>
                        </a:rPr>
                        <a:t>1/</a:t>
                      </a:r>
                      <a:r>
                        <a:rPr lang="cs-CZ" sz="900" b="1" dirty="0" smtClean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de-DE" sz="9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II:27/1-27/A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Nymbursko 2 39/1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0,99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II:27.1/1 (3)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AV </a:t>
                      </a:r>
                      <a:r>
                        <a:rPr lang="de-DE" sz="900" b="1" dirty="0" smtClean="0">
                          <a:solidFill>
                            <a:srgbClr val="FF0000"/>
                          </a:solidFill>
                          <a:effectLst/>
                        </a:rPr>
                        <a:t>1/</a:t>
                      </a:r>
                      <a:r>
                        <a:rPr lang="cs-CZ" sz="900" b="1" dirty="0" smtClean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de-DE" sz="9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statéru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II:27/1-27/A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Stradonice </a:t>
                      </a: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FF0000"/>
                          </a:solidFill>
                          <a:effectLst/>
                        </a:rPr>
                        <a:t>Lísek</a:t>
                      </a: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 6/1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0,968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80988"/>
            <a:ext cx="895985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Obrázek 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314325"/>
            <a:ext cx="13858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Obrázek 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709738"/>
            <a:ext cx="1385887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0" y="2028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8375" name="Obdélník 4"/>
          <p:cNvSpPr>
            <a:spLocks noChangeArrowheads="1"/>
          </p:cNvSpPr>
          <p:nvPr/>
        </p:nvSpPr>
        <p:spPr bwMode="auto">
          <a:xfrm>
            <a:off x="468313" y="5876925"/>
            <a:ext cx="481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II:28 – kanec / stojící postava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bdélník 1"/>
          <p:cNvSpPr>
            <a:spLocks noChangeArrowheads="1"/>
          </p:cNvSpPr>
          <p:nvPr/>
        </p:nvSpPr>
        <p:spPr bwMode="auto">
          <a:xfrm>
            <a:off x="2268538" y="476250"/>
            <a:ext cx="4357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Série II:28 – kanec / stojící postava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971550" y="1052513"/>
          <a:ext cx="7200900" cy="52562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7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3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5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 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Varianta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Nominál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Razidla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Lokalita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G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II:28.1/1 (1)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Thiessen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8,01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II:28.1/1 (2)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Veltrusy 28/1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7,942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(3)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7,917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(4)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Belzig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7,84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(5)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Kolín – okolí 9/1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7,839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(6)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Dřemčice 96/1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7,837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(7)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Rohozec 24/1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7,787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(8)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7,77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(9)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Wittenberg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7,680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II:28.1/1? (10)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II:28/1-28/A (?)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Thiessen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8,04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II:28.1/1? (11)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II:28/1-28/A (?)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Thiessen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7,99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II:28.1/1? (12)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 (?)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Thiessen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7,98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II:28.1/1? (13)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 (?)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Thiessen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7,96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II:28.1/1? (14)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II:28/1-28/A (?)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Thiessen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7,86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II:28.1/1? (15)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II:28/1-28/A (?)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Thiessen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7,84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II:28.1/2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II:28/2-28/B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7,931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II:28.1/2 (2)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II:28/2-28/B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Peruc 104/1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7,930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II:28.1/2 (3)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II:28/2-28/B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7,629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19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7,915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(2)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Žehušice 27/1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7,90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(3)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Neprobylice 7/1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(4)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Zaříčany 26/1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(5)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Zaříčany 26/2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(6)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Zaříčany 26/3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(7)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 err="1">
                          <a:solidFill>
                            <a:srgbClr val="FF0000"/>
                          </a:solidFill>
                          <a:effectLst/>
                        </a:rPr>
                        <a:t>Třebívlice</a:t>
                      </a: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 100/1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II:28.1/1 nebo 2 (8)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Merseburg </a:t>
                      </a:r>
                      <a:r>
                        <a:rPr lang="cs-CZ" sz="600" b="1" dirty="0">
                          <a:solidFill>
                            <a:srgbClr val="FF0000"/>
                          </a:solidFill>
                          <a:effectLst/>
                        </a:rPr>
                        <a:t>–</a:t>
                      </a: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 okolí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II:28.1/3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II:28/3-28/C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8,059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II:28.1/4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II:28/4-28/D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7,99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29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II:28.1/5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statér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II:28/5-28/E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 err="1">
                          <a:solidFill>
                            <a:srgbClr val="FF0000"/>
                          </a:solidFill>
                          <a:effectLst/>
                        </a:rPr>
                        <a:t>Ronov</a:t>
                      </a: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600" b="1" dirty="0" err="1">
                          <a:solidFill>
                            <a:srgbClr val="FF0000"/>
                          </a:solidFill>
                          <a:effectLst/>
                        </a:rPr>
                        <a:t>nad</a:t>
                      </a: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 Doubravou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6,45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II:28.2/1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II:28/6-28/F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2,604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II:28.2/2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II:28/7-28/G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2,643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II:28.2/3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II:28/8-28/H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Nymbursko 2 39/2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2,657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II:28.2/4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II:28/9-28/I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2,714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II:28.2/4 (2)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II:28/9-28/I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 err="1">
                          <a:solidFill>
                            <a:srgbClr val="FF0000"/>
                          </a:solidFill>
                          <a:effectLst/>
                        </a:rPr>
                        <a:t>Sány</a:t>
                      </a: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 33/2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2,654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II:28.2/5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II:28/10-28/J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 err="1">
                          <a:solidFill>
                            <a:srgbClr val="FF0000"/>
                          </a:solidFill>
                          <a:effectLst/>
                        </a:rPr>
                        <a:t>Holešov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2,67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II:28.2/6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II:28/11-28/K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2,706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II:28.2/7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II:28/12-28/L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 err="1">
                          <a:solidFill>
                            <a:srgbClr val="FF0000"/>
                          </a:solidFill>
                          <a:effectLst/>
                        </a:rPr>
                        <a:t>Hlavenec</a:t>
                      </a: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 42/1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2,06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II:28.2/8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1/3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II:28/13-28/M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2,625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39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II:28.3/1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II:28/14-28/N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Stradonice - Lísek 6/2 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0,854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II:28.3/1? (2)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II:28/14-28/N (?)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Stradonice - Lísek 6/3 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0,85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2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>
                          <a:effectLst/>
                        </a:rPr>
                        <a:t>41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II:28.3/2 (1)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AV 1/8 statéru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600" b="1">
                          <a:solidFill>
                            <a:srgbClr val="FF0000"/>
                          </a:solidFill>
                          <a:effectLst/>
                        </a:rPr>
                        <a:t>II:28/15-28/O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9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9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1750" marR="31750" marT="0" marB="0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délník 1"/>
          <p:cNvSpPr>
            <a:spLocks noChangeArrowheads="1"/>
          </p:cNvSpPr>
          <p:nvPr/>
        </p:nvSpPr>
        <p:spPr bwMode="auto">
          <a:xfrm>
            <a:off x="1979613" y="782638"/>
            <a:ext cx="4819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II:28 – kanec / stojící postava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Statér</a:t>
            </a:r>
          </a:p>
        </p:txBody>
      </p:sp>
      <p:pic>
        <p:nvPicPr>
          <p:cNvPr id="60419" name="Obrázek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87563"/>
            <a:ext cx="1989137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ázek 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198913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0422" name="Rectangle 4"/>
          <p:cNvSpPr>
            <a:spLocks noChangeArrowheads="1"/>
          </p:cNvSpPr>
          <p:nvPr/>
        </p:nvSpPr>
        <p:spPr bwMode="auto">
          <a:xfrm>
            <a:off x="0" y="2028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0423" name="Obrázek 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160588"/>
            <a:ext cx="18335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Obrázek 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078288"/>
            <a:ext cx="18494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0426" name="Rectangle 8"/>
          <p:cNvSpPr>
            <a:spLocks noChangeArrowheads="1"/>
          </p:cNvSpPr>
          <p:nvPr/>
        </p:nvSpPr>
        <p:spPr bwMode="auto">
          <a:xfrm>
            <a:off x="0" y="1790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0427" name="Obrázek 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97100"/>
            <a:ext cx="194151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Obrázek 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3975100"/>
            <a:ext cx="16144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bdélník 1"/>
          <p:cNvSpPr>
            <a:spLocks noChangeArrowheads="1"/>
          </p:cNvSpPr>
          <p:nvPr/>
        </p:nvSpPr>
        <p:spPr bwMode="auto">
          <a:xfrm>
            <a:off x="2051050" y="476250"/>
            <a:ext cx="496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Série II:28 – kanec / stojící postava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1/3-Stater und 1/8-Stater</a:t>
            </a:r>
          </a:p>
        </p:txBody>
      </p:sp>
      <p:pic>
        <p:nvPicPr>
          <p:cNvPr id="61443" name="Obrázek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25613"/>
            <a:ext cx="164782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Obrázek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0438"/>
            <a:ext cx="16478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446" name="Obrázek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70075"/>
            <a:ext cx="1571625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Obrázek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09963"/>
            <a:ext cx="15716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449" name="Obrázek 2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35163"/>
            <a:ext cx="16319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Obrázek 28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00438"/>
            <a:ext cx="1631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1452" name="Rectangle 10"/>
          <p:cNvSpPr>
            <a:spLocks noChangeArrowheads="1"/>
          </p:cNvSpPr>
          <p:nvPr/>
        </p:nvSpPr>
        <p:spPr bwMode="auto">
          <a:xfrm>
            <a:off x="0" y="1704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453" name="Obrázek 2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27238"/>
            <a:ext cx="1503362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Obrázek 2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509963"/>
            <a:ext cx="1503362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5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1456" name="Obrázek 29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470150"/>
            <a:ext cx="100806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Obrázek 29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509963"/>
            <a:ext cx="115728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1459" name="Rectangle 17"/>
          <p:cNvSpPr>
            <a:spLocks noChangeArrowheads="1"/>
          </p:cNvSpPr>
          <p:nvPr/>
        </p:nvSpPr>
        <p:spPr bwMode="auto">
          <a:xfrm>
            <a:off x="0" y="1657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93688"/>
            <a:ext cx="895985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Obrázek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314325"/>
            <a:ext cx="1614487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1912938"/>
            <a:ext cx="161448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sp>
        <p:nvSpPr>
          <p:cNvPr id="7175" name="Obdélník 4"/>
          <p:cNvSpPr>
            <a:spLocks noChangeArrowheads="1"/>
          </p:cNvSpPr>
          <p:nvPr/>
        </p:nvSpPr>
        <p:spPr bwMode="auto">
          <a:xfrm>
            <a:off x="611188" y="5805488"/>
            <a:ext cx="462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Série II:01 – hlava (či hrbol) / býk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14325"/>
            <a:ext cx="89598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Obdélník 2"/>
          <p:cNvSpPr>
            <a:spLocks noChangeArrowheads="1"/>
          </p:cNvSpPr>
          <p:nvPr/>
        </p:nvSpPr>
        <p:spPr bwMode="auto">
          <a:xfrm>
            <a:off x="539750" y="5949950"/>
            <a:ext cx="470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II:29 – Horoměřice / Dřemčice</a:t>
            </a:r>
          </a:p>
        </p:txBody>
      </p:sp>
      <p:pic>
        <p:nvPicPr>
          <p:cNvPr id="62468" name="obrázek 157" descr="M Litoměřice-SV9607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314325"/>
            <a:ext cx="13144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158" descr="M Litoměřice-SV9607r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1590675"/>
            <a:ext cx="131921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2471" name="Rectangle 4"/>
          <p:cNvSpPr>
            <a:spLocks noChangeArrowheads="1"/>
          </p:cNvSpPr>
          <p:nvPr/>
        </p:nvSpPr>
        <p:spPr bwMode="auto">
          <a:xfrm>
            <a:off x="0" y="1809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395288" y="260350"/>
          <a:ext cx="5905500" cy="619283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85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0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 dirty="0">
                          <a:effectLst/>
                        </a:rPr>
                        <a:t>1</a:t>
                      </a:r>
                      <a:endParaRPr lang="cs-CZ" sz="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II:29.1/1 (1)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AR obol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400">
                          <a:effectLst/>
                        </a:rPr>
                        <a:t>Němčice nad Hanou 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0,860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 dirty="0">
                          <a:solidFill>
                            <a:srgbClr val="FF0000"/>
                          </a:solidFill>
                          <a:effectLst/>
                        </a:rPr>
                        <a:t>II:29.1/1 (2)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Vraclav 66/7 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0,835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 dirty="0">
                          <a:solidFill>
                            <a:srgbClr val="FF0000"/>
                          </a:solidFill>
                          <a:effectLst/>
                        </a:rPr>
                        <a:t>II:29.1/2 (1)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Dřemčice 96/2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0,995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 dirty="0">
                          <a:solidFill>
                            <a:srgbClr val="FF0000"/>
                          </a:solidFill>
                          <a:effectLst/>
                        </a:rPr>
                        <a:t>II:29.1/2 (2)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Berching-Pollanten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0,943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východní Čechy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0,900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 dirty="0">
                          <a:solidFill>
                            <a:srgbClr val="FF0000"/>
                          </a:solidFill>
                          <a:effectLst/>
                        </a:rPr>
                        <a:t>II:29.1/2 (4)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Prasek (?) 75/1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0,88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7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(5)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východní Čechy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0,86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8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(6)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21/12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0,854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9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(7)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Stěžery 79/1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0,852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10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(8)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21/13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0,844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11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(9)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21/14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0,832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12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(10)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21/15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0,822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13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východní Čechy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14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Stěžery 79/2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0,794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15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východní Čechy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0,790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16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(14)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21/16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0,789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17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(15)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východní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0,787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18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(16)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21/17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0,776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19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(17)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AR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obol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0,745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20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(18)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Němčice nad Hanou 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0,739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21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(19)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Vraclav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66/8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0,709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22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(20)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21/18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0,705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23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II:29.1/2 (21)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21/19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0,637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24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II:29.1/3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Kouřim 10/3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0,852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25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II:29.1/3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Lipec 13/1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0,696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26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II:29.1/3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Mšec 58/1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0,639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27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II:29.1/4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východní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0,865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28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II:29.1/4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0,78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29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II:29.1/4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Strakonice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120/1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0,65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30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II:29.1/4 (4)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Nová Ves – Žďár 119/2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31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Horoměřice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47/1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0,95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32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Tatce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16/1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0,939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33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východní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0,922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34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(4)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Vraclav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66/9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0,892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35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(5)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21/20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0,830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76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36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(6)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Vlkov pod Oškobrhem 37/1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0,790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37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(7)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Velké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Chvalovice 19/3 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0,788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38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II:29.1/5 (8)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Záblatí 114/1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0,77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39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II:29.1/6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Tatce 16/2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0,766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40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Velké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Chvalovice 19/4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0,891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41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 dirty="0">
                          <a:solidFill>
                            <a:srgbClr val="FF0000"/>
                          </a:solidFill>
                          <a:effectLst/>
                        </a:rPr>
                        <a:t>Hořátev – Zvěřínek 30/4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42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Nymbursko 4 41/1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0,83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43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(4)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Libenice 12/1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44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(5)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Přerov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nad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Labem 32/2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0,784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45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(6)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21/21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0,774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46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(7)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Tatce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16/3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0,763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47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(8)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21/22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0,707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48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II:29.1/7 (9)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Žehuň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21/23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0,678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49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II:29.1/8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Dobruška – okolí 92/2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0,91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50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II:29.1/8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Nymbursko 2 39/3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0,841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51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II:29.1/8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Ohnišťany 74/1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0,703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52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II:29.1/8 (4)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0,590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53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II:29.1/9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Tatce 16/4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0,801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54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II:29.1/9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Vraclav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66/10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0,570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  <a:tr h="176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55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II:29.1/10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Vlkov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pod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Oškobrhem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37/2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0,726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4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56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II:29.2/1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střední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de-DE" sz="500" b="1" dirty="0" err="1">
                          <a:solidFill>
                            <a:srgbClr val="FF0000"/>
                          </a:solidFill>
                          <a:effectLst/>
                        </a:rPr>
                        <a:t>Čechy</a:t>
                      </a: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0,65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5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57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II:29.2/1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21/24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0,535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6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58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II:29.3/1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Velké Chvalovice 19/5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0,842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7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59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II:29.3/1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Tatce 16/5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0,792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8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60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II:29.3/1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Žehuň 21/25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0,578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59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61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II:29.3/1 (4)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Vraclav 66/11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0,570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0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62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II:29.3/2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0,751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1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63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II:29.3/2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Vraclav 66/12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0,699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2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64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II:29.3/2 (3)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Kouřim 10/4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0,682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3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65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II:29.3/2 (4)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Hořátev – Zvěřínek 30/5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0,498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4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66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II:29.4/1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Němčice nad Hanou 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0,761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5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67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II:29.4/1 (2)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Stradonice 5b/8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0,749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6"/>
                  </a:ext>
                </a:extLst>
              </a:tr>
              <a:tr h="88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400">
                          <a:effectLst/>
                        </a:rPr>
                        <a:t>68</a:t>
                      </a:r>
                      <a:endParaRPr lang="cs-CZ" sz="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500" b="1">
                          <a:solidFill>
                            <a:srgbClr val="FF0000"/>
                          </a:solidFill>
                          <a:effectLst/>
                        </a:rPr>
                        <a:t>II:29.4/2 (1)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AR obol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>
                          <a:solidFill>
                            <a:srgbClr val="FF0000"/>
                          </a:solidFill>
                          <a:effectLst/>
                        </a:rPr>
                        <a:t>České Meziříčí 91/1</a:t>
                      </a:r>
                      <a:endParaRPr lang="cs-CZ" sz="5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500" b="1" dirty="0">
                          <a:solidFill>
                            <a:srgbClr val="FF0000"/>
                          </a:solidFill>
                          <a:effectLst/>
                        </a:rPr>
                        <a:t>0,641</a:t>
                      </a:r>
                      <a:endParaRPr lang="cs-CZ" sz="5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9613" marR="19613" marT="0" marB="0"/>
                </a:tc>
                <a:extLst>
                  <a:ext uri="{0D108BD9-81ED-4DB2-BD59-A6C34878D82A}">
                    <a16:rowId xmlns:a16="http://schemas.microsoft.com/office/drawing/2014/main" val="10067"/>
                  </a:ext>
                </a:extLst>
              </a:tr>
            </a:tbl>
          </a:graphicData>
        </a:graphic>
      </p:graphicFrame>
      <p:sp>
        <p:nvSpPr>
          <p:cNvPr id="63906" name="Obdélník 2"/>
          <p:cNvSpPr>
            <a:spLocks noChangeArrowheads="1"/>
          </p:cNvSpPr>
          <p:nvPr/>
        </p:nvSpPr>
        <p:spPr bwMode="auto">
          <a:xfrm>
            <a:off x="6700838" y="1125538"/>
            <a:ext cx="19939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II:29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– Horoměřice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/ Dřemčice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766763" y="1700213"/>
          <a:ext cx="7559675" cy="39608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7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0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0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0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 err="1">
                          <a:effectLst/>
                        </a:rPr>
                        <a:t>Varianta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Ks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Hm. </a:t>
                      </a:r>
                      <a:r>
                        <a:rPr lang="de-DE" sz="900" dirty="0" err="1">
                          <a:effectLst/>
                        </a:rPr>
                        <a:t>Rozpětí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Pr. Hmotnost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Č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0,860–0,845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0,847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0,995–0,637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0,813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FF0000"/>
                          </a:solidFill>
                          <a:effectLst/>
                        </a:rPr>
                        <a:t>0,852–0,639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0,709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0,865–0,78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0,822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0,95–0,77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0,860 g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0,766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0,766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0,891–0,678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0,787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0,91–0,590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0,761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0,801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0,801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II:29.1/10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0,726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0,726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II:29.2/1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0,65–0,535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0,592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II:29.3/1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0,842–0,570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0,695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II:29.3/2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0,751–0,498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0,657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II:29.4/1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0,761–0,749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0,755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5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II:29.4/2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FF0000"/>
                          </a:solidFill>
                          <a:effectLst/>
                        </a:rPr>
                        <a:t>0,641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0,641 g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3" marR="44443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4652" name="Obdélník 2"/>
          <p:cNvSpPr>
            <a:spLocks noChangeArrowheads="1"/>
          </p:cNvSpPr>
          <p:nvPr/>
        </p:nvSpPr>
        <p:spPr bwMode="auto">
          <a:xfrm>
            <a:off x="2195513" y="809625"/>
            <a:ext cx="470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II:29 – Horoměřice / Dřemčice</a:t>
            </a:r>
            <a:endParaRPr lang="cs-CZ" altLang="cs-CZ" sz="2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bdélník 1"/>
          <p:cNvSpPr>
            <a:spLocks noChangeArrowheads="1"/>
          </p:cNvSpPr>
          <p:nvPr/>
        </p:nvSpPr>
        <p:spPr bwMode="auto">
          <a:xfrm>
            <a:off x="2220913" y="987425"/>
            <a:ext cx="4702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Typ II:29 – Horoměřice / Dřemčice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C00000"/>
                </a:solidFill>
              </a:rPr>
              <a:t>AR Obol</a:t>
            </a:r>
          </a:p>
        </p:txBody>
      </p:sp>
      <p:pic>
        <p:nvPicPr>
          <p:cNvPr id="65539" name="Obrázek 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63775"/>
            <a:ext cx="1693862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Obrázek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043363"/>
            <a:ext cx="16986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5542" name="Rectangle 4"/>
          <p:cNvSpPr>
            <a:spLocks noChangeArrowheads="1"/>
          </p:cNvSpPr>
          <p:nvPr/>
        </p:nvSpPr>
        <p:spPr bwMode="auto">
          <a:xfrm>
            <a:off x="733425" y="46529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5543" name="obrázek 157" descr="M Litoměřice-SV9607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543175"/>
            <a:ext cx="15017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obrázek 158" descr="M Litoměřice-SV9607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43363"/>
            <a:ext cx="15017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5546" name="Rectangle 8"/>
          <p:cNvSpPr>
            <a:spLocks noChangeArrowheads="1"/>
          </p:cNvSpPr>
          <p:nvPr/>
        </p:nvSpPr>
        <p:spPr bwMode="auto">
          <a:xfrm>
            <a:off x="0" y="1809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5547" name="Obrázek 139" descr="NU_6038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2597150"/>
            <a:ext cx="148748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Obrázek 145" descr="NU_60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4092575"/>
            <a:ext cx="14732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5550" name="Rectangle 12"/>
          <p:cNvSpPr>
            <a:spLocks noChangeArrowheads="1"/>
          </p:cNvSpPr>
          <p:nvPr/>
        </p:nvSpPr>
        <p:spPr bwMode="auto">
          <a:xfrm>
            <a:off x="0" y="1704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5551" name="Obrázek 1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2690813"/>
            <a:ext cx="138588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Obrázek 1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4092575"/>
            <a:ext cx="1385888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5554" name="Rectangle 16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5555" name="Obrázek 1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2711450"/>
            <a:ext cx="14620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Obrázek 17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4114800"/>
            <a:ext cx="1462088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7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5558" name="Rectangle 20"/>
          <p:cNvSpPr>
            <a:spLocks noChangeArrowheads="1"/>
          </p:cNvSpPr>
          <p:nvPr/>
        </p:nvSpPr>
        <p:spPr bwMode="auto">
          <a:xfrm>
            <a:off x="0" y="1838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401" descr="K01933a_2017_03_IMG_1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787525"/>
            <a:ext cx="11001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ázek 400" descr="K01933r_2017_03_IMG_1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887663"/>
            <a:ext cx="11128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8198" name="Obrázek 4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52600"/>
            <a:ext cx="1100137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ázek 4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70200"/>
            <a:ext cx="11001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8202" name="Obrázek 1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492250"/>
            <a:ext cx="14366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Obrázek 1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827338"/>
            <a:ext cx="130968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205" name="Rectangle 12"/>
          <p:cNvSpPr>
            <a:spLocks noChangeArrowheads="1"/>
          </p:cNvSpPr>
          <p:nvPr/>
        </p:nvSpPr>
        <p:spPr bwMode="auto">
          <a:xfrm>
            <a:off x="0" y="2019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8206" name="Obrázek 1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181100"/>
            <a:ext cx="15557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Obrázek 1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2803525"/>
            <a:ext cx="165576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pic>
        <p:nvPicPr>
          <p:cNvPr id="8209" name="Obrázek 4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052513"/>
            <a:ext cx="17018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Obrázek 4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813050"/>
            <a:ext cx="17367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212" name="Rectangle 19"/>
          <p:cNvSpPr>
            <a:spLocks noChangeArrowheads="1"/>
          </p:cNvSpPr>
          <p:nvPr/>
        </p:nvSpPr>
        <p:spPr bwMode="auto">
          <a:xfrm>
            <a:off x="0" y="2295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213" name="Obdélník 10"/>
          <p:cNvSpPr>
            <a:spLocks noChangeArrowheads="1"/>
          </p:cNvSpPr>
          <p:nvPr/>
        </p:nvSpPr>
        <p:spPr bwMode="auto">
          <a:xfrm>
            <a:off x="1697038" y="5373688"/>
            <a:ext cx="551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Série II:01 – hlava (či hrbol) / býk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H5 2476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079500"/>
            <a:ext cx="1041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5 24767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133600"/>
            <a:ext cx="10366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9221" name="Picture 8" descr="H5 2322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127125"/>
            <a:ext cx="974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H5 23224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2133600"/>
            <a:ext cx="965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005013" y="311150"/>
            <a:ext cx="49577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Hoard</a:t>
            </a:r>
            <a:r>
              <a:rPr lang="cs-CZ" sz="2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NECHANICE 1893 </a:t>
            </a: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LT </a:t>
            </a:r>
            <a:r>
              <a:rPr lang="cs-CZ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C1)</a:t>
            </a:r>
            <a:endParaRPr lang="cs-CZ" sz="24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24" name="Picture 11" descr="H5 20109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1179513"/>
            <a:ext cx="9525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H5 201092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2181225"/>
            <a:ext cx="9525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12"/>
          <p:cNvSpPr>
            <a:spLocks noChangeArrowheads="1"/>
          </p:cNvSpPr>
          <p:nvPr/>
        </p:nvSpPr>
        <p:spPr bwMode="auto">
          <a:xfrm>
            <a:off x="423863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9227" name="Picture 14" descr="H5 201082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247775"/>
            <a:ext cx="930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3" descr="H5 201092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184400"/>
            <a:ext cx="9223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Rectangle 15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9230" name="Picture 17" descr="H5 201083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1284288"/>
            <a:ext cx="8985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6" descr="H5 201083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2205038"/>
            <a:ext cx="9128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Rectangle 18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9233" name="Picture 22" descr="H5 29933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73588"/>
            <a:ext cx="860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21" descr="H5 29933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5735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0" descr="H5 201205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535488"/>
            <a:ext cx="860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19" descr="H5 201205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525963"/>
            <a:ext cx="85407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9238" name="Rectangle 24"/>
          <p:cNvSpPr>
            <a:spLocks noChangeArrowheads="1"/>
          </p:cNvSpPr>
          <p:nvPr/>
        </p:nvSpPr>
        <p:spPr bwMode="auto">
          <a:xfrm>
            <a:off x="34925" y="2076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9239" name="Picture 27" descr="N-I-5401-Nechanice-av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79513"/>
            <a:ext cx="9525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6" descr="N-I-5401-Nechanice-rv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184400"/>
            <a:ext cx="9588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P 17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021138"/>
            <a:ext cx="89693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Rectangle 28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971550" y="1341438"/>
          <a:ext cx="7056438" cy="51117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65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6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0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Varianta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 err="1">
                          <a:effectLst/>
                        </a:rPr>
                        <a:t>Nominál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Razidla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Lokalita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II:01.1/1 (1)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statér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II:01/1-01/A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Nechanice 72/1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8,183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II:01.1/1 (2)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II:01/1-01/A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Louny </a:t>
                      </a: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 okolí 101/1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8,125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II:01.1/1 (3)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II:01/1-01/A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Meißen </a:t>
                      </a: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(Německo)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8,03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II:01.1/1? (4)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statér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II:01/1-01/A (?)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II:01.2/1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AV 1/3 statéru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II:01/2-01/B 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Louny </a:t>
                      </a: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 okolí 101/2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2,719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II:01.2/1 (2)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II:01/2-01/B 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2,713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II:01.2/1 (3)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1/3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II:01/2-01/B 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?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II:01.3/1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II:01/3-01/C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Louny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okolí 101/3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1,030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II:01.3/1 (2)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II:01/3-01/C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1,011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II:01.3/1 (3)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II:01/3-01/C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1,006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II:01.3/1 (4)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II:01/3-01/C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Plumlov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0,990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II:01.3/2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1/8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II:01/4-01/D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0,993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II:01.4/1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II:01/5-01/E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Louny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900" b="1" dirty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okolí 101/4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0,337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II:01.4/2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AV 1/24 statéru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II:01/6-01/F 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0,369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II:01.5/1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Kněževes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54/1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0,922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II:01.5/1 (2)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střední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Čechy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0,916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II:01.5/1 (3)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0,911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II:01.5/1 (4)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Sedlčany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52/1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0,76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19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II:01.5/2 (1)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0,78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II:01.5/2 (2)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Němčice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nad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Hanou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0,775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C00000"/>
                          </a:solidFill>
                          <a:effectLst/>
                        </a:rPr>
                        <a:t>II:01.5/2 (3)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AR obol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cs-CZ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 err="1">
                          <a:solidFill>
                            <a:srgbClr val="C00000"/>
                          </a:solidFill>
                          <a:effectLst/>
                        </a:rPr>
                        <a:t>Žehuň</a:t>
                      </a: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 21/1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C00000"/>
                          </a:solidFill>
                          <a:effectLst/>
                        </a:rPr>
                        <a:t>0,717</a:t>
                      </a:r>
                      <a:endParaRPr lang="cs-CZ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8" marR="44448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0405" name="Rectangle 1"/>
          <p:cNvSpPr>
            <a:spLocks noChangeArrowheads="1"/>
          </p:cNvSpPr>
          <p:nvPr/>
        </p:nvSpPr>
        <p:spPr bwMode="auto">
          <a:xfrm>
            <a:off x="1962150" y="2530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0406" name="Obdélník 3"/>
          <p:cNvSpPr>
            <a:spLocks noChangeArrowheads="1"/>
          </p:cNvSpPr>
          <p:nvPr/>
        </p:nvSpPr>
        <p:spPr bwMode="auto">
          <a:xfrm>
            <a:off x="1989138" y="549275"/>
            <a:ext cx="4621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Série II:01 – hlava (či hrbol) / býk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4089</TotalTime>
  <Words>3915</Words>
  <Application>Microsoft Office PowerPoint</Application>
  <PresentationFormat>Předvádění na obrazovce (4:3)</PresentationFormat>
  <Paragraphs>1828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9" baseType="lpstr">
      <vt:lpstr>Tahoma</vt:lpstr>
      <vt:lpstr>Arial</vt:lpstr>
      <vt:lpstr>Wingdings</vt:lpstr>
      <vt:lpstr>Calibri</vt:lpstr>
      <vt:lpstr>Times New Roman</vt:lpstr>
      <vt:lpstr>Textura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Militký</dc:creator>
  <cp:lastModifiedBy>Jitka Šibíčková</cp:lastModifiedBy>
  <cp:revision>283</cp:revision>
  <dcterms:created xsi:type="dcterms:W3CDTF">2005-08-31T18:06:21Z</dcterms:created>
  <dcterms:modified xsi:type="dcterms:W3CDTF">2020-04-17T08:04:55Z</dcterms:modified>
</cp:coreProperties>
</file>