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ms-powerpoint.slideshow.macroEnabled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sldIdLst>
    <p:sldId id="874" r:id="rId2"/>
    <p:sldId id="1011" r:id="rId3"/>
    <p:sldId id="935" r:id="rId4"/>
    <p:sldId id="875" r:id="rId5"/>
    <p:sldId id="968" r:id="rId6"/>
    <p:sldId id="970" r:id="rId7"/>
    <p:sldId id="969" r:id="rId8"/>
    <p:sldId id="878" r:id="rId9"/>
    <p:sldId id="973" r:id="rId10"/>
    <p:sldId id="882" r:id="rId11"/>
    <p:sldId id="905" r:id="rId12"/>
    <p:sldId id="1012" r:id="rId13"/>
    <p:sldId id="883" r:id="rId14"/>
    <p:sldId id="976" r:id="rId15"/>
    <p:sldId id="977" r:id="rId16"/>
    <p:sldId id="901" r:id="rId17"/>
    <p:sldId id="884" r:id="rId18"/>
    <p:sldId id="885" r:id="rId19"/>
    <p:sldId id="902" r:id="rId20"/>
    <p:sldId id="980" r:id="rId21"/>
    <p:sldId id="886" r:id="rId22"/>
    <p:sldId id="982" r:id="rId23"/>
    <p:sldId id="887" r:id="rId24"/>
    <p:sldId id="984" r:id="rId25"/>
    <p:sldId id="983" r:id="rId26"/>
    <p:sldId id="985" r:id="rId27"/>
    <p:sldId id="986" r:id="rId28"/>
    <p:sldId id="987" r:id="rId29"/>
    <p:sldId id="888" r:id="rId30"/>
    <p:sldId id="889" r:id="rId31"/>
    <p:sldId id="988" r:id="rId32"/>
    <p:sldId id="989" r:id="rId33"/>
    <p:sldId id="990" r:id="rId34"/>
    <p:sldId id="993" r:id="rId35"/>
    <p:sldId id="898" r:id="rId36"/>
    <p:sldId id="890" r:id="rId37"/>
    <p:sldId id="891" r:id="rId38"/>
    <p:sldId id="892" r:id="rId39"/>
    <p:sldId id="893" r:id="rId40"/>
    <p:sldId id="999" r:id="rId41"/>
    <p:sldId id="1001" r:id="rId42"/>
    <p:sldId id="1000" r:id="rId43"/>
    <p:sldId id="1002" r:id="rId44"/>
    <p:sldId id="1003" r:id="rId45"/>
    <p:sldId id="1004" r:id="rId46"/>
    <p:sldId id="1005" r:id="rId47"/>
    <p:sldId id="1006" r:id="rId48"/>
    <p:sldId id="1007" r:id="rId49"/>
    <p:sldId id="1008" r:id="rId50"/>
    <p:sldId id="1009" r:id="rId51"/>
    <p:sldId id="1010" r:id="rId52"/>
  </p:sldIdLst>
  <p:sldSz cx="9144000" cy="6858000" type="screen4x3"/>
  <p:notesSz cx="6858000" cy="9144000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sz="1000" b="1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000" b="1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000" b="1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000" b="1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000" b="1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5pPr>
    <a:lvl6pPr marL="2286000" algn="l" defTabSz="914400" rtl="0" eaLnBrk="1" latinLnBrk="0" hangingPunct="1">
      <a:defRPr sz="1000" b="1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6pPr>
    <a:lvl7pPr marL="2743200" algn="l" defTabSz="914400" rtl="0" eaLnBrk="1" latinLnBrk="0" hangingPunct="1">
      <a:defRPr sz="1000" b="1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7pPr>
    <a:lvl8pPr marL="3200400" algn="l" defTabSz="914400" rtl="0" eaLnBrk="1" latinLnBrk="0" hangingPunct="1">
      <a:defRPr sz="1000" b="1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8pPr>
    <a:lvl9pPr marL="3657600" algn="l" defTabSz="914400" rtl="0" eaLnBrk="1" latinLnBrk="0" hangingPunct="1">
      <a:defRPr sz="1000" b="1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0000"/>
    <a:srgbClr val="FF0000"/>
    <a:srgbClr val="33CC33"/>
    <a:srgbClr val="008000"/>
    <a:srgbClr val="FFCC00"/>
    <a:srgbClr val="003300"/>
    <a:srgbClr val="A51E07"/>
    <a:srgbClr val="00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9" autoAdjust="0"/>
    <p:restoredTop sz="94598" autoAdjust="0"/>
  </p:normalViewPr>
  <p:slideViewPr>
    <p:cSldViewPr>
      <p:cViewPr varScale="1">
        <p:scale>
          <a:sx n="106" d="100"/>
          <a:sy n="106" d="100"/>
        </p:scale>
        <p:origin x="858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1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76400"/>
            <a:ext cx="7772400" cy="18288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altLang="cs-CZ" noProof="0" smtClean="0"/>
              <a:t>Klepnutím lze upravit styl předlohy nadpisů.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cs-CZ" altLang="cs-CZ" noProof="0" smtClean="0"/>
              <a:t>Klepnutím lze upravit styl předlohy podnadpisů.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C158C-6399-43BE-B3FD-0EEB1A9BB6E3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0182849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2862A4-B674-4CED-91AD-242725CD5313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966698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381000"/>
            <a:ext cx="2057400" cy="5715000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019800" cy="5715000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B0DA07-D2A3-433B-8DE0-0575CE4E64EC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4443420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Nadpis a 4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sz="quarter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457200" y="1981200"/>
            <a:ext cx="4038600" cy="19812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4038600" cy="19812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457200" y="4114800"/>
            <a:ext cx="4038600" cy="19812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4038600" cy="19812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7FBF1C6-FBAB-4DA8-BB10-B6BD730FAA83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2968262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/>
          </p:nvPr>
        </p:nvSpPr>
        <p:spPr>
          <a:xfrm>
            <a:off x="457200" y="381000"/>
            <a:ext cx="8229600" cy="57150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63AA182-3BEA-47FC-B3A3-3B280937BF23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5350428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Nadpis, 1 velký a 2 malé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4038600" cy="19812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4038600" cy="19812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00C42BB-A941-4C8C-A457-2D01F2DDC1D9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5094845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189EBC2-5E17-4CC5-AC67-AFE288256324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1667365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3EDCEBC-A69F-4397-891C-9BE7B239D948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183872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718E519-F36E-469B-B1FE-534F737ED26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7627788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0F304F1-D6DF-49F0-95A7-47B1E691EDA8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3198223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FE21D9E-A27C-461F-8FF4-794B232903BF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6397010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9B37FDB-B8D5-4A49-A908-CC0FA4EC868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7892629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6C2028C-47E0-4930-86A1-15ACF8AAB30F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6057320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FF712B0-F650-4777-B1D9-FE9253275C37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1823299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1"/>
            </a:gs>
            <a:gs pos="50000">
              <a:srgbClr val="767676"/>
            </a:gs>
            <a:gs pos="100000">
              <a:schemeClr val="tx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81000"/>
            <a:ext cx="82296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 předlohy nadpisů.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styly předlohy textu.</a:t>
            </a:r>
          </a:p>
          <a:p>
            <a:pPr lvl="1"/>
            <a:r>
              <a:rPr lang="cs-CZ" altLang="cs-CZ" smtClean="0"/>
              <a:t>Druhá úroveň</a:t>
            </a:r>
          </a:p>
          <a:p>
            <a:pPr lvl="2"/>
            <a:r>
              <a:rPr lang="cs-CZ" altLang="cs-CZ" smtClean="0"/>
              <a:t>Třetí úroveň</a:t>
            </a:r>
          </a:p>
          <a:p>
            <a:pPr lvl="3"/>
            <a:r>
              <a:rPr lang="cs-CZ" altLang="cs-CZ" smtClean="0"/>
              <a:t>Čtvrtá úroveň</a:t>
            </a:r>
          </a:p>
          <a:p>
            <a:pPr lvl="4"/>
            <a:r>
              <a:rPr lang="cs-CZ" altLang="cs-CZ" smtClean="0"/>
              <a:t>Pátá úroveň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 b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 b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 b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1pPr>
          </a:lstStyle>
          <a:p>
            <a:fld id="{0D6AADE5-C09B-438B-81EC-B6F98B0FF1AE}" type="slidenum">
              <a:rPr lang="cs-CZ" altLang="cs-CZ"/>
              <a:pPr/>
              <a:t>‹#›</a:t>
            </a:fld>
            <a:endParaRPr lang="cs-CZ" altLang="cs-CZ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  <p:sldLayoutId id="2147483663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anose="05000000000000000000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anose="05000000000000000000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anose="05000000000000000000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anose="05000000000000000000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anose="05000000000000000000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jpeg"/><Relationship Id="rId18" Type="http://schemas.openxmlformats.org/officeDocument/2006/relationships/image" Target="../media/image44.jpeg"/><Relationship Id="rId3" Type="http://schemas.openxmlformats.org/officeDocument/2006/relationships/image" Target="../media/image29.png"/><Relationship Id="rId21" Type="http://schemas.openxmlformats.org/officeDocument/2006/relationships/image" Target="../media/image47.jpeg"/><Relationship Id="rId7" Type="http://schemas.openxmlformats.org/officeDocument/2006/relationships/image" Target="../media/image33.png"/><Relationship Id="rId12" Type="http://schemas.openxmlformats.org/officeDocument/2006/relationships/image" Target="../media/image38.jpeg"/><Relationship Id="rId17" Type="http://schemas.openxmlformats.org/officeDocument/2006/relationships/image" Target="../media/image43.jpeg"/><Relationship Id="rId2" Type="http://schemas.openxmlformats.org/officeDocument/2006/relationships/image" Target="../media/image28.png"/><Relationship Id="rId16" Type="http://schemas.openxmlformats.org/officeDocument/2006/relationships/image" Target="../media/image42.jpeg"/><Relationship Id="rId20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24" Type="http://schemas.openxmlformats.org/officeDocument/2006/relationships/image" Target="../media/image50.png"/><Relationship Id="rId5" Type="http://schemas.openxmlformats.org/officeDocument/2006/relationships/image" Target="../media/image31.jpeg"/><Relationship Id="rId15" Type="http://schemas.openxmlformats.org/officeDocument/2006/relationships/image" Target="../media/image41.png"/><Relationship Id="rId23" Type="http://schemas.openxmlformats.org/officeDocument/2006/relationships/image" Target="../media/image49.jpeg"/><Relationship Id="rId10" Type="http://schemas.openxmlformats.org/officeDocument/2006/relationships/image" Target="../media/image36.png"/><Relationship Id="rId19" Type="http://schemas.openxmlformats.org/officeDocument/2006/relationships/image" Target="../media/image45.jpeg"/><Relationship Id="rId4" Type="http://schemas.openxmlformats.org/officeDocument/2006/relationships/image" Target="../media/image30.jpeg"/><Relationship Id="rId9" Type="http://schemas.openxmlformats.org/officeDocument/2006/relationships/image" Target="../media/image35.png"/><Relationship Id="rId14" Type="http://schemas.openxmlformats.org/officeDocument/2006/relationships/image" Target="../media/image40.png"/><Relationship Id="rId22" Type="http://schemas.openxmlformats.org/officeDocument/2006/relationships/image" Target="../media/image4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51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eg"/><Relationship Id="rId3" Type="http://schemas.openxmlformats.org/officeDocument/2006/relationships/image" Target="../media/image73.jpeg"/><Relationship Id="rId7" Type="http://schemas.openxmlformats.org/officeDocument/2006/relationships/image" Target="../media/image77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74.jpeg"/><Relationship Id="rId9" Type="http://schemas.openxmlformats.org/officeDocument/2006/relationships/image" Target="../media/image7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97.jpeg"/><Relationship Id="rId4" Type="http://schemas.openxmlformats.org/officeDocument/2006/relationships/image" Target="../media/image9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03.jpeg"/><Relationship Id="rId4" Type="http://schemas.openxmlformats.org/officeDocument/2006/relationships/image" Target="../media/image102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12.jpeg"/><Relationship Id="rId4" Type="http://schemas.openxmlformats.org/officeDocument/2006/relationships/image" Target="../media/image111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7" Type="http://schemas.openxmlformats.org/officeDocument/2006/relationships/image" Target="../media/image119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8.jpeg"/><Relationship Id="rId5" Type="http://schemas.openxmlformats.org/officeDocument/2006/relationships/image" Target="../media/image117.jpeg"/><Relationship Id="rId4" Type="http://schemas.openxmlformats.org/officeDocument/2006/relationships/image" Target="../media/image11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7" Type="http://schemas.openxmlformats.org/officeDocument/2006/relationships/image" Target="../media/image135.jpe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4.jpeg"/><Relationship Id="rId5" Type="http://schemas.openxmlformats.org/officeDocument/2006/relationships/image" Target="../media/image133.jpeg"/><Relationship Id="rId4" Type="http://schemas.openxmlformats.org/officeDocument/2006/relationships/image" Target="../media/image132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40.jpeg"/><Relationship Id="rId4" Type="http://schemas.openxmlformats.org/officeDocument/2006/relationships/image" Target="../media/image139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44.jpeg"/><Relationship Id="rId4" Type="http://schemas.openxmlformats.org/officeDocument/2006/relationships/image" Target="../media/image143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eg"/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1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eg"/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101003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914400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Rectangle 3"/>
          <p:cNvSpPr>
            <a:spLocks noChangeArrowheads="1"/>
          </p:cNvSpPr>
          <p:nvPr/>
        </p:nvSpPr>
        <p:spPr bwMode="auto">
          <a:xfrm>
            <a:off x="1619250" y="476250"/>
            <a:ext cx="5689600" cy="2135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800">
                <a:solidFill>
                  <a:srgbClr val="A51E07"/>
                </a:solidFill>
                <a:latin typeface="Times New Roman" panose="02020603050405020304" pitchFamily="18" charset="0"/>
              </a:rPr>
              <a:t>Das keltische oppidum Třísov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800">
                <a:solidFill>
                  <a:srgbClr val="A51E07"/>
                </a:solidFill>
                <a:latin typeface="Times New Roman" panose="02020603050405020304" pitchFamily="18" charset="0"/>
              </a:rPr>
              <a:t>Archäologische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800">
                <a:solidFill>
                  <a:srgbClr val="A51E07"/>
                </a:solidFill>
                <a:latin typeface="Times New Roman" panose="02020603050405020304" pitchFamily="18" charset="0"/>
              </a:rPr>
              <a:t>Detektor-forschungen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 b="0">
                <a:solidFill>
                  <a:srgbClr val="A51E07"/>
                </a:solidFill>
                <a:latin typeface="Times New Roman" panose="02020603050405020304" pitchFamily="18" charset="0"/>
              </a:rPr>
              <a:t>LT D1</a:t>
            </a:r>
            <a:endParaRPr lang="cs-CZ" altLang="cs-CZ" sz="2000" b="0">
              <a:solidFill>
                <a:srgbClr val="A51E07"/>
              </a:solidFill>
            </a:endParaRP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cs-CZ" altLang="cs-CZ" sz="2000" b="0">
              <a:solidFill>
                <a:srgbClr val="A51E07"/>
              </a:solidFill>
            </a:endParaRPr>
          </a:p>
        </p:txBody>
      </p:sp>
      <p:pic>
        <p:nvPicPr>
          <p:cNvPr id="2052" name="Picture 4" descr="Mi2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00" y="4876800"/>
            <a:ext cx="2016125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0" y="28956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  <p:pic>
        <p:nvPicPr>
          <p:cNvPr id="2054" name="Picture 9" descr="IMG_5561"/>
          <p:cNvPicPr>
            <a:picLocks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4911725"/>
            <a:ext cx="1878013" cy="19462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055" name="Picture 13" descr="Tř"/>
          <p:cNvPicPr>
            <a:picLocks noChangeAspect="1" noChangeArrowheads="1"/>
          </p:cNvPicPr>
          <p:nvPr>
            <p:ph sz="half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199313" y="4868863"/>
            <a:ext cx="1944687" cy="19891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P101003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4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 descr="P101003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500" y="4906963"/>
            <a:ext cx="2603500" cy="1951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4" descr="Mi2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854325" cy="299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Trisov_2011_3"/>
          <p:cNvPicPr>
            <a:picLocks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30175"/>
            <a:ext cx="9144000" cy="64674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46531" name="Rectangle 3"/>
          <p:cNvSpPr>
            <a:spLocks noChangeArrowheads="1"/>
          </p:cNvSpPr>
          <p:nvPr/>
        </p:nvSpPr>
        <p:spPr bwMode="auto">
          <a:xfrm>
            <a:off x="6084888" y="1268413"/>
            <a:ext cx="2095500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cs-CZ" altLang="cs-CZ" sz="140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Ausgrabungen NM Prag </a:t>
            </a:r>
          </a:p>
          <a:p>
            <a:pPr algn="ctr">
              <a:defRPr/>
            </a:pPr>
            <a:r>
              <a:rPr lang="cs-CZ" altLang="cs-CZ" sz="140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(1954-1983)</a:t>
            </a:r>
          </a:p>
        </p:txBody>
      </p:sp>
      <p:sp>
        <p:nvSpPr>
          <p:cNvPr id="1046532" name="Rectangle 4"/>
          <p:cNvSpPr>
            <a:spLocks noChangeArrowheads="1"/>
          </p:cNvSpPr>
          <p:nvPr/>
        </p:nvSpPr>
        <p:spPr bwMode="auto">
          <a:xfrm>
            <a:off x="4716463" y="1773238"/>
            <a:ext cx="172878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cs-CZ" altLang="cs-CZ" sz="140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Geomagnetik </a:t>
            </a:r>
          </a:p>
        </p:txBody>
      </p:sp>
      <p:sp>
        <p:nvSpPr>
          <p:cNvPr id="1046533" name="Rectangle 5"/>
          <p:cNvSpPr>
            <a:spLocks noChangeArrowheads="1"/>
          </p:cNvSpPr>
          <p:nvPr/>
        </p:nvSpPr>
        <p:spPr bwMode="auto">
          <a:xfrm>
            <a:off x="539750" y="5805488"/>
            <a:ext cx="1397000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cs-CZ" altLang="cs-CZ" sz="140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Detektor-Funde</a:t>
            </a:r>
          </a:p>
          <a:p>
            <a:pPr algn="ctr">
              <a:defRPr/>
            </a:pPr>
            <a:endParaRPr lang="cs-CZ" altLang="cs-CZ" sz="1400">
              <a:latin typeface="Times New Roman" pitchFamily="18" charset="0"/>
            </a:endParaRPr>
          </a:p>
        </p:txBody>
      </p:sp>
      <p:sp>
        <p:nvSpPr>
          <p:cNvPr id="12294" name="Line 6"/>
          <p:cNvSpPr>
            <a:spLocks noChangeShapeType="1"/>
          </p:cNvSpPr>
          <p:nvPr/>
        </p:nvSpPr>
        <p:spPr bwMode="auto">
          <a:xfrm flipV="1">
            <a:off x="1042988" y="5084763"/>
            <a:ext cx="504825" cy="72072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2295" name="Line 7"/>
          <p:cNvSpPr>
            <a:spLocks noChangeShapeType="1"/>
          </p:cNvSpPr>
          <p:nvPr/>
        </p:nvSpPr>
        <p:spPr bwMode="auto">
          <a:xfrm flipV="1">
            <a:off x="1403350" y="2349500"/>
            <a:ext cx="2376488" cy="3455988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2296" name="Line 8"/>
          <p:cNvSpPr>
            <a:spLocks noChangeShapeType="1"/>
          </p:cNvSpPr>
          <p:nvPr/>
        </p:nvSpPr>
        <p:spPr bwMode="auto">
          <a:xfrm flipH="1">
            <a:off x="4787900" y="2060575"/>
            <a:ext cx="431800" cy="93662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2297" name="Line 9"/>
          <p:cNvSpPr>
            <a:spLocks noChangeShapeType="1"/>
          </p:cNvSpPr>
          <p:nvPr/>
        </p:nvSpPr>
        <p:spPr bwMode="auto">
          <a:xfrm flipH="1">
            <a:off x="4716463" y="2060575"/>
            <a:ext cx="576262" cy="316865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2298" name="Line 11"/>
          <p:cNvSpPr>
            <a:spLocks noChangeShapeType="1"/>
          </p:cNvSpPr>
          <p:nvPr/>
        </p:nvSpPr>
        <p:spPr bwMode="auto">
          <a:xfrm flipH="1">
            <a:off x="3276600" y="1412875"/>
            <a:ext cx="2808288" cy="287338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2299" name="Line 12"/>
          <p:cNvSpPr>
            <a:spLocks noChangeShapeType="1"/>
          </p:cNvSpPr>
          <p:nvPr/>
        </p:nvSpPr>
        <p:spPr bwMode="auto">
          <a:xfrm flipH="1">
            <a:off x="6156325" y="1844675"/>
            <a:ext cx="576263" cy="6477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2300" name="Line 13"/>
          <p:cNvSpPr>
            <a:spLocks noChangeShapeType="1"/>
          </p:cNvSpPr>
          <p:nvPr/>
        </p:nvSpPr>
        <p:spPr bwMode="auto">
          <a:xfrm flipH="1">
            <a:off x="7019925" y="1844675"/>
            <a:ext cx="73025" cy="201612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68" t="18272" r="45865" b="9239"/>
          <a:stretch>
            <a:fillRect/>
          </a:stretch>
        </p:blipFill>
        <p:spPr bwMode="auto">
          <a:xfrm>
            <a:off x="2373313" y="1727200"/>
            <a:ext cx="4214812" cy="3319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3315" name="Přímá spojnice 5"/>
          <p:cNvCxnSpPr>
            <a:cxnSpLocks noChangeShapeType="1"/>
          </p:cNvCxnSpPr>
          <p:nvPr/>
        </p:nvCxnSpPr>
        <p:spPr bwMode="auto">
          <a:xfrm>
            <a:off x="468313" y="727075"/>
            <a:ext cx="8280400" cy="0"/>
          </a:xfrm>
          <a:prstGeom prst="line">
            <a:avLst/>
          </a:prstGeom>
          <a:noFill/>
          <a:ln w="9525" algn="ctr">
            <a:solidFill>
              <a:srgbClr val="00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3316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27856">
            <a:off x="4829175" y="328613"/>
            <a:ext cx="1492250" cy="1095375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7" name="Obrázek 1" descr="aP1070933_uprav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0725" y="2847975"/>
            <a:ext cx="1885950" cy="276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8" name="Ovál 7"/>
          <p:cNvSpPr>
            <a:spLocks noChangeArrowheads="1"/>
          </p:cNvSpPr>
          <p:nvPr/>
        </p:nvSpPr>
        <p:spPr bwMode="auto">
          <a:xfrm rot="-712189">
            <a:off x="3906838" y="3048000"/>
            <a:ext cx="1081087" cy="763588"/>
          </a:xfrm>
          <a:prstGeom prst="ellipse">
            <a:avLst/>
          </a:prstGeom>
          <a:noFill/>
          <a:ln w="28575" algn="ctr">
            <a:solidFill>
              <a:srgbClr val="000066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  <p:cxnSp>
        <p:nvCxnSpPr>
          <p:cNvPr id="13319" name="Přímá spojnice se šipkou 13"/>
          <p:cNvCxnSpPr>
            <a:cxnSpLocks noChangeShapeType="1"/>
            <a:stCxn id="13318" idx="6"/>
          </p:cNvCxnSpPr>
          <p:nvPr/>
        </p:nvCxnSpPr>
        <p:spPr bwMode="auto">
          <a:xfrm flipV="1">
            <a:off x="4976813" y="2944813"/>
            <a:ext cx="2032000" cy="374650"/>
          </a:xfrm>
          <a:prstGeom prst="straightConnector1">
            <a:avLst/>
          </a:prstGeom>
          <a:noFill/>
          <a:ln w="19050" algn="ctr">
            <a:solidFill>
              <a:srgbClr val="000066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3320" name="Ovál 15"/>
          <p:cNvSpPr>
            <a:spLocks noChangeArrowheads="1"/>
          </p:cNvSpPr>
          <p:nvPr/>
        </p:nvSpPr>
        <p:spPr bwMode="auto">
          <a:xfrm rot="-1972526">
            <a:off x="2627313" y="4435475"/>
            <a:ext cx="901700" cy="646113"/>
          </a:xfrm>
          <a:prstGeom prst="ellipse">
            <a:avLst/>
          </a:prstGeom>
          <a:noFill/>
          <a:ln w="28575" algn="ctr">
            <a:solidFill>
              <a:srgbClr val="000066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  <p:cxnSp>
        <p:nvCxnSpPr>
          <p:cNvPr id="13321" name="Přímá spojnice se šipkou 16"/>
          <p:cNvCxnSpPr>
            <a:cxnSpLocks noChangeShapeType="1"/>
          </p:cNvCxnSpPr>
          <p:nvPr/>
        </p:nvCxnSpPr>
        <p:spPr bwMode="auto">
          <a:xfrm flipH="1" flipV="1">
            <a:off x="1908175" y="3860800"/>
            <a:ext cx="930275" cy="647700"/>
          </a:xfrm>
          <a:prstGeom prst="straightConnector1">
            <a:avLst/>
          </a:prstGeom>
          <a:noFill/>
          <a:ln w="19050" algn="ctr">
            <a:solidFill>
              <a:srgbClr val="000066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3322" name="Obrázek 3" descr="aP1070947_uprav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88" y="2652713"/>
            <a:ext cx="1512887" cy="2506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3" name="Picture 4" descr="Tř"/>
          <p:cNvPicPr>
            <a:picLocks noChangeAspect="1" noChangeArrowheads="1"/>
          </p:cNvPicPr>
          <p:nvPr>
            <p:ph sz="quarter" idx="4294967295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7950" y="1739900"/>
            <a:ext cx="1179513" cy="8413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3324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8450" y="5481638"/>
            <a:ext cx="1673225" cy="108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25" name="Picture 6" descr="Mi2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1488" y="2230438"/>
            <a:ext cx="346075" cy="347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6" name="Picture 2" descr="H1-235411av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1488" y="1879600"/>
            <a:ext cx="357187" cy="35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7" name="Picture 3" descr="H1-235411rv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2713" y="1884363"/>
            <a:ext cx="358775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8" name="Picture 5" descr="Mi26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4775" y="2230438"/>
            <a:ext cx="357188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9" name="Picture 4" descr="Tř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0075" y="2620963"/>
            <a:ext cx="241300" cy="271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30" name="Picture 3" descr="Tř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7538" y="2930525"/>
            <a:ext cx="246062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31" name="Picture 5" descr="Mi26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9600" y="3254375"/>
            <a:ext cx="261938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32" name="Picture 6" descr="Mi26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9600" y="3500438"/>
            <a:ext cx="265113" cy="28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33" name="Ovál 5"/>
          <p:cNvSpPr>
            <a:spLocks noChangeArrowheads="1"/>
          </p:cNvSpPr>
          <p:nvPr/>
        </p:nvSpPr>
        <p:spPr bwMode="auto">
          <a:xfrm>
            <a:off x="5130800" y="633413"/>
            <a:ext cx="169863" cy="158750"/>
          </a:xfrm>
          <a:prstGeom prst="ellipse">
            <a:avLst/>
          </a:prstGeom>
          <a:solidFill>
            <a:srgbClr val="C0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  <p:sp>
        <p:nvSpPr>
          <p:cNvPr id="13334" name="Ovál 32"/>
          <p:cNvSpPr>
            <a:spLocks noChangeArrowheads="1"/>
          </p:cNvSpPr>
          <p:nvPr/>
        </p:nvSpPr>
        <p:spPr bwMode="auto">
          <a:xfrm>
            <a:off x="4921250" y="814388"/>
            <a:ext cx="169863" cy="158750"/>
          </a:xfrm>
          <a:prstGeom prst="ellipse">
            <a:avLst/>
          </a:prstGeom>
          <a:solidFill>
            <a:srgbClr val="C0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  <p:sp>
        <p:nvSpPr>
          <p:cNvPr id="13335" name="Ovál 33"/>
          <p:cNvSpPr>
            <a:spLocks noChangeArrowheads="1"/>
          </p:cNvSpPr>
          <p:nvPr/>
        </p:nvSpPr>
        <p:spPr bwMode="auto">
          <a:xfrm>
            <a:off x="5335588" y="461963"/>
            <a:ext cx="169862" cy="158750"/>
          </a:xfrm>
          <a:prstGeom prst="ellipse">
            <a:avLst/>
          </a:prstGeom>
          <a:solidFill>
            <a:srgbClr val="C0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  <p:sp>
        <p:nvSpPr>
          <p:cNvPr id="13336" name="Ovál 15"/>
          <p:cNvSpPr>
            <a:spLocks noChangeArrowheads="1"/>
          </p:cNvSpPr>
          <p:nvPr/>
        </p:nvSpPr>
        <p:spPr bwMode="auto">
          <a:xfrm rot="-918379">
            <a:off x="4594225" y="1858963"/>
            <a:ext cx="903288" cy="709612"/>
          </a:xfrm>
          <a:prstGeom prst="ellipse">
            <a:avLst/>
          </a:prstGeom>
          <a:noFill/>
          <a:ln w="28575" algn="ctr">
            <a:solidFill>
              <a:srgbClr val="000066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  <p:cxnSp>
        <p:nvCxnSpPr>
          <p:cNvPr id="13337" name="Přímá spojnice se šipkou 13"/>
          <p:cNvCxnSpPr>
            <a:cxnSpLocks noChangeShapeType="1"/>
          </p:cNvCxnSpPr>
          <p:nvPr/>
        </p:nvCxnSpPr>
        <p:spPr bwMode="auto">
          <a:xfrm flipV="1">
            <a:off x="5505450" y="1879600"/>
            <a:ext cx="1443038" cy="220663"/>
          </a:xfrm>
          <a:prstGeom prst="straightConnector1">
            <a:avLst/>
          </a:prstGeom>
          <a:noFill/>
          <a:ln w="19050" algn="ctr">
            <a:solidFill>
              <a:srgbClr val="000066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3338" name="Picture 6" descr="Mi2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1643063"/>
            <a:ext cx="346075" cy="347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39" name="Picture 2" descr="H1-235411av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1292225"/>
            <a:ext cx="357188" cy="35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40" name="Picture 3" descr="H1-235411rv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850" y="1296988"/>
            <a:ext cx="358775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41" name="Picture 5" descr="Mi26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0913" y="1643063"/>
            <a:ext cx="357187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342" name="Skupina 21"/>
          <p:cNvGrpSpPr>
            <a:grpSpLocks/>
          </p:cNvGrpSpPr>
          <p:nvPr/>
        </p:nvGrpSpPr>
        <p:grpSpPr bwMode="auto">
          <a:xfrm>
            <a:off x="8158163" y="2105025"/>
            <a:ext cx="592137" cy="266700"/>
            <a:chOff x="1030462" y="5088181"/>
            <a:chExt cx="1093178" cy="555345"/>
          </a:xfrm>
        </p:grpSpPr>
        <p:pic>
          <p:nvPicPr>
            <p:cNvPr id="13350" name="Picture 29" descr="Mi26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47664" y="5099825"/>
              <a:ext cx="575976" cy="5355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51" name="Picture 30" descr="Mi26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0462" y="5088181"/>
              <a:ext cx="517202" cy="5553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3343" name="Picture 4" descr="Mi26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6950" y="2071688"/>
            <a:ext cx="311150" cy="30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44" name="Picture 7" descr="Mi26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2075" y="2055813"/>
            <a:ext cx="301625" cy="31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45" name="Picture 3" descr="Mi26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6575" y="1390650"/>
            <a:ext cx="271463" cy="28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46" name="Picture 4" descr="Mi26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6575" y="1730375"/>
            <a:ext cx="2889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47" name="Picture 3" descr="H1-235415av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1225" y="1408113"/>
            <a:ext cx="252413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48" name="Picture 4" descr="H1-235415rv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1225" y="1744663"/>
            <a:ext cx="252413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49" name="Picture 6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24" b="55840"/>
          <a:stretch>
            <a:fillRect/>
          </a:stretch>
        </p:blipFill>
        <p:spPr bwMode="auto">
          <a:xfrm>
            <a:off x="77788" y="5724525"/>
            <a:ext cx="2693987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11797" name="Group 85"/>
          <p:cNvGraphicFramePr>
            <a:graphicFrameLocks noGrp="1"/>
          </p:cNvGraphicFramePr>
          <p:nvPr>
            <p:ph/>
          </p:nvPr>
        </p:nvGraphicFramePr>
        <p:xfrm>
          <a:off x="611188" y="1052513"/>
          <a:ext cx="8229600" cy="2859087"/>
        </p:xfrm>
        <a:graphic>
          <a:graphicData uri="http://schemas.openxmlformats.org/drawingml/2006/table">
            <a:tbl>
              <a:tblPr/>
              <a:tblGrid>
                <a:gridCol w="28749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445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318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4936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8423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1438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02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048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cs-CZ" altLang="cs-CZ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AV</a:t>
                      </a:r>
                      <a:endParaRPr kumimoji="0" lang="cs-CZ" altLang="cs-CZ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AR</a:t>
                      </a:r>
                      <a:endParaRPr kumimoji="0" lang="cs-CZ" altLang="cs-CZ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AE/AR</a:t>
                      </a:r>
                      <a:endParaRPr kumimoji="0" lang="cs-CZ" altLang="cs-CZ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Pot.</a:t>
                      </a:r>
                      <a:endParaRPr kumimoji="0" lang="cs-CZ" altLang="cs-CZ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AE</a:t>
                      </a:r>
                      <a:endParaRPr kumimoji="0" lang="cs-CZ" altLang="cs-CZ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Σ</a:t>
                      </a:r>
                      <a:endParaRPr kumimoji="0" lang="cs-CZ" altLang="cs-CZ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6075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Böhmen, Boier</a:t>
                      </a:r>
                      <a:endParaRPr kumimoji="0" lang="cs-CZ" altLang="cs-CZ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CC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0E0E0"/>
                    </a:solidFill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endParaRPr kumimoji="0" lang="cs-CZ" altLang="cs-CZ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99</a:t>
                      </a:r>
                      <a:endParaRPr kumimoji="0" lang="cs-CZ" altLang="cs-CZ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cs-CZ" altLang="cs-CZ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cs-CZ" altLang="cs-CZ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cs-CZ" altLang="cs-CZ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119</a:t>
                      </a:r>
                      <a:endParaRPr kumimoji="0" lang="cs-CZ" altLang="cs-CZ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CC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4800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Mähren, Boier</a:t>
                      </a:r>
                      <a:endParaRPr kumimoji="0" lang="cs-CZ" altLang="cs-CZ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CC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0E0E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cs-CZ" altLang="cs-CZ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kumimoji="0" lang="cs-CZ" altLang="cs-CZ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cs-CZ" altLang="cs-CZ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cs-CZ" altLang="cs-CZ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cs-CZ" altLang="cs-CZ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kumimoji="0" lang="cs-CZ" altLang="cs-CZ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CC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4800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Österreich, Boier</a:t>
                      </a:r>
                      <a:endParaRPr kumimoji="0" lang="cs-CZ" altLang="cs-CZ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CC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0E0E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cs-CZ" altLang="cs-CZ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kumimoji="0" lang="cs-CZ" altLang="cs-CZ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cs-CZ" altLang="cs-CZ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cs-CZ" altLang="cs-CZ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cs-CZ" altLang="cs-CZ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kumimoji="0" lang="cs-CZ" altLang="cs-CZ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CC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4800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Bayern, Vindeliker</a:t>
                      </a:r>
                      <a:endParaRPr kumimoji="0" lang="cs-CZ" altLang="cs-CZ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CC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0E0E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cs-CZ" altLang="cs-CZ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kumimoji="0" lang="cs-CZ" altLang="cs-CZ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kumimoji="0" lang="cs-CZ" altLang="cs-CZ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cs-CZ" altLang="cs-CZ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cs-CZ" altLang="cs-CZ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kumimoji="0" lang="cs-CZ" altLang="cs-CZ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CC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14325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West Noricum</a:t>
                      </a:r>
                      <a:endParaRPr kumimoji="0" lang="cs-CZ" altLang="cs-CZ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CC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0E0E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cs-CZ" altLang="cs-CZ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kumimoji="0" lang="cs-CZ" altLang="cs-CZ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cs-CZ" altLang="cs-CZ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cs-CZ" altLang="cs-CZ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cs-CZ" altLang="cs-CZ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kumimoji="0" lang="cs-CZ" altLang="cs-CZ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CC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4800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Gallien</a:t>
                      </a:r>
                      <a:endParaRPr kumimoji="0" lang="cs-CZ" altLang="cs-CZ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CC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0E0E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cs-CZ" altLang="cs-CZ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kumimoji="0" lang="cs-CZ" altLang="cs-CZ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kumimoji="0" lang="cs-CZ" altLang="cs-CZ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kumimoji="0" lang="cs-CZ" altLang="cs-CZ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cs-CZ" altLang="cs-CZ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kumimoji="0" lang="cs-CZ" altLang="cs-CZ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CC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44488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Rom-Republik</a:t>
                      </a:r>
                      <a:endParaRPr kumimoji="0" lang="cs-CZ" altLang="cs-CZ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CC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0E0E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cs-CZ" altLang="cs-CZ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cs-CZ" altLang="cs-CZ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cs-CZ" altLang="cs-CZ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cs-CZ" altLang="cs-CZ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kumimoji="0" lang="cs-CZ" altLang="cs-CZ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kumimoji="0" lang="cs-CZ" altLang="cs-CZ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CC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302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cs-CZ" altLang="cs-CZ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endParaRPr kumimoji="0" lang="cs-CZ" altLang="cs-CZ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CC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111</a:t>
                      </a:r>
                      <a:endParaRPr kumimoji="0" lang="cs-CZ" altLang="cs-CZ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CC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kumimoji="0" lang="cs-CZ" altLang="cs-CZ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CC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kumimoji="0" lang="cs-CZ" altLang="cs-CZ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CC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kumimoji="0" lang="cs-CZ" altLang="cs-CZ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CC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138</a:t>
                      </a:r>
                      <a:endParaRPr kumimoji="0" lang="cs-CZ" altLang="cs-CZ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1011796" name="Rectangle 84"/>
          <p:cNvSpPr>
            <a:spLocks noChangeArrowheads="1"/>
          </p:cNvSpPr>
          <p:nvPr/>
        </p:nvSpPr>
        <p:spPr bwMode="auto">
          <a:xfrm>
            <a:off x="1979613" y="333375"/>
            <a:ext cx="59055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cs-CZ" altLang="cs-CZ" sz="2400">
                <a:solidFill>
                  <a:srgbClr val="A51E0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Třísov – Überblick der Münzfunde</a:t>
            </a:r>
          </a:p>
        </p:txBody>
      </p:sp>
      <p:sp>
        <p:nvSpPr>
          <p:cNvPr id="14421" name="Rectangle 87"/>
          <p:cNvSpPr>
            <a:spLocks noChangeArrowheads="1"/>
          </p:cNvSpPr>
          <p:nvPr/>
        </p:nvSpPr>
        <p:spPr bwMode="auto">
          <a:xfrm>
            <a:off x="0" y="28908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  <p:graphicFrame>
        <p:nvGraphicFramePr>
          <p:cNvPr id="14422" name="Object 86"/>
          <p:cNvGraphicFramePr>
            <a:graphicFrameLocks noChangeAspect="1"/>
          </p:cNvGraphicFramePr>
          <p:nvPr/>
        </p:nvGraphicFramePr>
        <p:xfrm>
          <a:off x="2051050" y="4076700"/>
          <a:ext cx="5041900" cy="2520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23" name="Graf" r:id="rId3" imgW="2152650" imgH="1076206" progId="Excel.Chart.8">
                  <p:embed/>
                </p:oleObj>
              </mc:Choice>
              <mc:Fallback>
                <p:oleObj name="Graf" r:id="rId3" imgW="2152650" imgH="1076206" progId="Excel.Chart.8">
                  <p:embed/>
                  <p:pic>
                    <p:nvPicPr>
                      <p:cNvPr id="0" name="Object 8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51050" y="4076700"/>
                        <a:ext cx="5041900" cy="2520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34594" name="Group 2"/>
          <p:cNvGraphicFramePr>
            <a:graphicFrameLocks noGrp="1"/>
          </p:cNvGraphicFramePr>
          <p:nvPr>
            <p:ph/>
          </p:nvPr>
        </p:nvGraphicFramePr>
        <p:xfrm>
          <a:off x="468313" y="1700213"/>
          <a:ext cx="8229600" cy="3962400"/>
        </p:xfrm>
        <a:graphic>
          <a:graphicData uri="http://schemas.openxmlformats.org/drawingml/2006/table">
            <a:tbl>
              <a:tblPr/>
              <a:tblGrid>
                <a:gridCol w="33956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04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477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4776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9533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342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4928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286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cs-CZ" altLang="cs-CZ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AV</a:t>
                      </a:r>
                      <a:endParaRPr kumimoji="0" lang="cs-CZ" altLang="cs-CZ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AR</a:t>
                      </a:r>
                      <a:endParaRPr kumimoji="0" lang="cs-CZ" altLang="cs-CZ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AE/AR</a:t>
                      </a:r>
                      <a:endParaRPr kumimoji="0" lang="cs-CZ" altLang="cs-CZ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Pot </a:t>
                      </a:r>
                      <a:endParaRPr kumimoji="0" lang="cs-CZ" altLang="cs-CZ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AE</a:t>
                      </a:r>
                      <a:endParaRPr kumimoji="0" lang="cs-CZ" altLang="cs-CZ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Σ</a:t>
                      </a:r>
                      <a:endParaRPr kumimoji="0" lang="cs-CZ" altLang="cs-CZ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2250">
                <a:tc gridSpan="7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Čechy, Bójové</a:t>
                      </a:r>
                      <a:endParaRPr kumimoji="0" lang="cs-CZ" altLang="cs-CZ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CC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86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statér, mušlový typ</a:t>
                      </a:r>
                      <a:endParaRPr kumimoji="0" lang="cs-CZ" altLang="cs-CZ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kumimoji="0" lang="cs-CZ" altLang="cs-CZ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cs-CZ" altLang="cs-CZ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cs-CZ" altLang="cs-CZ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cs-CZ" altLang="cs-CZ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cs-CZ" altLang="cs-CZ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kumimoji="0" lang="cs-CZ" altLang="cs-CZ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CC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86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1/3statéru mušlových řad</a:t>
                      </a:r>
                      <a:endParaRPr kumimoji="0" lang="cs-CZ" altLang="cs-CZ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kumimoji="0" lang="cs-CZ" altLang="cs-CZ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cs-CZ" altLang="cs-CZ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cs-CZ" altLang="cs-CZ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cs-CZ" altLang="cs-CZ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cs-CZ" altLang="cs-CZ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kumimoji="0" lang="cs-CZ" altLang="cs-CZ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CC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86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1/8statéru mušlových řad</a:t>
                      </a:r>
                      <a:endParaRPr kumimoji="0" lang="cs-CZ" altLang="cs-CZ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kumimoji="0" lang="cs-CZ" altLang="cs-CZ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cs-CZ" altLang="cs-CZ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cs-CZ" altLang="cs-CZ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cs-CZ" altLang="cs-CZ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cs-CZ" altLang="cs-CZ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kumimoji="0" lang="cs-CZ" altLang="cs-CZ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CC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86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obol, typ Stradonice</a:t>
                      </a:r>
                      <a:endParaRPr kumimoji="0" lang="cs-CZ" altLang="cs-CZ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cs-CZ" altLang="cs-CZ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27</a:t>
                      </a:r>
                      <a:endParaRPr kumimoji="0" lang="cs-CZ" altLang="cs-CZ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cs-CZ" altLang="cs-CZ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cs-CZ" altLang="cs-CZ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cs-CZ" altLang="cs-CZ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27</a:t>
                      </a:r>
                      <a:endParaRPr kumimoji="0" lang="cs-CZ" altLang="cs-CZ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CC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86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obol, typ Stradonice/Karlstein</a:t>
                      </a:r>
                      <a:endParaRPr kumimoji="0" lang="cs-CZ" altLang="cs-CZ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cs-CZ" altLang="cs-CZ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</a:t>
                      </a:r>
                      <a:endParaRPr kumimoji="0" lang="cs-CZ" altLang="cs-CZ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cs-CZ" altLang="cs-CZ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cs-CZ" altLang="cs-CZ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cs-CZ" altLang="cs-CZ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</a:t>
                      </a:r>
                      <a:endParaRPr kumimoji="0" lang="cs-CZ" altLang="cs-CZ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CC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286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obol, typ Třísov (?) 1 až 6</a:t>
                      </a:r>
                      <a:endParaRPr kumimoji="0" lang="cs-CZ" altLang="cs-CZ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cs-CZ" altLang="cs-CZ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kumimoji="0" lang="cs-CZ" altLang="cs-CZ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cs-CZ" altLang="cs-CZ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cs-CZ" altLang="cs-CZ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cs-CZ" altLang="cs-CZ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kumimoji="0" lang="cs-CZ" altLang="cs-CZ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CC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22250">
                <a:tc gridSpan="7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Morava, Bójové</a:t>
                      </a:r>
                      <a:endParaRPr kumimoji="0" lang="cs-CZ" altLang="cs-CZ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CC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286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obol, typ Staré Hradisko</a:t>
                      </a:r>
                      <a:endParaRPr kumimoji="0" lang="cs-CZ" altLang="cs-CZ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cs-CZ" altLang="cs-CZ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kumimoji="0" lang="cs-CZ" altLang="cs-CZ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cs-CZ" altLang="cs-CZ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cs-CZ" altLang="cs-CZ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cs-CZ" altLang="cs-CZ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kumimoji="0" lang="cs-CZ" altLang="cs-CZ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CC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22250">
                <a:tc gridSpan="7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Dolní Rakousko, Bójové</a:t>
                      </a:r>
                      <a:endParaRPr kumimoji="0" lang="cs-CZ" altLang="cs-CZ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CC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286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obol, typ hvězda/pegas</a:t>
                      </a:r>
                      <a:endParaRPr kumimoji="0" lang="cs-CZ" altLang="cs-CZ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cs-CZ" altLang="cs-CZ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kumimoji="0" lang="cs-CZ" altLang="cs-CZ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cs-CZ" altLang="cs-CZ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cs-CZ" altLang="cs-CZ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cs-CZ" altLang="cs-CZ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kumimoji="0" lang="cs-CZ" altLang="cs-CZ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CC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286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obol, typ hvězda/kovář</a:t>
                      </a:r>
                      <a:endParaRPr kumimoji="0" lang="cs-CZ" altLang="cs-CZ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cs-CZ" altLang="cs-CZ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kumimoji="0" lang="cs-CZ" altLang="cs-CZ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cs-CZ" altLang="cs-CZ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cs-CZ" altLang="cs-CZ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cs-CZ" altLang="cs-CZ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kumimoji="0" lang="cs-CZ" altLang="cs-CZ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CC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1134708" name="Rectangle 116"/>
          <p:cNvSpPr>
            <a:spLocks noChangeArrowheads="1"/>
          </p:cNvSpPr>
          <p:nvPr/>
        </p:nvSpPr>
        <p:spPr bwMode="auto">
          <a:xfrm>
            <a:off x="2555875" y="620713"/>
            <a:ext cx="3944938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altLang="cs-CZ" sz="320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Třísov – bójské ražby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5618" name="Rectangle 2"/>
          <p:cNvSpPr>
            <a:spLocks noChangeArrowheads="1"/>
          </p:cNvSpPr>
          <p:nvPr/>
        </p:nvSpPr>
        <p:spPr bwMode="auto">
          <a:xfrm>
            <a:off x="2124075" y="476250"/>
            <a:ext cx="5027613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altLang="cs-CZ" sz="320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Třísov – importované ražby</a:t>
            </a:r>
          </a:p>
        </p:txBody>
      </p:sp>
      <p:graphicFrame>
        <p:nvGraphicFramePr>
          <p:cNvPr id="1135619" name="Group 3"/>
          <p:cNvGraphicFramePr>
            <a:graphicFrameLocks noGrp="1"/>
          </p:cNvGraphicFramePr>
          <p:nvPr>
            <p:ph/>
          </p:nvPr>
        </p:nvGraphicFramePr>
        <p:xfrm>
          <a:off x="611188" y="1412875"/>
          <a:ext cx="8229600" cy="4694238"/>
        </p:xfrm>
        <a:graphic>
          <a:graphicData uri="http://schemas.openxmlformats.org/drawingml/2006/table">
            <a:tbl>
              <a:tblPr/>
              <a:tblGrid>
                <a:gridCol w="35734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493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50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303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8263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2072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3816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3530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cs-CZ" altLang="cs-CZ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marT="45723" marB="45723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AV</a:t>
                      </a:r>
                      <a:endParaRPr kumimoji="0" lang="cs-CZ" altLang="cs-CZ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3" marB="45723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AR</a:t>
                      </a:r>
                      <a:endParaRPr kumimoji="0" lang="cs-CZ" altLang="cs-CZ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AE/AR</a:t>
                      </a:r>
                      <a:endParaRPr kumimoji="0" lang="cs-CZ" altLang="cs-CZ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Pot </a:t>
                      </a:r>
                      <a:endParaRPr kumimoji="0" lang="cs-CZ" altLang="cs-CZ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AE</a:t>
                      </a:r>
                      <a:endParaRPr kumimoji="0" lang="cs-CZ" altLang="cs-CZ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Σ</a:t>
                      </a:r>
                      <a:endParaRPr kumimoji="0" lang="cs-CZ" altLang="cs-CZ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3" marB="45723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5303">
                <a:tc gridSpan="7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Bavorsko, Vindelikové</a:t>
                      </a:r>
                      <a:endParaRPr kumimoji="0" lang="cs-CZ" altLang="cs-CZ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CC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3" marB="45723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530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kvinár, vrtulový typ</a:t>
                      </a:r>
                      <a:endParaRPr kumimoji="0" lang="cs-CZ" altLang="cs-CZ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3" marB="45723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cs-CZ" altLang="cs-CZ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marT="45723" marB="45723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kumimoji="0" lang="cs-CZ" altLang="cs-CZ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cs-CZ" altLang="cs-CZ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cs-CZ" altLang="cs-CZ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cs-CZ" altLang="cs-CZ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kumimoji="0" lang="cs-CZ" altLang="cs-CZ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CC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3" marB="45723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530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kvinár (suberát), vrtulový typ </a:t>
                      </a:r>
                      <a:endParaRPr kumimoji="0" lang="cs-CZ" altLang="cs-CZ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3" marB="45723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cs-CZ" altLang="cs-CZ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marT="45723" marB="45723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cs-CZ" altLang="cs-CZ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kumimoji="0" lang="cs-CZ" altLang="cs-CZ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cs-CZ" altLang="cs-CZ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cs-CZ" altLang="cs-CZ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kumimoji="0" lang="cs-CZ" altLang="cs-CZ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CC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3" marB="45723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530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kvinár, typ Schönaich II  </a:t>
                      </a:r>
                      <a:endParaRPr kumimoji="0" lang="cs-CZ" altLang="cs-CZ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3" marB="45723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cs-CZ" altLang="cs-CZ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marT="45723" marB="45723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kumimoji="0" lang="cs-CZ" altLang="cs-CZ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cs-CZ" altLang="cs-CZ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cs-CZ" altLang="cs-CZ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cs-CZ" altLang="cs-CZ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kumimoji="0" lang="cs-CZ" altLang="cs-CZ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CC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3" marB="45723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530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1/4kvinar, typ Manching 2</a:t>
                      </a:r>
                      <a:endParaRPr kumimoji="0" lang="cs-CZ" altLang="cs-CZ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3" marB="45723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cs-CZ" altLang="cs-CZ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marT="45723" marB="45723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kumimoji="0" lang="cs-CZ" altLang="cs-CZ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cs-CZ" altLang="cs-CZ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cs-CZ" altLang="cs-CZ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cs-CZ" altLang="cs-CZ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kumimoji="0" lang="cs-CZ" altLang="cs-CZ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CC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3" marB="45723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5303">
                <a:tc gridSpan="7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Západní Noricum</a:t>
                      </a:r>
                      <a:endParaRPr kumimoji="0" lang="cs-CZ" altLang="cs-CZ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CC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3" marB="45723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530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obol, typ Magdalensberg</a:t>
                      </a:r>
                      <a:r>
                        <a:rPr kumimoji="0" lang="cs-CZ" altLang="cs-CZ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kumimoji="0" lang="cs-CZ" altLang="cs-CZ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3" marB="45723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cs-CZ" altLang="cs-CZ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marT="45723" marB="45723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kumimoji="0" lang="cs-CZ" altLang="cs-CZ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cs-CZ" altLang="cs-CZ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cs-CZ" altLang="cs-CZ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cs-CZ" altLang="cs-CZ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kumimoji="0" lang="cs-CZ" altLang="cs-CZ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CC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3" marB="45723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35303">
                <a:tc gridSpan="7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Galie</a:t>
                      </a:r>
                      <a:endParaRPr kumimoji="0" lang="cs-CZ" altLang="cs-CZ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CC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3" marB="45723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530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kvinár, typ Kaletedu</a:t>
                      </a:r>
                      <a:endParaRPr kumimoji="0" lang="cs-CZ" altLang="cs-CZ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3" marB="45723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cs-CZ" altLang="cs-CZ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marT="45723" marB="45723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kumimoji="0" lang="cs-CZ" altLang="cs-CZ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cs-CZ" altLang="cs-CZ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cs-CZ" altLang="cs-CZ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cs-CZ" altLang="cs-CZ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kumimoji="0" lang="cs-CZ" altLang="cs-CZ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CC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3" marB="45723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3530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kvinár (suberát), typ Kaletedu</a:t>
                      </a:r>
                      <a:endParaRPr kumimoji="0" lang="cs-CZ" altLang="cs-CZ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3" marB="45723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cs-CZ" altLang="cs-CZ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marT="45723" marB="45723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cs-CZ" altLang="cs-CZ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kumimoji="0" lang="cs-CZ" altLang="cs-CZ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cs-CZ" altLang="cs-CZ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cs-CZ" altLang="cs-CZ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kumimoji="0" lang="cs-CZ" altLang="cs-CZ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CC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3" marB="45723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3530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Sequani, potin</a:t>
                      </a:r>
                      <a:endParaRPr kumimoji="0" lang="cs-CZ" altLang="cs-CZ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3" marB="45723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cs-CZ" altLang="cs-CZ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marT="45723" marB="45723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cs-CZ" altLang="cs-CZ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cs-CZ" altLang="cs-CZ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kumimoji="0" lang="cs-CZ" altLang="cs-CZ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cs-CZ" altLang="cs-CZ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kumimoji="0" lang="cs-CZ" altLang="cs-CZ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CC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3" marB="45723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35303">
                <a:tc gridSpan="7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Řím, republika</a:t>
                      </a:r>
                      <a:endParaRPr kumimoji="0" lang="cs-CZ" altLang="cs-CZ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CC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3" marB="45723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3530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Terentius Lucanus, as, 147 p. K.</a:t>
                      </a:r>
                      <a:endParaRPr kumimoji="0" lang="cs-CZ" altLang="cs-CZ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3" marB="45723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cs-CZ" altLang="cs-CZ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marT="45723" marB="45723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cs-CZ" altLang="cs-CZ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cs-CZ" altLang="cs-CZ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cs-CZ" altLang="cs-CZ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kumimoji="0" lang="cs-CZ" altLang="cs-CZ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kumimoji="0" lang="cs-CZ" altLang="cs-CZ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CC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3" marB="45723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6292" name="Rectangle 4"/>
          <p:cNvSpPr>
            <a:spLocks noChangeArrowheads="1"/>
          </p:cNvSpPr>
          <p:nvPr/>
        </p:nvSpPr>
        <p:spPr bwMode="auto">
          <a:xfrm>
            <a:off x="2339975" y="981075"/>
            <a:ext cx="4433888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cs-CZ" altLang="cs-CZ" sz="2400">
                <a:solidFill>
                  <a:srgbClr val="A51E0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Böhmen, Boier, AV Stater </a:t>
            </a:r>
            <a:r>
              <a:rPr lang="cs-CZ" altLang="cs-CZ" sz="2400" b="0">
                <a:solidFill>
                  <a:srgbClr val="A51E07"/>
                </a:solidFill>
                <a:latin typeface="Times New Roman" pitchFamily="18" charset="0"/>
              </a:rPr>
              <a:t>(1 St.)</a:t>
            </a:r>
          </a:p>
          <a:p>
            <a:pPr algn="ctr">
              <a:defRPr/>
            </a:pPr>
            <a:r>
              <a:rPr lang="cs-CZ" altLang="cs-CZ" sz="2400" b="0">
                <a:solidFill>
                  <a:srgbClr val="A51E07"/>
                </a:solidFill>
                <a:latin typeface="Times New Roman" pitchFamily="18" charset="0"/>
              </a:rPr>
              <a:t>unpubl. Typ</a:t>
            </a:r>
          </a:p>
        </p:txBody>
      </p:sp>
      <p:sp>
        <p:nvSpPr>
          <p:cNvPr id="17411" name="Rectangle 7"/>
          <p:cNvSpPr>
            <a:spLocks noChangeArrowheads="1"/>
          </p:cNvSpPr>
          <p:nvPr/>
        </p:nvSpPr>
        <p:spPr bwMode="auto">
          <a:xfrm>
            <a:off x="0" y="24733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  <p:pic>
        <p:nvPicPr>
          <p:cNvPr id="17412" name="Picture 6" descr="IMG_556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2205038"/>
            <a:ext cx="3600450" cy="3440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5" descr="IMG_556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205038"/>
            <a:ext cx="3448050" cy="3529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4" name="Rectangle 8"/>
          <p:cNvSpPr>
            <a:spLocks noChangeArrowheads="1"/>
          </p:cNvSpPr>
          <p:nvPr/>
        </p:nvSpPr>
        <p:spPr bwMode="auto">
          <a:xfrm>
            <a:off x="4427538" y="5876925"/>
            <a:ext cx="7556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b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6,93 g</a:t>
            </a:r>
            <a:endParaRPr lang="cs-CZ" altLang="cs-CZ" sz="1800" b="0">
              <a:solidFill>
                <a:srgbClr val="990000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2738" name="Rectangle 2"/>
          <p:cNvSpPr>
            <a:spLocks noChangeArrowheads="1"/>
          </p:cNvSpPr>
          <p:nvPr/>
        </p:nvSpPr>
        <p:spPr bwMode="auto">
          <a:xfrm>
            <a:off x="2268538" y="620713"/>
            <a:ext cx="44338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altLang="cs-CZ" sz="2400">
                <a:solidFill>
                  <a:srgbClr val="A51E0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Böhmen, Boier, AV Stater </a:t>
            </a:r>
            <a:r>
              <a:rPr lang="cs-CZ" altLang="cs-CZ" sz="2400" b="0">
                <a:solidFill>
                  <a:srgbClr val="A51E07"/>
                </a:solidFill>
                <a:latin typeface="Times New Roman" pitchFamily="18" charset="0"/>
              </a:rPr>
              <a:t>(1 St.)</a:t>
            </a:r>
          </a:p>
        </p:txBody>
      </p:sp>
      <p:graphicFrame>
        <p:nvGraphicFramePr>
          <p:cNvPr id="1012739" name="Group 3"/>
          <p:cNvGraphicFramePr>
            <a:graphicFrameLocks noGrp="1"/>
          </p:cNvGraphicFramePr>
          <p:nvPr>
            <p:ph sz="half" idx="2"/>
          </p:nvPr>
        </p:nvGraphicFramePr>
        <p:xfrm>
          <a:off x="2484438" y="1484313"/>
          <a:ext cx="4038600" cy="796925"/>
        </p:xfrm>
        <a:graphic>
          <a:graphicData uri="http://schemas.openxmlformats.org/drawingml/2006/table">
            <a:tbl>
              <a:tblPr/>
              <a:tblGrid>
                <a:gridCol w="863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207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461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0806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655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Fe</a:t>
                      </a:r>
                      <a:endParaRPr kumimoji="0" lang="cs-CZ" altLang="cs-CZ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CC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</a:endParaRPr>
                    </a:p>
                  </a:txBody>
                  <a:tcPr marT="45671" marB="4567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Cu</a:t>
                      </a:r>
                      <a:endParaRPr kumimoji="0" lang="cs-CZ" altLang="cs-CZ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CC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</a:endParaRPr>
                    </a:p>
                  </a:txBody>
                  <a:tcPr marT="45671" marB="4567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Ag</a:t>
                      </a:r>
                      <a:endParaRPr kumimoji="0" lang="cs-CZ" altLang="cs-CZ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CC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</a:endParaRPr>
                    </a:p>
                  </a:txBody>
                  <a:tcPr marT="45671" marB="4567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Au</a:t>
                      </a:r>
                      <a:endParaRPr kumimoji="0" lang="cs-CZ" altLang="cs-CZ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CC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</a:endParaRPr>
                    </a:p>
                  </a:txBody>
                  <a:tcPr marT="45671" marB="4567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133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0,51</a:t>
                      </a:r>
                      <a:endParaRPr kumimoji="0" lang="cs-CZ" altLang="cs-CZ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CC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</a:endParaRPr>
                    </a:p>
                  </a:txBody>
                  <a:tcPr marT="45671" marB="4567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0,56</a:t>
                      </a:r>
                      <a:endParaRPr kumimoji="0" lang="cs-CZ" altLang="cs-CZ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CC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</a:endParaRPr>
                    </a:p>
                  </a:txBody>
                  <a:tcPr marT="45671" marB="4567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5,64</a:t>
                      </a:r>
                      <a:endParaRPr kumimoji="0" lang="cs-CZ" altLang="cs-CZ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CC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</a:endParaRPr>
                    </a:p>
                  </a:txBody>
                  <a:tcPr marT="45671" marB="4567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93,30</a:t>
                      </a:r>
                      <a:endParaRPr kumimoji="0" lang="cs-CZ" altLang="cs-CZ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CC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</a:endParaRPr>
                    </a:p>
                  </a:txBody>
                  <a:tcPr marT="45671" marB="4567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8452" name="Rectangle 20"/>
          <p:cNvSpPr>
            <a:spLocks noChangeArrowheads="1"/>
          </p:cNvSpPr>
          <p:nvPr/>
        </p:nvSpPr>
        <p:spPr bwMode="auto">
          <a:xfrm>
            <a:off x="0" y="25336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  <p:pic>
        <p:nvPicPr>
          <p:cNvPr id="18453" name="Picture 21" descr="Tř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2781300"/>
            <a:ext cx="3529012" cy="334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54" name="Picture 22" descr="Tř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2781300"/>
            <a:ext cx="3278187" cy="338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12759" name="Rectangle 23"/>
          <p:cNvSpPr>
            <a:spLocks noChangeArrowheads="1"/>
          </p:cNvSpPr>
          <p:nvPr/>
        </p:nvSpPr>
        <p:spPr bwMode="auto">
          <a:xfrm>
            <a:off x="4284663" y="6308725"/>
            <a:ext cx="6921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altLang="cs-CZ" sz="1600" b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6,90 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Mi2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620713"/>
            <a:ext cx="2732087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3" descr="Mi2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3500438"/>
            <a:ext cx="2698750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0" name="Rectangle 4"/>
          <p:cNvSpPr>
            <a:spLocks noChangeArrowheads="1"/>
          </p:cNvSpPr>
          <p:nvPr/>
        </p:nvSpPr>
        <p:spPr bwMode="auto">
          <a:xfrm>
            <a:off x="0" y="26717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  <p:graphicFrame>
        <p:nvGraphicFramePr>
          <p:cNvPr id="1013790" name="Group 30"/>
          <p:cNvGraphicFramePr>
            <a:graphicFrameLocks noGrp="1"/>
          </p:cNvGraphicFramePr>
          <p:nvPr>
            <p:ph/>
          </p:nvPr>
        </p:nvGraphicFramePr>
        <p:xfrm>
          <a:off x="3635375" y="2349500"/>
          <a:ext cx="4175125" cy="1096963"/>
        </p:xfrm>
        <a:graphic>
          <a:graphicData uri="http://schemas.openxmlformats.org/drawingml/2006/table">
            <a:tbl>
              <a:tblPr/>
              <a:tblGrid>
                <a:gridCol w="8921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556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8586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41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6565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Fe</a:t>
                      </a:r>
                      <a:endParaRPr kumimoji="0" lang="cs-CZ" altLang="cs-CZ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CC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</a:endParaRPr>
                    </a:p>
                  </a:txBody>
                  <a:tcPr marT="45697" marB="4569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Cu</a:t>
                      </a:r>
                      <a:endParaRPr kumimoji="0" lang="cs-CZ" altLang="cs-CZ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CC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</a:endParaRPr>
                    </a:p>
                  </a:txBody>
                  <a:tcPr marT="45697" marB="4569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Ag</a:t>
                      </a:r>
                      <a:endParaRPr kumimoji="0" lang="cs-CZ" altLang="cs-CZ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CC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</a:endParaRPr>
                    </a:p>
                  </a:txBody>
                  <a:tcPr marT="45697" marB="4569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Au</a:t>
                      </a:r>
                      <a:endParaRPr kumimoji="0" lang="cs-CZ" altLang="cs-CZ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CC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</a:endParaRPr>
                    </a:p>
                  </a:txBody>
                  <a:tcPr marT="45697" marB="4569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65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sp.</a:t>
                      </a:r>
                      <a:endParaRPr kumimoji="0" lang="cs-CZ" altLang="cs-CZ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CC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</a:endParaRPr>
                    </a:p>
                  </a:txBody>
                  <a:tcPr marT="45697" marB="4569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0,82</a:t>
                      </a:r>
                      <a:endParaRPr kumimoji="0" lang="cs-CZ" altLang="cs-CZ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CC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</a:endParaRPr>
                    </a:p>
                  </a:txBody>
                  <a:tcPr marT="45697" marB="4569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6,19</a:t>
                      </a:r>
                      <a:endParaRPr kumimoji="0" lang="cs-CZ" altLang="cs-CZ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CC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</a:endParaRPr>
                    </a:p>
                  </a:txBody>
                  <a:tcPr marT="45697" marB="4569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92,79</a:t>
                      </a:r>
                      <a:endParaRPr kumimoji="0" lang="cs-CZ" altLang="cs-CZ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CC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</a:endParaRPr>
                    </a:p>
                  </a:txBody>
                  <a:tcPr marT="45697" marB="4569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65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sp.</a:t>
                      </a:r>
                      <a:endParaRPr kumimoji="0" lang="cs-CZ" altLang="cs-CZ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CC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</a:endParaRPr>
                    </a:p>
                  </a:txBody>
                  <a:tcPr marT="45697" marB="4569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0,92</a:t>
                      </a:r>
                      <a:endParaRPr kumimoji="0" lang="cs-CZ" altLang="cs-CZ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CC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</a:endParaRPr>
                    </a:p>
                  </a:txBody>
                  <a:tcPr marT="45697" marB="4569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6,40</a:t>
                      </a:r>
                      <a:endParaRPr kumimoji="0" lang="cs-CZ" altLang="cs-CZ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CC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</a:endParaRPr>
                    </a:p>
                  </a:txBody>
                  <a:tcPr marT="45697" marB="4569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92,48</a:t>
                      </a:r>
                      <a:endParaRPr kumimoji="0" lang="cs-CZ" altLang="cs-CZ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CC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</a:endParaRPr>
                    </a:p>
                  </a:txBody>
                  <a:tcPr marT="45697" marB="4569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013787" name="Rectangle 27"/>
          <p:cNvSpPr>
            <a:spLocks noChangeArrowheads="1"/>
          </p:cNvSpPr>
          <p:nvPr/>
        </p:nvSpPr>
        <p:spPr bwMode="auto">
          <a:xfrm>
            <a:off x="3563938" y="692150"/>
            <a:ext cx="52197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cs-CZ" altLang="cs-CZ" sz="2400">
                <a:solidFill>
                  <a:srgbClr val="A51E0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Boier, AV 1/3 Stater </a:t>
            </a:r>
            <a:r>
              <a:rPr lang="cs-CZ" altLang="cs-CZ" sz="2400" b="0">
                <a:solidFill>
                  <a:srgbClr val="A51E07"/>
                </a:solidFill>
                <a:latin typeface="Times New Roman" pitchFamily="18" charset="0"/>
              </a:rPr>
              <a:t>(4 St.)</a:t>
            </a:r>
          </a:p>
        </p:txBody>
      </p:sp>
      <p:sp>
        <p:nvSpPr>
          <p:cNvPr id="19484" name="Rectangle 28"/>
          <p:cNvSpPr>
            <a:spLocks noChangeArrowheads="1"/>
          </p:cNvSpPr>
          <p:nvPr/>
        </p:nvSpPr>
        <p:spPr bwMode="auto">
          <a:xfrm>
            <a:off x="3779838" y="5640388"/>
            <a:ext cx="6921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600">
                <a:solidFill>
                  <a:srgbClr val="990000"/>
                </a:solidFill>
                <a:latin typeface="Times New Roman" panose="02020603050405020304" pitchFamily="18" charset="0"/>
              </a:rPr>
              <a:t>2,27 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8"/>
          <p:cNvSpPr>
            <a:spLocks noChangeArrowheads="1"/>
          </p:cNvSpPr>
          <p:nvPr/>
        </p:nvSpPr>
        <p:spPr bwMode="auto">
          <a:xfrm>
            <a:off x="0" y="14081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  <p:pic>
        <p:nvPicPr>
          <p:cNvPr id="20483" name="Picture 7" descr="IMG_552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1412875"/>
            <a:ext cx="2508250" cy="237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6" descr="IMG_552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3789363"/>
            <a:ext cx="2351087" cy="237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5" name="Rectangle 9"/>
          <p:cNvSpPr>
            <a:spLocks noChangeArrowheads="1"/>
          </p:cNvSpPr>
          <p:nvPr/>
        </p:nvSpPr>
        <p:spPr bwMode="auto">
          <a:xfrm>
            <a:off x="611188" y="5805488"/>
            <a:ext cx="79375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600" b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2,287 g</a:t>
            </a:r>
            <a:endParaRPr lang="cs-CZ" altLang="cs-CZ" sz="1600" b="0">
              <a:solidFill>
                <a:srgbClr val="990000"/>
              </a:solidFill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cs-CZ" altLang="cs-CZ" sz="1600" b="0">
              <a:solidFill>
                <a:srgbClr val="99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0486" name="Picture 5" descr="IMG_554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1412875"/>
            <a:ext cx="2447925" cy="229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7" name="Picture 4" descr="IMG_554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3716338"/>
            <a:ext cx="2382838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8" name="Rectangle 10"/>
          <p:cNvSpPr>
            <a:spLocks noChangeArrowheads="1"/>
          </p:cNvSpPr>
          <p:nvPr/>
        </p:nvSpPr>
        <p:spPr bwMode="auto">
          <a:xfrm>
            <a:off x="7956550" y="5734050"/>
            <a:ext cx="7937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600" b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2,313 g</a:t>
            </a:r>
            <a:endParaRPr lang="cs-CZ" altLang="cs-CZ" sz="1600" b="0">
              <a:solidFill>
                <a:srgbClr val="990000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884238"/>
            <a:ext cx="7939087" cy="471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38690" name="Group 2"/>
          <p:cNvGraphicFramePr>
            <a:graphicFrameLocks noGrp="1"/>
          </p:cNvGraphicFramePr>
          <p:nvPr>
            <p:ph/>
          </p:nvPr>
        </p:nvGraphicFramePr>
        <p:xfrm>
          <a:off x="1619250" y="1052513"/>
          <a:ext cx="5543550" cy="792162"/>
        </p:xfrm>
        <a:graphic>
          <a:graphicData uri="http://schemas.openxmlformats.org/drawingml/2006/table">
            <a:tbl>
              <a:tblPr/>
              <a:tblGrid>
                <a:gridCol w="12239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509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810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0806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795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9608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Fe</a:t>
                      </a:r>
                      <a:endParaRPr kumimoji="0" lang="cs-CZ" altLang="cs-CZ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marT="45688" marB="45688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Ni</a:t>
                      </a:r>
                      <a:endParaRPr kumimoji="0" lang="cs-CZ" altLang="cs-CZ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marT="45688" marB="45688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Cu</a:t>
                      </a:r>
                      <a:endParaRPr kumimoji="0" lang="cs-CZ" altLang="cs-CZ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marT="45688" marB="45688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Ag</a:t>
                      </a:r>
                      <a:endParaRPr kumimoji="0" lang="cs-CZ" altLang="cs-CZ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marT="45688" marB="45688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Au</a:t>
                      </a:r>
                      <a:endParaRPr kumimoji="0" lang="cs-CZ" altLang="cs-CZ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marT="45688" marB="45688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608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0,29</a:t>
                      </a:r>
                      <a:endParaRPr kumimoji="0" lang="cs-CZ" altLang="cs-CZ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marT="45688" marB="45688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0,14</a:t>
                      </a:r>
                      <a:endParaRPr kumimoji="0" lang="cs-CZ" altLang="cs-CZ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marT="45688" marB="45688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0,42</a:t>
                      </a:r>
                      <a:endParaRPr kumimoji="0" lang="cs-CZ" altLang="cs-CZ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marT="45688" marB="45688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6,45</a:t>
                      </a:r>
                      <a:endParaRPr kumimoji="0" lang="cs-CZ" altLang="cs-CZ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marT="45688" marB="45688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92,70</a:t>
                      </a:r>
                      <a:endParaRPr kumimoji="0" lang="cs-CZ" altLang="cs-CZ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marT="45688" marB="45688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1526" name="Rectangle 22"/>
          <p:cNvSpPr>
            <a:spLocks noChangeArrowheads="1"/>
          </p:cNvSpPr>
          <p:nvPr/>
        </p:nvSpPr>
        <p:spPr bwMode="auto">
          <a:xfrm>
            <a:off x="0" y="26955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  <p:pic>
        <p:nvPicPr>
          <p:cNvPr id="21527" name="Picture 23" descr="Tř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2997200"/>
            <a:ext cx="3240088" cy="2963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8" name="Picture 24" descr="Tř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2852738"/>
            <a:ext cx="3062288" cy="3313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29" name="Rectangle 25"/>
          <p:cNvSpPr>
            <a:spLocks noChangeArrowheads="1"/>
          </p:cNvSpPr>
          <p:nvPr/>
        </p:nvSpPr>
        <p:spPr bwMode="auto">
          <a:xfrm>
            <a:off x="7524750" y="1557338"/>
            <a:ext cx="90011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b="0">
                <a:solidFill>
                  <a:srgbClr val="000066"/>
                </a:solidFill>
              </a:rPr>
              <a:t>2,16 g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Mi2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225" y="981075"/>
            <a:ext cx="2111375" cy="2303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Picture 3" descr="Mi2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8" y="981075"/>
            <a:ext cx="2068512" cy="2303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2" name="Rectangle 4"/>
          <p:cNvSpPr>
            <a:spLocks noChangeArrowheads="1"/>
          </p:cNvSpPr>
          <p:nvPr/>
        </p:nvSpPr>
        <p:spPr bwMode="auto">
          <a:xfrm>
            <a:off x="0" y="28622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  <p:pic>
        <p:nvPicPr>
          <p:cNvPr id="22533" name="Picture 5" descr="Mi2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3573463"/>
            <a:ext cx="2089150" cy="208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4" name="Picture 6" descr="Mi2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3573463"/>
            <a:ext cx="2089150" cy="208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5" name="Rectangle 7"/>
          <p:cNvSpPr>
            <a:spLocks noChangeArrowheads="1"/>
          </p:cNvSpPr>
          <p:nvPr/>
        </p:nvSpPr>
        <p:spPr bwMode="auto">
          <a:xfrm>
            <a:off x="0" y="28241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  <p:graphicFrame>
        <p:nvGraphicFramePr>
          <p:cNvPr id="1014792" name="Group 8"/>
          <p:cNvGraphicFramePr>
            <a:graphicFrameLocks noGrp="1"/>
          </p:cNvGraphicFramePr>
          <p:nvPr>
            <p:ph sz="half" idx="1"/>
          </p:nvPr>
        </p:nvGraphicFramePr>
        <p:xfrm>
          <a:off x="5003800" y="1052513"/>
          <a:ext cx="3827463" cy="1298575"/>
        </p:xfrm>
        <a:graphic>
          <a:graphicData uri="http://schemas.openxmlformats.org/drawingml/2006/table">
            <a:tbl>
              <a:tblPr/>
              <a:tblGrid>
                <a:gridCol w="8159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683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890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5408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33388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Fe</a:t>
                      </a:r>
                      <a:endParaRPr kumimoji="0" lang="cs-CZ" altLang="cs-CZ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CC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Cu</a:t>
                      </a:r>
                      <a:endParaRPr kumimoji="0" lang="cs-CZ" altLang="cs-CZ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CC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Ag</a:t>
                      </a:r>
                      <a:endParaRPr kumimoji="0" lang="cs-CZ" altLang="cs-CZ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CC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Au</a:t>
                      </a:r>
                      <a:endParaRPr kumimoji="0" lang="cs-CZ" altLang="cs-CZ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CC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1800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0,32</a:t>
                      </a:r>
                      <a:endParaRPr kumimoji="0" lang="cs-CZ" altLang="cs-CZ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CC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0,41</a:t>
                      </a:r>
                      <a:endParaRPr kumimoji="0" lang="cs-CZ" altLang="cs-CZ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CC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6,48</a:t>
                      </a:r>
                      <a:endParaRPr kumimoji="0" lang="cs-CZ" altLang="cs-CZ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CC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92,80</a:t>
                      </a:r>
                      <a:endParaRPr kumimoji="0" lang="cs-CZ" altLang="cs-CZ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CC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3388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0,34</a:t>
                      </a:r>
                      <a:endParaRPr kumimoji="0" lang="cs-CZ" altLang="cs-CZ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CC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0,26</a:t>
                      </a:r>
                      <a:endParaRPr kumimoji="0" lang="cs-CZ" altLang="cs-CZ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CC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6,69</a:t>
                      </a:r>
                      <a:endParaRPr kumimoji="0" lang="cs-CZ" altLang="cs-CZ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CC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92,70</a:t>
                      </a:r>
                      <a:endParaRPr kumimoji="0" lang="cs-CZ" altLang="cs-CZ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CC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014814" name="Rectangle 30"/>
          <p:cNvSpPr>
            <a:spLocks noChangeArrowheads="1"/>
          </p:cNvSpPr>
          <p:nvPr/>
        </p:nvSpPr>
        <p:spPr bwMode="auto">
          <a:xfrm>
            <a:off x="395288" y="260350"/>
            <a:ext cx="64817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cs-CZ" altLang="cs-CZ" sz="2400">
                <a:solidFill>
                  <a:srgbClr val="A51E0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Boier, AV 1/8 Stater </a:t>
            </a:r>
            <a:r>
              <a:rPr lang="cs-CZ" altLang="cs-CZ" sz="2400" b="0">
                <a:solidFill>
                  <a:srgbClr val="A51E07"/>
                </a:solidFill>
                <a:latin typeface="Times New Roman" pitchFamily="18" charset="0"/>
              </a:rPr>
              <a:t>(14 St.)</a:t>
            </a:r>
          </a:p>
        </p:txBody>
      </p:sp>
      <p:sp>
        <p:nvSpPr>
          <p:cNvPr id="22559" name="Rectangle 31"/>
          <p:cNvSpPr>
            <a:spLocks noChangeArrowheads="1"/>
          </p:cNvSpPr>
          <p:nvPr/>
        </p:nvSpPr>
        <p:spPr bwMode="auto">
          <a:xfrm>
            <a:off x="5148263" y="2897188"/>
            <a:ext cx="827087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600">
                <a:solidFill>
                  <a:srgbClr val="000066"/>
                </a:solidFill>
              </a:rPr>
              <a:t>0,79 g</a:t>
            </a:r>
          </a:p>
        </p:txBody>
      </p:sp>
      <p:graphicFrame>
        <p:nvGraphicFramePr>
          <p:cNvPr id="1014816" name="Group 32"/>
          <p:cNvGraphicFramePr>
            <a:graphicFrameLocks noGrp="1"/>
          </p:cNvGraphicFramePr>
          <p:nvPr>
            <p:ph sz="half" idx="2"/>
          </p:nvPr>
        </p:nvGraphicFramePr>
        <p:xfrm>
          <a:off x="4643438" y="3644900"/>
          <a:ext cx="4316412" cy="1371600"/>
        </p:xfrm>
        <a:graphic>
          <a:graphicData uri="http://schemas.openxmlformats.org/drawingml/2006/table">
            <a:tbl>
              <a:tblPr/>
              <a:tblGrid>
                <a:gridCol w="9223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906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287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7473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57200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Fe</a:t>
                      </a:r>
                      <a:endParaRPr kumimoji="0" lang="cs-CZ" altLang="cs-CZ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CC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Cu</a:t>
                      </a:r>
                      <a:endParaRPr kumimoji="0" lang="cs-CZ" altLang="cs-CZ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CC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Ag</a:t>
                      </a:r>
                      <a:endParaRPr kumimoji="0" lang="cs-CZ" altLang="cs-CZ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CC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Au</a:t>
                      </a:r>
                      <a:endParaRPr kumimoji="0" lang="cs-CZ" altLang="cs-CZ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CC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stopy</a:t>
                      </a:r>
                      <a:endParaRPr kumimoji="0" lang="cs-CZ" altLang="cs-CZ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CC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1,37</a:t>
                      </a:r>
                      <a:endParaRPr kumimoji="0" lang="cs-CZ" altLang="cs-CZ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CC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6,36</a:t>
                      </a:r>
                      <a:endParaRPr kumimoji="0" lang="cs-CZ" altLang="cs-CZ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CC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92,06</a:t>
                      </a:r>
                      <a:endParaRPr kumimoji="0" lang="cs-CZ" altLang="cs-CZ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CC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stopy</a:t>
                      </a:r>
                      <a:endParaRPr kumimoji="0" lang="cs-CZ" altLang="cs-CZ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CC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1,25</a:t>
                      </a:r>
                      <a:endParaRPr kumimoji="0" lang="cs-CZ" altLang="cs-CZ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CC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6,33</a:t>
                      </a:r>
                      <a:endParaRPr kumimoji="0" lang="cs-CZ" altLang="cs-CZ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CC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91,76</a:t>
                      </a:r>
                      <a:endParaRPr kumimoji="0" lang="cs-CZ" altLang="cs-CZ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CC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2582" name="Rectangle 54"/>
          <p:cNvSpPr>
            <a:spLocks noChangeArrowheads="1"/>
          </p:cNvSpPr>
          <p:nvPr/>
        </p:nvSpPr>
        <p:spPr bwMode="auto">
          <a:xfrm>
            <a:off x="5219700" y="5346700"/>
            <a:ext cx="8270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600">
                <a:solidFill>
                  <a:srgbClr val="000066"/>
                </a:solidFill>
              </a:rPr>
              <a:t>0,90 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H1-235411av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052513"/>
            <a:ext cx="2305050" cy="2265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Picture 3" descr="H1-235411rv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1052513"/>
            <a:ext cx="2303462" cy="226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6" name="Rectangle 4"/>
          <p:cNvSpPr>
            <a:spLocks noChangeArrowheads="1"/>
          </p:cNvSpPr>
          <p:nvPr/>
        </p:nvSpPr>
        <p:spPr bwMode="auto">
          <a:xfrm>
            <a:off x="0" y="29003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  <p:pic>
        <p:nvPicPr>
          <p:cNvPr id="23557" name="Picture 5" descr="Mi2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644900"/>
            <a:ext cx="2305050" cy="2265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Picture 6" descr="Mi2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75" y="3644900"/>
            <a:ext cx="2232025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9" name="Rectangle 7"/>
          <p:cNvSpPr>
            <a:spLocks noChangeArrowheads="1"/>
          </p:cNvSpPr>
          <p:nvPr/>
        </p:nvSpPr>
        <p:spPr bwMode="auto">
          <a:xfrm>
            <a:off x="0" y="28813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  <p:graphicFrame>
        <p:nvGraphicFramePr>
          <p:cNvPr id="1140744" name="Group 8"/>
          <p:cNvGraphicFramePr>
            <a:graphicFrameLocks noGrp="1"/>
          </p:cNvGraphicFramePr>
          <p:nvPr>
            <p:ph/>
          </p:nvPr>
        </p:nvGraphicFramePr>
        <p:xfrm>
          <a:off x="4932363" y="3716338"/>
          <a:ext cx="4067175" cy="1096962"/>
        </p:xfrm>
        <a:graphic>
          <a:graphicData uri="http://schemas.openxmlformats.org/drawingml/2006/table">
            <a:tbl>
              <a:tblPr/>
              <a:tblGrid>
                <a:gridCol w="8683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28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572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128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6565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Fe+Ni</a:t>
                      </a:r>
                      <a:endParaRPr kumimoji="0" lang="cs-CZ" altLang="cs-CZ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CC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</a:endParaRPr>
                    </a:p>
                  </a:txBody>
                  <a:tcPr marT="45697" marB="4569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Cu</a:t>
                      </a:r>
                      <a:endParaRPr kumimoji="0" lang="cs-CZ" altLang="cs-CZ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CC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</a:endParaRPr>
                    </a:p>
                  </a:txBody>
                  <a:tcPr marT="45697" marB="4569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Ag</a:t>
                      </a:r>
                      <a:endParaRPr kumimoji="0" lang="cs-CZ" altLang="cs-CZ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CC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</a:endParaRPr>
                    </a:p>
                  </a:txBody>
                  <a:tcPr marT="45697" marB="4569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Au</a:t>
                      </a:r>
                      <a:endParaRPr kumimoji="0" lang="cs-CZ" altLang="cs-CZ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CC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</a:endParaRPr>
                    </a:p>
                  </a:txBody>
                  <a:tcPr marT="45697" marB="4569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65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stopy</a:t>
                      </a:r>
                      <a:endParaRPr kumimoji="0" lang="cs-CZ" altLang="cs-CZ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CC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</a:endParaRPr>
                    </a:p>
                  </a:txBody>
                  <a:tcPr marT="45697" marB="4569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0,37</a:t>
                      </a:r>
                      <a:endParaRPr kumimoji="0" lang="cs-CZ" altLang="cs-CZ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CC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</a:endParaRPr>
                    </a:p>
                  </a:txBody>
                  <a:tcPr marT="45697" marB="4569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7,08</a:t>
                      </a:r>
                      <a:endParaRPr kumimoji="0" lang="cs-CZ" altLang="cs-CZ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CC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</a:endParaRPr>
                    </a:p>
                  </a:txBody>
                  <a:tcPr marT="45697" marB="4569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92,35</a:t>
                      </a:r>
                      <a:endParaRPr kumimoji="0" lang="cs-CZ" altLang="cs-CZ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CC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</a:endParaRPr>
                    </a:p>
                  </a:txBody>
                  <a:tcPr marT="45697" marB="4569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65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Stopy</a:t>
                      </a:r>
                      <a:endParaRPr kumimoji="0" lang="cs-CZ" altLang="cs-CZ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CC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</a:endParaRPr>
                    </a:p>
                  </a:txBody>
                  <a:tcPr marT="45697" marB="4569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0,43</a:t>
                      </a:r>
                      <a:endParaRPr kumimoji="0" lang="cs-CZ" altLang="cs-CZ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CC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</a:endParaRPr>
                    </a:p>
                  </a:txBody>
                  <a:tcPr marT="45697" marB="4569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7,11</a:t>
                      </a:r>
                      <a:endParaRPr kumimoji="0" lang="cs-CZ" altLang="cs-CZ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CC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</a:endParaRPr>
                    </a:p>
                  </a:txBody>
                  <a:tcPr marT="45697" marB="4569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92,21</a:t>
                      </a:r>
                      <a:endParaRPr kumimoji="0" lang="cs-CZ" altLang="cs-CZ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CC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</a:endParaRPr>
                    </a:p>
                  </a:txBody>
                  <a:tcPr marT="45697" marB="4569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3582" name="Rectangle 30"/>
          <p:cNvSpPr>
            <a:spLocks noChangeArrowheads="1"/>
          </p:cNvSpPr>
          <p:nvPr/>
        </p:nvSpPr>
        <p:spPr bwMode="auto">
          <a:xfrm>
            <a:off x="0" y="37925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 b="0">
              <a:latin typeface="Arial" panose="020B0604020202020204" pitchFamily="34" charset="0"/>
            </a:endParaRPr>
          </a:p>
        </p:txBody>
      </p:sp>
      <p:sp>
        <p:nvSpPr>
          <p:cNvPr id="23583" name="Rectangle 31"/>
          <p:cNvSpPr>
            <a:spLocks noChangeArrowheads="1"/>
          </p:cNvSpPr>
          <p:nvPr/>
        </p:nvSpPr>
        <p:spPr bwMode="auto">
          <a:xfrm>
            <a:off x="5219700" y="5562600"/>
            <a:ext cx="8270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600">
                <a:solidFill>
                  <a:srgbClr val="000066"/>
                </a:solidFill>
              </a:rPr>
              <a:t>0,67 g</a:t>
            </a:r>
          </a:p>
        </p:txBody>
      </p:sp>
      <p:sp>
        <p:nvSpPr>
          <p:cNvPr id="23584" name="Rectangle 32"/>
          <p:cNvSpPr>
            <a:spLocks noChangeArrowheads="1"/>
          </p:cNvSpPr>
          <p:nvPr/>
        </p:nvSpPr>
        <p:spPr bwMode="auto">
          <a:xfrm>
            <a:off x="5292725" y="2970213"/>
            <a:ext cx="95726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600">
                <a:solidFill>
                  <a:srgbClr val="000066"/>
                </a:solidFill>
              </a:rPr>
              <a:t>0,865 g</a:t>
            </a:r>
          </a:p>
        </p:txBody>
      </p:sp>
      <p:sp>
        <p:nvSpPr>
          <p:cNvPr id="23585" name="Rectangle 33"/>
          <p:cNvSpPr>
            <a:spLocks noChangeArrowheads="1"/>
          </p:cNvSpPr>
          <p:nvPr/>
        </p:nvSpPr>
        <p:spPr bwMode="auto">
          <a:xfrm>
            <a:off x="5292725" y="1274763"/>
            <a:ext cx="1962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>
                <a:solidFill>
                  <a:srgbClr val="000066"/>
                </a:solidFill>
                <a:latin typeface="Times New Roman" panose="02020603050405020304" pitchFamily="18" charset="0"/>
              </a:rPr>
              <a:t>Výzkum NM 1966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4" descr="Mi2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7050" y="2060575"/>
            <a:ext cx="1800225" cy="172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9" name="Picture 5" descr="Mi2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488" y="3860800"/>
            <a:ext cx="1706562" cy="187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486" name="Rectangle 6"/>
          <p:cNvSpPr>
            <a:spLocks noChangeArrowheads="1"/>
          </p:cNvSpPr>
          <p:nvPr/>
        </p:nvSpPr>
        <p:spPr bwMode="auto">
          <a:xfrm>
            <a:off x="0" y="29384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endParaRPr lang="pl-PL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32489" name="Rectangle 9"/>
          <p:cNvSpPr>
            <a:spLocks noChangeArrowheads="1"/>
          </p:cNvSpPr>
          <p:nvPr/>
        </p:nvSpPr>
        <p:spPr bwMode="auto">
          <a:xfrm>
            <a:off x="0" y="29289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endParaRPr lang="pl-PL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4582" name="Picture 38" descr="Tř"/>
          <p:cNvPicPr>
            <a:picLocks noChangeAspect="1" noChangeArrowheads="1"/>
          </p:cNvPicPr>
          <p:nvPr>
            <p:ph sz="quarter"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313" y="1916113"/>
            <a:ext cx="2000250" cy="1981200"/>
          </a:xfrm>
          <a:noFill/>
        </p:spPr>
      </p:pic>
      <p:pic>
        <p:nvPicPr>
          <p:cNvPr id="24583" name="Picture 40" descr="Tř"/>
          <p:cNvPicPr>
            <a:picLocks noChangeAspect="1" noChangeArrowheads="1"/>
          </p:cNvPicPr>
          <p:nvPr>
            <p:ph sz="quarter" idx="4294967295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313" y="3933825"/>
            <a:ext cx="2011362" cy="2087563"/>
          </a:xfrm>
          <a:noFill/>
        </p:spPr>
      </p:pic>
      <p:pic>
        <p:nvPicPr>
          <p:cNvPr id="24584" name="Picture 43" descr="Mi26"/>
          <p:cNvPicPr>
            <a:picLocks noChangeAspect="1" noChangeArrowheads="1"/>
          </p:cNvPicPr>
          <p:nvPr>
            <p:ph sz="quarter" idx="4294967295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27313" y="1989138"/>
            <a:ext cx="1871662" cy="1909762"/>
          </a:xfrm>
          <a:noFill/>
        </p:spPr>
      </p:pic>
      <p:pic>
        <p:nvPicPr>
          <p:cNvPr id="24585" name="Picture 46" descr="Mi26"/>
          <p:cNvPicPr>
            <a:picLocks noChangeAspect="1" noChangeArrowheads="1"/>
          </p:cNvPicPr>
          <p:nvPr>
            <p:ph sz="quarter" idx="4294967295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00338" y="3933825"/>
            <a:ext cx="1776412" cy="1981200"/>
          </a:xfrm>
          <a:noFill/>
        </p:spPr>
      </p:pic>
      <p:pic>
        <p:nvPicPr>
          <p:cNvPr id="24586" name="Picture 49" descr="Tř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1916113"/>
            <a:ext cx="1768475" cy="202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7" name="Picture 50" descr="Tř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4005263"/>
            <a:ext cx="1873250" cy="177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31" name="Rectangle 51"/>
          <p:cNvSpPr>
            <a:spLocks noChangeArrowheads="1"/>
          </p:cNvSpPr>
          <p:nvPr/>
        </p:nvSpPr>
        <p:spPr bwMode="auto">
          <a:xfrm>
            <a:off x="971550" y="549275"/>
            <a:ext cx="799306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cs-CZ" altLang="cs-CZ" sz="2400" smtClean="0">
                <a:solidFill>
                  <a:srgbClr val="A51E0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TŘÍSOV</a:t>
            </a:r>
          </a:p>
          <a:p>
            <a:pPr>
              <a:defRPr/>
            </a:pPr>
            <a:r>
              <a:rPr lang="cs-CZ" altLang="cs-CZ" sz="2400" b="0" smtClean="0">
                <a:solidFill>
                  <a:srgbClr val="A51E0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AR Obol, Typ</a:t>
            </a:r>
            <a:r>
              <a:rPr lang="cs-CZ" altLang="cs-CZ" sz="2400" smtClean="0">
                <a:solidFill>
                  <a:srgbClr val="A51E0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Stradonice </a:t>
            </a:r>
            <a:r>
              <a:rPr lang="cs-CZ" altLang="cs-CZ" sz="2400" b="0" smtClean="0">
                <a:solidFill>
                  <a:srgbClr val="A51E0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und </a:t>
            </a:r>
            <a:r>
              <a:rPr lang="cs-CZ" altLang="cs-CZ" sz="2400" smtClean="0">
                <a:solidFill>
                  <a:srgbClr val="A51E0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Stradonice</a:t>
            </a:r>
            <a:r>
              <a:rPr lang="cs-CZ" altLang="cs-CZ" sz="2400" smtClean="0">
                <a:solidFill>
                  <a:srgbClr val="A51E07"/>
                </a:solidFill>
                <a:latin typeface="Times New Roman" pitchFamily="18" charset="0"/>
              </a:rPr>
              <a:t>/Karlstein </a:t>
            </a:r>
          </a:p>
        </p:txBody>
      </p:sp>
      <p:sp>
        <p:nvSpPr>
          <p:cNvPr id="532535" name="Line 55"/>
          <p:cNvSpPr>
            <a:spLocks noChangeShapeType="1"/>
          </p:cNvSpPr>
          <p:nvPr/>
        </p:nvSpPr>
        <p:spPr bwMode="auto">
          <a:xfrm>
            <a:off x="4643438" y="1628775"/>
            <a:ext cx="0" cy="475297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pl-PL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32541" name="Line 61"/>
          <p:cNvSpPr>
            <a:spLocks noChangeShapeType="1"/>
          </p:cNvSpPr>
          <p:nvPr/>
        </p:nvSpPr>
        <p:spPr bwMode="auto">
          <a:xfrm flipH="1">
            <a:off x="2411413" y="1412875"/>
            <a:ext cx="504825" cy="360363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pl-PL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32542" name="Line 62"/>
          <p:cNvSpPr>
            <a:spLocks noChangeShapeType="1"/>
          </p:cNvSpPr>
          <p:nvPr/>
        </p:nvSpPr>
        <p:spPr bwMode="auto">
          <a:xfrm>
            <a:off x="5795963" y="1412875"/>
            <a:ext cx="504825" cy="360363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pl-PL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ChangeArrowheads="1"/>
          </p:cNvSpPr>
          <p:nvPr/>
        </p:nvSpPr>
        <p:spPr bwMode="auto">
          <a:xfrm>
            <a:off x="0" y="26574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  <p:pic>
        <p:nvPicPr>
          <p:cNvPr id="25603" name="Picture 3" descr="Tř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2133600"/>
            <a:ext cx="3960812" cy="3960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Picture 4" descr="Tř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133600"/>
            <a:ext cx="3883025" cy="403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5" name="Rectangle 5"/>
          <p:cNvSpPr>
            <a:spLocks noChangeArrowheads="1"/>
          </p:cNvSpPr>
          <p:nvPr/>
        </p:nvSpPr>
        <p:spPr bwMode="auto">
          <a:xfrm>
            <a:off x="4140200" y="981075"/>
            <a:ext cx="946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0">
                <a:solidFill>
                  <a:srgbClr val="000066"/>
                </a:solidFill>
                <a:latin typeface="Times New Roman" panose="02020603050405020304" pitchFamily="18" charset="0"/>
              </a:rPr>
              <a:t>0,52 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1762" name="Rectangle 2"/>
          <p:cNvSpPr>
            <a:spLocks noChangeArrowheads="1"/>
          </p:cNvSpPr>
          <p:nvPr/>
        </p:nvSpPr>
        <p:spPr bwMode="auto">
          <a:xfrm>
            <a:off x="827088" y="549275"/>
            <a:ext cx="520382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cs-CZ" altLang="cs-CZ" sz="240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ČECHY, Bójové</a:t>
            </a:r>
          </a:p>
          <a:p>
            <a:pPr>
              <a:defRPr/>
            </a:pPr>
            <a:r>
              <a:rPr lang="cs-CZ" altLang="cs-CZ" sz="240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AR obol, typ Stradonice </a:t>
            </a:r>
            <a:r>
              <a:rPr lang="cs-CZ" altLang="cs-CZ" sz="2400" b="0">
                <a:solidFill>
                  <a:srgbClr val="000066"/>
                </a:solidFill>
                <a:latin typeface="Times New Roman" pitchFamily="18" charset="0"/>
              </a:rPr>
              <a:t>(celkem 27 ks)</a:t>
            </a:r>
          </a:p>
        </p:txBody>
      </p:sp>
      <p:pic>
        <p:nvPicPr>
          <p:cNvPr id="26627" name="Picture 3" descr="Mi2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2060575"/>
            <a:ext cx="3960812" cy="3821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Picture 4" descr="Mi2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2060575"/>
            <a:ext cx="3887787" cy="388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9" name="Rectangle 5"/>
          <p:cNvSpPr>
            <a:spLocks noChangeArrowheads="1"/>
          </p:cNvSpPr>
          <p:nvPr/>
        </p:nvSpPr>
        <p:spPr bwMode="auto">
          <a:xfrm>
            <a:off x="0" y="29051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  <p:sp>
        <p:nvSpPr>
          <p:cNvPr id="26630" name="Rectangle 6"/>
          <p:cNvSpPr>
            <a:spLocks noChangeArrowheads="1"/>
          </p:cNvSpPr>
          <p:nvPr/>
        </p:nvSpPr>
        <p:spPr bwMode="auto">
          <a:xfrm>
            <a:off x="0" y="29194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  <p:sp>
        <p:nvSpPr>
          <p:cNvPr id="26631" name="Rectangle 7"/>
          <p:cNvSpPr>
            <a:spLocks noChangeArrowheads="1"/>
          </p:cNvSpPr>
          <p:nvPr/>
        </p:nvSpPr>
        <p:spPr bwMode="auto">
          <a:xfrm>
            <a:off x="7308850" y="1052513"/>
            <a:ext cx="8270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600">
                <a:solidFill>
                  <a:srgbClr val="000066"/>
                </a:solidFill>
              </a:rPr>
              <a:t>0,52 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ChangeArrowheads="1"/>
          </p:cNvSpPr>
          <p:nvPr/>
        </p:nvSpPr>
        <p:spPr bwMode="auto">
          <a:xfrm>
            <a:off x="0" y="27717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  <p:pic>
        <p:nvPicPr>
          <p:cNvPr id="27651" name="Picture 3" descr="Tř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916113"/>
            <a:ext cx="4105275" cy="3598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2" name="Picture 4" descr="Tř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1916113"/>
            <a:ext cx="3640137" cy="3960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3" name="Rectangle 5"/>
          <p:cNvSpPr>
            <a:spLocks noChangeArrowheads="1"/>
          </p:cNvSpPr>
          <p:nvPr/>
        </p:nvSpPr>
        <p:spPr bwMode="auto">
          <a:xfrm>
            <a:off x="4356100" y="1079500"/>
            <a:ext cx="946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0">
                <a:solidFill>
                  <a:srgbClr val="000066"/>
                </a:solidFill>
                <a:latin typeface="Times New Roman" panose="02020603050405020304" pitchFamily="18" charset="0"/>
              </a:rPr>
              <a:t>0,52 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ChangeArrowheads="1"/>
          </p:cNvSpPr>
          <p:nvPr/>
        </p:nvSpPr>
        <p:spPr bwMode="auto">
          <a:xfrm>
            <a:off x="0" y="29194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  <p:pic>
        <p:nvPicPr>
          <p:cNvPr id="28675" name="Picture 3" descr="Mi2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2276475"/>
            <a:ext cx="3736975" cy="3960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6" name="Picture 4" descr="Mi2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276475"/>
            <a:ext cx="3960813" cy="388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7" name="Rectangle 5"/>
          <p:cNvSpPr>
            <a:spLocks noChangeArrowheads="1"/>
          </p:cNvSpPr>
          <p:nvPr/>
        </p:nvSpPr>
        <p:spPr bwMode="auto">
          <a:xfrm>
            <a:off x="4067175" y="1150938"/>
            <a:ext cx="946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0">
                <a:solidFill>
                  <a:srgbClr val="000066"/>
                </a:solidFill>
                <a:latin typeface="Times New Roman" panose="02020603050405020304" pitchFamily="18" charset="0"/>
              </a:rPr>
              <a:t>0,39 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ChangeArrowheads="1"/>
          </p:cNvSpPr>
          <p:nvPr/>
        </p:nvSpPr>
        <p:spPr bwMode="auto">
          <a:xfrm>
            <a:off x="611188" y="404813"/>
            <a:ext cx="4572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2000">
              <a:solidFill>
                <a:schemeClr val="folHlink"/>
              </a:solidFill>
            </a:endParaRPr>
          </a:p>
        </p:txBody>
      </p:sp>
      <p:sp>
        <p:nvSpPr>
          <p:cNvPr id="29699" name="Rectangle 3"/>
          <p:cNvSpPr>
            <a:spLocks noChangeArrowheads="1"/>
          </p:cNvSpPr>
          <p:nvPr/>
        </p:nvSpPr>
        <p:spPr bwMode="auto">
          <a:xfrm>
            <a:off x="0" y="26431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  <p:sp>
        <p:nvSpPr>
          <p:cNvPr id="29700" name="Rectangle 4"/>
          <p:cNvSpPr>
            <a:spLocks noChangeArrowheads="1"/>
          </p:cNvSpPr>
          <p:nvPr/>
        </p:nvSpPr>
        <p:spPr bwMode="auto">
          <a:xfrm>
            <a:off x="0" y="42148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 b="0">
              <a:latin typeface="Arial" panose="020B0604020202020204" pitchFamily="34" charset="0"/>
            </a:endParaRPr>
          </a:p>
        </p:txBody>
      </p:sp>
      <p:pic>
        <p:nvPicPr>
          <p:cNvPr id="29701" name="Picture 5" descr="Mi2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2565400"/>
            <a:ext cx="3743325" cy="352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2" name="Picture 6" descr="Mi2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2565400"/>
            <a:ext cx="3308350" cy="352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3" name="Rectangle 7"/>
          <p:cNvSpPr>
            <a:spLocks noChangeArrowheads="1"/>
          </p:cNvSpPr>
          <p:nvPr/>
        </p:nvSpPr>
        <p:spPr bwMode="auto">
          <a:xfrm>
            <a:off x="0" y="25955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  <p:sp>
        <p:nvSpPr>
          <p:cNvPr id="29704" name="Rectangle 8"/>
          <p:cNvSpPr>
            <a:spLocks noChangeArrowheads="1"/>
          </p:cNvSpPr>
          <p:nvPr/>
        </p:nvSpPr>
        <p:spPr bwMode="auto">
          <a:xfrm>
            <a:off x="0" y="42624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 b="0">
              <a:latin typeface="Arial" panose="020B0604020202020204" pitchFamily="34" charset="0"/>
            </a:endParaRPr>
          </a:p>
        </p:txBody>
      </p:sp>
      <p:graphicFrame>
        <p:nvGraphicFramePr>
          <p:cNvPr id="1145865" name="Group 9"/>
          <p:cNvGraphicFramePr>
            <a:graphicFrameLocks noGrp="1"/>
          </p:cNvGraphicFramePr>
          <p:nvPr>
            <p:ph sz="half" idx="2"/>
          </p:nvPr>
        </p:nvGraphicFramePr>
        <p:xfrm>
          <a:off x="2339975" y="549275"/>
          <a:ext cx="4495800" cy="1082675"/>
        </p:xfrm>
        <a:graphic>
          <a:graphicData uri="http://schemas.openxmlformats.org/drawingml/2006/table">
            <a:tbl>
              <a:tblPr/>
              <a:tblGrid>
                <a:gridCol w="7461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74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9536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699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969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60363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Fe</a:t>
                      </a:r>
                      <a:endParaRPr kumimoji="0" lang="cs-CZ" altLang="cs-CZ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CC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Cu</a:t>
                      </a:r>
                      <a:endParaRPr kumimoji="0" lang="cs-CZ" altLang="cs-CZ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CC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Ag</a:t>
                      </a:r>
                      <a:endParaRPr kumimoji="0" lang="cs-CZ" altLang="cs-CZ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CC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Au</a:t>
                      </a:r>
                      <a:endParaRPr kumimoji="0" lang="cs-CZ" altLang="cs-CZ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CC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Pb</a:t>
                      </a:r>
                      <a:endParaRPr kumimoji="0" lang="cs-CZ" altLang="cs-CZ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CC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1950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stopy</a:t>
                      </a:r>
                      <a:endParaRPr kumimoji="0" lang="cs-CZ" altLang="cs-CZ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CC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2,00</a:t>
                      </a:r>
                      <a:endParaRPr kumimoji="0" lang="cs-CZ" altLang="cs-CZ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CC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97,49</a:t>
                      </a:r>
                      <a:endParaRPr kumimoji="0" lang="cs-CZ" altLang="cs-CZ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CC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stopy</a:t>
                      </a:r>
                      <a:endParaRPr kumimoji="0" lang="cs-CZ" altLang="cs-CZ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CC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0,17</a:t>
                      </a:r>
                      <a:endParaRPr kumimoji="0" lang="cs-CZ" altLang="cs-CZ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CC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0363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stopy</a:t>
                      </a:r>
                      <a:endParaRPr kumimoji="0" lang="cs-CZ" altLang="cs-CZ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CC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2,42</a:t>
                      </a:r>
                      <a:endParaRPr kumimoji="0" lang="cs-CZ" altLang="cs-CZ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CC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96,69</a:t>
                      </a:r>
                      <a:endParaRPr kumimoji="0" lang="cs-CZ" altLang="cs-CZ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CC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stopy</a:t>
                      </a:r>
                      <a:endParaRPr kumimoji="0" lang="cs-CZ" altLang="cs-CZ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CC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0,19</a:t>
                      </a:r>
                      <a:endParaRPr kumimoji="0" lang="cs-CZ" altLang="cs-CZ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CC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9731" name="Rectangle 35"/>
          <p:cNvSpPr>
            <a:spLocks noChangeArrowheads="1"/>
          </p:cNvSpPr>
          <p:nvPr/>
        </p:nvSpPr>
        <p:spPr bwMode="auto">
          <a:xfrm>
            <a:off x="4067175" y="1819275"/>
            <a:ext cx="1098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0">
                <a:solidFill>
                  <a:srgbClr val="000066"/>
                </a:solidFill>
                <a:latin typeface="Times New Roman" panose="02020603050405020304" pitchFamily="18" charset="0"/>
              </a:rPr>
              <a:t>0,518 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6834" name="Rectangle 2"/>
          <p:cNvSpPr>
            <a:spLocks noChangeArrowheads="1"/>
          </p:cNvSpPr>
          <p:nvPr/>
        </p:nvSpPr>
        <p:spPr bwMode="auto">
          <a:xfrm>
            <a:off x="684213" y="620713"/>
            <a:ext cx="7345362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cs-CZ" altLang="cs-CZ" sz="2400">
                <a:solidFill>
                  <a:srgbClr val="A51E0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Boier</a:t>
            </a:r>
          </a:p>
          <a:p>
            <a:pPr>
              <a:defRPr/>
            </a:pPr>
            <a:r>
              <a:rPr lang="cs-CZ" altLang="cs-CZ" sz="2400">
                <a:solidFill>
                  <a:srgbClr val="A51E0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AR Obol, Typ Třísov (?)</a:t>
            </a:r>
            <a:r>
              <a:rPr lang="cs-CZ" altLang="cs-CZ" sz="2400" b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                                  </a:t>
            </a:r>
            <a:r>
              <a:rPr lang="cs-CZ" altLang="cs-CZ" sz="2400" b="0">
                <a:solidFill>
                  <a:srgbClr val="000066"/>
                </a:solidFill>
                <a:latin typeface="Times New Roman" pitchFamily="18" charset="0"/>
              </a:rPr>
              <a:t>0,40 g</a:t>
            </a:r>
          </a:p>
        </p:txBody>
      </p:sp>
      <p:pic>
        <p:nvPicPr>
          <p:cNvPr id="30723" name="Picture 3" descr="Mi2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2060575"/>
            <a:ext cx="3889375" cy="388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4" name="Picture 4" descr="Mi2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2060575"/>
            <a:ext cx="3422650" cy="388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5" name="Rectangle 5"/>
          <p:cNvSpPr>
            <a:spLocks noChangeArrowheads="1"/>
          </p:cNvSpPr>
          <p:nvPr/>
        </p:nvSpPr>
        <p:spPr bwMode="auto">
          <a:xfrm>
            <a:off x="0" y="29527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hrom-ta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412875"/>
            <a:ext cx="2833688" cy="475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 descr="Chron-ta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475" y="3573463"/>
            <a:ext cx="5545138" cy="305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92612" name="Rectangle 4"/>
          <p:cNvSpPr>
            <a:spLocks noChangeArrowheads="1"/>
          </p:cNvSpPr>
          <p:nvPr/>
        </p:nvSpPr>
        <p:spPr bwMode="auto">
          <a:xfrm>
            <a:off x="323850" y="249238"/>
            <a:ext cx="55245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tabLst>
                <a:tab pos="4860925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>
              <a:tabLst>
                <a:tab pos="4860925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>
              <a:tabLst>
                <a:tab pos="4860925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>
              <a:tabLst>
                <a:tab pos="4860925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>
              <a:tabLst>
                <a:tab pos="4860925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4860925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4860925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4860925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4860925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cs-CZ" altLang="cs-CZ" sz="2400" smtClean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Chronologie doby laténské a periodizace </a:t>
            </a:r>
          </a:p>
          <a:p>
            <a:pPr>
              <a:defRPr/>
            </a:pPr>
            <a:r>
              <a:rPr lang="cs-CZ" altLang="cs-CZ" sz="2400" smtClean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bójského mincovnictví</a:t>
            </a:r>
          </a:p>
        </p:txBody>
      </p:sp>
      <p:pic>
        <p:nvPicPr>
          <p:cNvPr id="4101" name="Picture 5" descr="latén v Čechác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425" y="836613"/>
            <a:ext cx="2952750" cy="2468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7858" name="Rectangle 2"/>
          <p:cNvSpPr>
            <a:spLocks noChangeArrowheads="1"/>
          </p:cNvSpPr>
          <p:nvPr/>
        </p:nvSpPr>
        <p:spPr bwMode="auto">
          <a:xfrm>
            <a:off x="1258888" y="404813"/>
            <a:ext cx="748982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>
              <a:defRPr/>
            </a:pPr>
            <a:r>
              <a:rPr lang="cs-CZ" altLang="cs-CZ" sz="2400">
                <a:solidFill>
                  <a:srgbClr val="A51E0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Boier</a:t>
            </a:r>
          </a:p>
          <a:p>
            <a:pPr>
              <a:defRPr/>
            </a:pPr>
            <a:r>
              <a:rPr lang="cs-CZ" altLang="cs-CZ" sz="2400">
                <a:solidFill>
                  <a:srgbClr val="A51E0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AR Obol, Typ Třísov (?)</a:t>
            </a:r>
            <a:r>
              <a:rPr lang="cs-CZ" altLang="cs-CZ" sz="240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                 </a:t>
            </a:r>
            <a:r>
              <a:rPr lang="cs-CZ" altLang="cs-CZ" sz="2400" b="0">
                <a:solidFill>
                  <a:srgbClr val="000066"/>
                </a:solidFill>
                <a:latin typeface="Times New Roman" pitchFamily="18" charset="0"/>
              </a:rPr>
              <a:t>0,282 g</a:t>
            </a:r>
          </a:p>
        </p:txBody>
      </p:sp>
      <p:pic>
        <p:nvPicPr>
          <p:cNvPr id="31747" name="Picture 3" descr="Mi2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2852738"/>
            <a:ext cx="3522662" cy="3671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8" name="Picture 4" descr="Mi2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2852738"/>
            <a:ext cx="3260725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9" name="Rectangle 5"/>
          <p:cNvSpPr>
            <a:spLocks noChangeArrowheads="1"/>
          </p:cNvSpPr>
          <p:nvPr/>
        </p:nvSpPr>
        <p:spPr bwMode="auto">
          <a:xfrm>
            <a:off x="0" y="26050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  <p:graphicFrame>
        <p:nvGraphicFramePr>
          <p:cNvPr id="1017862" name="Group 6"/>
          <p:cNvGraphicFramePr>
            <a:graphicFrameLocks noGrp="1"/>
          </p:cNvGraphicFramePr>
          <p:nvPr>
            <p:ph/>
          </p:nvPr>
        </p:nvGraphicFramePr>
        <p:xfrm>
          <a:off x="2484438" y="1484313"/>
          <a:ext cx="4186237" cy="1189037"/>
        </p:xfrm>
        <a:graphic>
          <a:graphicData uri="http://schemas.openxmlformats.org/drawingml/2006/table">
            <a:tbl>
              <a:tblPr/>
              <a:tblGrid>
                <a:gridCol w="8937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588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922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41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96346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Fe</a:t>
                      </a:r>
                      <a:endParaRPr kumimoji="0" lang="cs-CZ" altLang="cs-CZ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CC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</a:endParaRPr>
                    </a:p>
                  </a:txBody>
                  <a:tcPr marT="45732" marB="4573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Cu</a:t>
                      </a:r>
                      <a:endParaRPr kumimoji="0" lang="cs-CZ" altLang="cs-CZ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CC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</a:endParaRPr>
                    </a:p>
                  </a:txBody>
                  <a:tcPr marT="45732" marB="4573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Ag</a:t>
                      </a:r>
                      <a:endParaRPr kumimoji="0" lang="cs-CZ" altLang="cs-CZ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CC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</a:endParaRPr>
                    </a:p>
                  </a:txBody>
                  <a:tcPr marT="45732" marB="4573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Au</a:t>
                      </a:r>
                      <a:endParaRPr kumimoji="0" lang="cs-CZ" altLang="cs-CZ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CC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</a:endParaRPr>
                    </a:p>
                  </a:txBody>
                  <a:tcPr marT="45732" marB="4573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6346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1,79</a:t>
                      </a:r>
                      <a:endParaRPr kumimoji="0" lang="cs-CZ" altLang="cs-CZ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CC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</a:endParaRPr>
                    </a:p>
                  </a:txBody>
                  <a:tcPr marT="45732" marB="4573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2,29</a:t>
                      </a:r>
                      <a:endParaRPr kumimoji="0" lang="cs-CZ" altLang="cs-CZ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CC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</a:endParaRPr>
                    </a:p>
                  </a:txBody>
                  <a:tcPr marT="45732" marB="4573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95,53</a:t>
                      </a:r>
                      <a:endParaRPr kumimoji="0" lang="cs-CZ" altLang="cs-CZ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CC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</a:endParaRPr>
                    </a:p>
                  </a:txBody>
                  <a:tcPr marT="45732" marB="4573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0,39</a:t>
                      </a:r>
                      <a:endParaRPr kumimoji="0" lang="cs-CZ" altLang="cs-CZ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CC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</a:endParaRPr>
                    </a:p>
                  </a:txBody>
                  <a:tcPr marT="45732" marB="4573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6346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1,19</a:t>
                      </a:r>
                      <a:endParaRPr kumimoji="0" lang="cs-CZ" altLang="cs-CZ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CC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</a:endParaRPr>
                    </a:p>
                  </a:txBody>
                  <a:tcPr marT="45732" marB="4573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2,36</a:t>
                      </a:r>
                      <a:endParaRPr kumimoji="0" lang="cs-CZ" altLang="cs-CZ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CC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</a:endParaRPr>
                    </a:p>
                  </a:txBody>
                  <a:tcPr marT="45732" marB="4573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96,12</a:t>
                      </a:r>
                      <a:endParaRPr kumimoji="0" lang="cs-CZ" altLang="cs-CZ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CC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</a:endParaRPr>
                    </a:p>
                  </a:txBody>
                  <a:tcPr marT="45732" marB="4573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0,33</a:t>
                      </a:r>
                      <a:endParaRPr kumimoji="0" lang="cs-CZ" altLang="cs-CZ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CC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</a:endParaRPr>
                    </a:p>
                  </a:txBody>
                  <a:tcPr marT="45732" marB="4573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882" name="Rectangle 2"/>
          <p:cNvSpPr>
            <a:spLocks noChangeArrowheads="1"/>
          </p:cNvSpPr>
          <p:nvPr/>
        </p:nvSpPr>
        <p:spPr bwMode="auto">
          <a:xfrm>
            <a:off x="539750" y="273050"/>
            <a:ext cx="650557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cs-CZ" altLang="cs-CZ" sz="240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ČECHY, Bójové</a:t>
            </a:r>
          </a:p>
          <a:p>
            <a:pPr>
              <a:defRPr/>
            </a:pPr>
            <a:r>
              <a:rPr lang="cs-CZ" altLang="cs-CZ" sz="240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AR obol, typ Karlstein/Stradonice </a:t>
            </a:r>
            <a:r>
              <a:rPr lang="cs-CZ" altLang="cs-CZ" sz="2400" b="0">
                <a:solidFill>
                  <a:srgbClr val="000066"/>
                </a:solidFill>
                <a:latin typeface="Times New Roman" pitchFamily="18" charset="0"/>
              </a:rPr>
              <a:t>(celkem 27 ks)</a:t>
            </a:r>
          </a:p>
        </p:txBody>
      </p:sp>
      <p:sp>
        <p:nvSpPr>
          <p:cNvPr id="32771" name="Rectangle 3"/>
          <p:cNvSpPr>
            <a:spLocks noChangeArrowheads="1"/>
          </p:cNvSpPr>
          <p:nvPr/>
        </p:nvSpPr>
        <p:spPr bwMode="auto">
          <a:xfrm>
            <a:off x="5003800" y="2997200"/>
            <a:ext cx="8270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600">
                <a:solidFill>
                  <a:srgbClr val="000066"/>
                </a:solidFill>
              </a:rPr>
              <a:t>0,39 g</a:t>
            </a:r>
          </a:p>
        </p:txBody>
      </p:sp>
      <p:pic>
        <p:nvPicPr>
          <p:cNvPr id="32772" name="Picture 4" descr="Mi2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557338"/>
            <a:ext cx="1944687" cy="186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3" name="Picture 5" descr="Mi2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75" y="1412875"/>
            <a:ext cx="1836738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4" name="Rectangle 6"/>
          <p:cNvSpPr>
            <a:spLocks noChangeArrowheads="1"/>
          </p:cNvSpPr>
          <p:nvPr/>
        </p:nvSpPr>
        <p:spPr bwMode="auto">
          <a:xfrm>
            <a:off x="0" y="29384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  <p:pic>
        <p:nvPicPr>
          <p:cNvPr id="32775" name="Picture 7" descr="Mi2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3860800"/>
            <a:ext cx="1944687" cy="180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6" name="Picture 8" descr="Mi2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75" y="3860800"/>
            <a:ext cx="1944688" cy="177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7" name="Rectangle 9"/>
          <p:cNvSpPr>
            <a:spLocks noChangeArrowheads="1"/>
          </p:cNvSpPr>
          <p:nvPr/>
        </p:nvSpPr>
        <p:spPr bwMode="auto">
          <a:xfrm>
            <a:off x="0" y="29289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  <p:graphicFrame>
        <p:nvGraphicFramePr>
          <p:cNvPr id="1146890" name="Group 10"/>
          <p:cNvGraphicFramePr>
            <a:graphicFrameLocks noGrp="1"/>
          </p:cNvGraphicFramePr>
          <p:nvPr>
            <p:ph/>
          </p:nvPr>
        </p:nvGraphicFramePr>
        <p:xfrm>
          <a:off x="5076825" y="3860800"/>
          <a:ext cx="3538538" cy="1096963"/>
        </p:xfrm>
        <a:graphic>
          <a:graphicData uri="http://schemas.openxmlformats.org/drawingml/2006/table">
            <a:tbl>
              <a:tblPr/>
              <a:tblGrid>
                <a:gridCol w="5873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969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842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842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65654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Fe</a:t>
                      </a:r>
                      <a:endParaRPr kumimoji="0" lang="cs-CZ" altLang="cs-CZ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CC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</a:endParaRPr>
                    </a:p>
                  </a:txBody>
                  <a:tcPr marT="45697" marB="4569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Cu</a:t>
                      </a:r>
                      <a:endParaRPr kumimoji="0" lang="cs-CZ" altLang="cs-CZ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CC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</a:endParaRPr>
                    </a:p>
                  </a:txBody>
                  <a:tcPr marT="45697" marB="4569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Ag</a:t>
                      </a:r>
                      <a:endParaRPr kumimoji="0" lang="cs-CZ" altLang="cs-CZ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CC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</a:endParaRPr>
                    </a:p>
                  </a:txBody>
                  <a:tcPr marT="45697" marB="4569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Au</a:t>
                      </a:r>
                      <a:endParaRPr kumimoji="0" lang="cs-CZ" altLang="cs-CZ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CC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</a:endParaRPr>
                    </a:p>
                  </a:txBody>
                  <a:tcPr marT="45697" marB="4569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Pb</a:t>
                      </a:r>
                      <a:endParaRPr kumimoji="0" lang="cs-CZ" altLang="cs-CZ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CC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</a:endParaRPr>
                    </a:p>
                  </a:txBody>
                  <a:tcPr marT="45697" marB="4569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654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1,08</a:t>
                      </a:r>
                      <a:endParaRPr kumimoji="0" lang="cs-CZ" altLang="cs-CZ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CC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</a:endParaRPr>
                    </a:p>
                  </a:txBody>
                  <a:tcPr marT="45697" marB="4569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3,35</a:t>
                      </a:r>
                      <a:endParaRPr kumimoji="0" lang="cs-CZ" altLang="cs-CZ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CC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</a:endParaRPr>
                    </a:p>
                  </a:txBody>
                  <a:tcPr marT="45697" marB="4569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94,96</a:t>
                      </a:r>
                      <a:endParaRPr kumimoji="0" lang="cs-CZ" altLang="cs-CZ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CC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</a:endParaRPr>
                    </a:p>
                  </a:txBody>
                  <a:tcPr marT="45697" marB="4569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0,50</a:t>
                      </a:r>
                      <a:endParaRPr kumimoji="0" lang="cs-CZ" altLang="cs-CZ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CC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</a:endParaRPr>
                    </a:p>
                  </a:txBody>
                  <a:tcPr marT="45697" marB="4569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0,11</a:t>
                      </a:r>
                      <a:endParaRPr kumimoji="0" lang="cs-CZ" altLang="cs-CZ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CC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</a:endParaRPr>
                    </a:p>
                  </a:txBody>
                  <a:tcPr marT="45697" marB="4569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654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1,09</a:t>
                      </a:r>
                      <a:endParaRPr kumimoji="0" lang="cs-CZ" altLang="cs-CZ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CC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</a:endParaRPr>
                    </a:p>
                  </a:txBody>
                  <a:tcPr marT="45697" marB="4569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4,70</a:t>
                      </a:r>
                      <a:endParaRPr kumimoji="0" lang="cs-CZ" altLang="cs-CZ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CC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</a:endParaRPr>
                    </a:p>
                  </a:txBody>
                  <a:tcPr marT="45697" marB="4569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93,55</a:t>
                      </a:r>
                      <a:endParaRPr kumimoji="0" lang="cs-CZ" altLang="cs-CZ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CC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</a:endParaRPr>
                    </a:p>
                  </a:txBody>
                  <a:tcPr marT="45697" marB="4569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0,46</a:t>
                      </a:r>
                      <a:endParaRPr kumimoji="0" lang="cs-CZ" altLang="cs-CZ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CC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</a:endParaRPr>
                    </a:p>
                  </a:txBody>
                  <a:tcPr marT="45697" marB="4569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0,21</a:t>
                      </a:r>
                      <a:endParaRPr kumimoji="0" lang="cs-CZ" altLang="cs-CZ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CC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</a:endParaRPr>
                    </a:p>
                  </a:txBody>
                  <a:tcPr marT="45697" marB="4569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2804" name="Rectangle 36"/>
          <p:cNvSpPr>
            <a:spLocks noChangeArrowheads="1"/>
          </p:cNvSpPr>
          <p:nvPr/>
        </p:nvSpPr>
        <p:spPr bwMode="auto">
          <a:xfrm>
            <a:off x="5003800" y="5429250"/>
            <a:ext cx="8270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600">
                <a:solidFill>
                  <a:srgbClr val="000066"/>
                </a:solidFill>
              </a:rPr>
              <a:t>0,40 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ChangeArrowheads="1"/>
          </p:cNvSpPr>
          <p:nvPr/>
        </p:nvSpPr>
        <p:spPr bwMode="auto">
          <a:xfrm>
            <a:off x="0" y="27765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  <p:pic>
        <p:nvPicPr>
          <p:cNvPr id="33795" name="Picture 3" descr="Tř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2205038"/>
            <a:ext cx="3702050" cy="381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6" name="Picture 4" descr="Tř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2133600"/>
            <a:ext cx="3635375" cy="410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7" name="Rectangle 5"/>
          <p:cNvSpPr>
            <a:spLocks noChangeArrowheads="1"/>
          </p:cNvSpPr>
          <p:nvPr/>
        </p:nvSpPr>
        <p:spPr bwMode="auto">
          <a:xfrm>
            <a:off x="4140200" y="1008063"/>
            <a:ext cx="946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0">
                <a:solidFill>
                  <a:srgbClr val="000066"/>
                </a:solidFill>
                <a:latin typeface="Times New Roman" panose="02020603050405020304" pitchFamily="18" charset="0"/>
              </a:rPr>
              <a:t>0,43 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Mi2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557338"/>
            <a:ext cx="1871663" cy="183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19" name="Picture 3" descr="Mi2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1557338"/>
            <a:ext cx="172720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0" name="Rectangle 4"/>
          <p:cNvSpPr>
            <a:spLocks noChangeArrowheads="1"/>
          </p:cNvSpPr>
          <p:nvPr/>
        </p:nvSpPr>
        <p:spPr bwMode="auto">
          <a:xfrm>
            <a:off x="0" y="29479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  <p:graphicFrame>
        <p:nvGraphicFramePr>
          <p:cNvPr id="1148933" name="Group 5"/>
          <p:cNvGraphicFramePr>
            <a:graphicFrameLocks noGrp="1"/>
          </p:cNvGraphicFramePr>
          <p:nvPr>
            <p:ph/>
          </p:nvPr>
        </p:nvGraphicFramePr>
        <p:xfrm>
          <a:off x="4572000" y="1557338"/>
          <a:ext cx="3889375" cy="1189037"/>
        </p:xfrm>
        <a:graphic>
          <a:graphicData uri="http://schemas.openxmlformats.org/drawingml/2006/table">
            <a:tbl>
              <a:tblPr/>
              <a:tblGrid>
                <a:gridCol w="6461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51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620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5406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6201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96346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Fe</a:t>
                      </a:r>
                      <a:endParaRPr kumimoji="0" lang="cs-CZ" altLang="cs-CZ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CC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</a:endParaRPr>
                    </a:p>
                  </a:txBody>
                  <a:tcPr marT="45732" marB="4573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Cu</a:t>
                      </a:r>
                      <a:endParaRPr kumimoji="0" lang="cs-CZ" altLang="cs-CZ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CC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</a:endParaRPr>
                    </a:p>
                  </a:txBody>
                  <a:tcPr marT="45732" marB="4573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Ag</a:t>
                      </a:r>
                      <a:endParaRPr kumimoji="0" lang="cs-CZ" altLang="cs-CZ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CC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</a:endParaRPr>
                    </a:p>
                  </a:txBody>
                  <a:tcPr marT="45732" marB="4573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Au</a:t>
                      </a:r>
                      <a:endParaRPr kumimoji="0" lang="cs-CZ" altLang="cs-CZ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CC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</a:endParaRPr>
                    </a:p>
                  </a:txBody>
                  <a:tcPr marT="45732" marB="4573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Pb</a:t>
                      </a:r>
                      <a:endParaRPr kumimoji="0" lang="cs-CZ" altLang="cs-CZ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CC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</a:endParaRPr>
                    </a:p>
                  </a:txBody>
                  <a:tcPr marT="45732" marB="4573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6346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1,11</a:t>
                      </a:r>
                      <a:endParaRPr kumimoji="0" lang="cs-CZ" altLang="cs-CZ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CC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</a:endParaRPr>
                    </a:p>
                  </a:txBody>
                  <a:tcPr marT="45732" marB="4573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1,59</a:t>
                      </a:r>
                      <a:endParaRPr kumimoji="0" lang="cs-CZ" altLang="cs-CZ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CC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</a:endParaRPr>
                    </a:p>
                  </a:txBody>
                  <a:tcPr marT="45732" marB="4573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94,20</a:t>
                      </a:r>
                      <a:endParaRPr kumimoji="0" lang="cs-CZ" altLang="cs-CZ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CC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</a:endParaRPr>
                    </a:p>
                  </a:txBody>
                  <a:tcPr marT="45732" marB="4573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2,78</a:t>
                      </a:r>
                      <a:endParaRPr kumimoji="0" lang="cs-CZ" altLang="cs-CZ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CC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</a:endParaRPr>
                    </a:p>
                  </a:txBody>
                  <a:tcPr marT="45732" marB="4573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0,33</a:t>
                      </a:r>
                      <a:endParaRPr kumimoji="0" lang="cs-CZ" altLang="cs-CZ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CC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</a:endParaRPr>
                    </a:p>
                  </a:txBody>
                  <a:tcPr marT="45732" marB="4573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6346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0,56</a:t>
                      </a:r>
                      <a:endParaRPr kumimoji="0" lang="cs-CZ" altLang="cs-CZ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CC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</a:endParaRPr>
                    </a:p>
                  </a:txBody>
                  <a:tcPr marT="45732" marB="4573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1,52</a:t>
                      </a:r>
                      <a:endParaRPr kumimoji="0" lang="cs-CZ" altLang="cs-CZ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CC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</a:endParaRPr>
                    </a:p>
                  </a:txBody>
                  <a:tcPr marT="45732" marB="4573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94,80</a:t>
                      </a:r>
                      <a:endParaRPr kumimoji="0" lang="cs-CZ" altLang="cs-CZ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CC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</a:endParaRPr>
                    </a:p>
                  </a:txBody>
                  <a:tcPr marT="45732" marB="4573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2,70</a:t>
                      </a:r>
                      <a:endParaRPr kumimoji="0" lang="cs-CZ" altLang="cs-CZ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CC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</a:endParaRPr>
                    </a:p>
                  </a:txBody>
                  <a:tcPr marT="45732" marB="4573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0,44</a:t>
                      </a:r>
                      <a:endParaRPr kumimoji="0" lang="cs-CZ" altLang="cs-CZ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CC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</a:endParaRPr>
                    </a:p>
                  </a:txBody>
                  <a:tcPr marT="45732" marB="4573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4847" name="Rectangle 31"/>
          <p:cNvSpPr>
            <a:spLocks noChangeArrowheads="1"/>
          </p:cNvSpPr>
          <p:nvPr/>
        </p:nvSpPr>
        <p:spPr bwMode="auto">
          <a:xfrm>
            <a:off x="4572000" y="3125788"/>
            <a:ext cx="8270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600">
                <a:solidFill>
                  <a:srgbClr val="000066"/>
                </a:solidFill>
              </a:rPr>
              <a:t>0,46 g</a:t>
            </a:r>
          </a:p>
        </p:txBody>
      </p:sp>
      <p:pic>
        <p:nvPicPr>
          <p:cNvPr id="34848" name="Picture 32" descr="Mi2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3716338"/>
            <a:ext cx="1822450" cy="237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49" name="Picture 33" descr="Mi2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3716338"/>
            <a:ext cx="1947862" cy="237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50" name="Rectangle 34"/>
          <p:cNvSpPr>
            <a:spLocks noChangeArrowheads="1"/>
          </p:cNvSpPr>
          <p:nvPr/>
        </p:nvSpPr>
        <p:spPr bwMode="auto">
          <a:xfrm>
            <a:off x="0" y="28527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  <p:sp>
        <p:nvSpPr>
          <p:cNvPr id="34851" name="Rectangle 35"/>
          <p:cNvSpPr>
            <a:spLocks noChangeArrowheads="1"/>
          </p:cNvSpPr>
          <p:nvPr/>
        </p:nvSpPr>
        <p:spPr bwMode="auto">
          <a:xfrm>
            <a:off x="4643438" y="5634038"/>
            <a:ext cx="827087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600">
                <a:solidFill>
                  <a:srgbClr val="000066"/>
                </a:solidFill>
              </a:rPr>
              <a:t>0,28 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2002" name="Rectangle 2"/>
          <p:cNvSpPr>
            <a:spLocks noChangeArrowheads="1"/>
          </p:cNvSpPr>
          <p:nvPr/>
        </p:nvSpPr>
        <p:spPr bwMode="auto">
          <a:xfrm>
            <a:off x="755650" y="620713"/>
            <a:ext cx="727392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cs-CZ" altLang="cs-CZ" sz="240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ČECHY, Bójové</a:t>
            </a:r>
          </a:p>
          <a:p>
            <a:pPr>
              <a:defRPr/>
            </a:pPr>
            <a:r>
              <a:rPr lang="cs-CZ" altLang="cs-CZ" sz="240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AR obol, typ Třísov (?) 5                                        </a:t>
            </a:r>
            <a:r>
              <a:rPr lang="cs-CZ" altLang="cs-CZ" sz="2400" b="0">
                <a:solidFill>
                  <a:srgbClr val="000066"/>
                </a:solidFill>
                <a:latin typeface="Times New Roman" pitchFamily="18" charset="0"/>
              </a:rPr>
              <a:t>0,42 g</a:t>
            </a:r>
            <a:r>
              <a:rPr lang="cs-CZ" altLang="cs-CZ" sz="2400" b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</a:p>
        </p:txBody>
      </p:sp>
      <p:pic>
        <p:nvPicPr>
          <p:cNvPr id="35843" name="Picture 3" descr="Mi2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2133600"/>
            <a:ext cx="3455988" cy="345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4" name="Picture 4" descr="Mi2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2133600"/>
            <a:ext cx="3600450" cy="337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5" name="Rectangle 5"/>
          <p:cNvSpPr>
            <a:spLocks noChangeArrowheads="1"/>
          </p:cNvSpPr>
          <p:nvPr/>
        </p:nvSpPr>
        <p:spPr bwMode="auto">
          <a:xfrm>
            <a:off x="0" y="30194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MapaEvropy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9250"/>
            <a:ext cx="9144000" cy="653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7" name="Oval 3"/>
          <p:cNvSpPr>
            <a:spLocks noChangeArrowheads="1"/>
          </p:cNvSpPr>
          <p:nvPr/>
        </p:nvSpPr>
        <p:spPr bwMode="auto">
          <a:xfrm>
            <a:off x="5435600" y="1700213"/>
            <a:ext cx="144463" cy="144462"/>
          </a:xfrm>
          <a:prstGeom prst="ellipse">
            <a:avLst/>
          </a:prstGeom>
          <a:solidFill>
            <a:srgbClr val="FF0000"/>
          </a:solidFill>
          <a:ln w="9525">
            <a:solidFill>
              <a:srgbClr val="CC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 b="0">
              <a:solidFill>
                <a:srgbClr val="FF0000"/>
              </a:solidFill>
            </a:endParaRPr>
          </a:p>
        </p:txBody>
      </p:sp>
      <p:sp>
        <p:nvSpPr>
          <p:cNvPr id="1027076" name="Rectangle 4"/>
          <p:cNvSpPr>
            <a:spLocks noChangeArrowheads="1"/>
          </p:cNvSpPr>
          <p:nvPr/>
        </p:nvSpPr>
        <p:spPr bwMode="auto">
          <a:xfrm>
            <a:off x="0" y="0"/>
            <a:ext cx="9144000" cy="908050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cs-CZ" altLang="cs-CZ" sz="2400">
              <a:solidFill>
                <a:srgbClr val="A51E07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  <a:p>
            <a:pPr algn="ctr">
              <a:defRPr/>
            </a:pPr>
            <a:r>
              <a:rPr lang="cs-CZ" altLang="cs-CZ" sz="2400">
                <a:solidFill>
                  <a:srgbClr val="A51E0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Fernkontakten in den Münzfunden von Třísov</a:t>
            </a:r>
            <a:endParaRPr lang="cs-CZ" altLang="cs-CZ" sz="2400">
              <a:solidFill>
                <a:srgbClr val="CC0000"/>
              </a:solidFill>
              <a:latin typeface="Times New Roman" pitchFamily="18" charset="0"/>
            </a:endParaRPr>
          </a:p>
          <a:p>
            <a:pPr algn="ctr">
              <a:defRPr/>
            </a:pPr>
            <a:endParaRPr lang="cs-CZ" altLang="cs-CZ" sz="2000">
              <a:solidFill>
                <a:srgbClr val="CC0000"/>
              </a:solidFill>
              <a:latin typeface="Times New Roman" pitchFamily="18" charset="0"/>
            </a:endParaRPr>
          </a:p>
        </p:txBody>
      </p:sp>
      <p:sp>
        <p:nvSpPr>
          <p:cNvPr id="36869" name="Line 5"/>
          <p:cNvSpPr>
            <a:spLocks noChangeShapeType="1"/>
          </p:cNvSpPr>
          <p:nvPr/>
        </p:nvSpPr>
        <p:spPr bwMode="auto">
          <a:xfrm flipH="1">
            <a:off x="5508625" y="1844675"/>
            <a:ext cx="71438" cy="1079500"/>
          </a:xfrm>
          <a:prstGeom prst="line">
            <a:avLst/>
          </a:prstGeom>
          <a:noFill/>
          <a:ln w="9525">
            <a:solidFill>
              <a:srgbClr val="CC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6870" name="Line 6"/>
          <p:cNvSpPr>
            <a:spLocks noChangeShapeType="1"/>
          </p:cNvSpPr>
          <p:nvPr/>
        </p:nvSpPr>
        <p:spPr bwMode="auto">
          <a:xfrm flipH="1">
            <a:off x="4427538" y="1773238"/>
            <a:ext cx="1152525" cy="360362"/>
          </a:xfrm>
          <a:prstGeom prst="line">
            <a:avLst/>
          </a:prstGeom>
          <a:noFill/>
          <a:ln w="9525">
            <a:solidFill>
              <a:srgbClr val="CC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6871" name="Line 7"/>
          <p:cNvSpPr>
            <a:spLocks noChangeShapeType="1"/>
          </p:cNvSpPr>
          <p:nvPr/>
        </p:nvSpPr>
        <p:spPr bwMode="auto">
          <a:xfrm flipH="1" flipV="1">
            <a:off x="5148263" y="1341438"/>
            <a:ext cx="431800" cy="431800"/>
          </a:xfrm>
          <a:prstGeom prst="line">
            <a:avLst/>
          </a:prstGeom>
          <a:noFill/>
          <a:ln w="9525">
            <a:solidFill>
              <a:srgbClr val="CC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6872" name="Line 8"/>
          <p:cNvSpPr>
            <a:spLocks noChangeShapeType="1"/>
          </p:cNvSpPr>
          <p:nvPr/>
        </p:nvSpPr>
        <p:spPr bwMode="auto">
          <a:xfrm flipH="1">
            <a:off x="4859338" y="1773238"/>
            <a:ext cx="720725" cy="4103687"/>
          </a:xfrm>
          <a:prstGeom prst="line">
            <a:avLst/>
          </a:prstGeom>
          <a:noFill/>
          <a:ln w="9525">
            <a:solidFill>
              <a:srgbClr val="CC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6873" name="Line 9"/>
          <p:cNvSpPr>
            <a:spLocks noChangeShapeType="1"/>
          </p:cNvSpPr>
          <p:nvPr/>
        </p:nvSpPr>
        <p:spPr bwMode="auto">
          <a:xfrm>
            <a:off x="5508625" y="1773238"/>
            <a:ext cx="360363" cy="215900"/>
          </a:xfrm>
          <a:prstGeom prst="line">
            <a:avLst/>
          </a:prstGeom>
          <a:noFill/>
          <a:ln w="9525">
            <a:solidFill>
              <a:srgbClr val="CC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6874" name="Line 10"/>
          <p:cNvSpPr>
            <a:spLocks noChangeShapeType="1"/>
          </p:cNvSpPr>
          <p:nvPr/>
        </p:nvSpPr>
        <p:spPr bwMode="auto">
          <a:xfrm flipH="1">
            <a:off x="323850" y="1773238"/>
            <a:ext cx="5256213" cy="2087562"/>
          </a:xfrm>
          <a:prstGeom prst="line">
            <a:avLst/>
          </a:prstGeom>
          <a:noFill/>
          <a:ln w="9525">
            <a:solidFill>
              <a:srgbClr val="CC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6875" name="Rectangle 11"/>
          <p:cNvSpPr>
            <a:spLocks noChangeArrowheads="1"/>
          </p:cNvSpPr>
          <p:nvPr/>
        </p:nvSpPr>
        <p:spPr bwMode="auto">
          <a:xfrm>
            <a:off x="4284663" y="1052513"/>
            <a:ext cx="114458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400">
                <a:solidFill>
                  <a:srgbClr val="CC0000"/>
                </a:solidFill>
                <a:latin typeface="Times New Roman" panose="02020603050405020304" pitchFamily="18" charset="0"/>
              </a:rPr>
              <a:t>Stradonice</a:t>
            </a:r>
          </a:p>
        </p:txBody>
      </p:sp>
      <p:sp>
        <p:nvSpPr>
          <p:cNvPr id="36876" name="Rectangle 12"/>
          <p:cNvSpPr>
            <a:spLocks noChangeArrowheads="1"/>
          </p:cNvSpPr>
          <p:nvPr/>
        </p:nvSpPr>
        <p:spPr bwMode="auto">
          <a:xfrm>
            <a:off x="6300788" y="1130300"/>
            <a:ext cx="10826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400">
                <a:solidFill>
                  <a:srgbClr val="CC0000"/>
                </a:solidFill>
                <a:latin typeface="Times New Roman" panose="02020603050405020304" pitchFamily="18" charset="0"/>
              </a:rPr>
              <a:t>S. Hradisko</a:t>
            </a:r>
          </a:p>
        </p:txBody>
      </p:sp>
      <p:sp>
        <p:nvSpPr>
          <p:cNvPr id="36877" name="Line 13"/>
          <p:cNvSpPr>
            <a:spLocks noChangeShapeType="1"/>
          </p:cNvSpPr>
          <p:nvPr/>
        </p:nvSpPr>
        <p:spPr bwMode="auto">
          <a:xfrm flipV="1">
            <a:off x="5580063" y="1341438"/>
            <a:ext cx="720725" cy="431800"/>
          </a:xfrm>
          <a:prstGeom prst="line">
            <a:avLst/>
          </a:prstGeom>
          <a:noFill/>
          <a:ln w="9525">
            <a:solidFill>
              <a:srgbClr val="CC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ChangeArrowheads="1"/>
          </p:cNvSpPr>
          <p:nvPr/>
        </p:nvSpPr>
        <p:spPr bwMode="auto">
          <a:xfrm>
            <a:off x="684213" y="415925"/>
            <a:ext cx="583247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>
                <a:solidFill>
                  <a:srgbClr val="A51E07"/>
                </a:solidFill>
                <a:latin typeface="Times New Roman" panose="02020603050405020304" pitchFamily="18" charset="0"/>
              </a:rPr>
              <a:t>Mähren, Boier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0">
                <a:solidFill>
                  <a:srgbClr val="A51E07"/>
                </a:solidFill>
                <a:latin typeface="Times New Roman" panose="02020603050405020304" pitchFamily="18" charset="0"/>
              </a:rPr>
              <a:t>AR Obol, Typ</a:t>
            </a:r>
            <a:r>
              <a:rPr lang="cs-CZ" altLang="cs-CZ" sz="2400">
                <a:solidFill>
                  <a:srgbClr val="A51E07"/>
                </a:solidFill>
                <a:latin typeface="Times New Roman" panose="02020603050405020304" pitchFamily="18" charset="0"/>
              </a:rPr>
              <a:t> Staré Hradisko </a:t>
            </a:r>
            <a:r>
              <a:rPr lang="cs-CZ" altLang="cs-CZ" sz="2400" b="0">
                <a:solidFill>
                  <a:srgbClr val="A51E07"/>
                </a:solidFill>
                <a:latin typeface="Times New Roman" panose="02020603050405020304" pitchFamily="18" charset="0"/>
              </a:rPr>
              <a:t>(1 St.)</a:t>
            </a:r>
          </a:p>
        </p:txBody>
      </p:sp>
      <p:graphicFrame>
        <p:nvGraphicFramePr>
          <p:cNvPr id="1018883" name="Group 3"/>
          <p:cNvGraphicFramePr>
            <a:graphicFrameLocks noGrp="1"/>
          </p:cNvGraphicFramePr>
          <p:nvPr>
            <p:ph/>
          </p:nvPr>
        </p:nvGraphicFramePr>
        <p:xfrm>
          <a:off x="3563938" y="1989138"/>
          <a:ext cx="5051425" cy="1096962"/>
        </p:xfrm>
        <a:graphic>
          <a:graphicData uri="http://schemas.openxmlformats.org/drawingml/2006/table">
            <a:tbl>
              <a:tblPr/>
              <a:tblGrid>
                <a:gridCol w="8397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953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1918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779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1918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65654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Fe</a:t>
                      </a:r>
                      <a:endParaRPr kumimoji="0" lang="cs-CZ" altLang="cs-CZ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CC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</a:endParaRPr>
                    </a:p>
                  </a:txBody>
                  <a:tcPr marT="45697" marB="4569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Cu</a:t>
                      </a:r>
                      <a:endParaRPr kumimoji="0" lang="cs-CZ" altLang="cs-CZ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CC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</a:endParaRPr>
                    </a:p>
                  </a:txBody>
                  <a:tcPr marT="45697" marB="4569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Ag</a:t>
                      </a:r>
                      <a:endParaRPr kumimoji="0" lang="cs-CZ" altLang="cs-CZ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CC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</a:endParaRPr>
                    </a:p>
                  </a:txBody>
                  <a:tcPr marT="45697" marB="4569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Au</a:t>
                      </a:r>
                      <a:endParaRPr kumimoji="0" lang="cs-CZ" altLang="cs-CZ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CC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</a:endParaRPr>
                    </a:p>
                  </a:txBody>
                  <a:tcPr marT="45697" marB="4569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Pb</a:t>
                      </a:r>
                      <a:endParaRPr kumimoji="0" lang="cs-CZ" altLang="cs-CZ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CC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</a:endParaRPr>
                    </a:p>
                  </a:txBody>
                  <a:tcPr marT="45697" marB="4569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654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0,82</a:t>
                      </a:r>
                      <a:endParaRPr kumimoji="0" lang="cs-CZ" altLang="cs-CZ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CC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</a:endParaRPr>
                    </a:p>
                  </a:txBody>
                  <a:tcPr marT="45697" marB="4569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0,77</a:t>
                      </a:r>
                      <a:endParaRPr kumimoji="0" lang="cs-CZ" altLang="cs-CZ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CC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</a:endParaRPr>
                    </a:p>
                  </a:txBody>
                  <a:tcPr marT="45697" marB="4569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97,91</a:t>
                      </a:r>
                      <a:endParaRPr kumimoji="0" lang="cs-CZ" altLang="cs-CZ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CC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</a:endParaRPr>
                    </a:p>
                  </a:txBody>
                  <a:tcPr marT="45697" marB="4569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stopy</a:t>
                      </a:r>
                      <a:endParaRPr kumimoji="0" lang="cs-CZ" altLang="cs-CZ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CC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</a:endParaRPr>
                    </a:p>
                  </a:txBody>
                  <a:tcPr marT="45697" marB="4569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0,24</a:t>
                      </a:r>
                      <a:endParaRPr kumimoji="0" lang="cs-CZ" altLang="cs-CZ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CC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</a:endParaRPr>
                    </a:p>
                  </a:txBody>
                  <a:tcPr marT="45697" marB="4569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654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0,77</a:t>
                      </a:r>
                      <a:endParaRPr kumimoji="0" lang="cs-CZ" altLang="cs-CZ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CC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</a:endParaRPr>
                    </a:p>
                  </a:txBody>
                  <a:tcPr marT="45697" marB="4569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0,76</a:t>
                      </a:r>
                      <a:endParaRPr kumimoji="0" lang="cs-CZ" altLang="cs-CZ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CC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</a:endParaRPr>
                    </a:p>
                  </a:txBody>
                  <a:tcPr marT="45697" marB="4569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98,20</a:t>
                      </a:r>
                      <a:endParaRPr kumimoji="0" lang="cs-CZ" altLang="cs-CZ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CC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</a:endParaRPr>
                    </a:p>
                  </a:txBody>
                  <a:tcPr marT="45697" marB="4569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stopy</a:t>
                      </a:r>
                      <a:endParaRPr kumimoji="0" lang="cs-CZ" altLang="cs-CZ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CC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</a:endParaRPr>
                    </a:p>
                  </a:txBody>
                  <a:tcPr marT="45697" marB="4569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0,28</a:t>
                      </a:r>
                      <a:endParaRPr kumimoji="0" lang="cs-CZ" altLang="cs-CZ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CC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</a:endParaRPr>
                    </a:p>
                  </a:txBody>
                  <a:tcPr marT="45697" marB="4569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7917" name="Picture 29" descr="Mi2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557338"/>
            <a:ext cx="2376488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18" name="Picture 30" descr="Mi2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3789363"/>
            <a:ext cx="2346325" cy="2519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919" name="Rectangle 31"/>
          <p:cNvSpPr>
            <a:spLocks noChangeArrowheads="1"/>
          </p:cNvSpPr>
          <p:nvPr/>
        </p:nvSpPr>
        <p:spPr bwMode="auto">
          <a:xfrm>
            <a:off x="0" y="29003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  <p:sp>
        <p:nvSpPr>
          <p:cNvPr id="37920" name="Rectangle 32"/>
          <p:cNvSpPr>
            <a:spLocks noChangeArrowheads="1"/>
          </p:cNvSpPr>
          <p:nvPr/>
        </p:nvSpPr>
        <p:spPr bwMode="auto">
          <a:xfrm>
            <a:off x="3851275" y="5300663"/>
            <a:ext cx="8270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600">
                <a:solidFill>
                  <a:srgbClr val="000066"/>
                </a:solidFill>
              </a:rPr>
              <a:t>0,52 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9906" name="Rectangle 2"/>
          <p:cNvSpPr>
            <a:spLocks noChangeArrowheads="1"/>
          </p:cNvSpPr>
          <p:nvPr/>
        </p:nvSpPr>
        <p:spPr bwMode="auto">
          <a:xfrm>
            <a:off x="468313" y="217488"/>
            <a:ext cx="379095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cs-CZ" altLang="cs-CZ" sz="2400">
                <a:solidFill>
                  <a:srgbClr val="A51E0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Niederösterreich, Boier</a:t>
            </a:r>
          </a:p>
          <a:p>
            <a:pPr>
              <a:defRPr/>
            </a:pPr>
            <a:r>
              <a:rPr lang="cs-CZ" altLang="cs-CZ" sz="2400" b="0">
                <a:solidFill>
                  <a:srgbClr val="A51E0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AR Obol, Typ</a:t>
            </a:r>
            <a:r>
              <a:rPr lang="cs-CZ" altLang="cs-CZ" sz="2400">
                <a:solidFill>
                  <a:srgbClr val="A51E0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stern/Pegasus</a:t>
            </a:r>
          </a:p>
        </p:txBody>
      </p:sp>
      <p:pic>
        <p:nvPicPr>
          <p:cNvPr id="38915" name="Picture 3" descr="Mi2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341438"/>
            <a:ext cx="2159000" cy="212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6" name="Picture 4" descr="Mi2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1341438"/>
            <a:ext cx="2160588" cy="216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7" name="Rectangle 5"/>
          <p:cNvSpPr>
            <a:spLocks noChangeArrowheads="1"/>
          </p:cNvSpPr>
          <p:nvPr/>
        </p:nvSpPr>
        <p:spPr bwMode="auto">
          <a:xfrm>
            <a:off x="0" y="28956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  <p:graphicFrame>
        <p:nvGraphicFramePr>
          <p:cNvPr id="1019910" name="Group 6"/>
          <p:cNvGraphicFramePr>
            <a:graphicFrameLocks noGrp="1"/>
          </p:cNvGraphicFramePr>
          <p:nvPr>
            <p:ph/>
          </p:nvPr>
        </p:nvGraphicFramePr>
        <p:xfrm>
          <a:off x="5292725" y="1412875"/>
          <a:ext cx="3600450" cy="1096963"/>
        </p:xfrm>
        <a:graphic>
          <a:graphicData uri="http://schemas.openxmlformats.org/drawingml/2006/table">
            <a:tbl>
              <a:tblPr/>
              <a:tblGrid>
                <a:gridCol w="5984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080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985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985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969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65654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Fe</a:t>
                      </a:r>
                      <a:endParaRPr kumimoji="0" lang="cs-CZ" altLang="cs-CZ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CC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</a:endParaRPr>
                    </a:p>
                  </a:txBody>
                  <a:tcPr marT="45697" marB="4569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Cu</a:t>
                      </a:r>
                      <a:endParaRPr kumimoji="0" lang="cs-CZ" altLang="cs-CZ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CC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</a:endParaRPr>
                    </a:p>
                  </a:txBody>
                  <a:tcPr marT="45697" marB="4569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Ag</a:t>
                      </a:r>
                      <a:endParaRPr kumimoji="0" lang="cs-CZ" altLang="cs-CZ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CC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</a:endParaRPr>
                    </a:p>
                  </a:txBody>
                  <a:tcPr marT="45697" marB="4569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Au</a:t>
                      </a:r>
                      <a:endParaRPr kumimoji="0" lang="cs-CZ" altLang="cs-CZ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CC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</a:endParaRPr>
                    </a:p>
                  </a:txBody>
                  <a:tcPr marT="45697" marB="4569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Pb</a:t>
                      </a:r>
                      <a:endParaRPr kumimoji="0" lang="cs-CZ" altLang="cs-CZ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CC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</a:endParaRPr>
                    </a:p>
                  </a:txBody>
                  <a:tcPr marT="45697" marB="4569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654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1,32</a:t>
                      </a:r>
                      <a:endParaRPr kumimoji="0" lang="cs-CZ" altLang="cs-CZ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CC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</a:endParaRPr>
                    </a:p>
                  </a:txBody>
                  <a:tcPr marT="45697" marB="4569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2,06</a:t>
                      </a:r>
                      <a:endParaRPr kumimoji="0" lang="cs-CZ" altLang="cs-CZ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CC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</a:endParaRPr>
                    </a:p>
                  </a:txBody>
                  <a:tcPr marT="45697" marB="4569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96,28</a:t>
                      </a:r>
                      <a:endParaRPr kumimoji="0" lang="cs-CZ" altLang="cs-CZ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CC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</a:endParaRPr>
                    </a:p>
                  </a:txBody>
                  <a:tcPr marT="45697" marB="4569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0,24</a:t>
                      </a:r>
                      <a:endParaRPr kumimoji="0" lang="cs-CZ" altLang="cs-CZ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CC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</a:endParaRPr>
                    </a:p>
                  </a:txBody>
                  <a:tcPr marT="45697" marB="4569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0,10</a:t>
                      </a:r>
                      <a:endParaRPr kumimoji="0" lang="cs-CZ" altLang="cs-CZ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CC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</a:endParaRPr>
                    </a:p>
                  </a:txBody>
                  <a:tcPr marT="45697" marB="4569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654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1,44</a:t>
                      </a:r>
                      <a:endParaRPr kumimoji="0" lang="cs-CZ" altLang="cs-CZ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CC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</a:endParaRPr>
                    </a:p>
                  </a:txBody>
                  <a:tcPr marT="45697" marB="4569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2,20</a:t>
                      </a:r>
                      <a:endParaRPr kumimoji="0" lang="cs-CZ" altLang="cs-CZ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CC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</a:endParaRPr>
                    </a:p>
                  </a:txBody>
                  <a:tcPr marT="45697" marB="4569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96,06</a:t>
                      </a:r>
                      <a:endParaRPr kumimoji="0" lang="cs-CZ" altLang="cs-CZ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CC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</a:endParaRPr>
                    </a:p>
                  </a:txBody>
                  <a:tcPr marT="45697" marB="4569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0,20</a:t>
                      </a:r>
                      <a:endParaRPr kumimoji="0" lang="cs-CZ" altLang="cs-CZ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CC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</a:endParaRPr>
                    </a:p>
                  </a:txBody>
                  <a:tcPr marT="45697" marB="4569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0,11</a:t>
                      </a:r>
                      <a:endParaRPr kumimoji="0" lang="cs-CZ" altLang="cs-CZ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CC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</a:endParaRPr>
                    </a:p>
                  </a:txBody>
                  <a:tcPr marT="45697" marB="4569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8944" name="Rectangle 32"/>
          <p:cNvSpPr>
            <a:spLocks noChangeArrowheads="1"/>
          </p:cNvSpPr>
          <p:nvPr/>
        </p:nvSpPr>
        <p:spPr bwMode="auto">
          <a:xfrm flipH="1">
            <a:off x="5292725" y="3068638"/>
            <a:ext cx="15113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600">
                <a:solidFill>
                  <a:srgbClr val="000066"/>
                </a:solidFill>
              </a:rPr>
              <a:t>0,41 g</a:t>
            </a:r>
          </a:p>
        </p:txBody>
      </p:sp>
      <p:pic>
        <p:nvPicPr>
          <p:cNvPr id="38945" name="Picture 33" descr="Mi2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4005263"/>
            <a:ext cx="2160587" cy="204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46" name="Picture 34" descr="Mi2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4005263"/>
            <a:ext cx="2087563" cy="2014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47" name="Rectangle 35"/>
          <p:cNvSpPr>
            <a:spLocks noChangeArrowheads="1"/>
          </p:cNvSpPr>
          <p:nvPr/>
        </p:nvSpPr>
        <p:spPr bwMode="auto">
          <a:xfrm>
            <a:off x="0" y="29098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  <p:sp>
        <p:nvSpPr>
          <p:cNvPr id="38948" name="Rectangle 36"/>
          <p:cNvSpPr>
            <a:spLocks noChangeArrowheads="1"/>
          </p:cNvSpPr>
          <p:nvPr/>
        </p:nvSpPr>
        <p:spPr bwMode="auto">
          <a:xfrm>
            <a:off x="5148263" y="5634038"/>
            <a:ext cx="827087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600">
                <a:solidFill>
                  <a:srgbClr val="000066"/>
                </a:solidFill>
              </a:rPr>
              <a:t>0,39 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ryc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6242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0931" name="Rectangle 3"/>
          <p:cNvSpPr>
            <a:spLocks noChangeArrowheads="1"/>
          </p:cNvSpPr>
          <p:nvPr/>
        </p:nvSpPr>
        <p:spPr bwMode="auto">
          <a:xfrm>
            <a:off x="4067175" y="765175"/>
            <a:ext cx="45720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cs-CZ" altLang="cs-CZ" sz="2400">
                <a:solidFill>
                  <a:srgbClr val="A51E0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Niederösterreich, Boier</a:t>
            </a:r>
          </a:p>
          <a:p>
            <a:pPr>
              <a:defRPr/>
            </a:pPr>
            <a:r>
              <a:rPr lang="cs-CZ" altLang="cs-CZ" sz="2400" b="0">
                <a:solidFill>
                  <a:srgbClr val="A51E0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AR obol, Typ</a:t>
            </a:r>
            <a:r>
              <a:rPr lang="cs-CZ" altLang="cs-CZ" sz="2400">
                <a:solidFill>
                  <a:srgbClr val="A51E0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Stern/Schmiede</a:t>
            </a:r>
          </a:p>
        </p:txBody>
      </p:sp>
      <p:sp>
        <p:nvSpPr>
          <p:cNvPr id="39940" name="Rectangle 4"/>
          <p:cNvSpPr>
            <a:spLocks noChangeArrowheads="1"/>
          </p:cNvSpPr>
          <p:nvPr/>
        </p:nvSpPr>
        <p:spPr bwMode="auto">
          <a:xfrm>
            <a:off x="4284663" y="5300663"/>
            <a:ext cx="8382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600" b="0">
                <a:solidFill>
                  <a:srgbClr val="A51E07"/>
                </a:solidFill>
                <a:latin typeface="Times New Roman" panose="02020603050405020304" pitchFamily="18" charset="0"/>
              </a:rPr>
              <a:t>0,447 g</a:t>
            </a:r>
            <a:r>
              <a:rPr lang="cs-CZ" altLang="cs-CZ" sz="1400" b="0">
                <a:solidFill>
                  <a:srgbClr val="A51E07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39941" name="Rectangle 5"/>
          <p:cNvSpPr>
            <a:spLocks noChangeArrowheads="1"/>
          </p:cNvSpPr>
          <p:nvPr/>
        </p:nvSpPr>
        <p:spPr bwMode="auto">
          <a:xfrm>
            <a:off x="6804025" y="6242050"/>
            <a:ext cx="168433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400">
                <a:solidFill>
                  <a:srgbClr val="A51E07"/>
                </a:solidFill>
                <a:latin typeface="Times New Roman" panose="02020603050405020304" pitchFamily="18" charset="0"/>
              </a:rPr>
              <a:t>Nach: M. Rudnicki</a:t>
            </a:r>
            <a:r>
              <a:rPr lang="cs-CZ" altLang="cs-CZ" sz="1400" b="0">
                <a:solidFill>
                  <a:srgbClr val="A51E07"/>
                </a:solidFill>
                <a:latin typeface="Times New Roman" panose="02020603050405020304" pitchFamily="18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1954" name="Rectangle 2"/>
          <p:cNvSpPr>
            <a:spLocks noChangeArrowheads="1"/>
          </p:cNvSpPr>
          <p:nvPr/>
        </p:nvSpPr>
        <p:spPr bwMode="auto">
          <a:xfrm>
            <a:off x="611188" y="404813"/>
            <a:ext cx="6192837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cs-CZ" altLang="cs-CZ" sz="2400">
                <a:solidFill>
                  <a:srgbClr val="A51E0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Südbayern, Vindeliker</a:t>
            </a:r>
          </a:p>
          <a:p>
            <a:pPr>
              <a:defRPr/>
            </a:pPr>
            <a:r>
              <a:rPr lang="cs-CZ" altLang="cs-CZ" sz="2400" b="0">
                <a:solidFill>
                  <a:srgbClr val="A51E0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AR quinar,</a:t>
            </a:r>
            <a:r>
              <a:rPr lang="cs-CZ" altLang="cs-CZ" sz="2400">
                <a:solidFill>
                  <a:srgbClr val="A51E0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Büschelquinar und Schönaich II</a:t>
            </a:r>
          </a:p>
        </p:txBody>
      </p:sp>
      <p:pic>
        <p:nvPicPr>
          <p:cNvPr id="40963" name="Picture 3" descr="Mi2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557338"/>
            <a:ext cx="2016125" cy="184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4" name="Picture 4" descr="Mi2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1557338"/>
            <a:ext cx="1944687" cy="187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5" name="Rectangle 5"/>
          <p:cNvSpPr>
            <a:spLocks noChangeArrowheads="1"/>
          </p:cNvSpPr>
          <p:nvPr/>
        </p:nvSpPr>
        <p:spPr bwMode="auto">
          <a:xfrm>
            <a:off x="0" y="29241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  <p:pic>
        <p:nvPicPr>
          <p:cNvPr id="40966" name="Picture 6" descr="Mi2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4005263"/>
            <a:ext cx="2016125" cy="194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7" name="Picture 7" descr="Mi2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338" y="4005263"/>
            <a:ext cx="1874837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8" name="Rectangle 8"/>
          <p:cNvSpPr>
            <a:spLocks noChangeArrowheads="1"/>
          </p:cNvSpPr>
          <p:nvPr/>
        </p:nvSpPr>
        <p:spPr bwMode="auto">
          <a:xfrm>
            <a:off x="0" y="28860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  <p:pic>
        <p:nvPicPr>
          <p:cNvPr id="40969" name="Picture 11" descr="Mi26"/>
          <p:cNvPicPr>
            <a:picLocks noChangeAspect="1" noChangeArrowheads="1"/>
          </p:cNvPicPr>
          <p:nvPr>
            <p:ph sz="half"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84888" y="1557338"/>
            <a:ext cx="1922462" cy="19446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0970" name="Picture 13" descr="Mi26"/>
          <p:cNvPicPr>
            <a:picLocks noChangeAspect="1" noChangeArrowheads="1"/>
          </p:cNvPicPr>
          <p:nvPr>
            <p:ph sz="half" idx="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84888" y="4005263"/>
            <a:ext cx="1927225" cy="19446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Mapa Čech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404813"/>
            <a:ext cx="5832475" cy="484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Oval 4"/>
          <p:cNvSpPr>
            <a:spLocks noChangeArrowheads="1"/>
          </p:cNvSpPr>
          <p:nvPr/>
        </p:nvSpPr>
        <p:spPr bwMode="auto">
          <a:xfrm>
            <a:off x="4787900" y="2420938"/>
            <a:ext cx="215900" cy="2159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 b="0">
              <a:solidFill>
                <a:srgbClr val="FF0000"/>
              </a:solidFill>
            </a:endParaRPr>
          </a:p>
        </p:txBody>
      </p:sp>
      <p:sp>
        <p:nvSpPr>
          <p:cNvPr id="5124" name="Oval 5"/>
          <p:cNvSpPr>
            <a:spLocks noChangeArrowheads="1"/>
          </p:cNvSpPr>
          <p:nvPr/>
        </p:nvSpPr>
        <p:spPr bwMode="auto">
          <a:xfrm>
            <a:off x="2771775" y="2133600"/>
            <a:ext cx="215900" cy="2159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 b="0">
              <a:solidFill>
                <a:srgbClr val="FF0000"/>
              </a:solidFill>
            </a:endParaRPr>
          </a:p>
        </p:txBody>
      </p:sp>
      <p:sp>
        <p:nvSpPr>
          <p:cNvPr id="5125" name="Oval 6"/>
          <p:cNvSpPr>
            <a:spLocks noChangeArrowheads="1"/>
          </p:cNvSpPr>
          <p:nvPr/>
        </p:nvSpPr>
        <p:spPr bwMode="auto">
          <a:xfrm>
            <a:off x="3276600" y="2420938"/>
            <a:ext cx="215900" cy="2159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 b="0">
              <a:solidFill>
                <a:srgbClr val="FF0000"/>
              </a:solidFill>
            </a:endParaRPr>
          </a:p>
        </p:txBody>
      </p:sp>
      <p:sp>
        <p:nvSpPr>
          <p:cNvPr id="5126" name="Oval 7"/>
          <p:cNvSpPr>
            <a:spLocks noChangeArrowheads="1"/>
          </p:cNvSpPr>
          <p:nvPr/>
        </p:nvSpPr>
        <p:spPr bwMode="auto">
          <a:xfrm>
            <a:off x="2916238" y="2708275"/>
            <a:ext cx="215900" cy="2159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 b="0">
              <a:solidFill>
                <a:srgbClr val="FF0000"/>
              </a:solidFill>
            </a:endParaRPr>
          </a:p>
        </p:txBody>
      </p:sp>
      <p:sp>
        <p:nvSpPr>
          <p:cNvPr id="5127" name="Oval 8"/>
          <p:cNvSpPr>
            <a:spLocks noChangeArrowheads="1"/>
          </p:cNvSpPr>
          <p:nvPr/>
        </p:nvSpPr>
        <p:spPr bwMode="auto">
          <a:xfrm>
            <a:off x="2916238" y="3141663"/>
            <a:ext cx="215900" cy="2159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 b="0">
              <a:solidFill>
                <a:srgbClr val="FF0000"/>
              </a:solidFill>
            </a:endParaRPr>
          </a:p>
        </p:txBody>
      </p:sp>
      <p:sp>
        <p:nvSpPr>
          <p:cNvPr id="5128" name="Oval 9"/>
          <p:cNvSpPr>
            <a:spLocks noChangeArrowheads="1"/>
          </p:cNvSpPr>
          <p:nvPr/>
        </p:nvSpPr>
        <p:spPr bwMode="auto">
          <a:xfrm>
            <a:off x="3132138" y="4221163"/>
            <a:ext cx="215900" cy="2159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 b="0">
              <a:solidFill>
                <a:srgbClr val="FF0000"/>
              </a:solidFill>
            </a:endParaRPr>
          </a:p>
        </p:txBody>
      </p:sp>
      <p:sp>
        <p:nvSpPr>
          <p:cNvPr id="5129" name="Rectangle 10"/>
          <p:cNvSpPr>
            <a:spLocks noChangeArrowheads="1"/>
          </p:cNvSpPr>
          <p:nvPr/>
        </p:nvSpPr>
        <p:spPr bwMode="auto">
          <a:xfrm>
            <a:off x="3132138" y="4221163"/>
            <a:ext cx="287337" cy="2889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  <p:sp>
        <p:nvSpPr>
          <p:cNvPr id="1003531" name="Rectangle 11"/>
          <p:cNvSpPr>
            <a:spLocks noChangeArrowheads="1"/>
          </p:cNvSpPr>
          <p:nvPr/>
        </p:nvSpPr>
        <p:spPr bwMode="auto">
          <a:xfrm>
            <a:off x="6372225" y="765175"/>
            <a:ext cx="4572000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cs-CZ" altLang="cs-CZ" sz="2400">
                <a:solidFill>
                  <a:srgbClr val="A51E0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TŘÍSOV</a:t>
            </a:r>
          </a:p>
          <a:p>
            <a:pPr>
              <a:defRPr/>
            </a:pPr>
            <a:endParaRPr lang="cs-CZ" altLang="cs-CZ" sz="2400">
              <a:solidFill>
                <a:srgbClr val="A51E07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  <a:p>
            <a:pPr>
              <a:defRPr/>
            </a:pPr>
            <a:r>
              <a:rPr lang="cs-CZ" altLang="cs-CZ" sz="2400">
                <a:solidFill>
                  <a:srgbClr val="A51E0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oppidum</a:t>
            </a:r>
          </a:p>
        </p:txBody>
      </p:sp>
      <p:sp>
        <p:nvSpPr>
          <p:cNvPr id="5131" name="Rectangle 12"/>
          <p:cNvSpPr>
            <a:spLocks noChangeArrowheads="1"/>
          </p:cNvSpPr>
          <p:nvPr/>
        </p:nvSpPr>
        <p:spPr bwMode="auto">
          <a:xfrm>
            <a:off x="6300788" y="2276475"/>
            <a:ext cx="4572000" cy="177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Char char="-"/>
            </a:pPr>
            <a:r>
              <a:rPr lang="cs-CZ" altLang="cs-CZ" sz="1600">
                <a:solidFill>
                  <a:srgbClr val="990000"/>
                </a:solidFill>
                <a:latin typeface="Times New Roman" panose="02020603050405020304" pitchFamily="18" charset="0"/>
              </a:rPr>
              <a:t> Ausgrabungen NM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600">
                <a:solidFill>
                  <a:srgbClr val="990000"/>
                </a:solidFill>
                <a:latin typeface="Times New Roman" panose="02020603050405020304" pitchFamily="18" charset="0"/>
              </a:rPr>
              <a:t>  1954–1983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-"/>
            </a:pPr>
            <a:r>
              <a:rPr lang="cs-CZ" altLang="cs-CZ" sz="1600">
                <a:solidFill>
                  <a:srgbClr val="990000"/>
                </a:solidFill>
                <a:latin typeface="Times New Roman" panose="02020603050405020304" pitchFamily="18" charset="0"/>
              </a:rPr>
              <a:t> Detektor-forschungen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600">
                <a:solidFill>
                  <a:srgbClr val="990000"/>
                </a:solidFill>
                <a:latin typeface="Times New Roman" panose="02020603050405020304" pitchFamily="18" charset="0"/>
              </a:rPr>
              <a:t>  2008-2012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600" b="0">
                <a:latin typeface="Times New Roman" panose="02020603050405020304" pitchFamily="18" charset="0"/>
              </a:rPr>
              <a:t> 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-"/>
            </a:pPr>
            <a:endParaRPr lang="cs-CZ" altLang="cs-CZ" sz="1600">
              <a:solidFill>
                <a:srgbClr val="A51E07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400">
              <a:solidFill>
                <a:srgbClr val="A51E07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5132" name="Picture 15" descr="Třísov2"/>
          <p:cNvPicPr>
            <a:picLocks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05400" y="4405313"/>
            <a:ext cx="4038600" cy="24526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133" name="Line 19"/>
          <p:cNvSpPr>
            <a:spLocks noChangeShapeType="1"/>
          </p:cNvSpPr>
          <p:nvPr/>
        </p:nvSpPr>
        <p:spPr bwMode="auto">
          <a:xfrm>
            <a:off x="3492500" y="4437063"/>
            <a:ext cx="3384550" cy="72072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pic>
        <p:nvPicPr>
          <p:cNvPr id="5134" name="Picture 20" descr="Třísov-letecky2"/>
          <p:cNvPicPr>
            <a:picLocks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4508500"/>
            <a:ext cx="2916238" cy="17478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8146" name="Rectangle 2"/>
          <p:cNvSpPr>
            <a:spLocks noChangeArrowheads="1"/>
          </p:cNvSpPr>
          <p:nvPr/>
        </p:nvSpPr>
        <p:spPr bwMode="auto">
          <a:xfrm>
            <a:off x="611188" y="415925"/>
            <a:ext cx="4529137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cs-CZ" altLang="cs-CZ" sz="240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JIŽNÍ BAVORSKO, Vindelikové</a:t>
            </a:r>
          </a:p>
          <a:p>
            <a:pPr>
              <a:defRPr/>
            </a:pPr>
            <a:r>
              <a:rPr lang="cs-CZ" altLang="cs-CZ" sz="240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AR 1/4kvinár, typ Manching 1</a:t>
            </a:r>
          </a:p>
        </p:txBody>
      </p:sp>
      <p:pic>
        <p:nvPicPr>
          <p:cNvPr id="41987" name="Picture 3" descr="Mi2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628775"/>
            <a:ext cx="1944688" cy="194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8" name="Picture 4" descr="Mi2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3573463"/>
            <a:ext cx="1944688" cy="173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9" name="Rectangle 5"/>
          <p:cNvSpPr>
            <a:spLocks noChangeArrowheads="1"/>
          </p:cNvSpPr>
          <p:nvPr/>
        </p:nvSpPr>
        <p:spPr bwMode="auto">
          <a:xfrm>
            <a:off x="0" y="28813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  <p:graphicFrame>
        <p:nvGraphicFramePr>
          <p:cNvPr id="1158150" name="Group 6"/>
          <p:cNvGraphicFramePr>
            <a:graphicFrameLocks noGrp="1"/>
          </p:cNvGraphicFramePr>
          <p:nvPr>
            <p:ph/>
          </p:nvPr>
        </p:nvGraphicFramePr>
        <p:xfrm>
          <a:off x="3708400" y="1700213"/>
          <a:ext cx="3609975" cy="1096962"/>
        </p:xfrm>
        <a:graphic>
          <a:graphicData uri="http://schemas.openxmlformats.org/drawingml/2006/table">
            <a:tbl>
              <a:tblPr/>
              <a:tblGrid>
                <a:gridCol w="6000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1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985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0008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001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65654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Fe</a:t>
                      </a:r>
                      <a:endParaRPr kumimoji="0" lang="cs-CZ" altLang="cs-CZ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CC0000"/>
                        </a:solidFill>
                        <a:effectLst/>
                        <a:latin typeface="Arial" charset="0"/>
                      </a:endParaRPr>
                    </a:p>
                  </a:txBody>
                  <a:tcPr marT="45697" marB="4569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Cu</a:t>
                      </a:r>
                      <a:endParaRPr kumimoji="0" lang="cs-CZ" altLang="cs-CZ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CC0000"/>
                        </a:solidFill>
                        <a:effectLst/>
                        <a:latin typeface="Arial" charset="0"/>
                      </a:endParaRPr>
                    </a:p>
                  </a:txBody>
                  <a:tcPr marT="45697" marB="4569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Ag</a:t>
                      </a:r>
                      <a:endParaRPr kumimoji="0" lang="cs-CZ" altLang="cs-CZ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CC0000"/>
                        </a:solidFill>
                        <a:effectLst/>
                        <a:latin typeface="Arial" charset="0"/>
                      </a:endParaRPr>
                    </a:p>
                  </a:txBody>
                  <a:tcPr marT="45697" marB="4569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Au</a:t>
                      </a:r>
                      <a:endParaRPr kumimoji="0" lang="cs-CZ" altLang="cs-CZ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CC0000"/>
                        </a:solidFill>
                        <a:effectLst/>
                        <a:latin typeface="Arial" charset="0"/>
                      </a:endParaRPr>
                    </a:p>
                  </a:txBody>
                  <a:tcPr marT="45697" marB="4569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Pb</a:t>
                      </a:r>
                      <a:endParaRPr kumimoji="0" lang="cs-CZ" altLang="cs-CZ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CC0000"/>
                        </a:solidFill>
                        <a:effectLst/>
                        <a:latin typeface="Arial" charset="0"/>
                      </a:endParaRPr>
                    </a:p>
                  </a:txBody>
                  <a:tcPr marT="45697" marB="4569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654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2,13</a:t>
                      </a:r>
                      <a:endParaRPr kumimoji="0" lang="cs-CZ" altLang="cs-CZ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CC0000"/>
                        </a:solidFill>
                        <a:effectLst/>
                        <a:latin typeface="Arial" charset="0"/>
                      </a:endParaRPr>
                    </a:p>
                  </a:txBody>
                  <a:tcPr marT="45697" marB="4569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3,18</a:t>
                      </a:r>
                      <a:endParaRPr kumimoji="0" lang="cs-CZ" altLang="cs-CZ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CC0000"/>
                        </a:solidFill>
                        <a:effectLst/>
                        <a:latin typeface="Arial" charset="0"/>
                      </a:endParaRPr>
                    </a:p>
                  </a:txBody>
                  <a:tcPr marT="45697" marB="4569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94,36</a:t>
                      </a:r>
                      <a:endParaRPr kumimoji="0" lang="cs-CZ" altLang="cs-CZ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CC0000"/>
                        </a:solidFill>
                        <a:effectLst/>
                        <a:latin typeface="Arial" charset="0"/>
                      </a:endParaRPr>
                    </a:p>
                  </a:txBody>
                  <a:tcPr marT="45697" marB="4569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0,16</a:t>
                      </a:r>
                      <a:endParaRPr kumimoji="0" lang="cs-CZ" altLang="cs-CZ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CC0000"/>
                        </a:solidFill>
                        <a:effectLst/>
                        <a:latin typeface="Arial" charset="0"/>
                      </a:endParaRPr>
                    </a:p>
                  </a:txBody>
                  <a:tcPr marT="45697" marB="4569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0,17</a:t>
                      </a:r>
                      <a:endParaRPr kumimoji="0" lang="cs-CZ" altLang="cs-CZ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CC0000"/>
                        </a:solidFill>
                        <a:effectLst/>
                        <a:latin typeface="Arial" charset="0"/>
                      </a:endParaRPr>
                    </a:p>
                  </a:txBody>
                  <a:tcPr marT="45697" marB="4569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654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1,85</a:t>
                      </a:r>
                      <a:endParaRPr kumimoji="0" lang="cs-CZ" altLang="cs-CZ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CC0000"/>
                        </a:solidFill>
                        <a:effectLst/>
                        <a:latin typeface="Arial" charset="0"/>
                      </a:endParaRPr>
                    </a:p>
                  </a:txBody>
                  <a:tcPr marT="45697" marB="4569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2,84</a:t>
                      </a:r>
                      <a:endParaRPr kumimoji="0" lang="cs-CZ" altLang="cs-CZ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CC0000"/>
                        </a:solidFill>
                        <a:effectLst/>
                        <a:latin typeface="Arial" charset="0"/>
                      </a:endParaRPr>
                    </a:p>
                  </a:txBody>
                  <a:tcPr marT="45697" marB="4569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95,02</a:t>
                      </a:r>
                      <a:endParaRPr kumimoji="0" lang="cs-CZ" altLang="cs-CZ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CC0000"/>
                        </a:solidFill>
                        <a:effectLst/>
                        <a:latin typeface="Arial" charset="0"/>
                      </a:endParaRPr>
                    </a:p>
                  </a:txBody>
                  <a:tcPr marT="45697" marB="4569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0,15</a:t>
                      </a:r>
                      <a:endParaRPr kumimoji="0" lang="cs-CZ" altLang="cs-CZ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CC0000"/>
                        </a:solidFill>
                        <a:effectLst/>
                        <a:latin typeface="Arial" charset="0"/>
                      </a:endParaRPr>
                    </a:p>
                  </a:txBody>
                  <a:tcPr marT="45697" marB="4569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0,15</a:t>
                      </a:r>
                      <a:endParaRPr kumimoji="0" lang="cs-CZ" altLang="cs-CZ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CC0000"/>
                        </a:solidFill>
                        <a:effectLst/>
                        <a:latin typeface="Arial" charset="0"/>
                      </a:endParaRPr>
                    </a:p>
                  </a:txBody>
                  <a:tcPr marT="45697" marB="4569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42016" name="Rectangle 32"/>
          <p:cNvSpPr>
            <a:spLocks noChangeArrowheads="1"/>
          </p:cNvSpPr>
          <p:nvPr/>
        </p:nvSpPr>
        <p:spPr bwMode="auto">
          <a:xfrm>
            <a:off x="3708400" y="4868863"/>
            <a:ext cx="74136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400">
                <a:solidFill>
                  <a:srgbClr val="000066"/>
                </a:solidFill>
              </a:rPr>
              <a:t>0,35 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0194" name="Rectangle 2"/>
          <p:cNvSpPr>
            <a:spLocks noChangeArrowheads="1"/>
          </p:cNvSpPr>
          <p:nvPr/>
        </p:nvSpPr>
        <p:spPr bwMode="auto">
          <a:xfrm>
            <a:off x="395288" y="333375"/>
            <a:ext cx="4572000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cs-CZ" altLang="cs-CZ" sz="240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STŘEDOVÝCHODNÍ GALIE</a:t>
            </a:r>
          </a:p>
          <a:p>
            <a:pPr>
              <a:defRPr/>
            </a:pPr>
            <a:r>
              <a:rPr lang="cs-CZ" altLang="cs-CZ" sz="240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Aeduové (nebo Lingonové)</a:t>
            </a:r>
          </a:p>
          <a:p>
            <a:pPr>
              <a:defRPr/>
            </a:pPr>
            <a:r>
              <a:rPr lang="cs-CZ" altLang="cs-CZ" sz="240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AR kvinár, typ Kaletedu</a:t>
            </a:r>
          </a:p>
        </p:txBody>
      </p:sp>
      <p:pic>
        <p:nvPicPr>
          <p:cNvPr id="43011" name="Picture 3" descr="Mi2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628775"/>
            <a:ext cx="2003425" cy="208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2" name="Picture 4" descr="Mi2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3716338"/>
            <a:ext cx="1968500" cy="208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3" name="Rectangle 5"/>
          <p:cNvSpPr>
            <a:spLocks noChangeArrowheads="1"/>
          </p:cNvSpPr>
          <p:nvPr/>
        </p:nvSpPr>
        <p:spPr bwMode="auto">
          <a:xfrm>
            <a:off x="0" y="29432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  <p:graphicFrame>
        <p:nvGraphicFramePr>
          <p:cNvPr id="1160198" name="Group 6"/>
          <p:cNvGraphicFramePr>
            <a:graphicFrameLocks noGrp="1"/>
          </p:cNvGraphicFramePr>
          <p:nvPr>
            <p:ph/>
          </p:nvPr>
        </p:nvGraphicFramePr>
        <p:xfrm>
          <a:off x="3276600" y="1989138"/>
          <a:ext cx="4608513" cy="1096962"/>
        </p:xfrm>
        <a:graphic>
          <a:graphicData uri="http://schemas.openxmlformats.org/drawingml/2006/table">
            <a:tbl>
              <a:tblPr/>
              <a:tblGrid>
                <a:gridCol w="9493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255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668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668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65654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Fe</a:t>
                      </a:r>
                      <a:endParaRPr kumimoji="0" lang="cs-CZ" altLang="cs-CZ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CC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</a:endParaRPr>
                    </a:p>
                  </a:txBody>
                  <a:tcPr marT="45697" marB="4569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Cu</a:t>
                      </a:r>
                      <a:endParaRPr kumimoji="0" lang="cs-CZ" altLang="cs-CZ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CC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</a:endParaRPr>
                    </a:p>
                  </a:txBody>
                  <a:tcPr marT="45697" marB="4569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Ag</a:t>
                      </a:r>
                      <a:endParaRPr kumimoji="0" lang="cs-CZ" altLang="cs-CZ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CC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</a:endParaRPr>
                    </a:p>
                  </a:txBody>
                  <a:tcPr marT="45697" marB="4569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Pb</a:t>
                      </a:r>
                      <a:endParaRPr kumimoji="0" lang="cs-CZ" altLang="cs-CZ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CC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</a:endParaRPr>
                    </a:p>
                  </a:txBody>
                  <a:tcPr marT="45697" marB="4569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654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3,89</a:t>
                      </a:r>
                      <a:endParaRPr kumimoji="0" lang="cs-CZ" altLang="cs-CZ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CC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</a:endParaRPr>
                    </a:p>
                  </a:txBody>
                  <a:tcPr marT="45697" marB="4569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stopy</a:t>
                      </a:r>
                      <a:endParaRPr kumimoji="0" lang="cs-CZ" altLang="cs-CZ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CC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</a:endParaRPr>
                    </a:p>
                  </a:txBody>
                  <a:tcPr marT="45697" marB="4569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95,89</a:t>
                      </a:r>
                      <a:endParaRPr kumimoji="0" lang="cs-CZ" altLang="cs-CZ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CC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</a:endParaRPr>
                    </a:p>
                  </a:txBody>
                  <a:tcPr marT="45697" marB="4569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stopy</a:t>
                      </a:r>
                      <a:endParaRPr kumimoji="0" lang="cs-CZ" altLang="cs-CZ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CC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</a:endParaRPr>
                    </a:p>
                  </a:txBody>
                  <a:tcPr marT="45697" marB="4569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654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1,11</a:t>
                      </a:r>
                      <a:endParaRPr kumimoji="0" lang="cs-CZ" altLang="cs-CZ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CC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</a:endParaRPr>
                    </a:p>
                  </a:txBody>
                  <a:tcPr marT="45697" marB="4569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0,50</a:t>
                      </a:r>
                      <a:endParaRPr kumimoji="0" lang="cs-CZ" altLang="cs-CZ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CC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</a:endParaRPr>
                    </a:p>
                  </a:txBody>
                  <a:tcPr marT="45697" marB="4569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98,36</a:t>
                      </a:r>
                      <a:endParaRPr kumimoji="0" lang="cs-CZ" altLang="cs-CZ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CC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</a:endParaRPr>
                    </a:p>
                  </a:txBody>
                  <a:tcPr marT="45697" marB="4569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stopy</a:t>
                      </a:r>
                      <a:endParaRPr kumimoji="0" lang="cs-CZ" altLang="cs-CZ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CC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charset="0"/>
                      </a:endParaRPr>
                    </a:p>
                  </a:txBody>
                  <a:tcPr marT="45697" marB="4569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43036" name="Rectangle 28"/>
          <p:cNvSpPr>
            <a:spLocks noChangeArrowheads="1"/>
          </p:cNvSpPr>
          <p:nvPr/>
        </p:nvSpPr>
        <p:spPr bwMode="auto">
          <a:xfrm>
            <a:off x="3563938" y="5084763"/>
            <a:ext cx="74136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400">
                <a:solidFill>
                  <a:srgbClr val="000066"/>
                </a:solidFill>
              </a:rPr>
              <a:t>1,82 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9170" name="Rectangle 2"/>
          <p:cNvSpPr>
            <a:spLocks noChangeArrowheads="1"/>
          </p:cNvSpPr>
          <p:nvPr/>
        </p:nvSpPr>
        <p:spPr bwMode="auto">
          <a:xfrm>
            <a:off x="539750" y="476250"/>
            <a:ext cx="45720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cs-CZ" altLang="cs-CZ" sz="240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NORICUM</a:t>
            </a:r>
          </a:p>
          <a:p>
            <a:pPr>
              <a:defRPr/>
            </a:pPr>
            <a:r>
              <a:rPr lang="cs-CZ" altLang="cs-CZ" sz="240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AR obol, typ Magdalensberg</a:t>
            </a:r>
          </a:p>
        </p:txBody>
      </p:sp>
      <p:pic>
        <p:nvPicPr>
          <p:cNvPr id="44035" name="Picture 3" descr="H1-235412av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341438"/>
            <a:ext cx="2093912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6" name="Picture 4" descr="H1-235412rv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3573463"/>
            <a:ext cx="2136775" cy="220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7" name="Rectangle 5"/>
          <p:cNvSpPr>
            <a:spLocks noChangeArrowheads="1"/>
          </p:cNvSpPr>
          <p:nvPr/>
        </p:nvSpPr>
        <p:spPr bwMode="auto">
          <a:xfrm>
            <a:off x="0" y="28146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  <p:sp>
        <p:nvSpPr>
          <p:cNvPr id="44038" name="Rectangle 6"/>
          <p:cNvSpPr>
            <a:spLocks noChangeArrowheads="1"/>
          </p:cNvSpPr>
          <p:nvPr/>
        </p:nvSpPr>
        <p:spPr bwMode="auto">
          <a:xfrm>
            <a:off x="3276600" y="5013325"/>
            <a:ext cx="95726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600">
                <a:solidFill>
                  <a:srgbClr val="000066"/>
                </a:solidFill>
              </a:rPr>
              <a:t>0,623 g</a:t>
            </a:r>
          </a:p>
        </p:txBody>
      </p:sp>
      <p:sp>
        <p:nvSpPr>
          <p:cNvPr id="44039" name="Rectangle 7"/>
          <p:cNvSpPr>
            <a:spLocks noChangeArrowheads="1"/>
          </p:cNvSpPr>
          <p:nvPr/>
        </p:nvSpPr>
        <p:spPr bwMode="auto">
          <a:xfrm>
            <a:off x="3203575" y="1755775"/>
            <a:ext cx="21605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>
                <a:solidFill>
                  <a:srgbClr val="000066"/>
                </a:solidFill>
                <a:latin typeface="Times New Roman" panose="02020603050405020304" pitchFamily="18" charset="0"/>
              </a:rPr>
              <a:t>Výzkum NM 1977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1218" name="Rectangle 2"/>
          <p:cNvSpPr>
            <a:spLocks noChangeArrowheads="1"/>
          </p:cNvSpPr>
          <p:nvPr/>
        </p:nvSpPr>
        <p:spPr bwMode="auto">
          <a:xfrm>
            <a:off x="395288" y="314325"/>
            <a:ext cx="5599112" cy="1247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tIns="152352" bIns="0" anchor="ctr">
            <a:spAutoFit/>
          </a:bodyPr>
          <a:lstStyle/>
          <a:p>
            <a:pPr>
              <a:defRPr/>
            </a:pPr>
            <a:r>
              <a:rPr lang="cs-CZ" altLang="cs-CZ" sz="240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STŘEDOVÝCHODNÍ GALLIE, Sequani</a:t>
            </a:r>
          </a:p>
          <a:p>
            <a:pPr>
              <a:defRPr/>
            </a:pPr>
            <a:r>
              <a:rPr lang="cs-CZ" altLang="cs-CZ" sz="240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Potinová mince, typ: „Grosse Tête“</a:t>
            </a:r>
          </a:p>
          <a:p>
            <a:pPr eaLnBrk="0" hangingPunct="0">
              <a:defRPr/>
            </a:pPr>
            <a:endParaRPr lang="cs-CZ" altLang="cs-CZ" sz="2400">
              <a:solidFill>
                <a:srgbClr val="0000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pic>
        <p:nvPicPr>
          <p:cNvPr id="45059" name="Picture 3" descr="H1-235415av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700213"/>
            <a:ext cx="2303463" cy="2268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0" name="Picture 4" descr="H1-235415rv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3933825"/>
            <a:ext cx="2303463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1" name="Rectangle 5"/>
          <p:cNvSpPr>
            <a:spLocks noChangeArrowheads="1"/>
          </p:cNvSpPr>
          <p:nvPr/>
        </p:nvSpPr>
        <p:spPr bwMode="auto">
          <a:xfrm>
            <a:off x="0" y="28241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  <p:sp>
        <p:nvSpPr>
          <p:cNvPr id="45062" name="Rectangle 6"/>
          <p:cNvSpPr>
            <a:spLocks noChangeArrowheads="1"/>
          </p:cNvSpPr>
          <p:nvPr/>
        </p:nvSpPr>
        <p:spPr bwMode="auto">
          <a:xfrm>
            <a:off x="3635375" y="5373688"/>
            <a:ext cx="10175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600">
                <a:solidFill>
                  <a:srgbClr val="000066"/>
                </a:solidFill>
              </a:rPr>
              <a:t>3,722 g </a:t>
            </a:r>
          </a:p>
        </p:txBody>
      </p:sp>
      <p:sp>
        <p:nvSpPr>
          <p:cNvPr id="45063" name="Rectangle 7"/>
          <p:cNvSpPr>
            <a:spLocks noChangeArrowheads="1"/>
          </p:cNvSpPr>
          <p:nvPr/>
        </p:nvSpPr>
        <p:spPr bwMode="auto">
          <a:xfrm>
            <a:off x="3348038" y="1844675"/>
            <a:ext cx="309086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b="0">
                <a:solidFill>
                  <a:srgbClr val="000066"/>
                </a:solidFill>
                <a:latin typeface="Times New Roman" panose="02020603050405020304" pitchFamily="18" charset="0"/>
              </a:rPr>
              <a:t>Výzkum NM 1978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Mi2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1700213"/>
            <a:ext cx="3379787" cy="367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3" name="Picture 3" descr="Mi2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1700213"/>
            <a:ext cx="3424237" cy="367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4" name="Rectangle 4"/>
          <p:cNvSpPr>
            <a:spLocks noChangeArrowheads="1"/>
          </p:cNvSpPr>
          <p:nvPr/>
        </p:nvSpPr>
        <p:spPr bwMode="auto">
          <a:xfrm>
            <a:off x="0" y="24622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  <p:sp>
        <p:nvSpPr>
          <p:cNvPr id="46085" name="Rectangle 5"/>
          <p:cNvSpPr>
            <a:spLocks noChangeArrowheads="1"/>
          </p:cNvSpPr>
          <p:nvPr/>
        </p:nvSpPr>
        <p:spPr bwMode="auto">
          <a:xfrm>
            <a:off x="900113" y="5616575"/>
            <a:ext cx="11747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>
                <a:solidFill>
                  <a:schemeClr val="bg2"/>
                </a:solidFill>
                <a:latin typeface="Times New Roman" panose="02020603050405020304" pitchFamily="18" charset="0"/>
              </a:rPr>
              <a:t>20,13 g </a:t>
            </a:r>
          </a:p>
        </p:txBody>
      </p:sp>
      <p:sp>
        <p:nvSpPr>
          <p:cNvPr id="1162246" name="Rectangle 6"/>
          <p:cNvSpPr>
            <a:spLocks noChangeArrowheads="1"/>
          </p:cNvSpPr>
          <p:nvPr/>
        </p:nvSpPr>
        <p:spPr bwMode="auto">
          <a:xfrm>
            <a:off x="827088" y="549275"/>
            <a:ext cx="705802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cs-CZ" altLang="cs-CZ" sz="2400" b="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Řím-republika,</a:t>
            </a:r>
            <a:r>
              <a:rPr lang="cs-CZ" altLang="cs-CZ" sz="240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Terentius Lucanus, </a:t>
            </a:r>
            <a:r>
              <a:rPr lang="cs-CZ" altLang="cs-CZ" sz="2400" i="1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Roma</a:t>
            </a:r>
            <a:r>
              <a:rPr lang="cs-CZ" altLang="cs-CZ" sz="240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, </a:t>
            </a:r>
          </a:p>
          <a:p>
            <a:pPr>
              <a:defRPr/>
            </a:pPr>
            <a:r>
              <a:rPr lang="cs-CZ" altLang="cs-CZ" sz="240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AE as, 147 před Kristem, </a:t>
            </a:r>
            <a:r>
              <a:rPr lang="cs-CZ" altLang="cs-CZ" sz="2400" i="1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RRC </a:t>
            </a:r>
            <a:r>
              <a:rPr lang="cs-CZ" altLang="cs-CZ" sz="240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č. 217/2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ChangeArrowheads="1"/>
          </p:cNvSpPr>
          <p:nvPr/>
        </p:nvSpPr>
        <p:spPr bwMode="auto">
          <a:xfrm>
            <a:off x="0" y="30527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  <p:pic>
        <p:nvPicPr>
          <p:cNvPr id="47107" name="Picture 3" descr="Mi 26968av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922463"/>
            <a:ext cx="2232025" cy="217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8" name="Picture 4" descr="Mi 26968rv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4076700"/>
            <a:ext cx="2159000" cy="210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9" name="Picture 5" descr="IMG_5915"/>
          <p:cNvPicPr>
            <a:picLocks noChangeAspect="1" noChangeArrowheads="1"/>
          </p:cNvPicPr>
          <p:nvPr>
            <p:ph sz="quarter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03575" y="2060575"/>
            <a:ext cx="2022475" cy="1981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7110" name="Picture 6" descr="IMG_5916"/>
          <p:cNvPicPr>
            <a:picLocks noChangeAspect="1" noChangeArrowheads="1"/>
          </p:cNvPicPr>
          <p:nvPr>
            <p:ph sz="quarter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32138" y="4149725"/>
            <a:ext cx="2020887" cy="1981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7111" name="Picture 7" descr="Mi 26972av"/>
          <p:cNvPicPr>
            <a:picLocks noChangeAspect="1" noChangeArrowheads="1"/>
          </p:cNvPicPr>
          <p:nvPr>
            <p:ph sz="quarter" idx="3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80063" y="4149725"/>
            <a:ext cx="2952750" cy="15573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7112" name="Picture 8" descr="Mi 26972rv"/>
          <p:cNvPicPr>
            <a:picLocks noChangeAspect="1" noChangeArrowheads="1"/>
          </p:cNvPicPr>
          <p:nvPr>
            <p:ph sz="quarter" idx="4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80063" y="2133600"/>
            <a:ext cx="2952750" cy="15986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163273" name="Rectangle 9"/>
          <p:cNvSpPr>
            <a:spLocks noChangeArrowheads="1"/>
          </p:cNvSpPr>
          <p:nvPr/>
        </p:nvSpPr>
        <p:spPr bwMode="auto">
          <a:xfrm>
            <a:off x="1979613" y="620713"/>
            <a:ext cx="45720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cs-CZ" altLang="cs-CZ" sz="240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TŘÍSOV</a:t>
            </a:r>
          </a:p>
          <a:p>
            <a:pPr>
              <a:defRPr/>
            </a:pPr>
            <a:r>
              <a:rPr lang="cs-CZ" altLang="cs-CZ" sz="240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AR Schrötlingen und Ingot</a:t>
            </a:r>
            <a:r>
              <a:rPr lang="cs-CZ" altLang="cs-CZ" sz="2400">
                <a:latin typeface="Times New Roman" pitchFamily="18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MapaEvropy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9250"/>
            <a:ext cx="9144000" cy="653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1" name="Oval 3"/>
          <p:cNvSpPr>
            <a:spLocks noChangeArrowheads="1"/>
          </p:cNvSpPr>
          <p:nvPr/>
        </p:nvSpPr>
        <p:spPr bwMode="auto">
          <a:xfrm>
            <a:off x="5508625" y="1700213"/>
            <a:ext cx="144463" cy="144462"/>
          </a:xfrm>
          <a:prstGeom prst="ellipse">
            <a:avLst/>
          </a:prstGeom>
          <a:solidFill>
            <a:srgbClr val="FF0000"/>
          </a:solidFill>
          <a:ln w="9525">
            <a:solidFill>
              <a:srgbClr val="CC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 b="0">
              <a:solidFill>
                <a:srgbClr val="FF0000"/>
              </a:solidFill>
            </a:endParaRPr>
          </a:p>
        </p:txBody>
      </p:sp>
      <p:sp>
        <p:nvSpPr>
          <p:cNvPr id="1164292" name="Rectangle 4"/>
          <p:cNvSpPr>
            <a:spLocks noChangeArrowheads="1"/>
          </p:cNvSpPr>
          <p:nvPr/>
        </p:nvSpPr>
        <p:spPr bwMode="auto">
          <a:xfrm>
            <a:off x="0" y="0"/>
            <a:ext cx="9144000" cy="908050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cs-CZ" altLang="cs-CZ" sz="240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Směry obchodních kontaktů doložených </a:t>
            </a:r>
          </a:p>
          <a:p>
            <a:pPr algn="ctr">
              <a:defRPr/>
            </a:pPr>
            <a:r>
              <a:rPr lang="cs-CZ" altLang="cs-CZ" sz="240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prostřednictvím mincí na třísovském oppidu</a:t>
            </a:r>
            <a:r>
              <a:rPr lang="cs-CZ" altLang="cs-CZ" sz="2000">
                <a:solidFill>
                  <a:srgbClr val="CC0000"/>
                </a:solidFill>
              </a:rPr>
              <a:t> </a:t>
            </a:r>
          </a:p>
        </p:txBody>
      </p:sp>
      <p:sp>
        <p:nvSpPr>
          <p:cNvPr id="48133" name="Line 5"/>
          <p:cNvSpPr>
            <a:spLocks noChangeShapeType="1"/>
          </p:cNvSpPr>
          <p:nvPr/>
        </p:nvSpPr>
        <p:spPr bwMode="auto">
          <a:xfrm flipH="1">
            <a:off x="5508625" y="1844675"/>
            <a:ext cx="71438" cy="1079500"/>
          </a:xfrm>
          <a:prstGeom prst="line">
            <a:avLst/>
          </a:prstGeom>
          <a:noFill/>
          <a:ln w="9525">
            <a:solidFill>
              <a:srgbClr val="CC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8134" name="Line 6"/>
          <p:cNvSpPr>
            <a:spLocks noChangeShapeType="1"/>
          </p:cNvSpPr>
          <p:nvPr/>
        </p:nvSpPr>
        <p:spPr bwMode="auto">
          <a:xfrm flipH="1">
            <a:off x="4427538" y="1773238"/>
            <a:ext cx="1152525" cy="360362"/>
          </a:xfrm>
          <a:prstGeom prst="line">
            <a:avLst/>
          </a:prstGeom>
          <a:noFill/>
          <a:ln w="9525">
            <a:solidFill>
              <a:srgbClr val="CC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8135" name="Line 7"/>
          <p:cNvSpPr>
            <a:spLocks noChangeShapeType="1"/>
          </p:cNvSpPr>
          <p:nvPr/>
        </p:nvSpPr>
        <p:spPr bwMode="auto">
          <a:xfrm flipH="1" flipV="1">
            <a:off x="5148263" y="1341438"/>
            <a:ext cx="431800" cy="431800"/>
          </a:xfrm>
          <a:prstGeom prst="line">
            <a:avLst/>
          </a:prstGeom>
          <a:noFill/>
          <a:ln w="9525">
            <a:solidFill>
              <a:srgbClr val="CC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8136" name="Line 8"/>
          <p:cNvSpPr>
            <a:spLocks noChangeShapeType="1"/>
          </p:cNvSpPr>
          <p:nvPr/>
        </p:nvSpPr>
        <p:spPr bwMode="auto">
          <a:xfrm flipH="1">
            <a:off x="4859338" y="1773238"/>
            <a:ext cx="720725" cy="4103687"/>
          </a:xfrm>
          <a:prstGeom prst="line">
            <a:avLst/>
          </a:prstGeom>
          <a:noFill/>
          <a:ln w="9525">
            <a:solidFill>
              <a:srgbClr val="CC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8137" name="Line 9"/>
          <p:cNvSpPr>
            <a:spLocks noChangeShapeType="1"/>
          </p:cNvSpPr>
          <p:nvPr/>
        </p:nvSpPr>
        <p:spPr bwMode="auto">
          <a:xfrm>
            <a:off x="5580063" y="1773238"/>
            <a:ext cx="360362" cy="215900"/>
          </a:xfrm>
          <a:prstGeom prst="line">
            <a:avLst/>
          </a:prstGeom>
          <a:noFill/>
          <a:ln w="9525">
            <a:solidFill>
              <a:srgbClr val="CC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8138" name="Line 10"/>
          <p:cNvSpPr>
            <a:spLocks noChangeShapeType="1"/>
          </p:cNvSpPr>
          <p:nvPr/>
        </p:nvSpPr>
        <p:spPr bwMode="auto">
          <a:xfrm flipH="1">
            <a:off x="323850" y="1773238"/>
            <a:ext cx="5256213" cy="2087562"/>
          </a:xfrm>
          <a:prstGeom prst="line">
            <a:avLst/>
          </a:prstGeom>
          <a:noFill/>
          <a:ln w="9525">
            <a:solidFill>
              <a:srgbClr val="CC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8139" name="Rectangle 11"/>
          <p:cNvSpPr>
            <a:spLocks noChangeArrowheads="1"/>
          </p:cNvSpPr>
          <p:nvPr/>
        </p:nvSpPr>
        <p:spPr bwMode="auto">
          <a:xfrm>
            <a:off x="4284663" y="1052513"/>
            <a:ext cx="114458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400">
                <a:solidFill>
                  <a:srgbClr val="CC0000"/>
                </a:solidFill>
              </a:rPr>
              <a:t>Stradonice</a:t>
            </a:r>
          </a:p>
        </p:txBody>
      </p:sp>
      <p:sp>
        <p:nvSpPr>
          <p:cNvPr id="48140" name="Rectangle 12"/>
          <p:cNvSpPr>
            <a:spLocks noChangeArrowheads="1"/>
          </p:cNvSpPr>
          <p:nvPr/>
        </p:nvSpPr>
        <p:spPr bwMode="auto">
          <a:xfrm>
            <a:off x="6300788" y="1125538"/>
            <a:ext cx="119856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400">
                <a:solidFill>
                  <a:srgbClr val="CC0000"/>
                </a:solidFill>
              </a:rPr>
              <a:t>S. Hradisko</a:t>
            </a:r>
          </a:p>
        </p:txBody>
      </p:sp>
      <p:sp>
        <p:nvSpPr>
          <p:cNvPr id="48141" name="Line 13"/>
          <p:cNvSpPr>
            <a:spLocks noChangeShapeType="1"/>
          </p:cNvSpPr>
          <p:nvPr/>
        </p:nvSpPr>
        <p:spPr bwMode="auto">
          <a:xfrm flipV="1">
            <a:off x="5580063" y="1341438"/>
            <a:ext cx="720725" cy="431800"/>
          </a:xfrm>
          <a:prstGeom prst="line">
            <a:avLst/>
          </a:prstGeom>
          <a:noFill/>
          <a:ln w="9525">
            <a:solidFill>
              <a:srgbClr val="CC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ChangeArrowheads="1"/>
          </p:cNvSpPr>
          <p:nvPr/>
        </p:nvSpPr>
        <p:spPr bwMode="auto">
          <a:xfrm>
            <a:off x="468313" y="333375"/>
            <a:ext cx="82740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3600">
                <a:solidFill>
                  <a:srgbClr val="000066"/>
                </a:solidFill>
                <a:latin typeface="Times New Roman" panose="02020603050405020304" pitchFamily="18" charset="0"/>
              </a:rPr>
              <a:t>Zlaté prsteny z areálu třísovského oppida</a:t>
            </a:r>
          </a:p>
        </p:txBody>
      </p:sp>
      <p:pic>
        <p:nvPicPr>
          <p:cNvPr id="49155" name="Picture 3" descr="Tř"/>
          <p:cNvPicPr>
            <a:picLocks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58888" y="1412875"/>
            <a:ext cx="6697662" cy="47783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Mi26"/>
          <p:cNvPicPr>
            <a:picLocks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00113" y="1844675"/>
            <a:ext cx="1995487" cy="1981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0179" name="Picture 3" descr="Mi26"/>
          <p:cNvPicPr>
            <a:picLocks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56325" y="1773238"/>
            <a:ext cx="1995488" cy="1981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0180" name="Picture 4" descr="Tř"/>
          <p:cNvPicPr>
            <a:picLocks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7088" y="4076700"/>
            <a:ext cx="3468687" cy="24749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0181" name="Picture 5" descr="Tř"/>
          <p:cNvPicPr>
            <a:picLocks noChangeAspect="1" noChangeArrowheads="1"/>
          </p:cNvPicPr>
          <p:nvPr>
            <p:ph sz="quarter" idx="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0" y="4076700"/>
            <a:ext cx="3576638" cy="25114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aphicFrame>
        <p:nvGraphicFramePr>
          <p:cNvPr id="1166342" name="Group 6"/>
          <p:cNvGraphicFramePr>
            <a:graphicFrameLocks noGrp="1"/>
          </p:cNvGraphicFramePr>
          <p:nvPr/>
        </p:nvGraphicFramePr>
        <p:xfrm>
          <a:off x="3059113" y="476250"/>
          <a:ext cx="2890837" cy="914400"/>
        </p:xfrm>
        <a:graphic>
          <a:graphicData uri="http://schemas.openxmlformats.org/drawingml/2006/table">
            <a:tbl>
              <a:tblPr/>
              <a:tblGrid>
                <a:gridCol w="9302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461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651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Cu</a:t>
                      </a:r>
                      <a:endParaRPr kumimoji="0" lang="cs-CZ" altLang="cs-CZ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Ag</a:t>
                      </a:r>
                      <a:endParaRPr kumimoji="0" lang="cs-CZ" altLang="cs-CZ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Au</a:t>
                      </a:r>
                      <a:endParaRPr kumimoji="0" lang="cs-CZ" altLang="cs-CZ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1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0,77</a:t>
                      </a:r>
                      <a:endParaRPr kumimoji="0" lang="cs-CZ" altLang="cs-CZ" sz="2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4,89</a:t>
                      </a:r>
                      <a:endParaRPr kumimoji="0" lang="cs-CZ" altLang="cs-CZ" sz="2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94,33</a:t>
                      </a:r>
                      <a:endParaRPr kumimoji="0" lang="cs-CZ" altLang="cs-CZ" sz="2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50196" name="Rectangle 20"/>
          <p:cNvSpPr>
            <a:spLocks noChangeArrowheads="1"/>
          </p:cNvSpPr>
          <p:nvPr/>
        </p:nvSpPr>
        <p:spPr bwMode="auto">
          <a:xfrm>
            <a:off x="3995738" y="2060575"/>
            <a:ext cx="1038225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>
                <a:solidFill>
                  <a:srgbClr val="000066"/>
                </a:solidFill>
                <a:latin typeface="Times New Roman" panose="02020603050405020304" pitchFamily="18" charset="0"/>
              </a:rPr>
              <a:t>3,07 </a:t>
            </a:r>
            <a:r>
              <a:rPr lang="cs-CZ" altLang="cs-CZ" sz="2400" b="0">
                <a:solidFill>
                  <a:srgbClr val="000066"/>
                </a:solidFill>
                <a:latin typeface="Times New Roman" panose="02020603050405020304" pitchFamily="18" charset="0"/>
              </a:rPr>
              <a:t>g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240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>
                <a:solidFill>
                  <a:srgbClr val="000066"/>
                </a:solidFill>
                <a:latin typeface="Times New Roman" panose="02020603050405020304" pitchFamily="18" charset="0"/>
              </a:rPr>
              <a:t>16 </a:t>
            </a:r>
            <a:r>
              <a:rPr lang="cs-CZ" altLang="cs-CZ" sz="2400" b="0">
                <a:solidFill>
                  <a:srgbClr val="000066"/>
                </a:solidFill>
                <a:latin typeface="Times New Roman" panose="02020603050405020304" pitchFamily="18" charset="0"/>
              </a:rPr>
              <a:t>mm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ChangeArrowheads="1"/>
          </p:cNvSpPr>
          <p:nvPr/>
        </p:nvSpPr>
        <p:spPr bwMode="auto">
          <a:xfrm>
            <a:off x="2195513" y="476250"/>
            <a:ext cx="53816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2000">
              <a:solidFill>
                <a:schemeClr val="folHlink"/>
              </a:solidFill>
            </a:endParaRPr>
          </a:p>
        </p:txBody>
      </p:sp>
      <p:sp>
        <p:nvSpPr>
          <p:cNvPr id="51203" name="Rectangle 3"/>
          <p:cNvSpPr>
            <a:spLocks noChangeArrowheads="1"/>
          </p:cNvSpPr>
          <p:nvPr/>
        </p:nvSpPr>
        <p:spPr bwMode="auto">
          <a:xfrm>
            <a:off x="0" y="28908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  <p:pic>
        <p:nvPicPr>
          <p:cNvPr id="51204" name="Picture 4" descr="Mi2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1484313"/>
            <a:ext cx="1819275" cy="187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5" name="Picture 5" descr="Mi2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1484313"/>
            <a:ext cx="1841500" cy="187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6" name="Rectangle 6"/>
          <p:cNvSpPr>
            <a:spLocks noChangeArrowheads="1"/>
          </p:cNvSpPr>
          <p:nvPr/>
        </p:nvSpPr>
        <p:spPr bwMode="auto">
          <a:xfrm>
            <a:off x="0" y="27955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  <p:sp>
        <p:nvSpPr>
          <p:cNvPr id="51207" name="Rectangle 7"/>
          <p:cNvSpPr>
            <a:spLocks noChangeArrowheads="1"/>
          </p:cNvSpPr>
          <p:nvPr/>
        </p:nvSpPr>
        <p:spPr bwMode="auto">
          <a:xfrm>
            <a:off x="684213" y="26368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000"/>
          </a:p>
        </p:txBody>
      </p:sp>
      <p:sp>
        <p:nvSpPr>
          <p:cNvPr id="51208" name="Rectangle 8"/>
          <p:cNvSpPr>
            <a:spLocks noChangeArrowheads="1"/>
          </p:cNvSpPr>
          <p:nvPr/>
        </p:nvSpPr>
        <p:spPr bwMode="auto">
          <a:xfrm>
            <a:off x="3725863" y="1773238"/>
            <a:ext cx="1503362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>
                <a:solidFill>
                  <a:srgbClr val="000066"/>
                </a:solidFill>
                <a:latin typeface="Times New Roman" panose="02020603050405020304" pitchFamily="18" charset="0"/>
              </a:rPr>
              <a:t>3,11 </a:t>
            </a:r>
            <a:r>
              <a:rPr lang="cs-CZ" altLang="cs-CZ" sz="2400" b="0">
                <a:solidFill>
                  <a:srgbClr val="000066"/>
                </a:solidFill>
                <a:latin typeface="Times New Roman" panose="02020603050405020304" pitchFamily="18" charset="0"/>
              </a:rPr>
              <a:t>g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240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>
                <a:solidFill>
                  <a:srgbClr val="000066"/>
                </a:solidFill>
                <a:latin typeface="Times New Roman" panose="02020603050405020304" pitchFamily="18" charset="0"/>
              </a:rPr>
              <a:t>21</a:t>
            </a:r>
            <a:r>
              <a:rPr lang="cs-CZ" altLang="cs-CZ" sz="2400" b="0">
                <a:solidFill>
                  <a:srgbClr val="000066"/>
                </a:solidFill>
                <a:latin typeface="Times New Roman" panose="02020603050405020304" pitchFamily="18" charset="0"/>
              </a:rPr>
              <a:t>/</a:t>
            </a:r>
            <a:r>
              <a:rPr lang="cs-CZ" altLang="cs-CZ" sz="2400">
                <a:solidFill>
                  <a:srgbClr val="000066"/>
                </a:solidFill>
                <a:latin typeface="Times New Roman" panose="02020603050405020304" pitchFamily="18" charset="0"/>
              </a:rPr>
              <a:t>22 </a:t>
            </a:r>
            <a:r>
              <a:rPr lang="cs-CZ" altLang="cs-CZ" sz="2400" b="0">
                <a:solidFill>
                  <a:srgbClr val="000066"/>
                </a:solidFill>
                <a:latin typeface="Times New Roman" panose="02020603050405020304" pitchFamily="18" charset="0"/>
              </a:rPr>
              <a:t>mm</a:t>
            </a:r>
            <a:r>
              <a:rPr lang="cs-CZ" altLang="cs-CZ" sz="2400" b="0">
                <a:latin typeface="Times New Roman" panose="02020603050405020304" pitchFamily="18" charset="0"/>
              </a:rPr>
              <a:t> </a:t>
            </a:r>
          </a:p>
        </p:txBody>
      </p:sp>
      <p:pic>
        <p:nvPicPr>
          <p:cNvPr id="51209" name="Picture 9" descr="Tř"/>
          <p:cNvPicPr>
            <a:picLocks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850" y="3644900"/>
            <a:ext cx="4038600" cy="24526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1210" name="Picture 10" descr="Tř"/>
          <p:cNvPicPr>
            <a:picLocks noChangeAspect="1" noChangeArrowheads="1"/>
          </p:cNvPicPr>
          <p:nvPr>
            <p:ph sz="quarter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16463" y="3644900"/>
            <a:ext cx="3816350" cy="24542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aphicFrame>
        <p:nvGraphicFramePr>
          <p:cNvPr id="1167371" name="Group 11"/>
          <p:cNvGraphicFramePr>
            <a:graphicFrameLocks noGrp="1"/>
          </p:cNvGraphicFramePr>
          <p:nvPr>
            <p:ph sz="quarter" idx="3"/>
          </p:nvPr>
        </p:nvGraphicFramePr>
        <p:xfrm>
          <a:off x="1476375" y="333375"/>
          <a:ext cx="5983288" cy="914400"/>
        </p:xfrm>
        <a:graphic>
          <a:graphicData uri="http://schemas.openxmlformats.org/drawingml/2006/table">
            <a:tbl>
              <a:tblPr/>
              <a:tblGrid>
                <a:gridCol w="11953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969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9856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9221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001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76225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Fe</a:t>
                      </a:r>
                      <a:endParaRPr kumimoji="0" lang="cs-CZ" altLang="cs-CZ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Ni</a:t>
                      </a:r>
                      <a:endParaRPr kumimoji="0" lang="cs-CZ" altLang="cs-CZ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Cu</a:t>
                      </a:r>
                      <a:endParaRPr kumimoji="0" lang="cs-CZ" altLang="cs-CZ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Ag</a:t>
                      </a:r>
                      <a:endParaRPr kumimoji="0" lang="cs-CZ" altLang="cs-CZ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Au</a:t>
                      </a:r>
                      <a:endParaRPr kumimoji="0" lang="cs-CZ" altLang="cs-CZ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6550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stopy</a:t>
                      </a:r>
                      <a:endParaRPr kumimoji="0" lang="cs-CZ" altLang="cs-CZ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0,10</a:t>
                      </a:r>
                      <a:endParaRPr kumimoji="0" lang="cs-CZ" altLang="cs-CZ" sz="2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0,56</a:t>
                      </a:r>
                      <a:endParaRPr kumimoji="0" lang="cs-CZ" altLang="cs-CZ" sz="2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5,47</a:t>
                      </a:r>
                      <a:endParaRPr kumimoji="0" lang="cs-CZ" altLang="cs-CZ" sz="2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93,66</a:t>
                      </a:r>
                      <a:endParaRPr kumimoji="0" lang="cs-CZ" altLang="cs-CZ" sz="2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třísov1"/>
          <p:cNvPicPr>
            <a:picLocks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0825" y="549275"/>
            <a:ext cx="8532813" cy="51831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126403" name="Rectangle 3"/>
          <p:cNvSpPr>
            <a:spLocks noChangeArrowheads="1"/>
          </p:cNvSpPr>
          <p:nvPr/>
        </p:nvSpPr>
        <p:spPr bwMode="auto">
          <a:xfrm>
            <a:off x="2555875" y="6021388"/>
            <a:ext cx="38147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altLang="cs-CZ" sz="240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Letecký snímek obce Třísov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Tř"/>
          <p:cNvPicPr>
            <a:picLocks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2363788"/>
            <a:ext cx="4038600" cy="33496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2227" name="Picture 3" descr="Tř"/>
          <p:cNvPicPr>
            <a:picLocks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87900" y="2420938"/>
            <a:ext cx="3816350" cy="32273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aphicFrame>
        <p:nvGraphicFramePr>
          <p:cNvPr id="1168388" name="Group 4"/>
          <p:cNvGraphicFramePr>
            <a:graphicFrameLocks noGrp="1"/>
          </p:cNvGraphicFramePr>
          <p:nvPr>
            <p:ph sz="quarter" idx="3"/>
          </p:nvPr>
        </p:nvGraphicFramePr>
        <p:xfrm>
          <a:off x="1187450" y="908050"/>
          <a:ext cx="6553200" cy="914400"/>
        </p:xfrm>
        <a:graphic>
          <a:graphicData uri="http://schemas.openxmlformats.org/drawingml/2006/table">
            <a:tbl>
              <a:tblPr/>
              <a:tblGrid>
                <a:gridCol w="13954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271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081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112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112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03225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Fe</a:t>
                      </a:r>
                      <a:endParaRPr kumimoji="0" lang="cs-CZ" altLang="cs-CZ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Ni</a:t>
                      </a:r>
                      <a:endParaRPr kumimoji="0" lang="cs-CZ" altLang="cs-CZ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Cu</a:t>
                      </a:r>
                      <a:endParaRPr kumimoji="0" lang="cs-CZ" altLang="cs-CZ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Ag</a:t>
                      </a:r>
                      <a:endParaRPr kumimoji="0" lang="cs-CZ" altLang="cs-CZ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Au</a:t>
                      </a:r>
                      <a:endParaRPr kumimoji="0" lang="cs-CZ" altLang="cs-CZ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7500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0,37</a:t>
                      </a:r>
                      <a:endParaRPr kumimoji="0" lang="cs-CZ" altLang="cs-CZ" sz="2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0,09</a:t>
                      </a:r>
                      <a:endParaRPr kumimoji="0" lang="cs-CZ" altLang="cs-CZ" sz="2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0,11</a:t>
                      </a:r>
                      <a:endParaRPr kumimoji="0" lang="cs-CZ" altLang="cs-CZ" sz="2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1,57</a:t>
                      </a:r>
                      <a:endParaRPr kumimoji="0" lang="cs-CZ" altLang="cs-CZ" sz="2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97,87</a:t>
                      </a:r>
                      <a:endParaRPr kumimoji="0" lang="cs-CZ" altLang="cs-CZ" sz="2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52248" name="Rectangle 24"/>
          <p:cNvSpPr>
            <a:spLocks noChangeArrowheads="1"/>
          </p:cNvSpPr>
          <p:nvPr/>
        </p:nvSpPr>
        <p:spPr bwMode="auto">
          <a:xfrm>
            <a:off x="4211638" y="5945188"/>
            <a:ext cx="946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>
                <a:solidFill>
                  <a:srgbClr val="000066"/>
                </a:solidFill>
                <a:latin typeface="Times New Roman" panose="02020603050405020304" pitchFamily="18" charset="0"/>
              </a:rPr>
              <a:t>3,45</a:t>
            </a:r>
            <a:r>
              <a:rPr lang="cs-CZ" altLang="cs-CZ" sz="2400" b="0">
                <a:solidFill>
                  <a:srgbClr val="000066"/>
                </a:solidFill>
                <a:latin typeface="Times New Roman" panose="02020603050405020304" pitchFamily="18" charset="0"/>
              </a:rPr>
              <a:t> 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P1010037"/>
          <p:cNvPicPr>
            <a:picLocks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3251" name="Picture 3" descr="Lb 87av-výřez"/>
          <p:cNvPicPr>
            <a:picLocks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43663" y="5300663"/>
            <a:ext cx="2303462" cy="12049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Třísov4"/>
          <p:cNvPicPr>
            <a:picLocks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313" y="1052513"/>
            <a:ext cx="8229600" cy="49990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128451" name="Rectangle 3"/>
          <p:cNvSpPr>
            <a:spLocks noChangeArrowheads="1"/>
          </p:cNvSpPr>
          <p:nvPr/>
        </p:nvSpPr>
        <p:spPr bwMode="auto">
          <a:xfrm>
            <a:off x="3132138" y="268288"/>
            <a:ext cx="26828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altLang="cs-CZ" sz="240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Západní předhradí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P101003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908050"/>
            <a:ext cx="7488237" cy="563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427" name="Rectangle 3"/>
          <p:cNvSpPr>
            <a:spLocks noChangeArrowheads="1"/>
          </p:cNvSpPr>
          <p:nvPr/>
        </p:nvSpPr>
        <p:spPr bwMode="auto">
          <a:xfrm>
            <a:off x="3203575" y="219075"/>
            <a:ext cx="23923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altLang="cs-CZ" sz="240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Severní akropole</a:t>
            </a:r>
          </a:p>
        </p:txBody>
      </p:sp>
      <p:pic>
        <p:nvPicPr>
          <p:cNvPr id="8196" name="Picture 4" descr="Třísov-plánek č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4724400"/>
            <a:ext cx="2592387" cy="193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 descr="Třísov-letecky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4724400"/>
            <a:ext cx="3168650" cy="190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8" name="Oval 6"/>
          <p:cNvSpPr>
            <a:spLocks noChangeArrowheads="1"/>
          </p:cNvSpPr>
          <p:nvPr/>
        </p:nvSpPr>
        <p:spPr bwMode="auto">
          <a:xfrm>
            <a:off x="827088" y="5157788"/>
            <a:ext cx="144462" cy="144462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 b="0">
              <a:solidFill>
                <a:srgbClr val="FF0000"/>
              </a:solidFill>
            </a:endParaRPr>
          </a:p>
        </p:txBody>
      </p:sp>
      <p:sp>
        <p:nvSpPr>
          <p:cNvPr id="8199" name="Oval 7"/>
          <p:cNvSpPr>
            <a:spLocks noChangeArrowheads="1"/>
          </p:cNvSpPr>
          <p:nvPr/>
        </p:nvSpPr>
        <p:spPr bwMode="auto">
          <a:xfrm>
            <a:off x="6300788" y="5373688"/>
            <a:ext cx="144462" cy="144462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 b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PA082714"/>
          <p:cNvPicPr>
            <a:picLocks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219" name="Picture 4" descr="PA082679"/>
          <p:cNvPicPr>
            <a:picLocks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02400" y="4876800"/>
            <a:ext cx="2641600" cy="1981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220" name="Picture 7" descr="PICT0229"/>
          <p:cNvPicPr>
            <a:picLocks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4437063"/>
            <a:ext cx="1816100" cy="24209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06595" name="Rectangle 3"/>
          <p:cNvSpPr>
            <a:spLocks noChangeArrowheads="1"/>
          </p:cNvSpPr>
          <p:nvPr/>
        </p:nvSpPr>
        <p:spPr bwMode="auto">
          <a:xfrm>
            <a:off x="468313" y="327025"/>
            <a:ext cx="30464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altLang="cs-CZ" sz="240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Detektor-forschungen</a:t>
            </a:r>
            <a:endParaRPr lang="cs-CZ" altLang="cs-CZ" sz="1400" b="0"/>
          </a:p>
        </p:txBody>
      </p:sp>
      <p:pic>
        <p:nvPicPr>
          <p:cNvPr id="9222" name="Picture 10" descr="Mi26"/>
          <p:cNvPicPr>
            <a:picLocks noChangeAspect="1" noChangeArrowheads="1"/>
          </p:cNvPicPr>
          <p:nvPr>
            <p:ph sz="quarter" idx="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55875" y="5013325"/>
            <a:ext cx="661988" cy="7223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223" name="Line 13"/>
          <p:cNvSpPr>
            <a:spLocks noChangeShapeType="1"/>
          </p:cNvSpPr>
          <p:nvPr/>
        </p:nvSpPr>
        <p:spPr bwMode="auto">
          <a:xfrm flipV="1">
            <a:off x="827088" y="5516563"/>
            <a:ext cx="1584325" cy="93662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PICT023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 descr="PICT023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92613"/>
            <a:ext cx="3276600" cy="2465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 descr="Mi2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7050" y="0"/>
            <a:ext cx="2266950" cy="2201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xtura">
  <a:themeElements>
    <a:clrScheme name="Textura 5">
      <a:dk1>
        <a:srgbClr val="003366"/>
      </a:dk1>
      <a:lt1>
        <a:srgbClr val="FFFFFF"/>
      </a:lt1>
      <a:dk2>
        <a:srgbClr val="2B5481"/>
      </a:dk2>
      <a:lt2>
        <a:srgbClr val="E5FFFF"/>
      </a:lt2>
      <a:accent1>
        <a:srgbClr val="009999"/>
      </a:accent1>
      <a:accent2>
        <a:srgbClr val="336699"/>
      </a:accent2>
      <a:accent3>
        <a:srgbClr val="ACB3C1"/>
      </a:accent3>
      <a:accent4>
        <a:srgbClr val="DADADA"/>
      </a:accent4>
      <a:accent5>
        <a:srgbClr val="AACACA"/>
      </a:accent5>
      <a:accent6>
        <a:srgbClr val="2D5C8A"/>
      </a:accent6>
      <a:hlink>
        <a:srgbClr val="00CCFF"/>
      </a:hlink>
      <a:folHlink>
        <a:srgbClr val="FFCC00"/>
      </a:folHlink>
    </a:clrScheme>
    <a:fontScheme name="Textura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altLang="cs-CZ" sz="1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altLang="cs-CZ" sz="1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Textura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a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a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a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a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a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a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xtura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Textured</Template>
  <TotalTime>4963</TotalTime>
  <Words>784</Words>
  <Application>Microsoft Office PowerPoint</Application>
  <PresentationFormat>Předvádění na obrazovce (4:3)</PresentationFormat>
  <Paragraphs>428</Paragraphs>
  <Slides>51</Slides>
  <Notes>0</Notes>
  <HiddenSlides>0</HiddenSlides>
  <MMClips>0</MMClips>
  <ScaleCrop>false</ScaleCrop>
  <HeadingPairs>
    <vt:vector size="8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51</vt:i4>
      </vt:variant>
    </vt:vector>
  </HeadingPairs>
  <TitlesOfParts>
    <vt:vector size="58" baseType="lpstr">
      <vt:lpstr>Tahoma</vt:lpstr>
      <vt:lpstr>Arial</vt:lpstr>
      <vt:lpstr>Wingdings</vt:lpstr>
      <vt:lpstr>Calibri</vt:lpstr>
      <vt:lpstr>Times New Roman</vt:lpstr>
      <vt:lpstr>Textura</vt:lpstr>
      <vt:lpstr>Graf aplikace Microsoft Excel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Militký</dc:creator>
  <cp:lastModifiedBy>Jitka Šibíčková</cp:lastModifiedBy>
  <cp:revision>336</cp:revision>
  <dcterms:created xsi:type="dcterms:W3CDTF">2005-08-31T18:06:21Z</dcterms:created>
  <dcterms:modified xsi:type="dcterms:W3CDTF">2020-04-17T08:17:46Z</dcterms:modified>
</cp:coreProperties>
</file>