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3" r:id="rId2"/>
    <p:sldId id="342" r:id="rId3"/>
    <p:sldId id="328" r:id="rId4"/>
    <p:sldId id="350" r:id="rId5"/>
    <p:sldId id="351" r:id="rId6"/>
    <p:sldId id="352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50" autoAdjust="0"/>
  </p:normalViewPr>
  <p:slideViewPr>
    <p:cSldViewPr>
      <p:cViewPr varScale="1">
        <p:scale>
          <a:sx n="106" d="100"/>
          <a:sy n="106" d="100"/>
        </p:scale>
        <p:origin x="85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C9CC7-978B-4047-9823-61BB599887A2}" type="datetimeFigureOut">
              <a:rPr lang="cs-CZ" smtClean="0"/>
              <a:pPr/>
              <a:t>17.04.2020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0647E09-2EC4-49BD-8BF1-C9D0F5CCD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C9CC7-978B-4047-9823-61BB599887A2}" type="datetimeFigureOut">
              <a:rPr lang="cs-CZ" smtClean="0"/>
              <a:pPr/>
              <a:t>17.04.2020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7E09-2EC4-49BD-8BF1-C9D0F5CCD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C9CC7-978B-4047-9823-61BB599887A2}" type="datetimeFigureOut">
              <a:rPr lang="cs-CZ" smtClean="0"/>
              <a:pPr/>
              <a:t>17.04.2020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7E09-2EC4-49BD-8BF1-C9D0F5CCD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FBBAD-B602-4DD5-8798-7DEBD32B8D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C9CC7-978B-4047-9823-61BB599887A2}" type="datetimeFigureOut">
              <a:rPr lang="cs-CZ" smtClean="0"/>
              <a:pPr/>
              <a:t>17.04.2020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0647E09-2EC4-49BD-8BF1-C9D0F5CCD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C9CC7-978B-4047-9823-61BB599887A2}" type="datetimeFigureOut">
              <a:rPr lang="cs-CZ" smtClean="0"/>
              <a:pPr/>
              <a:t>17.04.2020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7E09-2EC4-49BD-8BF1-C9D0F5CCD5C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C9CC7-978B-4047-9823-61BB599887A2}" type="datetimeFigureOut">
              <a:rPr lang="cs-CZ" smtClean="0"/>
              <a:pPr/>
              <a:t>17.04.2020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7E09-2EC4-49BD-8BF1-C9D0F5CCD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C9CC7-978B-4047-9823-61BB599887A2}" type="datetimeFigureOut">
              <a:rPr lang="cs-CZ" smtClean="0"/>
              <a:pPr/>
              <a:t>17.04.2020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0647E09-2EC4-49BD-8BF1-C9D0F5CCD5C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C9CC7-978B-4047-9823-61BB599887A2}" type="datetimeFigureOut">
              <a:rPr lang="cs-CZ" smtClean="0"/>
              <a:pPr/>
              <a:t>17.04.2020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7E09-2EC4-49BD-8BF1-C9D0F5CCD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C9CC7-978B-4047-9823-61BB599887A2}" type="datetimeFigureOut">
              <a:rPr lang="cs-CZ" smtClean="0"/>
              <a:pPr/>
              <a:t>17.04.2020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7E09-2EC4-49BD-8BF1-C9D0F5CCD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C9CC7-978B-4047-9823-61BB599887A2}" type="datetimeFigureOut">
              <a:rPr lang="cs-CZ" smtClean="0"/>
              <a:pPr/>
              <a:t>17.04.2020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7E09-2EC4-49BD-8BF1-C9D0F5CCD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C9CC7-978B-4047-9823-61BB599887A2}" type="datetimeFigureOut">
              <a:rPr lang="cs-CZ" smtClean="0"/>
              <a:pPr/>
              <a:t>17.04.2020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7E09-2EC4-49BD-8BF1-C9D0F5CCD5C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74C9CC7-978B-4047-9823-61BB599887A2}" type="datetimeFigureOut">
              <a:rPr lang="cs-CZ" smtClean="0"/>
              <a:pPr/>
              <a:t>17.04.2020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647E09-2EC4-49BD-8BF1-C9D0F5CCD5C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0.jpeg"/><Relationship Id="rId7" Type="http://schemas.openxmlformats.org/officeDocument/2006/relationships/image" Target="../media/image25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jpeg"/><Relationship Id="rId18" Type="http://schemas.openxmlformats.org/officeDocument/2006/relationships/image" Target="../media/image103.jpeg"/><Relationship Id="rId26" Type="http://schemas.openxmlformats.org/officeDocument/2006/relationships/image" Target="../media/image111.jpeg"/><Relationship Id="rId39" Type="http://schemas.openxmlformats.org/officeDocument/2006/relationships/image" Target="../media/image124.jpeg"/><Relationship Id="rId3" Type="http://schemas.openxmlformats.org/officeDocument/2006/relationships/image" Target="../media/image88.jpeg"/><Relationship Id="rId21" Type="http://schemas.openxmlformats.org/officeDocument/2006/relationships/image" Target="../media/image106.png"/><Relationship Id="rId34" Type="http://schemas.openxmlformats.org/officeDocument/2006/relationships/image" Target="../media/image119.jpeg"/><Relationship Id="rId42" Type="http://schemas.openxmlformats.org/officeDocument/2006/relationships/image" Target="../media/image127.jpeg"/><Relationship Id="rId47" Type="http://schemas.openxmlformats.org/officeDocument/2006/relationships/image" Target="../media/image132.jpe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17" Type="http://schemas.openxmlformats.org/officeDocument/2006/relationships/image" Target="../media/image102.jpeg"/><Relationship Id="rId25" Type="http://schemas.openxmlformats.org/officeDocument/2006/relationships/image" Target="../media/image110.jpeg"/><Relationship Id="rId33" Type="http://schemas.openxmlformats.org/officeDocument/2006/relationships/image" Target="../media/image118.jpeg"/><Relationship Id="rId38" Type="http://schemas.openxmlformats.org/officeDocument/2006/relationships/image" Target="../media/image123.jpeg"/><Relationship Id="rId46" Type="http://schemas.openxmlformats.org/officeDocument/2006/relationships/image" Target="../media/image131.jpeg"/><Relationship Id="rId2" Type="http://schemas.openxmlformats.org/officeDocument/2006/relationships/image" Target="../media/image87.jpeg"/><Relationship Id="rId16" Type="http://schemas.openxmlformats.org/officeDocument/2006/relationships/image" Target="../media/image101.jpeg"/><Relationship Id="rId20" Type="http://schemas.openxmlformats.org/officeDocument/2006/relationships/image" Target="../media/image105.jpeg"/><Relationship Id="rId29" Type="http://schemas.openxmlformats.org/officeDocument/2006/relationships/image" Target="../media/image114.jpeg"/><Relationship Id="rId41" Type="http://schemas.openxmlformats.org/officeDocument/2006/relationships/image" Target="../media/image1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jpeg"/><Relationship Id="rId11" Type="http://schemas.openxmlformats.org/officeDocument/2006/relationships/image" Target="../media/image96.png"/><Relationship Id="rId24" Type="http://schemas.openxmlformats.org/officeDocument/2006/relationships/image" Target="../media/image109.jpeg"/><Relationship Id="rId32" Type="http://schemas.openxmlformats.org/officeDocument/2006/relationships/image" Target="../media/image117.jpeg"/><Relationship Id="rId37" Type="http://schemas.openxmlformats.org/officeDocument/2006/relationships/image" Target="../media/image122.jpeg"/><Relationship Id="rId40" Type="http://schemas.openxmlformats.org/officeDocument/2006/relationships/image" Target="../media/image125.jpeg"/><Relationship Id="rId45" Type="http://schemas.openxmlformats.org/officeDocument/2006/relationships/image" Target="../media/image130.jpeg"/><Relationship Id="rId5" Type="http://schemas.openxmlformats.org/officeDocument/2006/relationships/image" Target="../media/image90.jpeg"/><Relationship Id="rId15" Type="http://schemas.openxmlformats.org/officeDocument/2006/relationships/image" Target="../media/image100.jpeg"/><Relationship Id="rId23" Type="http://schemas.openxmlformats.org/officeDocument/2006/relationships/image" Target="../media/image108.jpeg"/><Relationship Id="rId28" Type="http://schemas.openxmlformats.org/officeDocument/2006/relationships/image" Target="../media/image113.jpeg"/><Relationship Id="rId36" Type="http://schemas.openxmlformats.org/officeDocument/2006/relationships/image" Target="../media/image121.jpeg"/><Relationship Id="rId49" Type="http://schemas.openxmlformats.org/officeDocument/2006/relationships/image" Target="../media/image134.jpeg"/><Relationship Id="rId10" Type="http://schemas.openxmlformats.org/officeDocument/2006/relationships/image" Target="../media/image95.png"/><Relationship Id="rId19" Type="http://schemas.openxmlformats.org/officeDocument/2006/relationships/image" Target="../media/image104.jpeg"/><Relationship Id="rId31" Type="http://schemas.openxmlformats.org/officeDocument/2006/relationships/image" Target="../media/image116.jpeg"/><Relationship Id="rId44" Type="http://schemas.openxmlformats.org/officeDocument/2006/relationships/image" Target="../media/image129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Relationship Id="rId14" Type="http://schemas.openxmlformats.org/officeDocument/2006/relationships/image" Target="../media/image99.jpeg"/><Relationship Id="rId22" Type="http://schemas.openxmlformats.org/officeDocument/2006/relationships/image" Target="../media/image107.jpeg"/><Relationship Id="rId27" Type="http://schemas.openxmlformats.org/officeDocument/2006/relationships/image" Target="../media/image112.jpeg"/><Relationship Id="rId30" Type="http://schemas.openxmlformats.org/officeDocument/2006/relationships/image" Target="../media/image115.jpeg"/><Relationship Id="rId35" Type="http://schemas.openxmlformats.org/officeDocument/2006/relationships/image" Target="../media/image120.jpeg"/><Relationship Id="rId43" Type="http://schemas.openxmlformats.org/officeDocument/2006/relationships/image" Target="../media/image128.jpeg"/><Relationship Id="rId48" Type="http://schemas.openxmlformats.org/officeDocument/2006/relationships/image" Target="../media/image133.jpeg"/><Relationship Id="rId8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PA01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9618" y="1844824"/>
            <a:ext cx="4512501" cy="3384376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458200" cy="1800200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>
                <a:solidFill>
                  <a:schemeClr val="tx1"/>
                </a:solidFill>
              </a:rPr>
              <a:t>Záchranný archeologický výzkum „podhradí“ pozdně laténského hradiště Kolo u týnce nad </a:t>
            </a:r>
            <a:r>
              <a:rPr lang="cs-CZ" sz="3200" dirty="0" err="1" smtClean="0">
                <a:solidFill>
                  <a:schemeClr val="tx1"/>
                </a:solidFill>
              </a:rPr>
              <a:t>labem</a:t>
            </a:r>
            <a:r>
              <a:rPr lang="cs-CZ" sz="3200" dirty="0" smtClean="0">
                <a:solidFill>
                  <a:schemeClr val="tx1"/>
                </a:solidFill>
              </a:rPr>
              <a:t>, okr. </a:t>
            </a:r>
            <a:r>
              <a:rPr lang="cs-CZ" sz="3200" dirty="0" err="1" smtClean="0">
                <a:solidFill>
                  <a:schemeClr val="tx1"/>
                </a:solidFill>
              </a:rPr>
              <a:t>kolín</a:t>
            </a:r>
            <a:endParaRPr lang="cs-CZ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0" y="5380672"/>
            <a:ext cx="3491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Mgr. Zdeněk Beneš</a:t>
            </a:r>
          </a:p>
          <a:p>
            <a:r>
              <a:rPr lang="cs-CZ" dirty="0" smtClean="0"/>
              <a:t>Ústav archeologické památkové péče středních Čech</a:t>
            </a:r>
          </a:p>
          <a:p>
            <a:r>
              <a:rPr lang="cs-CZ" dirty="0" smtClean="0"/>
              <a:t>Nad olšinami 3/448</a:t>
            </a:r>
          </a:p>
          <a:p>
            <a:r>
              <a:rPr lang="cs-CZ" dirty="0" smtClean="0"/>
              <a:t>100 00 Praha 10 </a:t>
            </a:r>
            <a:endParaRPr lang="cs-CZ" dirty="0"/>
          </a:p>
        </p:txBody>
      </p:sp>
      <p:pic>
        <p:nvPicPr>
          <p:cNvPr id="11" name="Obrázek 10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4256" y="5985231"/>
            <a:ext cx="819178" cy="87276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796136" y="3212976"/>
            <a:ext cx="3347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Záchranný archeologický výzkum </a:t>
            </a:r>
            <a:r>
              <a:rPr lang="cs-CZ" i="1" dirty="0" smtClean="0"/>
              <a:t>„Revitalizace mrtvého ramene Labe“</a:t>
            </a:r>
            <a:r>
              <a:rPr lang="cs-CZ" dirty="0" smtClean="0"/>
              <a:t> - 22.9.-2.11.2014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635896" y="5380672"/>
            <a:ext cx="3491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PhDr. Jiří </a:t>
            </a:r>
            <a:r>
              <a:rPr lang="cs-CZ" b="1" dirty="0" err="1" smtClean="0"/>
              <a:t>Militký</a:t>
            </a:r>
            <a:r>
              <a:rPr lang="cs-CZ" b="1" dirty="0" smtClean="0"/>
              <a:t>, </a:t>
            </a:r>
            <a:r>
              <a:rPr lang="cs-CZ" b="1" dirty="0" err="1" smtClean="0"/>
              <a:t>Ph.D</a:t>
            </a:r>
            <a:r>
              <a:rPr lang="cs-CZ" b="1" dirty="0" smtClean="0"/>
              <a:t>.</a:t>
            </a:r>
          </a:p>
          <a:p>
            <a:r>
              <a:rPr lang="cs-CZ" dirty="0" smtClean="0"/>
              <a:t>Numismatické oddělení</a:t>
            </a:r>
          </a:p>
          <a:p>
            <a:r>
              <a:rPr lang="cs-CZ" dirty="0" smtClean="0"/>
              <a:t>Národní muzeum</a:t>
            </a:r>
          </a:p>
          <a:p>
            <a:r>
              <a:rPr lang="cs-CZ" dirty="0" smtClean="0"/>
              <a:t>Vinohradská 1</a:t>
            </a:r>
          </a:p>
          <a:p>
            <a:r>
              <a:rPr lang="cs-CZ" dirty="0" smtClean="0"/>
              <a:t>110 00 Praha 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568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6779096" cy="838200"/>
          </a:xfrm>
        </p:spPr>
        <p:txBody>
          <a:bodyPr/>
          <a:lstStyle/>
          <a:p>
            <a:r>
              <a:rPr lang="cs-CZ" dirty="0" smtClean="0"/>
              <a:t>Výzkum září-listopad 2014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9512" y="112474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Pozdní doba laténská</a:t>
            </a:r>
            <a:endParaRPr lang="cs-CZ" b="1" dirty="0"/>
          </a:p>
        </p:txBody>
      </p:sp>
      <p:pic>
        <p:nvPicPr>
          <p:cNvPr id="6" name="Obrázek 5" descr="060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2051720" cy="189147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" name="Obrázek 6" descr="18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2060848"/>
            <a:ext cx="2088232" cy="190815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8" name="Obrázek 7" descr="18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340768"/>
            <a:ext cx="1913883" cy="187220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9" name="Obrázek 8" descr="18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6876" y="1484784"/>
            <a:ext cx="2724704" cy="316835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0" name="Obrázek 9" descr="0790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429000"/>
            <a:ext cx="1907704" cy="178557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1" name="Obrázek 10" descr="0679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121626"/>
            <a:ext cx="1763688" cy="173637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2" name="Obrázek 11" descr="1710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4619766"/>
            <a:ext cx="2195736" cy="223823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3" name="Obrázek 12" descr="0602b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67744" y="3861048"/>
            <a:ext cx="2160240" cy="159057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4" name="Obrázek 13" descr="1860b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63688" y="5517232"/>
            <a:ext cx="2304256" cy="99331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6" name="Obrázek 15" descr="1874b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44008" y="5230958"/>
            <a:ext cx="2376264" cy="162704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5" name="Obrázek 14" descr="1755b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99992" y="2780928"/>
            <a:ext cx="1537354" cy="271599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797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6779096" cy="838200"/>
          </a:xfrm>
        </p:spPr>
        <p:txBody>
          <a:bodyPr/>
          <a:lstStyle/>
          <a:p>
            <a:r>
              <a:rPr lang="cs-CZ" dirty="0" smtClean="0"/>
              <a:t>Výzkum září-listopad 2014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126876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Pozdní doba laténská - importy</a:t>
            </a:r>
            <a:endParaRPr lang="cs-CZ" b="1" dirty="0"/>
          </a:p>
        </p:txBody>
      </p:sp>
      <p:pic>
        <p:nvPicPr>
          <p:cNvPr id="6" name="Obrázek 5" descr="092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628800"/>
            <a:ext cx="2520280" cy="285546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" name="Obrázek 6" descr="0920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1628800"/>
            <a:ext cx="1696720" cy="32512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8" name="Obrázek 7" descr="0624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412776"/>
            <a:ext cx="2255534" cy="399657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9" name="Obrázek 8" descr="0624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1556792"/>
            <a:ext cx="1724078" cy="316835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0" name="Obrázek 9" descr="0624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4248" y="4797152"/>
            <a:ext cx="1728192" cy="183551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859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6779096" cy="838200"/>
          </a:xfrm>
        </p:spPr>
        <p:txBody>
          <a:bodyPr/>
          <a:lstStyle/>
          <a:p>
            <a:r>
              <a:rPr lang="cs-CZ" dirty="0" smtClean="0"/>
              <a:t>Výzkum září-listopad 2014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724128" y="112474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Pozdní doba laténská ?</a:t>
            </a:r>
            <a:endParaRPr lang="cs-CZ" b="1" dirty="0"/>
          </a:p>
        </p:txBody>
      </p:sp>
      <p:pic>
        <p:nvPicPr>
          <p:cNvPr id="4098" name="Picture 2" descr="C:\Zdenda_data\Archeologie\Týnec nad Labem\2014 - Týnec nad Labem-revitalizace slepého ramene\Detektory kovů v archeologii 2014 - referat\pozd LT\067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908720"/>
            <a:ext cx="3667125" cy="348456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7" name="Obrázek 6" descr="0672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5200" y="2219960"/>
            <a:ext cx="4368800" cy="463804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6" name="Obrázek 5" descr="0672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70353"/>
            <a:ext cx="3347172" cy="348764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616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6779096" cy="838200"/>
          </a:xfrm>
        </p:spPr>
        <p:txBody>
          <a:bodyPr/>
          <a:lstStyle/>
          <a:p>
            <a:r>
              <a:rPr lang="cs-CZ" dirty="0" smtClean="0"/>
              <a:t>Výzkum září-listopad 2014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660232" y="260648"/>
            <a:ext cx="248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1.11.2014</a:t>
            </a:r>
          </a:p>
          <a:p>
            <a:r>
              <a:rPr lang="cs-CZ" dirty="0" smtClean="0"/>
              <a:t>předposlední den ZAV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112474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Detektorový sběr na hradišti</a:t>
            </a:r>
            <a:endParaRPr lang="cs-CZ" b="1" dirty="0"/>
          </a:p>
        </p:txBody>
      </p:sp>
      <p:pic>
        <p:nvPicPr>
          <p:cNvPr id="7" name="Obrázek 6" descr="G00298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1196752"/>
            <a:ext cx="5580112" cy="418508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8" name="Elipsa 7"/>
          <p:cNvSpPr/>
          <p:nvPr/>
        </p:nvSpPr>
        <p:spPr>
          <a:xfrm rot="2579508">
            <a:off x="5433858" y="2503898"/>
            <a:ext cx="805036" cy="1577683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107504" y="1484784"/>
            <a:ext cx="2736304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>
            <a:endCxn id="8" idx="2"/>
          </p:cNvCxnSpPr>
          <p:nvPr/>
        </p:nvCxnSpPr>
        <p:spPr>
          <a:xfrm>
            <a:off x="2843808" y="1484784"/>
            <a:ext cx="2698145" cy="153348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 descr="Kolo-seker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44823"/>
            <a:ext cx="2592288" cy="276441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6" name="Obrázek 15" descr="Kolo-A238a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797152"/>
            <a:ext cx="2880320" cy="182354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7" name="Obrázek 16" descr="Kolo-zakolnik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045561" y="4518252"/>
            <a:ext cx="3151664" cy="119728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8" name="Obrázek 17" descr="Kolo-zakolnik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7027578" y="4717838"/>
            <a:ext cx="3119708" cy="8300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9" name="TextovéPole 18"/>
          <p:cNvSpPr txBox="1"/>
          <p:nvPr/>
        </p:nvSpPr>
        <p:spPr>
          <a:xfrm>
            <a:off x="3347864" y="5517232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Časná spona s křidélky A 238a</a:t>
            </a:r>
          </a:p>
          <a:p>
            <a:endParaRPr lang="cs-CZ" b="1" dirty="0" smtClean="0"/>
          </a:p>
          <a:p>
            <a:r>
              <a:rPr lang="cs-CZ" b="1" dirty="0" smtClean="0"/>
              <a:t>Bronzový zákolník se „sedlem“</a:t>
            </a:r>
            <a:endParaRPr lang="cs-CZ" b="1" dirty="0"/>
          </a:p>
        </p:txBody>
      </p:sp>
      <p:cxnSp>
        <p:nvCxnSpPr>
          <p:cNvPr id="21" name="Přímá spojovací čára 20"/>
          <p:cNvCxnSpPr/>
          <p:nvPr/>
        </p:nvCxnSpPr>
        <p:spPr>
          <a:xfrm flipH="1">
            <a:off x="3131840" y="5877272"/>
            <a:ext cx="331236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 flipH="1">
            <a:off x="3491880" y="6381328"/>
            <a:ext cx="352839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37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>
            <a:normAutofit/>
          </a:bodyPr>
          <a:lstStyle/>
          <a:p>
            <a:r>
              <a:rPr lang="cs-CZ" dirty="0" smtClean="0"/>
              <a:t>Význam hradiště kolo u týnce n. l.</a:t>
            </a:r>
            <a:endParaRPr lang="cs-CZ" dirty="0"/>
          </a:p>
        </p:txBody>
      </p:sp>
      <p:pic>
        <p:nvPicPr>
          <p:cNvPr id="5" name="Obrázek 4" descr="Dechelette_tabulka.png"/>
          <p:cNvPicPr>
            <a:picLocks noChangeAspect="1"/>
          </p:cNvPicPr>
          <p:nvPr/>
        </p:nvPicPr>
        <p:blipFill>
          <a:blip r:embed="rId2" cstate="print">
            <a:lum bright="-14000" contrast="38000"/>
          </a:blip>
          <a:stretch>
            <a:fillRect/>
          </a:stretch>
        </p:blipFill>
        <p:spPr>
          <a:xfrm>
            <a:off x="539552" y="1124744"/>
            <a:ext cx="3460659" cy="551723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3995936" y="1124744"/>
            <a:ext cx="2376264" cy="554461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3995936" y="1484784"/>
            <a:ext cx="2376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4139952" y="112474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Kolo u Týnce n. L.</a:t>
            </a:r>
            <a:endParaRPr lang="cs-CZ" dirty="0"/>
          </a:p>
        </p:txBody>
      </p:sp>
      <p:pic>
        <p:nvPicPr>
          <p:cNvPr id="11" name="Obrázek 10" descr="Kolo-A238a(1).jpg"/>
          <p:cNvPicPr>
            <a:picLocks noChangeAspect="1"/>
          </p:cNvPicPr>
          <p:nvPr/>
        </p:nvPicPr>
        <p:blipFill>
          <a:blip r:embed="rId3" cstate="print"/>
          <a:srcRect b="40768"/>
          <a:stretch>
            <a:fillRect/>
          </a:stretch>
        </p:blipFill>
        <p:spPr>
          <a:xfrm>
            <a:off x="4211960" y="1556792"/>
            <a:ext cx="1944216" cy="72908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2" name="Obrázek 11" descr="1860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348880"/>
            <a:ext cx="1944216" cy="83810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3" name="Obrázek 12" descr="0790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4365104"/>
            <a:ext cx="936104" cy="87617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4" name="Obrázek 13" descr="1880.jpg"/>
          <p:cNvPicPr>
            <a:picLocks noChangeAspect="1"/>
          </p:cNvPicPr>
          <p:nvPr/>
        </p:nvPicPr>
        <p:blipFill>
          <a:blip r:embed="rId6" cstate="print"/>
          <a:srcRect b="18182"/>
          <a:stretch>
            <a:fillRect/>
          </a:stretch>
        </p:blipFill>
        <p:spPr>
          <a:xfrm>
            <a:off x="5220072" y="5013176"/>
            <a:ext cx="936104" cy="89061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5" name="Obrázek 14" descr="0600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5805264"/>
            <a:ext cx="907597" cy="83671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6" name="Obrázek 15" descr="0920a.jpg"/>
          <p:cNvPicPr>
            <a:picLocks noChangeAspect="1"/>
          </p:cNvPicPr>
          <p:nvPr/>
        </p:nvPicPr>
        <p:blipFill>
          <a:blip r:embed="rId8" cstate="print"/>
          <a:srcRect l="11429" t="5044" r="14286" b="47043"/>
          <a:stretch>
            <a:fillRect/>
          </a:stretch>
        </p:blipFill>
        <p:spPr>
          <a:xfrm>
            <a:off x="4283968" y="3356992"/>
            <a:ext cx="1224136" cy="89456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7" name="Obrázek 16" descr="0624a.jpg"/>
          <p:cNvPicPr>
            <a:picLocks noChangeAspect="1"/>
          </p:cNvPicPr>
          <p:nvPr/>
        </p:nvPicPr>
        <p:blipFill>
          <a:blip r:embed="rId9" cstate="print"/>
          <a:srcRect l="15962" r="20188" b="17120"/>
          <a:stretch>
            <a:fillRect/>
          </a:stretch>
        </p:blipFill>
        <p:spPr>
          <a:xfrm>
            <a:off x="5724128" y="3068960"/>
            <a:ext cx="594849" cy="136815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13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5589240"/>
            <a:ext cx="8675688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Oppida a rovinná sídliště s výrazným výskytem mincí z horizontu LT D1–D2: </a:t>
            </a:r>
          </a:p>
          <a:p>
            <a:pPr>
              <a:defRPr/>
            </a:pP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Stradonice; 2. Závist; 3. Hrazany; 4.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Třísov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5. Týnec nad Labem; 6. České Lhotice; 7. Žehuň; 8. Rataje; 9. Staré Hradisko; 10. Hostýn; 11.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Thunau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Kamp; 12.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Oberleiserberg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13.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Drösing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14. Trenčianské Bohuslavice; 15. Čachtice; 16. Plavecké Podhradí; 17. Bratislava.</a:t>
            </a:r>
          </a:p>
        </p:txBody>
      </p:sp>
      <p:pic>
        <p:nvPicPr>
          <p:cNvPr id="2051" name="Obrázek 4"/>
          <p:cNvPicPr>
            <a:picLocks noChangeAspect="1"/>
          </p:cNvPicPr>
          <p:nvPr/>
        </p:nvPicPr>
        <p:blipFill>
          <a:blip r:embed="rId2" cstate="print"/>
          <a:srcRect t="8793" b="3272"/>
          <a:stretch>
            <a:fillRect/>
          </a:stretch>
        </p:blipFill>
        <p:spPr bwMode="auto">
          <a:xfrm>
            <a:off x="323528" y="1124744"/>
            <a:ext cx="826611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cs-CZ" sz="4000" dirty="0" smtClean="0">
                <a:latin typeface="Adobe Garamond Pro Bold" pitchFamily="18" charset="-18"/>
              </a:rPr>
              <a:t>Mince </a:t>
            </a:r>
            <a:r>
              <a:rPr lang="cs-CZ" sz="2400" dirty="0" smtClean="0">
                <a:latin typeface="Adobe Garamond Pro Bold" pitchFamily="18" charset="-18"/>
              </a:rPr>
              <a:t>– PhDr. J. </a:t>
            </a:r>
            <a:r>
              <a:rPr lang="cs-CZ" sz="2400" dirty="0" err="1" smtClean="0">
                <a:latin typeface="Adobe Garamond Pro Bold" pitchFamily="18" charset="-18"/>
              </a:rPr>
              <a:t>Militký</a:t>
            </a:r>
            <a:r>
              <a:rPr lang="cs-CZ" sz="2400" dirty="0" smtClean="0">
                <a:latin typeface="Adobe Garamond Pro Bold" pitchFamily="18" charset="-18"/>
              </a:rPr>
              <a:t>, </a:t>
            </a:r>
            <a:r>
              <a:rPr lang="cs-CZ" sz="2400" dirty="0" err="1" smtClean="0">
                <a:latin typeface="Adobe Garamond Pro Bold" pitchFamily="18" charset="-18"/>
              </a:rPr>
              <a:t>Ph.D</a:t>
            </a:r>
            <a:r>
              <a:rPr lang="cs-CZ" sz="2400" dirty="0" smtClean="0">
                <a:latin typeface="Adobe Garamond Pro Bold" pitchFamily="18" charset="-18"/>
              </a:rPr>
              <a:t>.</a:t>
            </a:r>
            <a:endParaRPr lang="cs-CZ" sz="2400" dirty="0">
              <a:latin typeface="Adobe Garamond Pro Bold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7104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258888" y="1484313"/>
          <a:ext cx="6573416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3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3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3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8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AV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AR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AE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7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Výzkum 2015-2016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7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58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7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Σ: 66 ks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96" name="Rectangle 1"/>
          <p:cNvSpPr>
            <a:spLocks noChangeArrowheads="1"/>
          </p:cNvSpPr>
          <p:nvPr/>
        </p:nvSpPr>
        <p:spPr bwMode="auto">
          <a:xfrm>
            <a:off x="457200" y="38322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cs-CZ" altLang="cs-CZ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611188" y="3001963"/>
          <a:ext cx="8229600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8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AV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AR, obol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AR, kvinár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Potin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kern="1200">
                          <a:solidFill>
                            <a:srgbClr val="C00000"/>
                          </a:solidFill>
                          <a:effectLst/>
                        </a:rPr>
                        <a:t>Čechy, Bójové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7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54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kern="1200">
                          <a:solidFill>
                            <a:srgbClr val="C00000"/>
                          </a:solidFill>
                          <a:effectLst/>
                        </a:rPr>
                        <a:t>Morava, Bójové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kern="1200">
                          <a:solidFill>
                            <a:srgbClr val="C00000"/>
                          </a:solidFill>
                          <a:effectLst/>
                        </a:rPr>
                        <a:t>Bójové, nepřiřazeno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kern="1200">
                          <a:solidFill>
                            <a:srgbClr val="C00000"/>
                          </a:solidFill>
                          <a:effectLst/>
                        </a:rPr>
                        <a:t>Bavorsko, Vindelikové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Galie, Sekvánové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solidFill>
                            <a:srgbClr val="C00000"/>
                          </a:solidFill>
                          <a:effectLst/>
                        </a:rPr>
                        <a:t>Σ: 66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7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56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47" name="Rectangle 2"/>
          <p:cNvSpPr>
            <a:spLocks noChangeArrowheads="1"/>
          </p:cNvSpPr>
          <p:nvPr/>
        </p:nvSpPr>
        <p:spPr bwMode="auto">
          <a:xfrm>
            <a:off x="457200" y="3505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cs-CZ" altLang="cs-CZ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cs-CZ" sz="4000" dirty="0" smtClean="0">
                <a:latin typeface="Adobe Garamond Pro Bold" pitchFamily="18" charset="-18"/>
              </a:rPr>
              <a:t>Mince </a:t>
            </a:r>
            <a:r>
              <a:rPr lang="cs-CZ" sz="2400" dirty="0" smtClean="0">
                <a:latin typeface="Adobe Garamond Pro Bold" pitchFamily="18" charset="-18"/>
              </a:rPr>
              <a:t>– PhDr. J. </a:t>
            </a:r>
            <a:r>
              <a:rPr lang="cs-CZ" sz="2400" dirty="0" err="1" smtClean="0">
                <a:latin typeface="Adobe Garamond Pro Bold" pitchFamily="18" charset="-18"/>
              </a:rPr>
              <a:t>Militký</a:t>
            </a:r>
            <a:r>
              <a:rPr lang="cs-CZ" sz="2400" dirty="0" smtClean="0">
                <a:latin typeface="Adobe Garamond Pro Bold" pitchFamily="18" charset="-18"/>
              </a:rPr>
              <a:t>, </a:t>
            </a:r>
            <a:r>
              <a:rPr lang="cs-CZ" sz="2400" dirty="0" err="1" smtClean="0">
                <a:latin typeface="Adobe Garamond Pro Bold" pitchFamily="18" charset="-18"/>
              </a:rPr>
              <a:t>Ph.D</a:t>
            </a:r>
            <a:r>
              <a:rPr lang="cs-CZ" sz="2400" dirty="0" smtClean="0">
                <a:latin typeface="Adobe Garamond Pro Bold" pitchFamily="18" charset="-18"/>
              </a:rPr>
              <a:t>.</a:t>
            </a:r>
            <a:endParaRPr lang="cs-CZ" sz="2400" dirty="0">
              <a:latin typeface="Adobe Garamond Pro Bold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0" y="1150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cs-CZ" altLang="cs-CZ" sz="1100">
                <a:cs typeface="Times New Roman" pitchFamily="18" charset="0"/>
              </a:rPr>
              <a:t> </a:t>
            </a:r>
            <a:endParaRPr lang="cs-CZ" altLang="cs-CZ" sz="600"/>
          </a:p>
          <a:p>
            <a:pPr eaLnBrk="0" hangingPunct="0"/>
            <a:r>
              <a:rPr lang="cs-CZ" altLang="cs-CZ" sz="1100">
                <a:cs typeface="Times New Roman" pitchFamily="18" charset="0"/>
              </a:rPr>
              <a:t> </a:t>
            </a:r>
            <a:endParaRPr lang="cs-CZ" altLang="cs-CZ"/>
          </a:p>
        </p:txBody>
      </p:sp>
      <p:sp>
        <p:nvSpPr>
          <p:cNvPr id="4" name="Obdélník 3"/>
          <p:cNvSpPr/>
          <p:nvPr/>
        </p:nvSpPr>
        <p:spPr>
          <a:xfrm>
            <a:off x="755576" y="1268760"/>
            <a:ext cx="58070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Čechy, Bójové, AV 1/3statéru mušlových řad (3 ks)</a:t>
            </a:r>
          </a:p>
          <a:p>
            <a:pPr>
              <a:defRPr/>
            </a:pP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AV 1/8statéru mušlových řad (4 ks)</a:t>
            </a:r>
          </a:p>
        </p:txBody>
      </p:sp>
      <p:pic>
        <p:nvPicPr>
          <p:cNvPr id="4101" name="Picture 10" descr="3560a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984" y="2117204"/>
            <a:ext cx="2332037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9" descr="3560r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871" y="4365104"/>
            <a:ext cx="23415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4104" name="Picture 13" descr="0670a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6271" y="2715691"/>
            <a:ext cx="1671638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2" descr="0670r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365104"/>
            <a:ext cx="1609725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Rectangle 14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4107" name="Obrázek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3709" y="2244204"/>
            <a:ext cx="2257425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Obrázek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43709" y="4355579"/>
            <a:ext cx="2289175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cs-CZ" sz="4000" dirty="0" smtClean="0">
                <a:latin typeface="Adobe Garamond Pro Bold" pitchFamily="18" charset="-18"/>
              </a:rPr>
              <a:t>Mince </a:t>
            </a:r>
            <a:r>
              <a:rPr lang="cs-CZ" sz="2400" dirty="0" smtClean="0">
                <a:latin typeface="Adobe Garamond Pro Bold" pitchFamily="18" charset="-18"/>
              </a:rPr>
              <a:t>– PhDr. J. </a:t>
            </a:r>
            <a:r>
              <a:rPr lang="cs-CZ" sz="2400" dirty="0" err="1" smtClean="0">
                <a:latin typeface="Adobe Garamond Pro Bold" pitchFamily="18" charset="-18"/>
              </a:rPr>
              <a:t>Militký</a:t>
            </a:r>
            <a:r>
              <a:rPr lang="cs-CZ" sz="2400" dirty="0" smtClean="0">
                <a:latin typeface="Adobe Garamond Pro Bold" pitchFamily="18" charset="-18"/>
              </a:rPr>
              <a:t>, </a:t>
            </a:r>
            <a:r>
              <a:rPr lang="cs-CZ" sz="2400" dirty="0" err="1" smtClean="0">
                <a:latin typeface="Adobe Garamond Pro Bold" pitchFamily="18" charset="-18"/>
              </a:rPr>
              <a:t>Ph.D</a:t>
            </a:r>
            <a:r>
              <a:rPr lang="cs-CZ" sz="2400" dirty="0" smtClean="0">
                <a:latin typeface="Adobe Garamond Pro Bold" pitchFamily="18" charset="-18"/>
              </a:rPr>
              <a:t>.</a:t>
            </a:r>
            <a:endParaRPr lang="cs-CZ" sz="2400" dirty="0">
              <a:latin typeface="Adobe Garamond Pro Bold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  <p:sp>
        <p:nvSpPr>
          <p:cNvPr id="5123" name="Rectangle 8"/>
          <p:cNvSpPr>
            <a:spLocks noChangeArrowheads="1"/>
          </p:cNvSpPr>
          <p:nvPr/>
        </p:nvSpPr>
        <p:spPr bwMode="auto">
          <a:xfrm>
            <a:off x="-4763" y="1143000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cs-CZ" altLang="cs-CZ" sz="1100">
                <a:cs typeface="Times New Roman" pitchFamily="18" charset="0"/>
              </a:rPr>
              <a:t>  </a:t>
            </a:r>
            <a:endParaRPr lang="cs-CZ" altLang="cs-CZ" sz="600"/>
          </a:p>
          <a:p>
            <a:pPr eaLnBrk="0" hangingPunct="0"/>
            <a:endParaRPr lang="cs-CZ" altLang="cs-CZ"/>
          </a:p>
        </p:txBody>
      </p:sp>
      <p:sp>
        <p:nvSpPr>
          <p:cNvPr id="5124" name="Rectangle 9"/>
          <p:cNvSpPr>
            <a:spLocks noChangeArrowheads="1"/>
          </p:cNvSpPr>
          <p:nvPr/>
        </p:nvSpPr>
        <p:spPr bwMode="auto">
          <a:xfrm>
            <a:off x="0" y="1673225"/>
            <a:ext cx="2301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cs-CZ" altLang="cs-CZ" sz="1100" b="0">
                <a:cs typeface="Times New Roman" pitchFamily="18" charset="0"/>
              </a:rPr>
              <a:t> </a:t>
            </a:r>
            <a:endParaRPr lang="cs-CZ" altLang="cs-CZ" sz="600" b="0"/>
          </a:p>
          <a:p>
            <a:pPr eaLnBrk="0" hangingPunct="0"/>
            <a:endParaRPr lang="cs-CZ" altLang="cs-CZ" b="0"/>
          </a:p>
        </p:txBody>
      </p:sp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0" y="2536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cs-CZ" altLang="cs-CZ"/>
          </a:p>
        </p:txBody>
      </p:sp>
      <p:sp>
        <p:nvSpPr>
          <p:cNvPr id="5126" name="Rectangle 1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  <p:sp>
        <p:nvSpPr>
          <p:cNvPr id="5127" name="Rectangle 16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611560" y="1268760"/>
            <a:ext cx="66357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Čechy, Bójové,  AR obol, typ B (Stradonice )</a:t>
            </a:r>
            <a:endParaRPr lang="cs-CZ" sz="2000" dirty="0"/>
          </a:p>
        </p:txBody>
      </p:sp>
      <p:pic>
        <p:nvPicPr>
          <p:cNvPr id="5129" name="Picture 22" descr="3322a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75" y="1978025"/>
            <a:ext cx="1576388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21" descr="3322r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3429000"/>
            <a:ext cx="150495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Rectangle 23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5132" name="Picture 25" descr="1824a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" y="1889125"/>
            <a:ext cx="1589087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24" descr="1824r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429000"/>
            <a:ext cx="159385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4" name="Rectangle 26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5135" name="Picture 28" descr="1748a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7238" y="1987550"/>
            <a:ext cx="13335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27" descr="1748rv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67238" y="3419475"/>
            <a:ext cx="13430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7" name="Rectangle 29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5138" name="Picture 31" descr="3427a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0000" y="1978025"/>
            <a:ext cx="1398588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9" name="Picture 30" descr="3427rv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0000" y="3381375"/>
            <a:ext cx="141605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0" name="Rectangle 32"/>
          <p:cNvSpPr>
            <a:spLocks noChangeArrowheads="1"/>
          </p:cNvSpPr>
          <p:nvPr/>
        </p:nvSpPr>
        <p:spPr bwMode="auto">
          <a:xfrm>
            <a:off x="914400" y="914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1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cs-CZ" sz="4000" dirty="0" smtClean="0">
                <a:latin typeface="Adobe Garamond Pro Bold" pitchFamily="18" charset="-18"/>
              </a:rPr>
              <a:t>Mince </a:t>
            </a:r>
            <a:r>
              <a:rPr lang="cs-CZ" sz="2400" dirty="0" smtClean="0">
                <a:latin typeface="Adobe Garamond Pro Bold" pitchFamily="18" charset="-18"/>
              </a:rPr>
              <a:t>– PhDr. J. </a:t>
            </a:r>
            <a:r>
              <a:rPr lang="cs-CZ" sz="2400" dirty="0" err="1" smtClean="0">
                <a:latin typeface="Adobe Garamond Pro Bold" pitchFamily="18" charset="-18"/>
              </a:rPr>
              <a:t>Militký</a:t>
            </a:r>
            <a:r>
              <a:rPr lang="cs-CZ" sz="2400" dirty="0" smtClean="0">
                <a:latin typeface="Adobe Garamond Pro Bold" pitchFamily="18" charset="-18"/>
              </a:rPr>
              <a:t>, </a:t>
            </a:r>
            <a:r>
              <a:rPr lang="cs-CZ" sz="2400" dirty="0" err="1" smtClean="0">
                <a:latin typeface="Adobe Garamond Pro Bold" pitchFamily="18" charset="-18"/>
              </a:rPr>
              <a:t>Ph.D</a:t>
            </a:r>
            <a:r>
              <a:rPr lang="cs-CZ" sz="2400" dirty="0" smtClean="0">
                <a:latin typeface="Adobe Garamond Pro Bold" pitchFamily="18" charset="-18"/>
              </a:rPr>
              <a:t>.</a:t>
            </a:r>
            <a:endParaRPr lang="cs-CZ" sz="2400" dirty="0">
              <a:latin typeface="Adobe Garamond Pro Bold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  <p:sp>
        <p:nvSpPr>
          <p:cNvPr id="6147" name="Rectangle 16"/>
          <p:cNvSpPr>
            <a:spLocks noChangeArrowheads="1"/>
          </p:cNvSpPr>
          <p:nvPr/>
        </p:nvSpPr>
        <p:spPr bwMode="auto">
          <a:xfrm>
            <a:off x="0" y="1854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cs-CZ" altLang="cs-CZ"/>
          </a:p>
        </p:txBody>
      </p:sp>
      <p:sp>
        <p:nvSpPr>
          <p:cNvPr id="6148" name="Rectangle 17"/>
          <p:cNvSpPr>
            <a:spLocks noChangeArrowheads="1"/>
          </p:cNvSpPr>
          <p:nvPr/>
        </p:nvSpPr>
        <p:spPr bwMode="auto">
          <a:xfrm>
            <a:off x="0" y="35575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cs-CZ" altLang="cs-CZ"/>
          </a:p>
        </p:txBody>
      </p:sp>
      <p:sp>
        <p:nvSpPr>
          <p:cNvPr id="6149" name="Rectangle 18"/>
          <p:cNvSpPr>
            <a:spLocks noChangeArrowheads="1"/>
          </p:cNvSpPr>
          <p:nvPr/>
        </p:nvSpPr>
        <p:spPr bwMode="auto">
          <a:xfrm>
            <a:off x="0" y="54308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cs-CZ" altLang="cs-CZ"/>
          </a:p>
        </p:txBody>
      </p:sp>
      <p:sp>
        <p:nvSpPr>
          <p:cNvPr id="6150" name="Rectangle 19"/>
          <p:cNvSpPr>
            <a:spLocks noChangeArrowheads="1"/>
          </p:cNvSpPr>
          <p:nvPr/>
        </p:nvSpPr>
        <p:spPr bwMode="auto">
          <a:xfrm>
            <a:off x="0" y="7243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cs-CZ" altLang="cs-CZ" sz="1200">
                <a:solidFill>
                  <a:srgbClr val="0000FF"/>
                </a:solidFill>
                <a:cs typeface="Times New Roman" pitchFamily="18" charset="0"/>
              </a:rPr>
              <a:t> </a:t>
            </a:r>
            <a:endParaRPr lang="cs-CZ" altLang="cs-CZ" sz="600"/>
          </a:p>
          <a:p>
            <a:pPr eaLnBrk="0" hangingPunct="0"/>
            <a:endParaRPr lang="cs-CZ" altLang="cs-CZ"/>
          </a:p>
        </p:txBody>
      </p:sp>
      <p:sp>
        <p:nvSpPr>
          <p:cNvPr id="6151" name="Rectangle 20"/>
          <p:cNvSpPr>
            <a:spLocks noChangeArrowheads="1"/>
          </p:cNvSpPr>
          <p:nvPr/>
        </p:nvSpPr>
        <p:spPr bwMode="auto">
          <a:xfrm>
            <a:off x="0" y="85915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cs-CZ" altLang="cs-CZ"/>
          </a:p>
        </p:txBody>
      </p:sp>
      <p:sp>
        <p:nvSpPr>
          <p:cNvPr id="6152" name="Rectangle 21"/>
          <p:cNvSpPr>
            <a:spLocks noChangeArrowheads="1"/>
          </p:cNvSpPr>
          <p:nvPr/>
        </p:nvSpPr>
        <p:spPr bwMode="auto">
          <a:xfrm>
            <a:off x="0" y="1026001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cs-CZ" altLang="cs-CZ"/>
          </a:p>
        </p:txBody>
      </p:sp>
      <p:sp>
        <p:nvSpPr>
          <p:cNvPr id="6153" name="Rectangle 22"/>
          <p:cNvSpPr>
            <a:spLocks noChangeArrowheads="1"/>
          </p:cNvSpPr>
          <p:nvPr/>
        </p:nvSpPr>
        <p:spPr bwMode="auto">
          <a:xfrm>
            <a:off x="0" y="120967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cs-CZ" altLang="cs-CZ"/>
          </a:p>
        </p:txBody>
      </p:sp>
      <p:sp>
        <p:nvSpPr>
          <p:cNvPr id="12" name="Obdélník 11"/>
          <p:cNvSpPr/>
          <p:nvPr/>
        </p:nvSpPr>
        <p:spPr>
          <a:xfrm>
            <a:off x="755576" y="1196752"/>
            <a:ext cx="59743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Čechy, Bójové,  AR obol, typ C /(</a:t>
            </a:r>
            <a:r>
              <a:rPr lang="cs-CZ" sz="2000" dirty="0" err="1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Stradonice</a:t>
            </a: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000" dirty="0" err="1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Karlstein</a:t>
            </a: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cs-CZ" sz="2000" dirty="0"/>
          </a:p>
        </p:txBody>
      </p:sp>
      <p:pic>
        <p:nvPicPr>
          <p:cNvPr id="6155" name="Picture 26" descr="1713a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730375"/>
            <a:ext cx="1987550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25" descr="1713r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3803650"/>
            <a:ext cx="198755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7" name="Rectangle 2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6158" name="Picture 29" descr="3336a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1790700"/>
            <a:ext cx="207327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28" descr="3336r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4400" y="3716338"/>
            <a:ext cx="19716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0" name="Rectangle 30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6161" name="Picture 32" descr="0634a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1792288"/>
            <a:ext cx="1760537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31" descr="0634rv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5963" y="3716338"/>
            <a:ext cx="17462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3" name="Rectangle 33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cs-CZ" sz="4000" dirty="0" smtClean="0">
                <a:latin typeface="Adobe Garamond Pro Bold" pitchFamily="18" charset="-18"/>
              </a:rPr>
              <a:t>Mince </a:t>
            </a:r>
            <a:r>
              <a:rPr lang="cs-CZ" sz="2400" dirty="0" smtClean="0">
                <a:latin typeface="Adobe Garamond Pro Bold" pitchFamily="18" charset="-18"/>
              </a:rPr>
              <a:t>– PhDr. J. </a:t>
            </a:r>
            <a:r>
              <a:rPr lang="cs-CZ" sz="2400" dirty="0" err="1" smtClean="0">
                <a:latin typeface="Adobe Garamond Pro Bold" pitchFamily="18" charset="-18"/>
              </a:rPr>
              <a:t>Militký</a:t>
            </a:r>
            <a:r>
              <a:rPr lang="cs-CZ" sz="2400" dirty="0" smtClean="0">
                <a:latin typeface="Adobe Garamond Pro Bold" pitchFamily="18" charset="-18"/>
              </a:rPr>
              <a:t>, </a:t>
            </a:r>
            <a:r>
              <a:rPr lang="cs-CZ" sz="2400" dirty="0" err="1" smtClean="0">
                <a:latin typeface="Adobe Garamond Pro Bold" pitchFamily="18" charset="-18"/>
              </a:rPr>
              <a:t>Ph.D</a:t>
            </a:r>
            <a:r>
              <a:rPr lang="cs-CZ" sz="2400" dirty="0" smtClean="0">
                <a:latin typeface="Adobe Garamond Pro Bold" pitchFamily="18" charset="-18"/>
              </a:rPr>
              <a:t>.</a:t>
            </a:r>
            <a:endParaRPr lang="cs-CZ" sz="2400" dirty="0">
              <a:latin typeface="Adobe Garamond Pro Bold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/>
          <a:lstStyle/>
          <a:p>
            <a:r>
              <a:rPr lang="cs-CZ" dirty="0" smtClean="0"/>
              <a:t>lokalizace</a:t>
            </a:r>
            <a:endParaRPr lang="cs-CZ" dirty="0"/>
          </a:p>
        </p:txBody>
      </p:sp>
      <p:pic>
        <p:nvPicPr>
          <p:cNvPr id="5" name="Obrázek 4" descr="Tynec_turistic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444470"/>
            <a:ext cx="8208912" cy="527885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Obrázek 3" descr="Tynec_lok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6654" y="188640"/>
            <a:ext cx="3423330" cy="201622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6" name="Elipsa 5"/>
          <p:cNvSpPr/>
          <p:nvPr/>
        </p:nvSpPr>
        <p:spPr>
          <a:xfrm rot="20151450">
            <a:off x="3843541" y="3572886"/>
            <a:ext cx="1053886" cy="536519"/>
          </a:xfrm>
          <a:prstGeom prst="ellipse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81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115616" y="1484784"/>
            <a:ext cx="6059487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Morava, Bójové, AR obol, typ Staré Hradisko  (1 ks) </a:t>
            </a:r>
            <a:endParaRPr lang="cs-CZ" sz="2000" dirty="0"/>
          </a:p>
        </p:txBody>
      </p:sp>
      <p:pic>
        <p:nvPicPr>
          <p:cNvPr id="7171" name="Obráze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2416175"/>
            <a:ext cx="3035300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1313" y="2349500"/>
            <a:ext cx="3109912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cs-CZ" sz="4000" dirty="0" smtClean="0">
                <a:latin typeface="Adobe Garamond Pro Bold" pitchFamily="18" charset="-18"/>
              </a:rPr>
              <a:t>Mince </a:t>
            </a:r>
            <a:r>
              <a:rPr lang="cs-CZ" sz="2400" dirty="0" smtClean="0">
                <a:latin typeface="Adobe Garamond Pro Bold" pitchFamily="18" charset="-18"/>
              </a:rPr>
              <a:t>– PhDr. J. </a:t>
            </a:r>
            <a:r>
              <a:rPr lang="cs-CZ" sz="2400" dirty="0" err="1" smtClean="0">
                <a:latin typeface="Adobe Garamond Pro Bold" pitchFamily="18" charset="-18"/>
              </a:rPr>
              <a:t>Militký</a:t>
            </a:r>
            <a:r>
              <a:rPr lang="cs-CZ" sz="2400" dirty="0" smtClean="0">
                <a:latin typeface="Adobe Garamond Pro Bold" pitchFamily="18" charset="-18"/>
              </a:rPr>
              <a:t>, </a:t>
            </a:r>
            <a:r>
              <a:rPr lang="cs-CZ" sz="2400" dirty="0" err="1" smtClean="0">
                <a:latin typeface="Adobe Garamond Pro Bold" pitchFamily="18" charset="-18"/>
              </a:rPr>
              <a:t>Ph.D</a:t>
            </a:r>
            <a:r>
              <a:rPr lang="cs-CZ" sz="2400" dirty="0" smtClean="0">
                <a:latin typeface="Adobe Garamond Pro Bold" pitchFamily="18" charset="-18"/>
              </a:rPr>
              <a:t>.</a:t>
            </a:r>
            <a:endParaRPr lang="cs-CZ" sz="2400" dirty="0">
              <a:latin typeface="Adobe Garamond Pro Bold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99592" y="1412776"/>
            <a:ext cx="646588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Bójové, blíže nepřiřazeno, AR obol – neznámý typ (1 ks) </a:t>
            </a:r>
            <a:endParaRPr lang="cs-CZ" sz="2000" dirty="0"/>
          </a:p>
        </p:txBody>
      </p:sp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  <p:sp>
        <p:nvSpPr>
          <p:cNvPr id="8197" name="Rectangle 9"/>
          <p:cNvSpPr>
            <a:spLocks noChangeArrowheads="1"/>
          </p:cNvSpPr>
          <p:nvPr/>
        </p:nvSpPr>
        <p:spPr bwMode="auto">
          <a:xfrm>
            <a:off x="0" y="2963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cs-CZ" altLang="cs-CZ" sz="1100">
                <a:cs typeface="Times New Roman" pitchFamily="18" charset="0"/>
              </a:rPr>
              <a:t>   </a:t>
            </a:r>
            <a:endParaRPr lang="cs-CZ" altLang="cs-CZ" sz="600"/>
          </a:p>
          <a:p>
            <a:pPr eaLnBrk="0" hangingPunct="0"/>
            <a:endParaRPr lang="cs-CZ" altLang="cs-CZ"/>
          </a:p>
        </p:txBody>
      </p:sp>
      <p:sp>
        <p:nvSpPr>
          <p:cNvPr id="8198" name="Rectangle 10"/>
          <p:cNvSpPr>
            <a:spLocks noChangeArrowheads="1"/>
          </p:cNvSpPr>
          <p:nvPr/>
        </p:nvSpPr>
        <p:spPr bwMode="auto">
          <a:xfrm>
            <a:off x="0" y="3535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cs-CZ" altLang="cs-CZ" sz="1100">
                <a:cs typeface="Times New Roman" pitchFamily="18" charset="0"/>
              </a:rPr>
              <a:t> </a:t>
            </a:r>
            <a:endParaRPr lang="cs-CZ" altLang="cs-CZ"/>
          </a:p>
        </p:txBody>
      </p:sp>
      <p:sp>
        <p:nvSpPr>
          <p:cNvPr id="8199" name="Rectangle 1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  <p:pic>
        <p:nvPicPr>
          <p:cNvPr id="8200" name="Picture 17" descr="1814a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6788" y="2276475"/>
            <a:ext cx="3328987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6" descr="1814r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5775" y="2276475"/>
            <a:ext cx="3487738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Rectangle 18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cs-CZ" sz="4000" dirty="0" smtClean="0">
                <a:latin typeface="Adobe Garamond Pro Bold" pitchFamily="18" charset="-18"/>
              </a:rPr>
              <a:t>Mince </a:t>
            </a:r>
            <a:r>
              <a:rPr lang="cs-CZ" sz="2400" dirty="0" smtClean="0">
                <a:latin typeface="Adobe Garamond Pro Bold" pitchFamily="18" charset="-18"/>
              </a:rPr>
              <a:t>– PhDr. J. </a:t>
            </a:r>
            <a:r>
              <a:rPr lang="cs-CZ" sz="2400" dirty="0" err="1" smtClean="0">
                <a:latin typeface="Adobe Garamond Pro Bold" pitchFamily="18" charset="-18"/>
              </a:rPr>
              <a:t>Militký</a:t>
            </a:r>
            <a:r>
              <a:rPr lang="cs-CZ" sz="2400" dirty="0" smtClean="0">
                <a:latin typeface="Adobe Garamond Pro Bold" pitchFamily="18" charset="-18"/>
              </a:rPr>
              <a:t>, </a:t>
            </a:r>
            <a:r>
              <a:rPr lang="cs-CZ" sz="2400" dirty="0" err="1" smtClean="0">
                <a:latin typeface="Adobe Garamond Pro Bold" pitchFamily="18" charset="-18"/>
              </a:rPr>
              <a:t>Ph.D</a:t>
            </a:r>
            <a:r>
              <a:rPr lang="cs-CZ" sz="2400" dirty="0" smtClean="0">
                <a:latin typeface="Adobe Garamond Pro Bold" pitchFamily="18" charset="-18"/>
              </a:rPr>
              <a:t>.</a:t>
            </a:r>
            <a:endParaRPr lang="cs-CZ" sz="2400" dirty="0">
              <a:latin typeface="Adobe Garamond Pro Bold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  <p:sp>
        <p:nvSpPr>
          <p:cNvPr id="9219" name="Rectangle 9"/>
          <p:cNvSpPr>
            <a:spLocks noChangeArrowheads="1"/>
          </p:cNvSpPr>
          <p:nvPr/>
        </p:nvSpPr>
        <p:spPr bwMode="auto">
          <a:xfrm>
            <a:off x="0" y="41529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cs-CZ" altLang="cs-CZ"/>
          </a:p>
        </p:txBody>
      </p:sp>
      <p:sp>
        <p:nvSpPr>
          <p:cNvPr id="7" name="Obdélník 6"/>
          <p:cNvSpPr/>
          <p:nvPr/>
        </p:nvSpPr>
        <p:spPr>
          <a:xfrm>
            <a:off x="899592" y="1268760"/>
            <a:ext cx="81375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Jižní Německo, AR </a:t>
            </a:r>
            <a:r>
              <a:rPr lang="cs-CZ" sz="2000" dirty="0" err="1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kvinár</a:t>
            </a: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 vrtulový typ (2 ks)</a:t>
            </a:r>
            <a:endParaRPr lang="cs-CZ" sz="2000" dirty="0"/>
          </a:p>
        </p:txBody>
      </p:sp>
      <p:pic>
        <p:nvPicPr>
          <p:cNvPr id="9221" name="Picture 12" descr="1866a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838" y="2058988"/>
            <a:ext cx="1874837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11" descr="1866r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2838" y="4005263"/>
            <a:ext cx="19716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Rectangle 1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9224" name="Obrázek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2106613"/>
            <a:ext cx="1871662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Obrázek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8788" y="4152900"/>
            <a:ext cx="2085975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cs-CZ" sz="4000" dirty="0" smtClean="0">
                <a:latin typeface="Adobe Garamond Pro Bold" pitchFamily="18" charset="-18"/>
              </a:rPr>
              <a:t>Mince </a:t>
            </a:r>
            <a:r>
              <a:rPr lang="cs-CZ" sz="2400" dirty="0" smtClean="0">
                <a:latin typeface="Adobe Garamond Pro Bold" pitchFamily="18" charset="-18"/>
              </a:rPr>
              <a:t>– PhDr. J. </a:t>
            </a:r>
            <a:r>
              <a:rPr lang="cs-CZ" sz="2400" dirty="0" err="1" smtClean="0">
                <a:latin typeface="Adobe Garamond Pro Bold" pitchFamily="18" charset="-18"/>
              </a:rPr>
              <a:t>Militký</a:t>
            </a:r>
            <a:r>
              <a:rPr lang="cs-CZ" sz="2400" dirty="0" smtClean="0">
                <a:latin typeface="Adobe Garamond Pro Bold" pitchFamily="18" charset="-18"/>
              </a:rPr>
              <a:t>, </a:t>
            </a:r>
            <a:r>
              <a:rPr lang="cs-CZ" sz="2400" dirty="0" err="1" smtClean="0">
                <a:latin typeface="Adobe Garamond Pro Bold" pitchFamily="18" charset="-18"/>
              </a:rPr>
              <a:t>Ph.D</a:t>
            </a:r>
            <a:r>
              <a:rPr lang="cs-CZ" sz="2400" dirty="0" smtClean="0">
                <a:latin typeface="Adobe Garamond Pro Bold" pitchFamily="18" charset="-18"/>
              </a:rPr>
              <a:t>.</a:t>
            </a:r>
            <a:endParaRPr lang="cs-CZ" sz="2400" dirty="0">
              <a:latin typeface="Adobe Garamond Pro Bold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  <p:sp>
        <p:nvSpPr>
          <p:cNvPr id="10243" name="Rectangle 9"/>
          <p:cNvSpPr>
            <a:spLocks noChangeArrowheads="1"/>
          </p:cNvSpPr>
          <p:nvPr/>
        </p:nvSpPr>
        <p:spPr bwMode="auto">
          <a:xfrm>
            <a:off x="0" y="41529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cs-CZ" altLang="cs-CZ"/>
          </a:p>
        </p:txBody>
      </p:sp>
      <p:sp>
        <p:nvSpPr>
          <p:cNvPr id="7" name="Obdélník 6"/>
          <p:cNvSpPr/>
          <p:nvPr/>
        </p:nvSpPr>
        <p:spPr>
          <a:xfrm>
            <a:off x="827584" y="1340768"/>
            <a:ext cx="81375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Porýní / </a:t>
            </a:r>
            <a:r>
              <a:rPr lang="cs-CZ" sz="2000" dirty="0" err="1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Hessensko</a:t>
            </a: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AR </a:t>
            </a:r>
            <a:r>
              <a:rPr lang="cs-CZ" sz="2000" dirty="0" err="1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kvinár</a:t>
            </a: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 typ </a:t>
            </a:r>
            <a:r>
              <a:rPr lang="cs-CZ" sz="2000" dirty="0" err="1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Nauheim</a:t>
            </a: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 ks)</a:t>
            </a:r>
            <a:endParaRPr lang="cs-CZ" sz="2000" dirty="0"/>
          </a:p>
        </p:txBody>
      </p:sp>
      <p:sp>
        <p:nvSpPr>
          <p:cNvPr id="10245" name="Rectangle 1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0246" name="Obráze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325" y="2060575"/>
            <a:ext cx="317182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1150" y="2060575"/>
            <a:ext cx="33909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cs-CZ" sz="4000" dirty="0" smtClean="0">
                <a:latin typeface="Adobe Garamond Pro Bold" pitchFamily="18" charset="-18"/>
              </a:rPr>
              <a:t>Mince </a:t>
            </a:r>
            <a:r>
              <a:rPr lang="cs-CZ" sz="2400" dirty="0" smtClean="0">
                <a:latin typeface="Adobe Garamond Pro Bold" pitchFamily="18" charset="-18"/>
              </a:rPr>
              <a:t>– PhDr. J. </a:t>
            </a:r>
            <a:r>
              <a:rPr lang="cs-CZ" sz="2400" dirty="0" err="1" smtClean="0">
                <a:latin typeface="Adobe Garamond Pro Bold" pitchFamily="18" charset="-18"/>
              </a:rPr>
              <a:t>Militký</a:t>
            </a:r>
            <a:r>
              <a:rPr lang="cs-CZ" sz="2400" dirty="0" smtClean="0">
                <a:latin typeface="Adobe Garamond Pro Bold" pitchFamily="18" charset="-18"/>
              </a:rPr>
              <a:t>, </a:t>
            </a:r>
            <a:r>
              <a:rPr lang="cs-CZ" sz="2400" dirty="0" err="1" smtClean="0">
                <a:latin typeface="Adobe Garamond Pro Bold" pitchFamily="18" charset="-18"/>
              </a:rPr>
              <a:t>Ph.D</a:t>
            </a:r>
            <a:r>
              <a:rPr lang="cs-CZ" sz="2400" dirty="0" smtClean="0">
                <a:latin typeface="Adobe Garamond Pro Bold" pitchFamily="18" charset="-18"/>
              </a:rPr>
              <a:t>.</a:t>
            </a:r>
            <a:endParaRPr lang="cs-CZ" sz="2400" dirty="0">
              <a:latin typeface="Adobe Garamond Pro Bold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971600" y="1340768"/>
            <a:ext cx="34290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Galie, </a:t>
            </a:r>
            <a:r>
              <a:rPr lang="cs-CZ" sz="2000" dirty="0" err="1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Sekvánové</a:t>
            </a: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potin (1 ks)</a:t>
            </a:r>
            <a:endParaRPr lang="cs-CZ" sz="2000" dirty="0"/>
          </a:p>
        </p:txBody>
      </p:sp>
      <p:pic>
        <p:nvPicPr>
          <p:cNvPr id="11267" name="Obráze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888" y="2162175"/>
            <a:ext cx="333057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1813" y="2263775"/>
            <a:ext cx="366395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cs-CZ" sz="4000" dirty="0" smtClean="0">
                <a:latin typeface="Adobe Garamond Pro Bold" pitchFamily="18" charset="-18"/>
              </a:rPr>
              <a:t>Mince </a:t>
            </a:r>
            <a:r>
              <a:rPr lang="cs-CZ" sz="2400" dirty="0" smtClean="0">
                <a:latin typeface="Adobe Garamond Pro Bold" pitchFamily="18" charset="-18"/>
              </a:rPr>
              <a:t>– PhDr. J. </a:t>
            </a:r>
            <a:r>
              <a:rPr lang="cs-CZ" sz="2400" dirty="0" err="1" smtClean="0">
                <a:latin typeface="Adobe Garamond Pro Bold" pitchFamily="18" charset="-18"/>
              </a:rPr>
              <a:t>Militký</a:t>
            </a:r>
            <a:r>
              <a:rPr lang="cs-CZ" sz="2400" dirty="0" smtClean="0">
                <a:latin typeface="Adobe Garamond Pro Bold" pitchFamily="18" charset="-18"/>
              </a:rPr>
              <a:t>, </a:t>
            </a:r>
            <a:r>
              <a:rPr lang="cs-CZ" sz="2400" dirty="0" err="1" smtClean="0">
                <a:latin typeface="Adobe Garamond Pro Bold" pitchFamily="18" charset="-18"/>
              </a:rPr>
              <a:t>Ph.D</a:t>
            </a:r>
            <a:r>
              <a:rPr lang="cs-CZ" sz="2400" dirty="0" smtClean="0">
                <a:latin typeface="Adobe Garamond Pro Bold" pitchFamily="18" charset="-18"/>
              </a:rPr>
              <a:t>.</a:t>
            </a:r>
            <a:endParaRPr lang="cs-CZ" sz="2400" dirty="0">
              <a:latin typeface="Adobe Garamond Pro Bold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403648" y="1412776"/>
            <a:ext cx="55372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 výplně tavících destiček – polotovary střížků</a:t>
            </a:r>
            <a:endParaRPr lang="cs-CZ" dirty="0"/>
          </a:p>
        </p:txBody>
      </p:sp>
      <p:pic>
        <p:nvPicPr>
          <p:cNvPr id="12291" name="Picture 2" descr="0751a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375547"/>
            <a:ext cx="1992313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1" descr="0751r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276872"/>
            <a:ext cx="200025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2294" name="Picture 5" descr="2420a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7127" y="2435622"/>
            <a:ext cx="1895475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4" descr="2420r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7127" y="4375547"/>
            <a:ext cx="1944687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cs-CZ" sz="4000" dirty="0" smtClean="0">
                <a:latin typeface="Adobe Garamond Pro Bold" pitchFamily="18" charset="-18"/>
              </a:rPr>
              <a:t>Mince </a:t>
            </a:r>
            <a:r>
              <a:rPr lang="cs-CZ" sz="2400" dirty="0" smtClean="0">
                <a:latin typeface="Adobe Garamond Pro Bold" pitchFamily="18" charset="-18"/>
              </a:rPr>
              <a:t>– PhDr. J. </a:t>
            </a:r>
            <a:r>
              <a:rPr lang="cs-CZ" sz="2400" dirty="0" err="1" smtClean="0">
                <a:latin typeface="Adobe Garamond Pro Bold" pitchFamily="18" charset="-18"/>
              </a:rPr>
              <a:t>Militký</a:t>
            </a:r>
            <a:r>
              <a:rPr lang="cs-CZ" sz="2400" dirty="0" smtClean="0">
                <a:latin typeface="Adobe Garamond Pro Bold" pitchFamily="18" charset="-18"/>
              </a:rPr>
              <a:t>, </a:t>
            </a:r>
            <a:r>
              <a:rPr lang="cs-CZ" sz="2400" dirty="0" err="1" smtClean="0">
                <a:latin typeface="Adobe Garamond Pro Bold" pitchFamily="18" charset="-18"/>
              </a:rPr>
              <a:t>Ph.D</a:t>
            </a:r>
            <a:r>
              <a:rPr lang="cs-CZ" sz="2400" dirty="0" smtClean="0">
                <a:latin typeface="Adobe Garamond Pro Bold" pitchFamily="18" charset="-18"/>
              </a:rPr>
              <a:t>.</a:t>
            </a:r>
            <a:endParaRPr lang="cs-CZ" sz="2400" dirty="0">
              <a:latin typeface="Adobe Garamond Pro Bold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9" descr="H1-235439a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566" y="1268412"/>
            <a:ext cx="649288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18" descr="H1-235439r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566" y="1882775"/>
            <a:ext cx="6477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4" descr="H1-235425a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8729" y="1430337"/>
            <a:ext cx="433387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3" descr="H1-235425r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8729" y="1876425"/>
            <a:ext cx="46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2" descr="H1-235432a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8016" y="1525587"/>
            <a:ext cx="35877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1" descr="H1-235432rv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36266" y="1876425"/>
            <a:ext cx="3905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1" descr="Tř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0816" y="1266825"/>
            <a:ext cx="6429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22" descr="Tř"/>
          <p:cNvPicPr>
            <a:picLocks noChangeAspect="1" noChangeArrowheads="1"/>
          </p:cNvPicPr>
          <p:nvPr/>
        </p:nvPicPr>
        <p:blipFill>
          <a:blip r:embed="rId9" cstate="print"/>
          <a:srcRect r="4535"/>
          <a:stretch>
            <a:fillRect/>
          </a:stretch>
        </p:blipFill>
        <p:spPr bwMode="auto">
          <a:xfrm>
            <a:off x="2480816" y="1873250"/>
            <a:ext cx="633413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2" descr="Mi2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98366" y="1343025"/>
            <a:ext cx="5048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3" descr="Mi2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98366" y="1870075"/>
            <a:ext cx="496888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5" descr="Mi2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95266" y="1487487"/>
            <a:ext cx="385763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6" descr="Mi2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98441" y="1873250"/>
            <a:ext cx="3794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21" descr="H1-235656av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8629" y="2781300"/>
            <a:ext cx="417512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Picture 20" descr="H1-235656rv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6141" y="2776537"/>
            <a:ext cx="3746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5" descr="H1-235600av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42566" y="2776537"/>
            <a:ext cx="3905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4" descr="H1-235600rv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18804" y="2789237"/>
            <a:ext cx="388937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bdélník 22"/>
          <p:cNvSpPr/>
          <p:nvPr/>
        </p:nvSpPr>
        <p:spPr>
          <a:xfrm>
            <a:off x="666304" y="3357562"/>
            <a:ext cx="101282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Stradonice</a:t>
            </a:r>
            <a:endParaRPr lang="cs-CZ" sz="1400" dirty="0"/>
          </a:p>
        </p:txBody>
      </p:sp>
      <p:pic>
        <p:nvPicPr>
          <p:cNvPr id="13331" name="Picture 38" descr="Tř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80816" y="2809875"/>
            <a:ext cx="39846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2" name="Picture 40" descr="Tř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79279" y="2795587"/>
            <a:ext cx="393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3" name="Picture 3" descr="Mi2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80929" y="2803525"/>
            <a:ext cx="41433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4" name="Picture 4" descr="Mi26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773041" y="2816225"/>
            <a:ext cx="43338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Obdélník 27"/>
          <p:cNvSpPr/>
          <p:nvPr/>
        </p:nvSpPr>
        <p:spPr>
          <a:xfrm>
            <a:off x="2995166" y="3419475"/>
            <a:ext cx="68421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Třísov</a:t>
            </a:r>
            <a:endParaRPr lang="cs-CZ" sz="1400" dirty="0"/>
          </a:p>
        </p:txBody>
      </p:sp>
      <p:pic>
        <p:nvPicPr>
          <p:cNvPr id="13336" name="Picture 2" descr="509-52av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616004" y="1603375"/>
            <a:ext cx="5334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7" name="Picture 1" descr="509-52rv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149404" y="1573212"/>
            <a:ext cx="5556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8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  <p:pic>
        <p:nvPicPr>
          <p:cNvPr id="13339" name="Picture 5" descr="16-58-140av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700141" y="2103437"/>
            <a:ext cx="4191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0" name="Picture 4" descr="16-58-140rv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131941" y="2128837"/>
            <a:ext cx="4302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2" name="Picture 8" descr="7-57-15av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695379" y="2752725"/>
            <a:ext cx="436562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3" name="Picture 7" descr="7-57-15rv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128766" y="2757487"/>
            <a:ext cx="43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44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  <p:sp>
        <p:nvSpPr>
          <p:cNvPr id="13345" name="Rectangle 10"/>
          <p:cNvSpPr>
            <a:spLocks noChangeArrowheads="1"/>
          </p:cNvSpPr>
          <p:nvPr/>
        </p:nvSpPr>
        <p:spPr bwMode="auto">
          <a:xfrm>
            <a:off x="-24259" y="162401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cs-CZ" altLang="cs-CZ" sz="1100">
                <a:cs typeface="Times New Roman" pitchFamily="18" charset="0"/>
              </a:rPr>
              <a:t> </a:t>
            </a:r>
            <a:endParaRPr lang="cs-CZ" altLang="cs-CZ"/>
          </a:p>
        </p:txBody>
      </p:sp>
      <p:sp>
        <p:nvSpPr>
          <p:cNvPr id="33" name="Obdélník 32"/>
          <p:cNvSpPr/>
          <p:nvPr/>
        </p:nvSpPr>
        <p:spPr>
          <a:xfrm>
            <a:off x="4716016" y="3429000"/>
            <a:ext cx="85407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Hrazany</a:t>
            </a:r>
            <a:endParaRPr lang="cs-CZ" sz="1400" dirty="0"/>
          </a:p>
        </p:txBody>
      </p:sp>
      <p:pic>
        <p:nvPicPr>
          <p:cNvPr id="13347" name="Picture 12" descr="A4269av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124129" y="1265237"/>
            <a:ext cx="5048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8" name="Picture 11" descr="A4269rv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54291" y="1701800"/>
            <a:ext cx="4445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0" name="Picture 15" descr="F3209av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727379" y="1295400"/>
            <a:ext cx="4333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1" name="Picture 14" descr="F3209rv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727379" y="1685925"/>
            <a:ext cx="449262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3" name="Picture 18" descr="A2020av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195566" y="2284412"/>
            <a:ext cx="4445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5" name="Picture 21" descr="A4593av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644829" y="2257425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6" name="Picture 20" descr="A4593rv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6640066" y="2806700"/>
            <a:ext cx="436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Obdélník 37"/>
          <p:cNvSpPr/>
          <p:nvPr/>
        </p:nvSpPr>
        <p:spPr>
          <a:xfrm>
            <a:off x="6313041" y="3440112"/>
            <a:ext cx="66357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Závist</a:t>
            </a:r>
            <a:endParaRPr lang="cs-CZ" sz="1400" dirty="0"/>
          </a:p>
        </p:txBody>
      </p:sp>
      <p:pic>
        <p:nvPicPr>
          <p:cNvPr id="13359" name="Picture 23" descr="A4593av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195566" y="2803525"/>
            <a:ext cx="4381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60" name="Picture 25" descr="Č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656066" y="1308100"/>
            <a:ext cx="6318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61" name="Picture 24" descr="Č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7644954" y="1885950"/>
            <a:ext cx="62547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7905304" y="3249612"/>
            <a:ext cx="763587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České </a:t>
            </a:r>
          </a:p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Lhotice</a:t>
            </a:r>
            <a:endParaRPr lang="cs-CZ" sz="1400" dirty="0"/>
          </a:p>
        </p:txBody>
      </p:sp>
      <p:cxnSp>
        <p:nvCxnSpPr>
          <p:cNvPr id="13371" name="Přímá spojnice 11"/>
          <p:cNvCxnSpPr>
            <a:cxnSpLocks noChangeShapeType="1"/>
          </p:cNvCxnSpPr>
          <p:nvPr/>
        </p:nvCxnSpPr>
        <p:spPr bwMode="auto">
          <a:xfrm>
            <a:off x="2244279" y="981075"/>
            <a:ext cx="0" cy="23304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</p:spPr>
      </p:cxnSp>
      <p:cxnSp>
        <p:nvCxnSpPr>
          <p:cNvPr id="13372" name="Přímá spojnice 13"/>
          <p:cNvCxnSpPr>
            <a:cxnSpLocks noChangeShapeType="1"/>
          </p:cNvCxnSpPr>
          <p:nvPr/>
        </p:nvCxnSpPr>
        <p:spPr bwMode="auto">
          <a:xfrm>
            <a:off x="4411216" y="893762"/>
            <a:ext cx="0" cy="2525713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</p:spPr>
      </p:cxnSp>
      <p:cxnSp>
        <p:nvCxnSpPr>
          <p:cNvPr id="13373" name="Přímá spojnice 21"/>
          <p:cNvCxnSpPr>
            <a:cxnSpLocks noChangeShapeType="1"/>
          </p:cNvCxnSpPr>
          <p:nvPr/>
        </p:nvCxnSpPr>
        <p:spPr bwMode="auto">
          <a:xfrm>
            <a:off x="5919341" y="981075"/>
            <a:ext cx="0" cy="2438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</p:spPr>
      </p:cxnSp>
      <p:cxnSp>
        <p:nvCxnSpPr>
          <p:cNvPr id="13374" name="Přímá spojnice 24"/>
          <p:cNvCxnSpPr>
            <a:cxnSpLocks noChangeShapeType="1"/>
          </p:cNvCxnSpPr>
          <p:nvPr/>
        </p:nvCxnSpPr>
        <p:spPr bwMode="auto">
          <a:xfrm>
            <a:off x="7427466" y="931862"/>
            <a:ext cx="0" cy="2509838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</p:spPr>
      </p:cxnSp>
      <p:cxnSp>
        <p:nvCxnSpPr>
          <p:cNvPr id="13375" name="Přímá spojnice 29"/>
          <p:cNvCxnSpPr>
            <a:cxnSpLocks noChangeShapeType="1"/>
          </p:cNvCxnSpPr>
          <p:nvPr/>
        </p:nvCxnSpPr>
        <p:spPr bwMode="auto">
          <a:xfrm>
            <a:off x="218629" y="3835400"/>
            <a:ext cx="81930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</p:spPr>
      </p:cxnSp>
      <p:pic>
        <p:nvPicPr>
          <p:cNvPr id="13376" name="Picture 82" descr="_MG_2039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794179" y="2689225"/>
            <a:ext cx="449262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77" name="Picture 81" descr="_MG_2040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8256141" y="2681287"/>
            <a:ext cx="439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79" name="Picture 85" descr="_MG_2035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8397429" y="1446212"/>
            <a:ext cx="398462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80" name="Picture 84" descr="_MG_2036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8405366" y="1843087"/>
            <a:ext cx="390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85" name="Rectangle 10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  <p:sp>
        <p:nvSpPr>
          <p:cNvPr id="13386" name="Rectangle 101"/>
          <p:cNvSpPr>
            <a:spLocks noChangeArrowheads="1"/>
          </p:cNvSpPr>
          <p:nvPr/>
        </p:nvSpPr>
        <p:spPr bwMode="auto">
          <a:xfrm>
            <a:off x="-24259" y="1555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cs-CZ" altLang="cs-CZ"/>
          </a:p>
        </p:txBody>
      </p:sp>
      <p:sp>
        <p:nvSpPr>
          <p:cNvPr id="13387" name="Rectangle 10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  <p:sp>
        <p:nvSpPr>
          <p:cNvPr id="13388" name="Rectangle 105"/>
          <p:cNvSpPr>
            <a:spLocks noChangeArrowheads="1"/>
          </p:cNvSpPr>
          <p:nvPr/>
        </p:nvSpPr>
        <p:spPr bwMode="auto">
          <a:xfrm>
            <a:off x="-24259" y="2311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cs-CZ" altLang="cs-CZ"/>
          </a:p>
        </p:txBody>
      </p:sp>
      <p:sp>
        <p:nvSpPr>
          <p:cNvPr id="54" name="Obdélník 53"/>
          <p:cNvSpPr/>
          <p:nvPr/>
        </p:nvSpPr>
        <p:spPr>
          <a:xfrm>
            <a:off x="1103214" y="6042521"/>
            <a:ext cx="21653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Týnec nad Labem</a:t>
            </a:r>
            <a:endParaRPr lang="cs-CZ" sz="2000" dirty="0">
              <a:solidFill>
                <a:srgbClr val="002060"/>
              </a:solidFill>
            </a:endParaRPr>
          </a:p>
        </p:txBody>
      </p:sp>
      <p:pic>
        <p:nvPicPr>
          <p:cNvPr id="13393" name="Obrázek 115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226914" y="4215309"/>
            <a:ext cx="836612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94" name="Obrázek 116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226914" y="4969371"/>
            <a:ext cx="852487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95" name="Picture 117" descr="0670av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1471514" y="4293096"/>
            <a:ext cx="6858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96" name="Picture 116" descr="0670rv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1458814" y="4969371"/>
            <a:ext cx="703262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98" name="Picture 120" descr="0618av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2555776" y="4293096"/>
            <a:ext cx="6381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99" name="Picture 119" descr="0618rv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2538314" y="4969371"/>
            <a:ext cx="6858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01" name="Rectangle 122"/>
          <p:cNvSpPr>
            <a:spLocks noChangeArrowheads="1"/>
          </p:cNvSpPr>
          <p:nvPr/>
        </p:nvSpPr>
        <p:spPr bwMode="auto">
          <a:xfrm>
            <a:off x="-24259" y="222726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cs-CZ" altLang="cs-CZ" sz="1100">
                <a:cs typeface="Times New Roman" pitchFamily="18" charset="0"/>
              </a:rPr>
              <a:t>	</a:t>
            </a:r>
            <a:endParaRPr lang="cs-CZ" altLang="cs-CZ"/>
          </a:p>
        </p:txBody>
      </p:sp>
      <p:pic>
        <p:nvPicPr>
          <p:cNvPr id="13402" name="Picture 124" descr="0705av"/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3560664" y="4293096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03" name="Picture 123" descr="0705rv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3540026" y="4921746"/>
            <a:ext cx="5905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cs-CZ" sz="4000" dirty="0" smtClean="0">
                <a:latin typeface="Adobe Garamond Pro Bold" pitchFamily="18" charset="-18"/>
              </a:rPr>
              <a:t>Mince </a:t>
            </a:r>
            <a:r>
              <a:rPr lang="cs-CZ" sz="2400" dirty="0" smtClean="0">
                <a:latin typeface="Adobe Garamond Pro Bold" pitchFamily="18" charset="-18"/>
              </a:rPr>
              <a:t>– PhDr. J. </a:t>
            </a:r>
            <a:r>
              <a:rPr lang="cs-CZ" sz="2400" dirty="0" err="1" smtClean="0">
                <a:latin typeface="Adobe Garamond Pro Bold" pitchFamily="18" charset="-18"/>
              </a:rPr>
              <a:t>Militký</a:t>
            </a:r>
            <a:r>
              <a:rPr lang="cs-CZ" sz="2400" dirty="0" smtClean="0">
                <a:latin typeface="Adobe Garamond Pro Bold" pitchFamily="18" charset="-18"/>
              </a:rPr>
              <a:t>, </a:t>
            </a:r>
            <a:r>
              <a:rPr lang="cs-CZ" sz="2400" dirty="0" err="1" smtClean="0">
                <a:latin typeface="Adobe Garamond Pro Bold" pitchFamily="18" charset="-18"/>
              </a:rPr>
              <a:t>Ph.D</a:t>
            </a:r>
            <a:r>
              <a:rPr lang="cs-CZ" sz="2400" dirty="0" smtClean="0">
                <a:latin typeface="Adobe Garamond Pro Bold" pitchFamily="18" charset="-18"/>
              </a:rPr>
              <a:t>.</a:t>
            </a:r>
            <a:endParaRPr lang="cs-CZ" sz="2400" dirty="0">
              <a:latin typeface="Adobe Garamond Pro Bold" pitchFamily="18" charset="-18"/>
            </a:endParaRPr>
          </a:p>
        </p:txBody>
      </p:sp>
      <p:sp>
        <p:nvSpPr>
          <p:cNvPr id="99" name="Obdélník 6"/>
          <p:cNvSpPr>
            <a:spLocks noChangeArrowheads="1"/>
          </p:cNvSpPr>
          <p:nvPr/>
        </p:nvSpPr>
        <p:spPr bwMode="auto">
          <a:xfrm>
            <a:off x="4427984" y="4005064"/>
            <a:ext cx="471601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•  Mince z Týnce nad Labem spadají výhradně do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průběhu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oppidálního období (LT D1a-b).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•  Principiálně jde o stejné složení, jaké mají soubory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 jiných českých oppid; ale i u souboru z Týnce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objevují některé lokální odlišnosti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5589240"/>
            <a:ext cx="8675688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Oppida a rovinná sídliště s výrazným výskytem mincí z horizontu LT D1–D2: </a:t>
            </a:r>
          </a:p>
          <a:p>
            <a:pPr>
              <a:defRPr/>
            </a:pP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Stradonice; 2. Závist; 3. Hrazany; 4.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Třísov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5. Týnec nad Labem; 6. České Lhotice; 7. Žehuň; 8. Rataje; 9. Staré Hradisko; 10. Hostýn; 11.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Thunau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Kamp; 12.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Oberleiserberg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13.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Drösing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14. Trenčianské Bohuslavice; 15. Čachtice; 16. Plavecké Podhradí; 17. Bratislava.</a:t>
            </a:r>
          </a:p>
        </p:txBody>
      </p:sp>
      <p:pic>
        <p:nvPicPr>
          <p:cNvPr id="2051" name="Obrázek 4"/>
          <p:cNvPicPr>
            <a:picLocks noChangeAspect="1"/>
          </p:cNvPicPr>
          <p:nvPr/>
        </p:nvPicPr>
        <p:blipFill>
          <a:blip r:embed="rId2" cstate="print"/>
          <a:srcRect t="8793" b="3272"/>
          <a:stretch>
            <a:fillRect/>
          </a:stretch>
        </p:blipFill>
        <p:spPr bwMode="auto">
          <a:xfrm>
            <a:off x="323528" y="1124744"/>
            <a:ext cx="826611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cs-CZ" sz="4000" dirty="0" smtClean="0">
                <a:latin typeface="Adobe Garamond Pro Bold" pitchFamily="18" charset="-18"/>
              </a:rPr>
              <a:t>Mince </a:t>
            </a:r>
            <a:r>
              <a:rPr lang="cs-CZ" sz="2400" dirty="0" smtClean="0">
                <a:latin typeface="Adobe Garamond Pro Bold" pitchFamily="18" charset="-18"/>
              </a:rPr>
              <a:t>– PhDr. J. </a:t>
            </a:r>
            <a:r>
              <a:rPr lang="cs-CZ" sz="2400" dirty="0" err="1" smtClean="0">
                <a:latin typeface="Adobe Garamond Pro Bold" pitchFamily="18" charset="-18"/>
              </a:rPr>
              <a:t>Militký</a:t>
            </a:r>
            <a:r>
              <a:rPr lang="cs-CZ" sz="2400" dirty="0" smtClean="0">
                <a:latin typeface="Adobe Garamond Pro Bold" pitchFamily="18" charset="-18"/>
              </a:rPr>
              <a:t>, </a:t>
            </a:r>
            <a:r>
              <a:rPr lang="cs-CZ" sz="2400" dirty="0" err="1" smtClean="0">
                <a:latin typeface="Adobe Garamond Pro Bold" pitchFamily="18" charset="-18"/>
              </a:rPr>
              <a:t>Ph.D</a:t>
            </a:r>
            <a:r>
              <a:rPr lang="cs-CZ" sz="2400" dirty="0" smtClean="0">
                <a:latin typeface="Adobe Garamond Pro Bold" pitchFamily="18" charset="-18"/>
              </a:rPr>
              <a:t>.</a:t>
            </a:r>
            <a:endParaRPr lang="cs-CZ" sz="2400" dirty="0">
              <a:latin typeface="Adobe Garamond Pro Bold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/>
          <a:lstStyle/>
          <a:p>
            <a:r>
              <a:rPr lang="cs-CZ" dirty="0" smtClean="0"/>
              <a:t>lokalizace</a:t>
            </a:r>
            <a:endParaRPr lang="cs-CZ" dirty="0"/>
          </a:p>
        </p:txBody>
      </p:sp>
      <p:pic>
        <p:nvPicPr>
          <p:cNvPr id="1026" name="Picture 2" descr="C:\Users\Zdenda\Desktop\Archeologické výzkumy v Čechách 2014\Beneš-Militký_Týnec\relief_podklad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1268760"/>
            <a:ext cx="8856984" cy="5040791"/>
          </a:xfrm>
          <a:prstGeom prst="rect">
            <a:avLst/>
          </a:prstGeom>
          <a:noFill/>
        </p:spPr>
      </p:pic>
      <p:sp>
        <p:nvSpPr>
          <p:cNvPr id="6" name="Elipsa 5"/>
          <p:cNvSpPr/>
          <p:nvPr/>
        </p:nvSpPr>
        <p:spPr>
          <a:xfrm>
            <a:off x="4644008" y="2924944"/>
            <a:ext cx="1296144" cy="1296144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896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A01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908720"/>
            <a:ext cx="7092280" cy="531921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/>
          <a:lstStyle/>
          <a:p>
            <a:r>
              <a:rPr lang="cs-CZ" dirty="0" smtClean="0"/>
              <a:t>lokalizace</a:t>
            </a:r>
            <a:endParaRPr lang="cs-CZ" dirty="0"/>
          </a:p>
        </p:txBody>
      </p:sp>
      <p:pic>
        <p:nvPicPr>
          <p:cNvPr id="6" name="Obrázek 5" descr="Týnec_Kol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297471"/>
            <a:ext cx="3672408" cy="239696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960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r>
              <a:rPr lang="cs-CZ" dirty="0" smtClean="0"/>
              <a:t>Výzkum září-listopad 2014</a:t>
            </a:r>
            <a:endParaRPr lang="cs-CZ" dirty="0"/>
          </a:p>
        </p:txBody>
      </p:sp>
      <p:pic>
        <p:nvPicPr>
          <p:cNvPr id="6" name="Obrázek 5" descr="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3619872" cy="2714904"/>
          </a:xfrm>
          <a:prstGeom prst="rect">
            <a:avLst/>
          </a:prstGeom>
        </p:spPr>
      </p:pic>
      <p:pic>
        <p:nvPicPr>
          <p:cNvPr id="7" name="Obrázek 6" descr="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052736"/>
            <a:ext cx="3619872" cy="2714904"/>
          </a:xfrm>
          <a:prstGeom prst="rect">
            <a:avLst/>
          </a:prstGeom>
        </p:spPr>
      </p:pic>
      <p:pic>
        <p:nvPicPr>
          <p:cNvPr id="8" name="Obrázek 7" descr="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005064"/>
            <a:ext cx="3619872" cy="2714904"/>
          </a:xfrm>
          <a:prstGeom prst="rect">
            <a:avLst/>
          </a:prstGeom>
        </p:spPr>
      </p:pic>
      <p:pic>
        <p:nvPicPr>
          <p:cNvPr id="9" name="Obrázek 8" descr="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4005064"/>
            <a:ext cx="3619872" cy="271490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804248" y="26064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16.9.2014</a:t>
            </a:r>
          </a:p>
          <a:p>
            <a:r>
              <a:rPr lang="cs-CZ" dirty="0" smtClean="0"/>
              <a:t>Plocha ca 1,3 ha</a:t>
            </a:r>
            <a:endParaRPr lang="cs-CZ" dirty="0"/>
          </a:p>
        </p:txBody>
      </p:sp>
      <p:pic>
        <p:nvPicPr>
          <p:cNvPr id="12" name="Obrázek 11" descr="0600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2276872"/>
            <a:ext cx="3317240" cy="30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0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r>
              <a:rPr lang="cs-CZ" dirty="0" smtClean="0"/>
              <a:t>Výzkum září-listopad 2014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04248" y="26064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23.9.2014</a:t>
            </a:r>
          </a:p>
          <a:p>
            <a:r>
              <a:rPr lang="cs-CZ" dirty="0" smtClean="0"/>
              <a:t>2. den ZAV</a:t>
            </a:r>
            <a:endParaRPr lang="cs-CZ" dirty="0"/>
          </a:p>
        </p:txBody>
      </p:sp>
      <p:pic>
        <p:nvPicPr>
          <p:cNvPr id="1026" name="Picture 2" descr="C:\Zdenda_data\Archeologie\Týnec nad Labem\2014 - Týnec nad Labem-revitalizace slepého ramene\fotky-moje\09.23.2014 Tynec nad Labem-ZAV\02-pohled na plochu ZAV z haldy na S okraji ploc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861047"/>
            <a:ext cx="3072342" cy="2304257"/>
          </a:xfrm>
          <a:prstGeom prst="rect">
            <a:avLst/>
          </a:prstGeom>
          <a:noFill/>
        </p:spPr>
      </p:pic>
      <p:pic>
        <p:nvPicPr>
          <p:cNvPr id="1027" name="Picture 3" descr="C:\Zdenda_data\Archeologie\Týnec nad Labem\2014 - Týnec nad Labem-revitalizace slepého ramene\fotky-moje\09.23.2014 Tynec nad Labem-ZAV\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221088"/>
            <a:ext cx="3072342" cy="2304257"/>
          </a:xfrm>
          <a:prstGeom prst="rect">
            <a:avLst/>
          </a:prstGeom>
          <a:noFill/>
        </p:spPr>
      </p:pic>
      <p:pic>
        <p:nvPicPr>
          <p:cNvPr id="1028" name="Picture 4" descr="C:\Zdenda_data\Archeologie\Týnec nad Labem\2014 - Týnec nad Labem-revitalizace slepého ramene\fotky-moje\09.23.2014 Tynec nad Labem-ZAV\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1658" y="3861048"/>
            <a:ext cx="3072342" cy="2304257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23528" y="1196752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dirty="0" smtClean="0"/>
              <a:t> organizační rozdělení na celkem 4 plochy</a:t>
            </a:r>
          </a:p>
          <a:p>
            <a:pPr>
              <a:buFontTx/>
              <a:buChar char="-"/>
            </a:pPr>
            <a:r>
              <a:rPr lang="cs-CZ" dirty="0" smtClean="0"/>
              <a:t> nepravidelná skrývka – ve V části (plocha 1+2) až na podloží do hl. 20 cm; v Z části (plocha 3+4) z menší části až na podloží (v hl. 40 cm), z větší ještě dochováno cca 20 cm podložní vrstvy</a:t>
            </a:r>
          </a:p>
          <a:p>
            <a:pPr>
              <a:buFontTx/>
              <a:buChar char="-"/>
            </a:pPr>
            <a:r>
              <a:rPr lang="cs-CZ" dirty="0" smtClean="0"/>
              <a:t>- místy výrazné stopy orby Z-V směrem ve všech plochách</a:t>
            </a:r>
          </a:p>
        </p:txBody>
      </p:sp>
    </p:spTree>
    <p:extLst>
      <p:ext uri="{BB962C8B-B14F-4D97-AF65-F5344CB8AC3E}">
        <p14:creationId xmlns:p14="http://schemas.microsoft.com/office/powerpoint/2010/main" val="342306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6779096" cy="838200"/>
          </a:xfrm>
        </p:spPr>
        <p:txBody>
          <a:bodyPr/>
          <a:lstStyle/>
          <a:p>
            <a:r>
              <a:rPr lang="cs-CZ" dirty="0" smtClean="0"/>
              <a:t>Výzkum září-listopad 2014</a:t>
            </a:r>
            <a:endParaRPr lang="cs-CZ" dirty="0"/>
          </a:p>
        </p:txBody>
      </p:sp>
      <p:pic>
        <p:nvPicPr>
          <p:cNvPr id="5" name="Obrázek 4" descr="05-Davi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3467874" cy="411207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6" name="Obrázek 5" descr="06-Kam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0485" y="1124744"/>
            <a:ext cx="4419402" cy="410445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" name="Obrázek 6" descr="ozdobny nyte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797152"/>
            <a:ext cx="1676400" cy="184912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8" name="Obrázek 7" descr="koni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4797152"/>
            <a:ext cx="1944216" cy="189990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9" name="Obrázek 8" descr="spon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4797152"/>
            <a:ext cx="3243008" cy="190512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6588224" y="260648"/>
            <a:ext cx="255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pravidelně se opakující detektorový průzkum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881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6779096" cy="838200"/>
          </a:xfrm>
        </p:spPr>
        <p:txBody>
          <a:bodyPr/>
          <a:lstStyle/>
          <a:p>
            <a:r>
              <a:rPr lang="cs-CZ" dirty="0" smtClean="0"/>
              <a:t>Výzkum září-listopad 2014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79512" y="5085184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dirty="0" smtClean="0"/>
              <a:t> celkem 732 objektů</a:t>
            </a:r>
          </a:p>
          <a:p>
            <a:pPr>
              <a:buFontTx/>
              <a:buChar char="-"/>
            </a:pPr>
            <a:r>
              <a:rPr lang="cs-CZ" dirty="0" smtClean="0"/>
              <a:t> celkem 371 geodeticky zaměřených kovových nálezů</a:t>
            </a:r>
          </a:p>
          <a:p>
            <a:pPr>
              <a:buFontTx/>
              <a:buChar char="-"/>
            </a:pPr>
            <a:r>
              <a:rPr lang="cs-CZ" dirty="0" smtClean="0"/>
              <a:t> dohromady však zhruba 1000! kovových nálezů, získaných převážně ze skryté ornice</a:t>
            </a:r>
          </a:p>
          <a:p>
            <a:pPr>
              <a:buFontTx/>
              <a:buChar char="-"/>
            </a:pPr>
            <a:r>
              <a:rPr lang="cs-CZ" dirty="0" smtClean="0"/>
              <a:t> nezanedbatelná část nálezů zjištěna v podloží mimo objekty (až do hl. 30 cm!)</a:t>
            </a:r>
          </a:p>
          <a:p>
            <a:pPr>
              <a:buFontTx/>
              <a:buChar char="-"/>
            </a:pPr>
            <a:r>
              <a:rPr lang="cs-CZ" dirty="0" smtClean="0"/>
              <a:t> z objektů získána jen minimální část! </a:t>
            </a:r>
          </a:p>
        </p:txBody>
      </p:sp>
      <p:pic>
        <p:nvPicPr>
          <p:cNvPr id="2050" name="Picture 2" descr="C:\Users\Zdenda\Desktop\Archeologické výzkumy v Čechách 2014\Beneš-Militký_Týnec\plan_plochy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6000"/>
          </a:blip>
          <a:srcRect/>
          <a:stretch>
            <a:fillRect/>
          </a:stretch>
        </p:blipFill>
        <p:spPr bwMode="auto">
          <a:xfrm>
            <a:off x="0" y="1340768"/>
            <a:ext cx="9153749" cy="35476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56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0</TotalTime>
  <Words>825</Words>
  <Application>Microsoft Office PowerPoint</Application>
  <PresentationFormat>Předvádění na obrazovce (4:3)</PresentationFormat>
  <Paragraphs>139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Adobe Garamond Pro Bold</vt:lpstr>
      <vt:lpstr>Franklin Gothic Book</vt:lpstr>
      <vt:lpstr>Franklin Gothic Medium</vt:lpstr>
      <vt:lpstr>Times New Roman</vt:lpstr>
      <vt:lpstr>Wingdings 2</vt:lpstr>
      <vt:lpstr>Cesta</vt:lpstr>
      <vt:lpstr>Záchranný archeologický výzkum „podhradí“ pozdně laténského hradiště Kolo u týnce nad labem, okr. kolín</vt:lpstr>
      <vt:lpstr>lokalizace</vt:lpstr>
      <vt:lpstr>Mince – PhDr. J. Militký, Ph.D.</vt:lpstr>
      <vt:lpstr>lokalizace</vt:lpstr>
      <vt:lpstr>lokalizace</vt:lpstr>
      <vt:lpstr>Výzkum září-listopad 2014</vt:lpstr>
      <vt:lpstr>Výzkum září-listopad 2014</vt:lpstr>
      <vt:lpstr>Výzkum září-listopad 2014</vt:lpstr>
      <vt:lpstr>Výzkum září-listopad 2014</vt:lpstr>
      <vt:lpstr>Výzkum září-listopad 2014</vt:lpstr>
      <vt:lpstr>Výzkum září-listopad 2014</vt:lpstr>
      <vt:lpstr>Výzkum září-listopad 2014</vt:lpstr>
      <vt:lpstr>Výzkum září-listopad 2014</vt:lpstr>
      <vt:lpstr>Význam hradiště kolo u týnce n. l.</vt:lpstr>
      <vt:lpstr>Mince – PhDr. J. Militký, Ph.D.</vt:lpstr>
      <vt:lpstr>Mince – PhDr. J. Militký, Ph.D.</vt:lpstr>
      <vt:lpstr>Mince – PhDr. J. Militký, Ph.D.</vt:lpstr>
      <vt:lpstr>Mince – PhDr. J. Militký, Ph.D.</vt:lpstr>
      <vt:lpstr>Mince – PhDr. J. Militký, Ph.D.</vt:lpstr>
      <vt:lpstr>Mince – PhDr. J. Militký, Ph.D.</vt:lpstr>
      <vt:lpstr>Mince – PhDr. J. Militký, Ph.D.</vt:lpstr>
      <vt:lpstr>Mince – PhDr. J. Militký, Ph.D.</vt:lpstr>
      <vt:lpstr>Mince – PhDr. J. Militký, Ph.D.</vt:lpstr>
      <vt:lpstr>Mince – PhDr. J. Militký, Ph.D.</vt:lpstr>
      <vt:lpstr>Mince – PhDr. J. Militký, Ph.D.</vt:lpstr>
      <vt:lpstr>Mince – PhDr. J. Militký, Ph.D.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STARŠÍ doba římská v čechách</dc:title>
  <dc:creator>Zdenda</dc:creator>
  <cp:lastModifiedBy>Jitka Šibíčková</cp:lastModifiedBy>
  <cp:revision>268</cp:revision>
  <dcterms:created xsi:type="dcterms:W3CDTF">2013-10-31T13:19:51Z</dcterms:created>
  <dcterms:modified xsi:type="dcterms:W3CDTF">2020-04-17T08:18:10Z</dcterms:modified>
</cp:coreProperties>
</file>