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0"/>
  </p:notesMasterIdLst>
  <p:sldIdLst>
    <p:sldId id="1137" r:id="rId2"/>
    <p:sldId id="953" r:id="rId3"/>
    <p:sldId id="1047" r:id="rId4"/>
    <p:sldId id="1177" r:id="rId5"/>
    <p:sldId id="1159" r:id="rId6"/>
    <p:sldId id="1130" r:id="rId7"/>
    <p:sldId id="1141" r:id="rId8"/>
    <p:sldId id="1142" r:id="rId9"/>
    <p:sldId id="1157" r:id="rId10"/>
    <p:sldId id="1144" r:id="rId11"/>
    <p:sldId id="913" r:id="rId12"/>
    <p:sldId id="1145" r:id="rId13"/>
    <p:sldId id="1147" r:id="rId14"/>
    <p:sldId id="1146" r:id="rId15"/>
    <p:sldId id="1054" r:id="rId16"/>
    <p:sldId id="1060" r:id="rId17"/>
    <p:sldId id="1061" r:id="rId18"/>
    <p:sldId id="1064" r:id="rId19"/>
    <p:sldId id="1160" r:id="rId20"/>
    <p:sldId id="1058" r:id="rId21"/>
    <p:sldId id="1155" r:id="rId22"/>
    <p:sldId id="1148" r:id="rId23"/>
    <p:sldId id="1152" r:id="rId24"/>
    <p:sldId id="1161" r:id="rId25"/>
    <p:sldId id="1154" r:id="rId26"/>
    <p:sldId id="1153" r:id="rId27"/>
    <p:sldId id="1150" r:id="rId28"/>
    <p:sldId id="1156" r:id="rId2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990000"/>
    <a:srgbClr val="FFCC00"/>
    <a:srgbClr val="FF0000"/>
    <a:srgbClr val="A51E07"/>
    <a:srgbClr val="000066"/>
    <a:srgbClr val="008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585" autoAdjust="0"/>
  </p:normalViewPr>
  <p:slideViewPr>
    <p:cSldViewPr>
      <p:cViewPr>
        <p:scale>
          <a:sx n="100" d="100"/>
          <a:sy n="100" d="100"/>
        </p:scale>
        <p:origin x="-1932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5DBB45-D2E7-47DF-BDFA-0D588A7CE1EA}" type="datetimeFigureOut">
              <a:rPr lang="cs-CZ"/>
              <a:pPr>
                <a:defRPr/>
              </a:pPr>
              <a:t>17.04.2020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A96B1DE-E472-4677-B080-3A86E059ACD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CAE41F-3297-4FAF-86BB-D4C9747FB8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777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F7D62-E3B8-4FAB-ABD0-704060191D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154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CA9AE-B7FF-46DB-89D8-8D7306316AD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4768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58CEC-0944-42DD-8C35-B816AAD691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9528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A7C2DB-D5DB-4089-BFF9-DF2C0D7E91E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9263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F20F2-C98F-4F4B-9DA8-2065C78D678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422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D1E5D-03C6-42EB-9A19-3E5D5262D0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921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27F55-417C-4E76-B61D-1BA12D987A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5361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DE050-81D5-477C-978F-836B9E67FF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924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8100D-FA49-49FC-9926-1E6467B66C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87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D9457-FD85-491F-883D-D62B9A5647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993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9F425-9507-435B-967B-B30714DAF7B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914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85768-FF32-4E34-8ABA-2DD3EFA94A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506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2C96B-AEDF-4A96-A970-16B387F7F3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360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rgbClr val="767676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CDAA9735-4B3D-4C48-9EF5-139788BD07E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jpeg"/><Relationship Id="rId4" Type="http://schemas.openxmlformats.org/officeDocument/2006/relationships/image" Target="../media/image1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26" Type="http://schemas.openxmlformats.org/officeDocument/2006/relationships/image" Target="../media/image36.jpeg"/><Relationship Id="rId39" Type="http://schemas.openxmlformats.org/officeDocument/2006/relationships/image" Target="../media/image49.jpeg"/><Relationship Id="rId21" Type="http://schemas.openxmlformats.org/officeDocument/2006/relationships/image" Target="../media/image31.png"/><Relationship Id="rId34" Type="http://schemas.openxmlformats.org/officeDocument/2006/relationships/image" Target="../media/image44.jpeg"/><Relationship Id="rId42" Type="http://schemas.openxmlformats.org/officeDocument/2006/relationships/image" Target="../media/image52.jpeg"/><Relationship Id="rId47" Type="http://schemas.openxmlformats.org/officeDocument/2006/relationships/image" Target="../media/image54.jpeg"/><Relationship Id="rId50" Type="http://schemas.openxmlformats.org/officeDocument/2006/relationships/image" Target="../media/image56.jpeg"/><Relationship Id="rId55" Type="http://schemas.openxmlformats.org/officeDocument/2006/relationships/image" Target="../media/image61.jpeg"/><Relationship Id="rId63" Type="http://schemas.openxmlformats.org/officeDocument/2006/relationships/image" Target="../media/image69.jpeg"/><Relationship Id="rId68" Type="http://schemas.openxmlformats.org/officeDocument/2006/relationships/image" Target="../media/image74.jpeg"/><Relationship Id="rId7" Type="http://schemas.openxmlformats.org/officeDocument/2006/relationships/image" Target="../media/image17.jpeg"/><Relationship Id="rId71" Type="http://schemas.openxmlformats.org/officeDocument/2006/relationships/image" Target="../media/image77.jpe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29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image" Target="../media/image34.jpeg"/><Relationship Id="rId32" Type="http://schemas.openxmlformats.org/officeDocument/2006/relationships/image" Target="../media/image42.jpeg"/><Relationship Id="rId37" Type="http://schemas.openxmlformats.org/officeDocument/2006/relationships/image" Target="../media/image47.jpeg"/><Relationship Id="rId40" Type="http://schemas.openxmlformats.org/officeDocument/2006/relationships/image" Target="../media/image50.jpeg"/><Relationship Id="rId45" Type="http://schemas.openxmlformats.org/officeDocument/2006/relationships/image" Target="../media/image8.jpeg"/><Relationship Id="rId53" Type="http://schemas.openxmlformats.org/officeDocument/2006/relationships/image" Target="../media/image59.jpeg"/><Relationship Id="rId58" Type="http://schemas.openxmlformats.org/officeDocument/2006/relationships/image" Target="../media/image64.jpeg"/><Relationship Id="rId66" Type="http://schemas.openxmlformats.org/officeDocument/2006/relationships/image" Target="../media/image72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28" Type="http://schemas.openxmlformats.org/officeDocument/2006/relationships/image" Target="../media/image38.jpeg"/><Relationship Id="rId36" Type="http://schemas.openxmlformats.org/officeDocument/2006/relationships/image" Target="../media/image46.jpeg"/><Relationship Id="rId49" Type="http://schemas.openxmlformats.org/officeDocument/2006/relationships/image" Target="../media/image55.jpeg"/><Relationship Id="rId57" Type="http://schemas.openxmlformats.org/officeDocument/2006/relationships/image" Target="../media/image63.jpeg"/><Relationship Id="rId61" Type="http://schemas.openxmlformats.org/officeDocument/2006/relationships/image" Target="../media/image67.jpe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31" Type="http://schemas.openxmlformats.org/officeDocument/2006/relationships/image" Target="../media/image41.jpeg"/><Relationship Id="rId44" Type="http://schemas.openxmlformats.org/officeDocument/2006/relationships/image" Target="../media/image53.jpeg"/><Relationship Id="rId52" Type="http://schemas.openxmlformats.org/officeDocument/2006/relationships/image" Target="../media/image58.jpeg"/><Relationship Id="rId60" Type="http://schemas.openxmlformats.org/officeDocument/2006/relationships/image" Target="../media/image66.jpeg"/><Relationship Id="rId65" Type="http://schemas.openxmlformats.org/officeDocument/2006/relationships/image" Target="../media/image71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Relationship Id="rId27" Type="http://schemas.openxmlformats.org/officeDocument/2006/relationships/image" Target="../media/image37.jpeg"/><Relationship Id="rId30" Type="http://schemas.openxmlformats.org/officeDocument/2006/relationships/image" Target="../media/image40.jpeg"/><Relationship Id="rId35" Type="http://schemas.openxmlformats.org/officeDocument/2006/relationships/image" Target="../media/image45.jpeg"/><Relationship Id="rId43" Type="http://schemas.openxmlformats.org/officeDocument/2006/relationships/image" Target="../media/image11.jpeg"/><Relationship Id="rId48" Type="http://schemas.openxmlformats.org/officeDocument/2006/relationships/image" Target="../media/image10.jpeg"/><Relationship Id="rId56" Type="http://schemas.openxmlformats.org/officeDocument/2006/relationships/image" Target="../media/image62.jpeg"/><Relationship Id="rId64" Type="http://schemas.openxmlformats.org/officeDocument/2006/relationships/image" Target="../media/image70.jpeg"/><Relationship Id="rId69" Type="http://schemas.openxmlformats.org/officeDocument/2006/relationships/image" Target="../media/image75.jpeg"/><Relationship Id="rId8" Type="http://schemas.openxmlformats.org/officeDocument/2006/relationships/image" Target="../media/image18.jpeg"/><Relationship Id="rId51" Type="http://schemas.openxmlformats.org/officeDocument/2006/relationships/image" Target="../media/image57.jpeg"/><Relationship Id="rId72" Type="http://schemas.openxmlformats.org/officeDocument/2006/relationships/image" Target="../media/image78.jpeg"/><Relationship Id="rId3" Type="http://schemas.openxmlformats.org/officeDocument/2006/relationships/image" Target="../media/image13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33" Type="http://schemas.openxmlformats.org/officeDocument/2006/relationships/image" Target="../media/image43.jpeg"/><Relationship Id="rId38" Type="http://schemas.openxmlformats.org/officeDocument/2006/relationships/image" Target="../media/image48.jpeg"/><Relationship Id="rId46" Type="http://schemas.openxmlformats.org/officeDocument/2006/relationships/image" Target="../media/image9.jpeg"/><Relationship Id="rId59" Type="http://schemas.openxmlformats.org/officeDocument/2006/relationships/image" Target="../media/image65.jpeg"/><Relationship Id="rId67" Type="http://schemas.openxmlformats.org/officeDocument/2006/relationships/image" Target="../media/image73.jpeg"/><Relationship Id="rId20" Type="http://schemas.openxmlformats.org/officeDocument/2006/relationships/image" Target="../media/image30.jpeg"/><Relationship Id="rId41" Type="http://schemas.openxmlformats.org/officeDocument/2006/relationships/image" Target="../media/image51.jpeg"/><Relationship Id="rId54" Type="http://schemas.openxmlformats.org/officeDocument/2006/relationships/image" Target="../media/image60.jpeg"/><Relationship Id="rId62" Type="http://schemas.openxmlformats.org/officeDocument/2006/relationships/image" Target="../media/image68.jpeg"/><Relationship Id="rId70" Type="http://schemas.openxmlformats.org/officeDocument/2006/relationships/image" Target="../media/image7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1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a Če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583247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4"/>
          <p:cNvSpPr>
            <a:spLocks noChangeArrowheads="1"/>
          </p:cNvSpPr>
          <p:nvPr/>
        </p:nvSpPr>
        <p:spPr bwMode="auto">
          <a:xfrm>
            <a:off x="4787900" y="24209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446469" name="Rectangle 5"/>
          <p:cNvSpPr>
            <a:spLocks noChangeArrowheads="1"/>
          </p:cNvSpPr>
          <p:nvPr/>
        </p:nvSpPr>
        <p:spPr bwMode="auto">
          <a:xfrm>
            <a:off x="6400800" y="317500"/>
            <a:ext cx="2516188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Keltische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Münzproduktion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 </a:t>
            </a: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Böhmen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</a:p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und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Mähren</a:t>
            </a:r>
            <a:endParaRPr lang="cs-CZ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cs-CZ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endParaRPr lang="cs-CZ" sz="24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sz="18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cs-CZ" sz="18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LT C2/D1-D1/D2</a:t>
            </a:r>
            <a:r>
              <a:rPr lang="cs-CZ" sz="18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  <a:p>
            <a:pPr algn="ctr">
              <a:defRPr/>
            </a:pPr>
            <a:endParaRPr lang="cs-CZ" sz="1800" b="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cs-CZ" sz="1800" b="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cs-CZ" sz="1800" b="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algn="ctr">
              <a:buFontTx/>
              <a:buAutoNum type="arabicPeriod"/>
              <a:defRPr/>
            </a:pPr>
            <a:endParaRPr lang="cs-CZ" sz="1800" b="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3" name="Oval 6"/>
          <p:cNvSpPr>
            <a:spLocks noChangeArrowheads="1"/>
          </p:cNvSpPr>
          <p:nvPr/>
        </p:nvSpPr>
        <p:spPr bwMode="auto">
          <a:xfrm>
            <a:off x="2771775" y="21336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2054" name="Oval 7"/>
          <p:cNvSpPr>
            <a:spLocks noChangeArrowheads="1"/>
          </p:cNvSpPr>
          <p:nvPr/>
        </p:nvSpPr>
        <p:spPr bwMode="auto">
          <a:xfrm>
            <a:off x="3276600" y="24209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2055" name="Oval 8"/>
          <p:cNvSpPr>
            <a:spLocks noChangeArrowheads="1"/>
          </p:cNvSpPr>
          <p:nvPr/>
        </p:nvSpPr>
        <p:spPr bwMode="auto">
          <a:xfrm>
            <a:off x="2916238" y="270827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2056" name="Oval 9"/>
          <p:cNvSpPr>
            <a:spLocks noChangeArrowheads="1"/>
          </p:cNvSpPr>
          <p:nvPr/>
        </p:nvSpPr>
        <p:spPr bwMode="auto">
          <a:xfrm>
            <a:off x="2916238" y="31416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2057" name="Oval 10"/>
          <p:cNvSpPr>
            <a:spLocks noChangeArrowheads="1"/>
          </p:cNvSpPr>
          <p:nvPr/>
        </p:nvSpPr>
        <p:spPr bwMode="auto">
          <a:xfrm>
            <a:off x="3132138" y="42211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pic>
        <p:nvPicPr>
          <p:cNvPr id="2058" name="Picture 6" descr="H1-235425r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4864100"/>
            <a:ext cx="1290637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" descr="Mi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5491163"/>
            <a:ext cx="9366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8" descr="T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3741738"/>
            <a:ext cx="84613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50" descr="T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31850"/>
            <a:ext cx="9366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4" descr="PS211-2010_010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841500"/>
            <a:ext cx="15843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7" descr="H1-235439r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68688"/>
            <a:ext cx="182086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61" descr="H-234-9r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2351088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69" descr="006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2827338"/>
            <a:ext cx="873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74" descr="016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46525"/>
            <a:ext cx="83661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57" descr="H-234-1rv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3573463"/>
            <a:ext cx="10318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68" name="Přímá spojnice se šipkou 6"/>
          <p:cNvCxnSpPr>
            <a:cxnSpLocks noChangeShapeType="1"/>
          </p:cNvCxnSpPr>
          <p:nvPr/>
        </p:nvCxnSpPr>
        <p:spPr bwMode="auto">
          <a:xfrm flipH="1">
            <a:off x="6400800" y="1916113"/>
            <a:ext cx="908050" cy="730250"/>
          </a:xfrm>
          <a:prstGeom prst="straightConnector1">
            <a:avLst/>
          </a:prstGeom>
          <a:noFill/>
          <a:ln w="9525" algn="ctr">
            <a:solidFill>
              <a:srgbClr val="A51E07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9" name="Přímá spojnice se šipkou 8"/>
          <p:cNvCxnSpPr>
            <a:cxnSpLocks noChangeShapeType="1"/>
          </p:cNvCxnSpPr>
          <p:nvPr/>
        </p:nvCxnSpPr>
        <p:spPr bwMode="auto">
          <a:xfrm flipH="1">
            <a:off x="3024188" y="1304925"/>
            <a:ext cx="3779837" cy="2268538"/>
          </a:xfrm>
          <a:prstGeom prst="straightConnector1">
            <a:avLst/>
          </a:prstGeom>
          <a:noFill/>
          <a:ln w="9525" algn="ctr">
            <a:solidFill>
              <a:srgbClr val="A51E07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04825" y="766763"/>
            <a:ext cx="352901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LEDCE 2012-2013 </a:t>
            </a:r>
            <a:r>
              <a:rPr lang="cs-CZ" sz="2400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(5 St.)</a:t>
            </a:r>
          </a:p>
        </p:txBody>
      </p:sp>
      <p:pic>
        <p:nvPicPr>
          <p:cNvPr id="11267" name="Picture 4" descr="CR_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4763"/>
            <a:ext cx="259556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Oval 5"/>
          <p:cNvSpPr>
            <a:spLocks noChangeArrowheads="1"/>
          </p:cNvSpPr>
          <p:nvPr/>
        </p:nvSpPr>
        <p:spPr bwMode="auto">
          <a:xfrm>
            <a:off x="7974013" y="5667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pic>
        <p:nvPicPr>
          <p:cNvPr id="11269" name="Picture 4" descr="_MG_27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062163"/>
            <a:ext cx="12827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 descr="_MG_27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379788"/>
            <a:ext cx="1308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1272" name="Rectangle 6"/>
          <p:cNvSpPr>
            <a:spLocks noChangeArrowheads="1"/>
          </p:cNvSpPr>
          <p:nvPr/>
        </p:nvSpPr>
        <p:spPr bwMode="auto">
          <a:xfrm>
            <a:off x="0" y="1700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pic>
        <p:nvPicPr>
          <p:cNvPr id="11273" name="Picture 8" descr="_MG_45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097088"/>
            <a:ext cx="13001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7" descr="_MG_45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3398838"/>
            <a:ext cx="1300162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1276" name="Rectangle 10"/>
          <p:cNvSpPr>
            <a:spLocks noChangeArrowheads="1"/>
          </p:cNvSpPr>
          <p:nvPr/>
        </p:nvSpPr>
        <p:spPr bwMode="auto">
          <a:xfrm>
            <a:off x="152400" y="1860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 </a:t>
            </a:r>
            <a:endParaRPr lang="cs-CZ" altLang="cs-CZ" sz="1000"/>
          </a:p>
        </p:txBody>
      </p:sp>
      <p:pic>
        <p:nvPicPr>
          <p:cNvPr id="11277" name="Picture 12" descr="_MG_32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2155825"/>
            <a:ext cx="14065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1" descr="_MG_329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413125"/>
            <a:ext cx="120015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Rectangle 1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1280" name="Picture 15" descr="_MG_329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2239963"/>
            <a:ext cx="130016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4" descr="_MG_329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3413125"/>
            <a:ext cx="1182688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1283" name="Rectangle 17"/>
          <p:cNvSpPr>
            <a:spLocks noChangeArrowheads="1"/>
          </p:cNvSpPr>
          <p:nvPr/>
        </p:nvSpPr>
        <p:spPr bwMode="auto">
          <a:xfrm>
            <a:off x="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pic>
        <p:nvPicPr>
          <p:cNvPr id="11284" name="Picture 19" descr="_MG_279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290763"/>
            <a:ext cx="12033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18" descr="_MG_279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3335338"/>
            <a:ext cx="101917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6" name="Rectangle 20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 I 5403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251301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" descr="N I 5403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2513012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755650" y="93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2293" name="Picture 5" descr="H5 2992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130300"/>
            <a:ext cx="22733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H5 29920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3541713"/>
            <a:ext cx="23701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2296" name="Picture 8" descr="H5 201192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1887538"/>
            <a:ext cx="225583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7" descr="H5 201192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4221163"/>
            <a:ext cx="233997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Rectangle 9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2299" name="Obdélník 4"/>
          <p:cNvSpPr>
            <a:spLocks noChangeArrowheads="1"/>
          </p:cNvSpPr>
          <p:nvPr/>
        </p:nvSpPr>
        <p:spPr bwMode="auto">
          <a:xfrm>
            <a:off x="336550" y="304800"/>
            <a:ext cx="5148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OSOV 1 – Schatzfund, um 1860 </a:t>
            </a:r>
            <a:r>
              <a:rPr lang="cs-CZ" altLang="cs-CZ" sz="2000" b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+ XX St.)  </a:t>
            </a:r>
            <a:endParaRPr lang="cs-CZ" altLang="cs-CZ" sz="2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0" name="Picture 4" descr="CR_1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4763"/>
            <a:ext cx="259556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Oval 5"/>
          <p:cNvSpPr>
            <a:spLocks noChangeArrowheads="1"/>
          </p:cNvSpPr>
          <p:nvPr/>
        </p:nvSpPr>
        <p:spPr bwMode="auto">
          <a:xfrm>
            <a:off x="7164388" y="6572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délník 2"/>
          <p:cNvSpPr>
            <a:spLocks noChangeArrowheads="1"/>
          </p:cNvSpPr>
          <p:nvPr/>
        </p:nvSpPr>
        <p:spPr bwMode="auto">
          <a:xfrm>
            <a:off x="539750" y="182563"/>
            <a:ext cx="28336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PODMOKLY 1771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(um 7000-10000 St.) </a:t>
            </a:r>
            <a:endParaRPr lang="cs-CZ" altLang="cs-CZ" sz="2400" b="0"/>
          </a:p>
        </p:txBody>
      </p:sp>
      <p:pic>
        <p:nvPicPr>
          <p:cNvPr id="13315" name="Picture 2" descr="Podmokly-držadlo kotlí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2008188"/>
            <a:ext cx="3203575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Podmokly-okraj kotlí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716338"/>
            <a:ext cx="46132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Podmokly-Voigt-ryt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35063"/>
            <a:ext cx="3262313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CR_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4763"/>
            <a:ext cx="259556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Oval 5"/>
          <p:cNvSpPr>
            <a:spLocks noChangeArrowheads="1"/>
          </p:cNvSpPr>
          <p:nvPr/>
        </p:nvSpPr>
        <p:spPr bwMode="auto">
          <a:xfrm>
            <a:off x="7065963" y="6985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5-29909-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H5-29909-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0"/>
            <a:ext cx="27908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5-29906-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2771775"/>
            <a:ext cx="2933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H5-29906-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771775"/>
            <a:ext cx="29352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Obdélník 1"/>
          <p:cNvSpPr>
            <a:spLocks noChangeArrowheads="1"/>
          </p:cNvSpPr>
          <p:nvPr/>
        </p:nvSpPr>
        <p:spPr bwMode="auto">
          <a:xfrm>
            <a:off x="5940425" y="404813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Podmokly 1771</a:t>
            </a:r>
            <a:endParaRPr lang="cs-CZ" altLang="cs-CZ" sz="2400"/>
          </a:p>
        </p:txBody>
      </p:sp>
      <p:pic>
        <p:nvPicPr>
          <p:cNvPr id="14343" name="Picture 5" descr="Podmokly-staté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860800"/>
            <a:ext cx="407511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odmok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60350"/>
            <a:ext cx="9180513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apa Če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583247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val 4"/>
          <p:cNvSpPr>
            <a:spLocks noChangeArrowheads="1"/>
          </p:cNvSpPr>
          <p:nvPr/>
        </p:nvSpPr>
        <p:spPr bwMode="auto">
          <a:xfrm>
            <a:off x="4787900" y="24209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446469" name="Rectangle 5"/>
          <p:cNvSpPr>
            <a:spLocks noChangeArrowheads="1"/>
          </p:cNvSpPr>
          <p:nvPr/>
        </p:nvSpPr>
        <p:spPr bwMode="auto">
          <a:xfrm>
            <a:off x="6096000" y="723900"/>
            <a:ext cx="299561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Keltische</a:t>
            </a:r>
            <a:r>
              <a:rPr lang="cs-CZ" sz="2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Oppidum  </a:t>
            </a:r>
          </a:p>
          <a:p>
            <a:pPr algn="ctr">
              <a:defRPr/>
            </a:pPr>
            <a:endParaRPr lang="cs-CZ" sz="24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STRADONICE</a:t>
            </a:r>
          </a:p>
          <a:p>
            <a:pPr algn="ctr">
              <a:defRPr/>
            </a:pPr>
            <a:r>
              <a:rPr lang="cs-CZ" sz="2400" b="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1800" b="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cs-CZ" sz="18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LT C2/D1-D1/D2</a:t>
            </a:r>
            <a:r>
              <a:rPr lang="cs-CZ" sz="1800" b="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16389" name="Oval 6"/>
          <p:cNvSpPr>
            <a:spLocks noChangeArrowheads="1"/>
          </p:cNvSpPr>
          <p:nvPr/>
        </p:nvSpPr>
        <p:spPr bwMode="auto">
          <a:xfrm>
            <a:off x="2771775" y="21336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16390" name="Oval 7"/>
          <p:cNvSpPr>
            <a:spLocks noChangeArrowheads="1"/>
          </p:cNvSpPr>
          <p:nvPr/>
        </p:nvSpPr>
        <p:spPr bwMode="auto">
          <a:xfrm>
            <a:off x="3276600" y="24209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16391" name="Oval 8"/>
          <p:cNvSpPr>
            <a:spLocks noChangeArrowheads="1"/>
          </p:cNvSpPr>
          <p:nvPr/>
        </p:nvSpPr>
        <p:spPr bwMode="auto">
          <a:xfrm>
            <a:off x="2916238" y="270827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16392" name="Oval 9"/>
          <p:cNvSpPr>
            <a:spLocks noChangeArrowheads="1"/>
          </p:cNvSpPr>
          <p:nvPr/>
        </p:nvSpPr>
        <p:spPr bwMode="auto">
          <a:xfrm>
            <a:off x="2916238" y="31416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16393" name="Oval 10"/>
          <p:cNvSpPr>
            <a:spLocks noChangeArrowheads="1"/>
          </p:cNvSpPr>
          <p:nvPr/>
        </p:nvSpPr>
        <p:spPr bwMode="auto">
          <a:xfrm>
            <a:off x="3132138" y="42211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pic>
        <p:nvPicPr>
          <p:cNvPr id="16394" name="Picture 11" descr="Stradonice-letecky1"/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3688" y="3551238"/>
            <a:ext cx="5040312" cy="3306762"/>
          </a:xfrm>
          <a:noFill/>
        </p:spPr>
      </p:pic>
      <p:sp>
        <p:nvSpPr>
          <p:cNvPr id="446477" name="Line 13"/>
          <p:cNvSpPr>
            <a:spLocks noChangeShapeType="1"/>
          </p:cNvSpPr>
          <p:nvPr/>
        </p:nvSpPr>
        <p:spPr bwMode="auto">
          <a:xfrm>
            <a:off x="2916238" y="2205038"/>
            <a:ext cx="1727200" cy="2016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95288" y="404813"/>
            <a:ext cx="4572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C0000"/>
                </a:solidFill>
                <a:latin typeface="Times New Roman" panose="02020603050405020304" pitchFamily="18" charset="0"/>
              </a:rPr>
              <a:t>STRADONICE</a:t>
            </a:r>
            <a:r>
              <a:rPr lang="cs-CZ" altLang="cs-CZ" sz="2400" b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C0000"/>
                </a:solidFill>
                <a:latin typeface="Times New Roman" panose="02020603050405020304" pitchFamily="18" charset="0"/>
              </a:rPr>
              <a:t>Depot 1877 </a:t>
            </a:r>
            <a:r>
              <a:rPr lang="cs-CZ" altLang="cs-CZ" sz="2400" b="0">
                <a:solidFill>
                  <a:srgbClr val="CC0000"/>
                </a:solidFill>
                <a:latin typeface="Times New Roman" panose="02020603050405020304" pitchFamily="18" charset="0"/>
              </a:rPr>
              <a:t>(um 700 St.) 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-1166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7412" name="Picture 4" descr="P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6762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P1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36838"/>
            <a:ext cx="9223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P2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565400"/>
            <a:ext cx="11922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P2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36838"/>
            <a:ext cx="11588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P3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565400"/>
            <a:ext cx="12922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P3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92375"/>
            <a:ext cx="12319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P5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708275"/>
            <a:ext cx="8890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1103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8435" name="Picture 3" descr="P286avBerlin%20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700213"/>
            <a:ext cx="2233612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P286rvBerlin%20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032250"/>
            <a:ext cx="22510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2446338"/>
            <a:ext cx="3127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0">
                <a:latin typeface="Arial" panose="020B0604020202020204" pitchFamily="34" charset="0"/>
                <a:cs typeface="Times New Roman" panose="02020603050405020304" pitchFamily="18" charset="0"/>
              </a:rPr>
              <a:t>   </a:t>
            </a: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18438" name="Picture 6" descr="P392avBerlin%20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681163"/>
            <a:ext cx="20875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P392rvBerlin%200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87775"/>
            <a:ext cx="21304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40925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18441" name="Picture 9" descr="P530avBerl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2228850"/>
            <a:ext cx="14097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P530rvBerl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3740150"/>
            <a:ext cx="14700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0" y="5481638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 b="0">
              <a:latin typeface="Arial" panose="020B0604020202020204" pitchFamily="34" charset="0"/>
            </a:endParaRP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611188" y="260350"/>
            <a:ext cx="4572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C0000"/>
                </a:solidFill>
                <a:latin typeface="Times New Roman" panose="02020603050405020304" pitchFamily="18" charset="0"/>
              </a:rPr>
              <a:t>STRADONICE</a:t>
            </a:r>
            <a:endParaRPr lang="cs-CZ" altLang="cs-CZ" sz="2400" b="0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C0000"/>
                </a:solidFill>
                <a:latin typeface="Times New Roman" panose="02020603050405020304" pitchFamily="18" charset="0"/>
              </a:rPr>
              <a:t>Depot 1877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45" name="Picture 6" descr="H5-27275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73238"/>
            <a:ext cx="212883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7" descr="H5-27275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27450"/>
            <a:ext cx="2128838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omnicekStradonice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724525" cy="429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 descr="pomnicekStradonice2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3644900"/>
            <a:ext cx="3167062" cy="237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 descr="pomnicekStradonice1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0038" y="1844675"/>
            <a:ext cx="3763962" cy="501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R_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7183438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bdélník 7"/>
          <p:cNvSpPr>
            <a:spLocks noChangeArrowheads="1"/>
          </p:cNvSpPr>
          <p:nvPr/>
        </p:nvSpPr>
        <p:spPr bwMode="auto">
          <a:xfrm>
            <a:off x="147638" y="4868863"/>
            <a:ext cx="7272337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Importierte Hortfunde - LT D1-D2: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Südbayern und Thüringen </a:t>
            </a:r>
            <a:r>
              <a:rPr lang="de-DE" altLang="cs-CZ" sz="14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(AV+AR):</a:t>
            </a:r>
            <a:r>
              <a:rPr lang="cs-CZ" altLang="cs-CZ" sz="14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15.-16. Stradonice; 17. Praha 3-Žižkov; 18. Chýnov; 19. Kutná Hora; 20. Plzeň; </a:t>
            </a:r>
            <a:endParaRPr lang="cs-CZ" altLang="cs-CZ" sz="140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cs-CZ" altLang="cs-CZ" sz="140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4" name="Oval 5"/>
          <p:cNvSpPr>
            <a:spLocks noChangeArrowheads="1"/>
          </p:cNvSpPr>
          <p:nvPr/>
        </p:nvSpPr>
        <p:spPr bwMode="auto">
          <a:xfrm>
            <a:off x="2032000" y="1901825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2016125" y="1963738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0486" name="Oval 5"/>
          <p:cNvSpPr>
            <a:spLocks noChangeArrowheads="1"/>
          </p:cNvSpPr>
          <p:nvPr/>
        </p:nvSpPr>
        <p:spPr bwMode="auto">
          <a:xfrm>
            <a:off x="2360613" y="1719263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0487" name="Oval 5"/>
          <p:cNvSpPr>
            <a:spLocks noChangeArrowheads="1"/>
          </p:cNvSpPr>
          <p:nvPr/>
        </p:nvSpPr>
        <p:spPr bwMode="auto">
          <a:xfrm>
            <a:off x="2289175" y="1663700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0488" name="Obdélník 39"/>
          <p:cNvSpPr>
            <a:spLocks noChangeArrowheads="1"/>
          </p:cNvSpPr>
          <p:nvPr/>
        </p:nvSpPr>
        <p:spPr bwMode="auto">
          <a:xfrm>
            <a:off x="1808163" y="1717675"/>
            <a:ext cx="4841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15-16</a:t>
            </a:r>
            <a:endParaRPr lang="cs-CZ" altLang="cs-CZ" sz="1000"/>
          </a:p>
        </p:txBody>
      </p:sp>
      <p:sp>
        <p:nvSpPr>
          <p:cNvPr id="20489" name="Obdélník 40"/>
          <p:cNvSpPr>
            <a:spLocks noChangeArrowheads="1"/>
          </p:cNvSpPr>
          <p:nvPr/>
        </p:nvSpPr>
        <p:spPr bwMode="auto">
          <a:xfrm>
            <a:off x="2401888" y="1779588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cs-CZ" altLang="cs-CZ" sz="1000"/>
          </a:p>
        </p:txBody>
      </p:sp>
      <p:sp>
        <p:nvSpPr>
          <p:cNvPr id="20490" name="Obdélník 41"/>
          <p:cNvSpPr>
            <a:spLocks noChangeArrowheads="1"/>
          </p:cNvSpPr>
          <p:nvPr/>
        </p:nvSpPr>
        <p:spPr bwMode="auto">
          <a:xfrm>
            <a:off x="2289175" y="1490663"/>
            <a:ext cx="314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cs-CZ" altLang="cs-CZ" sz="1000"/>
          </a:p>
        </p:txBody>
      </p:sp>
      <p:sp>
        <p:nvSpPr>
          <p:cNvPr id="20491" name="Oval 5"/>
          <p:cNvSpPr>
            <a:spLocks noChangeArrowheads="1"/>
          </p:cNvSpPr>
          <p:nvPr/>
        </p:nvSpPr>
        <p:spPr bwMode="auto">
          <a:xfrm>
            <a:off x="1276350" y="2268538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0492" name="Oval 5"/>
          <p:cNvSpPr>
            <a:spLocks noChangeArrowheads="1"/>
          </p:cNvSpPr>
          <p:nvPr/>
        </p:nvSpPr>
        <p:spPr bwMode="auto">
          <a:xfrm>
            <a:off x="3295650" y="1971675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0493" name="Oval 5"/>
          <p:cNvSpPr>
            <a:spLocks noChangeArrowheads="1"/>
          </p:cNvSpPr>
          <p:nvPr/>
        </p:nvSpPr>
        <p:spPr bwMode="auto">
          <a:xfrm>
            <a:off x="219075" y="5240338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0494" name="Obdélník 51"/>
          <p:cNvSpPr>
            <a:spLocks noChangeArrowheads="1"/>
          </p:cNvSpPr>
          <p:nvPr/>
        </p:nvSpPr>
        <p:spPr bwMode="auto">
          <a:xfrm>
            <a:off x="3349625" y="1985963"/>
            <a:ext cx="3127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cs-CZ" altLang="cs-CZ" sz="1000"/>
          </a:p>
        </p:txBody>
      </p:sp>
      <p:sp>
        <p:nvSpPr>
          <p:cNvPr id="20495" name="Obdélník 52"/>
          <p:cNvSpPr>
            <a:spLocks noChangeArrowheads="1"/>
          </p:cNvSpPr>
          <p:nvPr/>
        </p:nvSpPr>
        <p:spPr bwMode="auto">
          <a:xfrm>
            <a:off x="1284288" y="2322513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 descr="H1-235439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649288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8" descr="H1-235439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2413"/>
            <a:ext cx="6477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4" descr="H1-235425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69975"/>
            <a:ext cx="43338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3" descr="H1-235425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16063"/>
            <a:ext cx="46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 descr="H1-235432a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65225"/>
            <a:ext cx="3587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 descr="H1-235432r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516063"/>
            <a:ext cx="3905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1" descr="Tř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906463"/>
            <a:ext cx="6429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2" descr="Tř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/>
          <a:stretch>
            <a:fillRect/>
          </a:stretch>
        </p:blipFill>
        <p:spPr bwMode="auto">
          <a:xfrm>
            <a:off x="2505075" y="1512888"/>
            <a:ext cx="6334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" descr="Mi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982663"/>
            <a:ext cx="5048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3" descr="Mi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509713"/>
            <a:ext cx="49688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" descr="Mi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127125"/>
            <a:ext cx="38576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6" descr="Mi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1512888"/>
            <a:ext cx="3794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1" descr="H1-235656av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420938"/>
            <a:ext cx="4175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0" descr="H1-235656rv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416175"/>
            <a:ext cx="3746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5" descr="H1-235600av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416175"/>
            <a:ext cx="3905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4" descr="H1-235600rv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428875"/>
            <a:ext cx="3889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/>
          <p:cNvSpPr/>
          <p:nvPr/>
        </p:nvSpPr>
        <p:spPr>
          <a:xfrm>
            <a:off x="690563" y="2997200"/>
            <a:ext cx="10128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Stradonice</a:t>
            </a:r>
            <a:endParaRPr lang="cs-CZ" sz="1400" dirty="0"/>
          </a:p>
        </p:txBody>
      </p:sp>
      <p:pic>
        <p:nvPicPr>
          <p:cNvPr id="3091" name="Picture 38" descr="Tř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2449513"/>
            <a:ext cx="3984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40" descr="Tř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2435225"/>
            <a:ext cx="3937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3" descr="Mi2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443163"/>
            <a:ext cx="4143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Mi2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2455863"/>
            <a:ext cx="43338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bdélník 27"/>
          <p:cNvSpPr/>
          <p:nvPr/>
        </p:nvSpPr>
        <p:spPr>
          <a:xfrm>
            <a:off x="3019425" y="3059113"/>
            <a:ext cx="6842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Třísov</a:t>
            </a:r>
            <a:endParaRPr lang="cs-CZ" sz="1400" dirty="0"/>
          </a:p>
        </p:txBody>
      </p:sp>
      <p:pic>
        <p:nvPicPr>
          <p:cNvPr id="3096" name="Picture 2" descr="509-52av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1243013"/>
            <a:ext cx="5334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1" descr="509-52rv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1212850"/>
            <a:ext cx="5556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099" name="Picture 5" descr="16-58-140av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43075"/>
            <a:ext cx="419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4" descr="16-58-140rv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1768475"/>
            <a:ext cx="4302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1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02" name="Picture 8" descr="7-57-15av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92363"/>
            <a:ext cx="43656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7" descr="7-57-15rv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39712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4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105" name="Rectangle 10"/>
          <p:cNvSpPr>
            <a:spLocks noChangeArrowheads="1"/>
          </p:cNvSpPr>
          <p:nvPr/>
        </p:nvSpPr>
        <p:spPr bwMode="auto">
          <a:xfrm>
            <a:off x="0" y="1263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sp>
        <p:nvSpPr>
          <p:cNvPr id="33" name="Obdélník 32"/>
          <p:cNvSpPr/>
          <p:nvPr/>
        </p:nvSpPr>
        <p:spPr>
          <a:xfrm>
            <a:off x="4740275" y="3068638"/>
            <a:ext cx="85407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Hrazany</a:t>
            </a:r>
            <a:endParaRPr lang="cs-CZ" sz="1400" dirty="0"/>
          </a:p>
        </p:txBody>
      </p:sp>
      <p:pic>
        <p:nvPicPr>
          <p:cNvPr id="3107" name="Picture 12" descr="A4269av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904875"/>
            <a:ext cx="5048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8" name="Picture 11" descr="A4269rv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341438"/>
            <a:ext cx="4445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9" name="Rectangle 1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10" name="Picture 15" descr="F3209av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935038"/>
            <a:ext cx="4333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14" descr="F3209rv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1325563"/>
            <a:ext cx="4492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2" name="Rectangle 16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13" name="Picture 18" descr="A2020av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924050"/>
            <a:ext cx="4445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4" name="Rectangle 19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15" name="Picture 21" descr="A4593av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897063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6" name="Picture 20" descr="A4593rv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2446338"/>
            <a:ext cx="4365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7" name="Rectangle 22"/>
          <p:cNvSpPr>
            <a:spLocks noChangeArrowheads="1"/>
          </p:cNvSpPr>
          <p:nvPr/>
        </p:nvSpPr>
        <p:spPr bwMode="auto">
          <a:xfrm>
            <a:off x="4572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8" name="Obdélník 37"/>
          <p:cNvSpPr/>
          <p:nvPr/>
        </p:nvSpPr>
        <p:spPr>
          <a:xfrm>
            <a:off x="6337300" y="3079750"/>
            <a:ext cx="66357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Závist</a:t>
            </a:r>
            <a:endParaRPr lang="cs-CZ" sz="1400" dirty="0"/>
          </a:p>
        </p:txBody>
      </p:sp>
      <p:pic>
        <p:nvPicPr>
          <p:cNvPr id="3119" name="Picture 23" descr="A4593av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2443163"/>
            <a:ext cx="4381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0" name="Picture 25" descr="Č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947738"/>
            <a:ext cx="631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1" name="Picture 24" descr="Č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1525588"/>
            <a:ext cx="6254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2" name="Rectangle 26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" name="Obdélník 1"/>
          <p:cNvSpPr/>
          <p:nvPr/>
        </p:nvSpPr>
        <p:spPr>
          <a:xfrm>
            <a:off x="7929563" y="2889250"/>
            <a:ext cx="7635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České </a:t>
            </a:r>
          </a:p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Lhotice</a:t>
            </a:r>
            <a:endParaRPr lang="cs-CZ" sz="1400" dirty="0"/>
          </a:p>
        </p:txBody>
      </p:sp>
      <p:pic>
        <p:nvPicPr>
          <p:cNvPr id="3124" name="Picture 52" descr="H-234-15av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4900"/>
            <a:ext cx="6175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5" name="Picture 51" descr="H-234-15rv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3648075"/>
            <a:ext cx="6318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6" name="Rectangle 53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27" name="Picture 55" descr="H-215-8av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860800"/>
            <a:ext cx="4175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8" name="Picture 54" descr="H-215-8rv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860800"/>
            <a:ext cx="3857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9" name="Rectangle 56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30" name="Picture 58" descr="H-234-1av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428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1" name="Picture 57" descr="H-234-1rv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860800"/>
            <a:ext cx="4222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2" name="Rectangle 59"/>
          <p:cNvSpPr>
            <a:spLocks noChangeArrowheads="1"/>
          </p:cNvSpPr>
          <p:nvPr/>
        </p:nvSpPr>
        <p:spPr bwMode="auto">
          <a:xfrm>
            <a:off x="1219200" y="1219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33" name="Picture 62" descr="H-234-9av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3995738"/>
            <a:ext cx="2746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4" name="Picture 61" descr="H-234-9rv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995738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5" name="Rectangle 63"/>
          <p:cNvSpPr>
            <a:spLocks noChangeArrowheads="1"/>
          </p:cNvSpPr>
          <p:nvPr/>
        </p:nvSpPr>
        <p:spPr bwMode="auto">
          <a:xfrm>
            <a:off x="1371600" y="1371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36" name="Picture 69" descr="006R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3863975"/>
            <a:ext cx="4095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7" name="Picture 68" descr="006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3873500"/>
            <a:ext cx="444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8" name="Rectangle 70"/>
          <p:cNvSpPr>
            <a:spLocks noChangeArrowheads="1"/>
          </p:cNvSpPr>
          <p:nvPr/>
        </p:nvSpPr>
        <p:spPr bwMode="auto">
          <a:xfrm>
            <a:off x="1524000" y="1524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39" name="Picture 74" descr="016R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3863975"/>
            <a:ext cx="4111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0" name="Picture 73" descr="016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863975"/>
            <a:ext cx="4111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1" name="Rectangle 75"/>
          <p:cNvSpPr>
            <a:spLocks noChangeArrowheads="1"/>
          </p:cNvSpPr>
          <p:nvPr/>
        </p:nvSpPr>
        <p:spPr bwMode="auto">
          <a:xfrm>
            <a:off x="1676400" y="1676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42" name="Picture 79" descr="003R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3856038"/>
            <a:ext cx="37306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" name="Picture 78" descr="003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884613"/>
            <a:ext cx="4841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4" name="Rectangle 80"/>
          <p:cNvSpPr>
            <a:spLocks noChangeArrowheads="1"/>
          </p:cNvSpPr>
          <p:nvPr/>
        </p:nvSpPr>
        <p:spPr bwMode="auto">
          <a:xfrm>
            <a:off x="1828800" y="1828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0" name="Obdélník 9"/>
          <p:cNvSpPr/>
          <p:nvPr/>
        </p:nvSpPr>
        <p:spPr>
          <a:xfrm>
            <a:off x="7162800" y="3783013"/>
            <a:ext cx="4572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Staré </a:t>
            </a:r>
          </a:p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Hradisko</a:t>
            </a:r>
            <a:endParaRPr lang="cs-CZ" sz="1400" dirty="0"/>
          </a:p>
        </p:txBody>
      </p:sp>
      <p:cxnSp>
        <p:nvCxnSpPr>
          <p:cNvPr id="3146" name="Přímá spojnice 11"/>
          <p:cNvCxnSpPr>
            <a:cxnSpLocks noChangeShapeType="1"/>
          </p:cNvCxnSpPr>
          <p:nvPr/>
        </p:nvCxnSpPr>
        <p:spPr bwMode="auto">
          <a:xfrm>
            <a:off x="2268538" y="620713"/>
            <a:ext cx="0" cy="23304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47" name="Přímá spojnice 13"/>
          <p:cNvCxnSpPr>
            <a:cxnSpLocks noChangeShapeType="1"/>
          </p:cNvCxnSpPr>
          <p:nvPr/>
        </p:nvCxnSpPr>
        <p:spPr bwMode="auto">
          <a:xfrm>
            <a:off x="4435475" y="533400"/>
            <a:ext cx="0" cy="2525713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48" name="Přímá spojnice 21"/>
          <p:cNvCxnSpPr>
            <a:cxnSpLocks noChangeShapeType="1"/>
          </p:cNvCxnSpPr>
          <p:nvPr/>
        </p:nvCxnSpPr>
        <p:spPr bwMode="auto">
          <a:xfrm>
            <a:off x="5943600" y="620713"/>
            <a:ext cx="0" cy="2438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49" name="Přímá spojnice 24"/>
          <p:cNvCxnSpPr>
            <a:cxnSpLocks noChangeShapeType="1"/>
          </p:cNvCxnSpPr>
          <p:nvPr/>
        </p:nvCxnSpPr>
        <p:spPr bwMode="auto">
          <a:xfrm>
            <a:off x="7451725" y="571500"/>
            <a:ext cx="0" cy="250983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50" name="Přímá spojnice 29"/>
          <p:cNvCxnSpPr>
            <a:cxnSpLocks noChangeShapeType="1"/>
          </p:cNvCxnSpPr>
          <p:nvPr/>
        </p:nvCxnSpPr>
        <p:spPr bwMode="auto">
          <a:xfrm>
            <a:off x="242888" y="3475038"/>
            <a:ext cx="8193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51" name="Přímá spojnice 39"/>
          <p:cNvCxnSpPr>
            <a:cxnSpLocks noChangeShapeType="1"/>
          </p:cNvCxnSpPr>
          <p:nvPr/>
        </p:nvCxnSpPr>
        <p:spPr bwMode="auto">
          <a:xfrm>
            <a:off x="250825" y="4437063"/>
            <a:ext cx="81867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52" name="Picture 82" descr="_MG_2039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2328863"/>
            <a:ext cx="449262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" name="Picture 81" descr="_MG_2040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2320925"/>
            <a:ext cx="439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" name="Rectangle 83"/>
          <p:cNvSpPr>
            <a:spLocks noChangeArrowheads="1"/>
          </p:cNvSpPr>
          <p:nvPr/>
        </p:nvSpPr>
        <p:spPr bwMode="auto">
          <a:xfrm>
            <a:off x="1981200" y="1981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55" name="Picture 85" descr="_MG_2035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8" y="1085850"/>
            <a:ext cx="398462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6" name="Picture 84" descr="_MG_2036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482725"/>
            <a:ext cx="3905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7" name="Rectangle 86"/>
          <p:cNvSpPr>
            <a:spLocks noChangeArrowheads="1"/>
          </p:cNvSpPr>
          <p:nvPr/>
        </p:nvSpPr>
        <p:spPr bwMode="auto">
          <a:xfrm>
            <a:off x="2133600" y="2133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58" name="Picture 88" descr="PS304-2012-01av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4586288"/>
            <a:ext cx="7905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9" name="Picture 87" descr="PS304-2012-01rv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5410200"/>
            <a:ext cx="7858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0" name="Rectangle 89"/>
          <p:cNvSpPr>
            <a:spLocks noChangeArrowheads="1"/>
          </p:cNvSpPr>
          <p:nvPr/>
        </p:nvSpPr>
        <p:spPr bwMode="auto">
          <a:xfrm>
            <a:off x="2286000" y="2286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61" name="Picture 90" descr="thumb_1172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4857750"/>
            <a:ext cx="585788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2" name="Picture 91" descr="P905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4895850"/>
            <a:ext cx="471487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3" name="Picture 93" descr="Lb 01av1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4808538"/>
            <a:ext cx="541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" name="Picture 92" descr="Lb 01rv2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80038"/>
            <a:ext cx="549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5" name="Rectangle 94"/>
          <p:cNvSpPr>
            <a:spLocks noChangeArrowheads="1"/>
          </p:cNvSpPr>
          <p:nvPr/>
        </p:nvSpPr>
        <p:spPr bwMode="auto">
          <a:xfrm>
            <a:off x="2438400" y="2438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66" name="Picture 96" descr="Lb 08av1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4979988"/>
            <a:ext cx="4349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7" name="Picture 95" descr="Lb 08rv2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5387975"/>
            <a:ext cx="41116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8" name="Rectangle 97"/>
          <p:cNvSpPr>
            <a:spLocks noChangeArrowheads="1"/>
          </p:cNvSpPr>
          <p:nvPr/>
        </p:nvSpPr>
        <p:spPr bwMode="auto">
          <a:xfrm>
            <a:off x="2590800" y="259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69" name="Picture 99" descr="Lb 14av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5000625"/>
            <a:ext cx="3587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0" name="Picture 98" descr="Lb 14rv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5383213"/>
            <a:ext cx="358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1" name="Rectangle 10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172" name="Rectangle 101"/>
          <p:cNvSpPr>
            <a:spLocks noChangeArrowheads="1"/>
          </p:cNvSpPr>
          <p:nvPr/>
        </p:nvSpPr>
        <p:spPr bwMode="auto">
          <a:xfrm>
            <a:off x="0" y="1195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73" name="Picture 103" descr="Lb 111av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4756150"/>
            <a:ext cx="6064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" name="Picture 102" descr="Lb 111rv1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5356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" name="Rectangle 10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176" name="Rectangle 105"/>
          <p:cNvSpPr>
            <a:spLocks noChangeArrowheads="1"/>
          </p:cNvSpPr>
          <p:nvPr/>
        </p:nvSpPr>
        <p:spPr bwMode="auto">
          <a:xfrm>
            <a:off x="0" y="1951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77" name="Picture 107" descr="Lb 74av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4881563"/>
            <a:ext cx="4794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" name="Picture 106" descr="Lb 74rv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5367338"/>
            <a:ext cx="4794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9" name="Rectangle 108"/>
          <p:cNvSpPr>
            <a:spLocks noChangeArrowheads="1"/>
          </p:cNvSpPr>
          <p:nvPr/>
        </p:nvSpPr>
        <p:spPr bwMode="auto">
          <a:xfrm>
            <a:off x="2743200" y="2743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180" name="Rectangle 1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81" name="Picture 111" descr="thumb_1177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848225"/>
            <a:ext cx="5953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2" name="Picture 113" descr="Lb 82av"/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4878388"/>
            <a:ext cx="393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3" name="Picture 112" descr="Lb 82rv"/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5340350"/>
            <a:ext cx="4191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4" name="Rectangle 114"/>
          <p:cNvSpPr>
            <a:spLocks noChangeArrowheads="1"/>
          </p:cNvSpPr>
          <p:nvPr/>
        </p:nvSpPr>
        <p:spPr bwMode="auto">
          <a:xfrm>
            <a:off x="250825" y="136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3" name="Obdélník 52"/>
          <p:cNvSpPr/>
          <p:nvPr/>
        </p:nvSpPr>
        <p:spPr>
          <a:xfrm>
            <a:off x="1068388" y="6332538"/>
            <a:ext cx="97313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Bratislava</a:t>
            </a:r>
            <a:endParaRPr lang="cs-CZ" sz="1400" dirty="0"/>
          </a:p>
        </p:txBody>
      </p:sp>
      <p:sp>
        <p:nvSpPr>
          <p:cNvPr id="54" name="Obdélník 53"/>
          <p:cNvSpPr/>
          <p:nvPr/>
        </p:nvSpPr>
        <p:spPr>
          <a:xfrm>
            <a:off x="4697413" y="6254750"/>
            <a:ext cx="1343025" cy="306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Oberleiserberg</a:t>
            </a:r>
            <a:endParaRPr lang="cs-CZ" sz="1400" dirty="0"/>
          </a:p>
        </p:txBody>
      </p:sp>
      <p:cxnSp>
        <p:nvCxnSpPr>
          <p:cNvPr id="3187" name="Přímá spojnice 56"/>
          <p:cNvCxnSpPr>
            <a:cxnSpLocks noChangeShapeType="1"/>
          </p:cNvCxnSpPr>
          <p:nvPr/>
        </p:nvCxnSpPr>
        <p:spPr bwMode="auto">
          <a:xfrm>
            <a:off x="3222625" y="4586288"/>
            <a:ext cx="0" cy="1668462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88" name="Obdélník 2"/>
          <p:cNvSpPr>
            <a:spLocks noChangeArrowheads="1"/>
          </p:cNvSpPr>
          <p:nvPr/>
        </p:nvSpPr>
        <p:spPr bwMode="auto">
          <a:xfrm>
            <a:off x="266700" y="87313"/>
            <a:ext cx="7677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Münzproduktion der Boier in LT D nördlich von Donau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-569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1507" name="Picture 3" descr="02-militky%20obr2-53a-a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138747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02-militky%20obr2-53a-r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49725"/>
            <a:ext cx="1439863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422775" y="715963"/>
            <a:ext cx="29845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0">
                <a:latin typeface="Arial" panose="020B0604020202020204" pitchFamily="34" charset="0"/>
                <a:cs typeface="Times New Roman" panose="02020603050405020304" pitchFamily="18" charset="0"/>
              </a:rPr>
              <a:t>   </a:t>
            </a:r>
            <a:endParaRPr lang="cs-CZ" altLang="cs-CZ" sz="700" b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21510" name="Picture 6" descr="02-militky%20obr2-54a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65400"/>
            <a:ext cx="143986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02-militky%20obr2-54r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149725"/>
            <a:ext cx="140811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2422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21513" name="Picture 9" descr="02-militky%20obr2-55a-a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20938"/>
            <a:ext cx="1512888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02-militky%20obr2-55a-r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21163"/>
            <a:ext cx="143986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4422775" y="3670300"/>
            <a:ext cx="29845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0">
                <a:latin typeface="Arial" panose="020B0604020202020204" pitchFamily="34" charset="0"/>
                <a:cs typeface="Times New Roman" panose="02020603050405020304" pitchFamily="18" charset="0"/>
              </a:rPr>
              <a:t>   </a:t>
            </a:r>
            <a:endParaRPr lang="cs-CZ" altLang="cs-CZ" sz="700" b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21516" name="Picture 12" descr="02-militky%20obr2-56a-a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349500"/>
            <a:ext cx="1512887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02-militky%20obr2-56a-rv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149725"/>
            <a:ext cx="1417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4422775" y="5376863"/>
            <a:ext cx="29845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0" i="1">
                <a:latin typeface="Arial" panose="020B0604020202020204" pitchFamily="34" charset="0"/>
                <a:cs typeface="Times New Roman" panose="02020603050405020304" pitchFamily="18" charset="0"/>
              </a:rPr>
              <a:t>   </a:t>
            </a:r>
            <a:endParaRPr lang="cs-CZ" altLang="cs-CZ" sz="700" b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21519" name="Picture 15" descr="02-militky%20obr2-57a-av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349500"/>
            <a:ext cx="15605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02-militky%20obr2-57a-r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221163"/>
            <a:ext cx="15113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4422775" y="7169150"/>
            <a:ext cx="2984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0">
                <a:latin typeface="Arial" panose="020B0604020202020204" pitchFamily="34" charset="0"/>
                <a:cs typeface="Times New Roman" panose="02020603050405020304" pitchFamily="18" charset="0"/>
              </a:rPr>
              <a:t>   </a:t>
            </a:r>
            <a:endParaRPr lang="cs-CZ" altLang="cs-CZ" sz="1800" b="0">
              <a:latin typeface="Arial" panose="020B0604020202020204" pitchFamily="34" charset="0"/>
            </a:endParaRP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755650" y="523875"/>
            <a:ext cx="3975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C0000"/>
                </a:solidFill>
                <a:latin typeface="Times New Roman" panose="02020603050405020304" pitchFamily="18" charset="0"/>
              </a:rPr>
              <a:t>STRADONICE</a:t>
            </a:r>
            <a:r>
              <a:rPr lang="cs-CZ" altLang="cs-CZ" sz="2400" b="0">
                <a:solidFill>
                  <a:srgbClr val="CC0000"/>
                </a:solidFill>
                <a:latin typeface="Times New Roman" panose="02020603050405020304" pitchFamily="18" charset="0"/>
              </a:rPr>
              <a:t> (okr. Beroun)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C0000"/>
                </a:solidFill>
                <a:latin typeface="Times New Roman" panose="02020603050405020304" pitchFamily="18" charset="0"/>
              </a:rPr>
              <a:t>Depot před 1840 </a:t>
            </a:r>
            <a:r>
              <a:rPr lang="cs-CZ" altLang="cs-CZ" sz="2400" b="0">
                <a:solidFill>
                  <a:srgbClr val="CC0000"/>
                </a:solidFill>
                <a:latin typeface="Times New Roman" panose="02020603050405020304" pitchFamily="18" charset="0"/>
              </a:rPr>
              <a:t>(5 St.)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délník 3"/>
          <p:cNvSpPr>
            <a:spLocks noChangeArrowheads="1"/>
          </p:cNvSpPr>
          <p:nvPr/>
        </p:nvSpPr>
        <p:spPr bwMode="auto">
          <a:xfrm>
            <a:off x="539750" y="404813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</a:rPr>
              <a:t>PRAHA 3-ŽIŽKOV 1872 </a:t>
            </a:r>
            <a:r>
              <a:rPr lang="cs-CZ" altLang="cs-CZ" sz="2400" b="0">
                <a:solidFill>
                  <a:srgbClr val="990000"/>
                </a:solidFill>
                <a:latin typeface="Times New Roman" panose="02020603050405020304" pitchFamily="18" charset="0"/>
              </a:rPr>
              <a:t>(7 + ? St.) </a:t>
            </a:r>
          </a:p>
        </p:txBody>
      </p:sp>
      <p:pic>
        <p:nvPicPr>
          <p:cNvPr id="22531" name="Picture 5" descr="Praha-Žižkov-šk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119438"/>
            <a:ext cx="422433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Praha-Žižkov-kviná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409950"/>
            <a:ext cx="25622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 descr="Praha-Žižkov-staté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35113"/>
            <a:ext cx="35290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3154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2536" name="Picture 4" descr="CR_150"/>
          <p:cNvPicPr>
            <a:picLocks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8438" y="-1588"/>
            <a:ext cx="2595562" cy="1603376"/>
          </a:xfrm>
          <a:noFill/>
        </p:spPr>
      </p:pic>
      <p:sp>
        <p:nvSpPr>
          <p:cNvPr id="22537" name="Oval 5"/>
          <p:cNvSpPr>
            <a:spLocks noChangeArrowheads="1"/>
          </p:cNvSpPr>
          <p:nvPr/>
        </p:nvSpPr>
        <p:spPr bwMode="auto">
          <a:xfrm>
            <a:off x="7351713" y="5302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el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31800" y="476250"/>
            <a:ext cx="32305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CHÝNOV 2012</a:t>
            </a: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(11 St.)</a:t>
            </a:r>
          </a:p>
        </p:txBody>
      </p:sp>
      <p:pic>
        <p:nvPicPr>
          <p:cNvPr id="23556" name="Picture 4" descr="CR_150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9413" y="-14288"/>
            <a:ext cx="2595562" cy="1603376"/>
          </a:xfrm>
          <a:noFill/>
        </p:spPr>
      </p:pic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7524750" y="49688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délník 3"/>
          <p:cNvSpPr>
            <a:spLocks noChangeArrowheads="1"/>
          </p:cNvSpPr>
          <p:nvPr/>
        </p:nvSpPr>
        <p:spPr bwMode="auto">
          <a:xfrm>
            <a:off x="655638" y="935038"/>
            <a:ext cx="476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</a:rPr>
              <a:t>STRADONICE 1862 </a:t>
            </a:r>
            <a:r>
              <a:rPr lang="cs-CZ" altLang="cs-CZ" sz="2400" b="0">
                <a:solidFill>
                  <a:srgbClr val="990000"/>
                </a:solidFill>
                <a:latin typeface="Times New Roman" panose="02020603050405020304" pitchFamily="18" charset="0"/>
              </a:rPr>
              <a:t>(1 + XX St.) </a:t>
            </a:r>
          </a:p>
        </p:txBody>
      </p:sp>
      <p:pic>
        <p:nvPicPr>
          <p:cNvPr id="24579" name="Picture 4" descr="CR_150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0975" y="4763"/>
            <a:ext cx="2595563" cy="1603375"/>
          </a:xfrm>
          <a:noFill/>
        </p:spPr>
      </p:pic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7148513" y="6540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pic>
        <p:nvPicPr>
          <p:cNvPr id="24581" name="Picture 6" descr="H5-2731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565400"/>
            <a:ext cx="3779837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 descr="H5-27312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2555875"/>
            <a:ext cx="3808413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R_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7183438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Obdélník 7"/>
          <p:cNvSpPr>
            <a:spLocks noChangeArrowheads="1"/>
          </p:cNvSpPr>
          <p:nvPr/>
        </p:nvSpPr>
        <p:spPr bwMode="auto">
          <a:xfrm>
            <a:off x="144463" y="4724400"/>
            <a:ext cx="72723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Importierte Hortfunde - LT D1-D2: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cs-CZ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ricum und Ostkelten </a:t>
            </a:r>
            <a:r>
              <a:rPr lang="de-DE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(AR):</a:t>
            </a:r>
            <a:r>
              <a:rPr lang="cs-CZ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Zbiroh; 22. Křivoklát; 23. Holýšov; 24. Jevíčko;</a:t>
            </a:r>
            <a:endParaRPr lang="cs-CZ" altLang="cs-CZ" sz="140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altLang="cs-CZ" sz="1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Galie</a:t>
            </a:r>
            <a:r>
              <a:rPr lang="cs-CZ" altLang="cs-CZ" sz="1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altLang="cs-CZ" sz="1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(potin):</a:t>
            </a:r>
            <a:r>
              <a:rPr lang="cs-CZ" altLang="cs-CZ" sz="1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 Chomutov; 26. Domažlice.</a:t>
            </a:r>
            <a:endParaRPr lang="cs-CZ" altLang="cs-CZ" sz="140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1800225" y="1855788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1657350" y="2085975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5606" name="Oval 5"/>
          <p:cNvSpPr>
            <a:spLocks noChangeArrowheads="1"/>
          </p:cNvSpPr>
          <p:nvPr/>
        </p:nvSpPr>
        <p:spPr bwMode="auto">
          <a:xfrm>
            <a:off x="209550" y="5095875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5607" name="Oval 5"/>
          <p:cNvSpPr>
            <a:spLocks noChangeArrowheads="1"/>
          </p:cNvSpPr>
          <p:nvPr/>
        </p:nvSpPr>
        <p:spPr bwMode="auto">
          <a:xfrm>
            <a:off x="209550" y="5300663"/>
            <a:ext cx="107950" cy="107950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5608" name="Oval 5"/>
          <p:cNvSpPr>
            <a:spLocks noChangeArrowheads="1"/>
          </p:cNvSpPr>
          <p:nvPr/>
        </p:nvSpPr>
        <p:spPr bwMode="auto">
          <a:xfrm>
            <a:off x="4716463" y="2419350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5609" name="Obdélník 57"/>
          <p:cNvSpPr>
            <a:spLocks noChangeArrowheads="1"/>
          </p:cNvSpPr>
          <p:nvPr/>
        </p:nvSpPr>
        <p:spPr bwMode="auto">
          <a:xfrm>
            <a:off x="1441450" y="2076450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cs-CZ" altLang="cs-CZ" sz="1000"/>
          </a:p>
        </p:txBody>
      </p:sp>
      <p:sp>
        <p:nvSpPr>
          <p:cNvPr id="25610" name="Obdélník 60"/>
          <p:cNvSpPr>
            <a:spLocks noChangeArrowheads="1"/>
          </p:cNvSpPr>
          <p:nvPr/>
        </p:nvSpPr>
        <p:spPr bwMode="auto">
          <a:xfrm>
            <a:off x="1854200" y="1735138"/>
            <a:ext cx="312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cs-CZ" altLang="cs-CZ" sz="1000"/>
          </a:p>
        </p:txBody>
      </p:sp>
      <p:sp>
        <p:nvSpPr>
          <p:cNvPr id="25611" name="Oval 5"/>
          <p:cNvSpPr>
            <a:spLocks noChangeArrowheads="1"/>
          </p:cNvSpPr>
          <p:nvPr/>
        </p:nvSpPr>
        <p:spPr bwMode="auto">
          <a:xfrm>
            <a:off x="898525" y="2687638"/>
            <a:ext cx="107950" cy="107950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5612" name="Oval 5"/>
          <p:cNvSpPr>
            <a:spLocks noChangeArrowheads="1"/>
          </p:cNvSpPr>
          <p:nvPr/>
        </p:nvSpPr>
        <p:spPr bwMode="auto">
          <a:xfrm>
            <a:off x="1330325" y="1106488"/>
            <a:ext cx="107950" cy="107950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5613" name="Oval 5"/>
          <p:cNvSpPr>
            <a:spLocks noChangeArrowheads="1"/>
          </p:cNvSpPr>
          <p:nvPr/>
        </p:nvSpPr>
        <p:spPr bwMode="auto">
          <a:xfrm>
            <a:off x="1141413" y="2430463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5614" name="Obdélník 66"/>
          <p:cNvSpPr>
            <a:spLocks noChangeArrowheads="1"/>
          </p:cNvSpPr>
          <p:nvPr/>
        </p:nvSpPr>
        <p:spPr bwMode="auto">
          <a:xfrm>
            <a:off x="936625" y="2646363"/>
            <a:ext cx="312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cs-CZ" altLang="cs-CZ" sz="1000"/>
          </a:p>
        </p:txBody>
      </p:sp>
      <p:sp>
        <p:nvSpPr>
          <p:cNvPr id="25615" name="Obdélník 67"/>
          <p:cNvSpPr>
            <a:spLocks noChangeArrowheads="1"/>
          </p:cNvSpPr>
          <p:nvPr/>
        </p:nvSpPr>
        <p:spPr bwMode="auto">
          <a:xfrm>
            <a:off x="1360488" y="993775"/>
            <a:ext cx="3127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cs-CZ" altLang="cs-CZ" sz="1000"/>
          </a:p>
        </p:txBody>
      </p:sp>
      <p:sp>
        <p:nvSpPr>
          <p:cNvPr id="25616" name="Obdélník 68"/>
          <p:cNvSpPr>
            <a:spLocks noChangeArrowheads="1"/>
          </p:cNvSpPr>
          <p:nvPr/>
        </p:nvSpPr>
        <p:spPr bwMode="auto">
          <a:xfrm>
            <a:off x="4773613" y="2324100"/>
            <a:ext cx="3127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cs-CZ" altLang="cs-CZ" sz="1000"/>
          </a:p>
        </p:txBody>
      </p:sp>
      <p:sp>
        <p:nvSpPr>
          <p:cNvPr id="25617" name="Obdélník 69"/>
          <p:cNvSpPr>
            <a:spLocks noChangeArrowheads="1"/>
          </p:cNvSpPr>
          <p:nvPr/>
        </p:nvSpPr>
        <p:spPr bwMode="auto">
          <a:xfrm>
            <a:off x="1093788" y="2478088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cs-CZ" altLang="cs-CZ" sz="1000"/>
          </a:p>
        </p:txBody>
      </p:sp>
      <p:sp>
        <p:nvSpPr>
          <p:cNvPr id="25618" name="Oval 5"/>
          <p:cNvSpPr>
            <a:spLocks noChangeArrowheads="1"/>
          </p:cNvSpPr>
          <p:nvPr/>
        </p:nvSpPr>
        <p:spPr bwMode="auto">
          <a:xfrm>
            <a:off x="5795963" y="3443288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délník 3"/>
          <p:cNvSpPr>
            <a:spLocks noChangeArrowheads="1"/>
          </p:cNvSpPr>
          <p:nvPr/>
        </p:nvSpPr>
        <p:spPr bwMode="auto">
          <a:xfrm>
            <a:off x="395288" y="333375"/>
            <a:ext cx="5195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</a:rPr>
              <a:t>CHOMUTOV 1830 </a:t>
            </a:r>
            <a:r>
              <a:rPr lang="cs-CZ" altLang="cs-CZ" sz="2400" b="0">
                <a:solidFill>
                  <a:srgbClr val="990000"/>
                </a:solidFill>
                <a:latin typeface="Times New Roman" panose="02020603050405020304" pitchFamily="18" charset="0"/>
              </a:rPr>
              <a:t>(3 + XX/XXX St.) </a:t>
            </a:r>
          </a:p>
        </p:txBody>
      </p:sp>
      <p:pic>
        <p:nvPicPr>
          <p:cNvPr id="26627" name="Picture 4" descr="CR_150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0975" y="4763"/>
            <a:ext cx="2595563" cy="1603375"/>
          </a:xfrm>
          <a:noFill/>
        </p:spPr>
      </p:pic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7164388" y="4508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pic>
        <p:nvPicPr>
          <p:cNvPr id="26629" name="Picture 6" descr="H5-2733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2095500"/>
            <a:ext cx="36671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 descr="H5-27330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095500"/>
            <a:ext cx="36718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délník 3"/>
          <p:cNvSpPr>
            <a:spLocks noChangeArrowheads="1"/>
          </p:cNvSpPr>
          <p:nvPr/>
        </p:nvSpPr>
        <p:spPr bwMode="auto">
          <a:xfrm>
            <a:off x="323850" y="404813"/>
            <a:ext cx="436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</a:rPr>
              <a:t>Křivoklát vor 1915 </a:t>
            </a:r>
            <a:r>
              <a:rPr lang="cs-CZ" altLang="cs-CZ" sz="2400" b="0">
                <a:solidFill>
                  <a:srgbClr val="990000"/>
                </a:solidFill>
                <a:latin typeface="Times New Roman" panose="02020603050405020304" pitchFamily="18" charset="0"/>
              </a:rPr>
              <a:t>(1 + XX St.) </a:t>
            </a:r>
          </a:p>
        </p:txBody>
      </p:sp>
      <p:pic>
        <p:nvPicPr>
          <p:cNvPr id="27651" name="Picture 4" descr="CR_150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0975" y="4763"/>
            <a:ext cx="2595563" cy="1603375"/>
          </a:xfrm>
          <a:noFill/>
        </p:spPr>
      </p:pic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7164388" y="6350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7654" name="Picture 9" descr="NU_6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193925"/>
            <a:ext cx="333057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8" descr="NU_6039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38400"/>
            <a:ext cx="3429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7657" name="Rectangle 11"/>
          <p:cNvSpPr>
            <a:spLocks noChangeArrowheads="1"/>
          </p:cNvSpPr>
          <p:nvPr/>
        </p:nvSpPr>
        <p:spPr bwMode="auto">
          <a:xfrm>
            <a:off x="0" y="5257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539750" y="404813"/>
            <a:ext cx="45720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</a:rPr>
              <a:t>ZBIROH 1856 </a:t>
            </a:r>
            <a:r>
              <a:rPr lang="cs-CZ" altLang="cs-CZ" sz="2400" b="0">
                <a:solidFill>
                  <a:srgbClr val="990000"/>
                </a:solidFill>
                <a:latin typeface="Times New Roman" panose="02020603050405020304" pitchFamily="18" charset="0"/>
              </a:rPr>
              <a:t>(2 + XX St.)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  <a:latin typeface="Times New Roman" panose="02020603050405020304" pitchFamily="18" charset="0"/>
              </a:rPr>
              <a:t>WESTNORIKUM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  <a:latin typeface="Times New Roman" panose="02020603050405020304" pitchFamily="18" charset="0"/>
              </a:rPr>
              <a:t>AR Obol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  <a:latin typeface="Times New Roman" panose="02020603050405020304" pitchFamily="18" charset="0"/>
              </a:rPr>
              <a:t>Typ</a:t>
            </a:r>
            <a:r>
              <a:rPr lang="cs-CZ" altLang="cs-CZ" sz="2000">
                <a:solidFill>
                  <a:srgbClr val="990000"/>
                </a:solidFill>
                <a:latin typeface="Times New Roman" panose="02020603050405020304" pitchFamily="18" charset="0"/>
              </a:rPr>
              <a:t> Magdalensberg</a:t>
            </a:r>
          </a:p>
        </p:txBody>
      </p:sp>
      <p:pic>
        <p:nvPicPr>
          <p:cNvPr id="28675" name="Picture 11" descr="H5-2732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1655763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0" descr="H5-27325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165576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" descr="H5-2732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492375"/>
            <a:ext cx="18002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H5-27326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076700"/>
            <a:ext cx="1800225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4" descr="CR_150"/>
          <p:cNvPicPr>
            <a:picLocks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5400"/>
            <a:ext cx="4040187" cy="2493963"/>
          </a:xfrm>
          <a:noFill/>
        </p:spPr>
      </p:pic>
      <p:sp>
        <p:nvSpPr>
          <p:cNvPr id="28680" name="Oval 5"/>
          <p:cNvSpPr>
            <a:spLocks noChangeArrowheads="1"/>
          </p:cNvSpPr>
          <p:nvPr/>
        </p:nvSpPr>
        <p:spPr bwMode="auto">
          <a:xfrm>
            <a:off x="5940425" y="11255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Podmokly-okraj kotlí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74168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7" descr="Bez nazwy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776288"/>
            <a:ext cx="8255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0" descr="4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2243138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1" descr="4r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1293813"/>
            <a:ext cx="865187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1" descr="4r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2649538"/>
            <a:ext cx="86518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1" descr="4r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1773238"/>
            <a:ext cx="86518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1" descr="4r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1966913"/>
            <a:ext cx="86518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1" descr="4r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2332038"/>
            <a:ext cx="86518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1" descr="4r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2192338"/>
            <a:ext cx="86518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1" descr="4r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2608263"/>
            <a:ext cx="8636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20" descr="4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3070225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20" descr="4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1577975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20" descr="4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752725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0" descr="4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1557338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20" descr="4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2190750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20" descr="4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292350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20" descr="4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57450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18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879475"/>
            <a:ext cx="8461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Picture 18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1165225"/>
            <a:ext cx="8461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18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1179513"/>
            <a:ext cx="84613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18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2511425"/>
            <a:ext cx="84613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18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1881188"/>
            <a:ext cx="84613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18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1795463"/>
            <a:ext cx="84613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19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290638"/>
            <a:ext cx="904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19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825625"/>
            <a:ext cx="904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Picture 19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603375"/>
            <a:ext cx="904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4" name="Picture 19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2946400"/>
            <a:ext cx="904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5" name="Picture 19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978025"/>
            <a:ext cx="904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6" name="Picture 19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2111375"/>
            <a:ext cx="904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7" name="Picture 19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2566988"/>
            <a:ext cx="904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8" name="Picture 19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2670175"/>
            <a:ext cx="904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9" name="Picture 19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2139950"/>
            <a:ext cx="904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0" name="Picture 19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2566988"/>
            <a:ext cx="904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1" name="Picture 19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457450"/>
            <a:ext cx="904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2" name="Picture 18" descr="Bez nazwy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12">
            <a:off x="2527300" y="3060700"/>
            <a:ext cx="939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3" name="Picture 18" descr="Bez nazwy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12">
            <a:off x="5680075" y="2625725"/>
            <a:ext cx="939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4" name="Picture 18" descr="Bez nazwy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12">
            <a:off x="2366963" y="1830388"/>
            <a:ext cx="9398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5" name="Picture 18" descr="Bez nazwy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12">
            <a:off x="1052513" y="2047875"/>
            <a:ext cx="939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6" name="Picture 18" descr="Bez nazwy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12">
            <a:off x="3468688" y="2222500"/>
            <a:ext cx="941387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Picture 18" descr="Bez nazwy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12">
            <a:off x="4213225" y="2846388"/>
            <a:ext cx="9413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8" name="Picture 18" descr="Bez nazwy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12">
            <a:off x="3662363" y="1587500"/>
            <a:ext cx="9413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9" name="Picture 18" descr="Bez nazwy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12">
            <a:off x="6486525" y="2009775"/>
            <a:ext cx="939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0" name="Picture 18" descr="Bez nazwy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12">
            <a:off x="4473575" y="1063625"/>
            <a:ext cx="939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1" name="Picture 18" descr="Bez nazwy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12">
            <a:off x="2593975" y="1312863"/>
            <a:ext cx="9398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2" name="Picture 17" descr="Bez nazwy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947863"/>
            <a:ext cx="8255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3" name="Picture 17" descr="Bez nazwy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1643063"/>
            <a:ext cx="8255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4" name="Picture 17" descr="Bez nazwy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693863"/>
            <a:ext cx="8255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17" descr="Bez nazwy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686050"/>
            <a:ext cx="8255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6" name="Picture 17" descr="Bez nazwy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3154363"/>
            <a:ext cx="8255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7" name="Picture 17" descr="Bez nazwy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3024188"/>
            <a:ext cx="8255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Obdélník 81"/>
          <p:cNvSpPr/>
          <p:nvPr/>
        </p:nvSpPr>
        <p:spPr>
          <a:xfrm>
            <a:off x="2530475" y="5661025"/>
            <a:ext cx="37242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Děkuji za Vaší pozornost</a:t>
            </a:r>
            <a:r>
              <a:rPr lang="de-DE" sz="2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cs-CZ" sz="24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Obraz 10" descr="paris 19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2252663"/>
            <a:ext cx="56991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Obraz 10" descr="paris 19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854200"/>
            <a:ext cx="5683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Obraz 10" descr="paris 19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1193800"/>
            <a:ext cx="5699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Obraz 10" descr="paris 19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2316163"/>
            <a:ext cx="569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Obraz 11" descr="paris 19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987675"/>
            <a:ext cx="592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Obraz 11" descr="paris 19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876300"/>
            <a:ext cx="5905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Obraz 11" descr="paris 19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1219200"/>
            <a:ext cx="59213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Obraz 11" descr="paris 19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541588"/>
            <a:ext cx="59213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Obraz 11" descr="paris 19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008313"/>
            <a:ext cx="59213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Obraz 11" descr="paris 19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3217863"/>
            <a:ext cx="5905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Obraz 10" descr="paris 19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2443163"/>
            <a:ext cx="56991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Obraz 11" descr="paris 19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406650"/>
            <a:ext cx="5905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Obraz 11" descr="paris 19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1789113"/>
            <a:ext cx="5905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a Če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583247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Oval 4"/>
          <p:cNvSpPr>
            <a:spLocks noChangeArrowheads="1"/>
          </p:cNvSpPr>
          <p:nvPr/>
        </p:nvSpPr>
        <p:spPr bwMode="auto">
          <a:xfrm>
            <a:off x="4787900" y="24209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446469" name="Rectangle 5"/>
          <p:cNvSpPr>
            <a:spLocks noChangeArrowheads="1"/>
          </p:cNvSpPr>
          <p:nvPr/>
        </p:nvSpPr>
        <p:spPr bwMode="auto">
          <a:xfrm>
            <a:off x="6426200" y="860425"/>
            <a:ext cx="2465388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Keltische</a:t>
            </a:r>
            <a:r>
              <a:rPr lang="cs-CZ" sz="2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Oppida</a:t>
            </a:r>
          </a:p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 </a:t>
            </a:r>
            <a:r>
              <a:rPr lang="cs-CZ" sz="2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Böhmen</a:t>
            </a:r>
            <a:r>
              <a:rPr lang="cs-CZ" sz="2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</a:p>
          <a:p>
            <a:pPr algn="ctr">
              <a:defRPr/>
            </a:pPr>
            <a:endParaRPr lang="cs-CZ" sz="24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sz="2400" b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1800" b="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cs-CZ" sz="18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LT C2/D1-D1/D2</a:t>
            </a:r>
            <a:r>
              <a:rPr lang="cs-CZ" sz="1800" b="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  <a:p>
            <a:pPr algn="ctr">
              <a:defRPr/>
            </a:pPr>
            <a:endParaRPr lang="cs-CZ" sz="1800" b="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cs-CZ" sz="1800" b="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cs-CZ" sz="1800" b="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sz="1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20) Stradonice</a:t>
            </a:r>
          </a:p>
          <a:p>
            <a:pPr algn="ctr">
              <a:defRPr/>
            </a:pPr>
            <a:r>
              <a:rPr lang="cs-CZ" sz="1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9) Závist</a:t>
            </a:r>
          </a:p>
          <a:p>
            <a:pPr algn="ctr">
              <a:defRPr/>
            </a:pPr>
            <a:r>
              <a:rPr lang="cs-CZ" sz="1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7) Hrazany</a:t>
            </a:r>
          </a:p>
          <a:p>
            <a:pPr algn="ctr">
              <a:defRPr/>
            </a:pPr>
            <a:r>
              <a:rPr lang="cs-CZ" sz="1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11) Nevězice</a:t>
            </a:r>
          </a:p>
          <a:p>
            <a:pPr algn="ctr">
              <a:defRPr/>
            </a:pPr>
            <a:r>
              <a:rPr lang="cs-CZ" sz="1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23) </a:t>
            </a:r>
            <a:r>
              <a:rPr lang="cs-CZ" sz="1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Třísov</a:t>
            </a:r>
            <a:endParaRPr lang="cs-CZ" sz="18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sz="1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4) České Lhotice</a:t>
            </a:r>
          </a:p>
          <a:p>
            <a:pPr marL="342900" indent="-342900" algn="ctr">
              <a:buFontTx/>
              <a:buAutoNum type="arabicPeriod"/>
              <a:defRPr/>
            </a:pPr>
            <a:endParaRPr lang="cs-CZ" sz="1800" b="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101" name="Oval 6"/>
          <p:cNvSpPr>
            <a:spLocks noChangeArrowheads="1"/>
          </p:cNvSpPr>
          <p:nvPr/>
        </p:nvSpPr>
        <p:spPr bwMode="auto">
          <a:xfrm>
            <a:off x="2771775" y="21336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4102" name="Oval 7"/>
          <p:cNvSpPr>
            <a:spLocks noChangeArrowheads="1"/>
          </p:cNvSpPr>
          <p:nvPr/>
        </p:nvSpPr>
        <p:spPr bwMode="auto">
          <a:xfrm>
            <a:off x="3276600" y="24209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4103" name="Oval 8"/>
          <p:cNvSpPr>
            <a:spLocks noChangeArrowheads="1"/>
          </p:cNvSpPr>
          <p:nvPr/>
        </p:nvSpPr>
        <p:spPr bwMode="auto">
          <a:xfrm>
            <a:off x="2916238" y="270827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4104" name="Oval 9"/>
          <p:cNvSpPr>
            <a:spLocks noChangeArrowheads="1"/>
          </p:cNvSpPr>
          <p:nvPr/>
        </p:nvSpPr>
        <p:spPr bwMode="auto">
          <a:xfrm>
            <a:off x="2916238" y="31416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sp>
        <p:nvSpPr>
          <p:cNvPr id="4105" name="Oval 10"/>
          <p:cNvSpPr>
            <a:spLocks noChangeArrowheads="1"/>
          </p:cNvSpPr>
          <p:nvPr/>
        </p:nvSpPr>
        <p:spPr bwMode="auto">
          <a:xfrm>
            <a:off x="3132138" y="42211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cs-CZ" sz="1800" b="0">
              <a:solidFill>
                <a:srgbClr val="FF0000"/>
              </a:solidFill>
            </a:endParaRPr>
          </a:p>
        </p:txBody>
      </p:sp>
      <p:pic>
        <p:nvPicPr>
          <p:cNvPr id="4106" name="Picture 17" descr="H1-235439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98875"/>
            <a:ext cx="182086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H1-235425r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4975225"/>
            <a:ext cx="1481138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6" descr="Mi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4683125"/>
            <a:ext cx="117633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38" descr="T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2963863"/>
            <a:ext cx="1174750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50" descr="Tř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60775"/>
            <a:ext cx="1209675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4" descr="PS211-2010_010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03338"/>
            <a:ext cx="18256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613775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R_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7183438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bdélník 7"/>
          <p:cNvSpPr>
            <a:spLocks noChangeArrowheads="1"/>
          </p:cNvSpPr>
          <p:nvPr/>
        </p:nvSpPr>
        <p:spPr bwMode="auto">
          <a:xfrm>
            <a:off x="144463" y="4724400"/>
            <a:ext cx="72723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Hortfunde - LT D1-D2: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altLang="cs-CZ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altLang="cs-CZ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oier (AV): </a:t>
            </a:r>
            <a:r>
              <a:rPr lang="de-DE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Starý Kolín; 2. Westböhmen; 3. Leskovice; 4. Ledce; 5. Osov; 6. Podmokly; 7. Stradonice;</a:t>
            </a:r>
            <a:r>
              <a:rPr lang="cs-CZ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Litoměřice; 9. Broumy. 10. Černovice; 11. Vepřek; 12. Sušice; 13. Kašperské Hory; 14. Novosedly; 15. Vrbičany</a:t>
            </a:r>
            <a:r>
              <a:rPr lang="cs-CZ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</a:t>
            </a:r>
            <a:r>
              <a:rPr lang="de-DE" altLang="cs-CZ" sz="140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altLang="cs-CZ" sz="140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oier (AR): </a:t>
            </a:r>
            <a:r>
              <a:rPr lang="cs-CZ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15a. Brumov;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altLang="cs-CZ" sz="14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Südbayern und Thüringen </a:t>
            </a:r>
            <a:r>
              <a:rPr lang="de-DE" altLang="cs-CZ" sz="14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(AV+AR):</a:t>
            </a:r>
            <a:r>
              <a:rPr lang="cs-CZ" altLang="cs-CZ" sz="14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15.-16. Stradonice; 17. Praha 3-Žižkov; 18. Chýnov; 19. Kutná Hora; 20. Plzeň; </a:t>
            </a:r>
            <a:endParaRPr lang="cs-CZ" altLang="cs-CZ" sz="140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cs-CZ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ricum und Ostkelten </a:t>
            </a:r>
            <a:r>
              <a:rPr lang="de-DE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(AR):</a:t>
            </a:r>
            <a:r>
              <a:rPr lang="cs-CZ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Zbiroh; 22. Křivoklát; 23. Holýšov; 24. Jevíčko;</a:t>
            </a:r>
            <a:r>
              <a:rPr lang="cs-CZ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24a. Hodonín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altLang="cs-CZ" sz="1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Galie</a:t>
            </a:r>
            <a:r>
              <a:rPr lang="cs-CZ" altLang="cs-CZ" sz="1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altLang="cs-CZ" sz="1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(potin):</a:t>
            </a:r>
            <a:r>
              <a:rPr lang="cs-CZ" altLang="cs-CZ" sz="1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cs-CZ" sz="14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 Chomutov; 26. Domažlice.</a:t>
            </a:r>
            <a:endParaRPr lang="cs-CZ" altLang="cs-CZ" sz="140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Oval 5"/>
          <p:cNvSpPr>
            <a:spLocks noChangeArrowheads="1"/>
          </p:cNvSpPr>
          <p:nvPr/>
        </p:nvSpPr>
        <p:spPr bwMode="auto">
          <a:xfrm>
            <a:off x="971550" y="23701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3203575" y="17732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50" name="Oval 5"/>
          <p:cNvSpPr>
            <a:spLocks noChangeArrowheads="1"/>
          </p:cNvSpPr>
          <p:nvPr/>
        </p:nvSpPr>
        <p:spPr bwMode="auto">
          <a:xfrm>
            <a:off x="3133725" y="30670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51" name="Oval 5"/>
          <p:cNvSpPr>
            <a:spLocks noChangeArrowheads="1"/>
          </p:cNvSpPr>
          <p:nvPr/>
        </p:nvSpPr>
        <p:spPr bwMode="auto">
          <a:xfrm>
            <a:off x="4067175" y="16287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52" name="Oval 5"/>
          <p:cNvSpPr>
            <a:spLocks noChangeArrowheads="1"/>
          </p:cNvSpPr>
          <p:nvPr/>
        </p:nvSpPr>
        <p:spPr bwMode="auto">
          <a:xfrm>
            <a:off x="1908175" y="205581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53" name="Oval 5"/>
          <p:cNvSpPr>
            <a:spLocks noChangeArrowheads="1"/>
          </p:cNvSpPr>
          <p:nvPr/>
        </p:nvSpPr>
        <p:spPr bwMode="auto">
          <a:xfrm>
            <a:off x="1692275" y="19097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54" name="Oval 5"/>
          <p:cNvSpPr>
            <a:spLocks noChangeArrowheads="1"/>
          </p:cNvSpPr>
          <p:nvPr/>
        </p:nvSpPr>
        <p:spPr bwMode="auto">
          <a:xfrm>
            <a:off x="2120900" y="105251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55" name="Oval 5"/>
          <p:cNvSpPr>
            <a:spLocks noChangeArrowheads="1"/>
          </p:cNvSpPr>
          <p:nvPr/>
        </p:nvSpPr>
        <p:spPr bwMode="auto">
          <a:xfrm>
            <a:off x="219075" y="50847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56" name="Oval 5"/>
          <p:cNvSpPr>
            <a:spLocks noChangeArrowheads="1"/>
          </p:cNvSpPr>
          <p:nvPr/>
        </p:nvSpPr>
        <p:spPr bwMode="auto">
          <a:xfrm>
            <a:off x="1808163" y="205581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57" name="Oval 5"/>
          <p:cNvSpPr>
            <a:spLocks noChangeArrowheads="1"/>
          </p:cNvSpPr>
          <p:nvPr/>
        </p:nvSpPr>
        <p:spPr bwMode="auto">
          <a:xfrm>
            <a:off x="1477963" y="30861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58" name="Oval 5"/>
          <p:cNvSpPr>
            <a:spLocks noChangeArrowheads="1"/>
          </p:cNvSpPr>
          <p:nvPr/>
        </p:nvSpPr>
        <p:spPr bwMode="auto">
          <a:xfrm>
            <a:off x="1585913" y="327818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59" name="Oval 5"/>
          <p:cNvSpPr>
            <a:spLocks noChangeArrowheads="1"/>
          </p:cNvSpPr>
          <p:nvPr/>
        </p:nvSpPr>
        <p:spPr bwMode="auto">
          <a:xfrm>
            <a:off x="1776413" y="30702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60" name="Oval 5"/>
          <p:cNvSpPr>
            <a:spLocks noChangeArrowheads="1"/>
          </p:cNvSpPr>
          <p:nvPr/>
        </p:nvSpPr>
        <p:spPr bwMode="auto">
          <a:xfrm>
            <a:off x="2084388" y="19478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61" name="Oval 5"/>
          <p:cNvSpPr>
            <a:spLocks noChangeArrowheads="1"/>
          </p:cNvSpPr>
          <p:nvPr/>
        </p:nvSpPr>
        <p:spPr bwMode="auto">
          <a:xfrm>
            <a:off x="1230313" y="11588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62" name="Obdélník 23"/>
          <p:cNvSpPr>
            <a:spLocks noChangeArrowheads="1"/>
          </p:cNvSpPr>
          <p:nvPr/>
        </p:nvSpPr>
        <p:spPr bwMode="auto">
          <a:xfrm>
            <a:off x="827088" y="2376488"/>
            <a:ext cx="249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cs-CZ" altLang="cs-CZ" sz="1000"/>
          </a:p>
        </p:txBody>
      </p:sp>
      <p:sp>
        <p:nvSpPr>
          <p:cNvPr id="6163" name="Obdélník 24"/>
          <p:cNvSpPr>
            <a:spLocks noChangeArrowheads="1"/>
          </p:cNvSpPr>
          <p:nvPr/>
        </p:nvSpPr>
        <p:spPr bwMode="auto">
          <a:xfrm>
            <a:off x="3062288" y="1827213"/>
            <a:ext cx="249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cs-CZ" altLang="cs-CZ" sz="1000"/>
          </a:p>
        </p:txBody>
      </p:sp>
      <p:sp>
        <p:nvSpPr>
          <p:cNvPr id="6164" name="Obdélník 25"/>
          <p:cNvSpPr>
            <a:spLocks noChangeArrowheads="1"/>
          </p:cNvSpPr>
          <p:nvPr/>
        </p:nvSpPr>
        <p:spPr bwMode="auto">
          <a:xfrm>
            <a:off x="3143250" y="3086100"/>
            <a:ext cx="249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cs-CZ" altLang="cs-CZ" sz="1000"/>
          </a:p>
        </p:txBody>
      </p:sp>
      <p:sp>
        <p:nvSpPr>
          <p:cNvPr id="6165" name="Obdélník 26"/>
          <p:cNvSpPr>
            <a:spLocks noChangeArrowheads="1"/>
          </p:cNvSpPr>
          <p:nvPr/>
        </p:nvSpPr>
        <p:spPr bwMode="auto">
          <a:xfrm>
            <a:off x="4121150" y="1635125"/>
            <a:ext cx="249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cs-CZ" altLang="cs-CZ" sz="1000"/>
          </a:p>
        </p:txBody>
      </p:sp>
      <p:sp>
        <p:nvSpPr>
          <p:cNvPr id="6166" name="Obdélník 27"/>
          <p:cNvSpPr>
            <a:spLocks noChangeArrowheads="1"/>
          </p:cNvSpPr>
          <p:nvPr/>
        </p:nvSpPr>
        <p:spPr bwMode="auto">
          <a:xfrm>
            <a:off x="2165350" y="914400"/>
            <a:ext cx="249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cs-CZ" altLang="cs-CZ" sz="1000"/>
          </a:p>
        </p:txBody>
      </p:sp>
      <p:sp>
        <p:nvSpPr>
          <p:cNvPr id="6167" name="Obdélník 28"/>
          <p:cNvSpPr>
            <a:spLocks noChangeArrowheads="1"/>
          </p:cNvSpPr>
          <p:nvPr/>
        </p:nvSpPr>
        <p:spPr bwMode="auto">
          <a:xfrm>
            <a:off x="1531938" y="1757363"/>
            <a:ext cx="249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cs-CZ" altLang="cs-CZ" sz="1000"/>
          </a:p>
        </p:txBody>
      </p:sp>
      <p:sp>
        <p:nvSpPr>
          <p:cNvPr id="6168" name="Obdélník 29"/>
          <p:cNvSpPr>
            <a:spLocks noChangeArrowheads="1"/>
          </p:cNvSpPr>
          <p:nvPr/>
        </p:nvSpPr>
        <p:spPr bwMode="auto">
          <a:xfrm>
            <a:off x="1890713" y="2109788"/>
            <a:ext cx="249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cs-CZ" altLang="cs-CZ" sz="1000"/>
          </a:p>
        </p:txBody>
      </p:sp>
      <p:sp>
        <p:nvSpPr>
          <p:cNvPr id="6169" name="Obdélník 30"/>
          <p:cNvSpPr>
            <a:spLocks noChangeArrowheads="1"/>
          </p:cNvSpPr>
          <p:nvPr/>
        </p:nvSpPr>
        <p:spPr bwMode="auto">
          <a:xfrm>
            <a:off x="2105025" y="1839913"/>
            <a:ext cx="247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cs-CZ" altLang="cs-CZ" sz="1000"/>
          </a:p>
        </p:txBody>
      </p:sp>
      <p:sp>
        <p:nvSpPr>
          <p:cNvPr id="6170" name="Obdélník 31"/>
          <p:cNvSpPr>
            <a:spLocks noChangeArrowheads="1"/>
          </p:cNvSpPr>
          <p:nvPr/>
        </p:nvSpPr>
        <p:spPr bwMode="auto">
          <a:xfrm>
            <a:off x="1706563" y="2109788"/>
            <a:ext cx="247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cs-CZ" altLang="cs-CZ" sz="1000"/>
          </a:p>
        </p:txBody>
      </p:sp>
      <p:sp>
        <p:nvSpPr>
          <p:cNvPr id="6171" name="Obdélník 32"/>
          <p:cNvSpPr>
            <a:spLocks noChangeArrowheads="1"/>
          </p:cNvSpPr>
          <p:nvPr/>
        </p:nvSpPr>
        <p:spPr bwMode="auto">
          <a:xfrm>
            <a:off x="1273175" y="3086100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cs-CZ" altLang="cs-CZ" sz="1000"/>
          </a:p>
        </p:txBody>
      </p:sp>
      <p:sp>
        <p:nvSpPr>
          <p:cNvPr id="6172" name="Obdélník 33"/>
          <p:cNvSpPr>
            <a:spLocks noChangeArrowheads="1"/>
          </p:cNvSpPr>
          <p:nvPr/>
        </p:nvSpPr>
        <p:spPr bwMode="auto">
          <a:xfrm>
            <a:off x="1577975" y="329247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cs-CZ" altLang="cs-CZ" sz="1000"/>
          </a:p>
        </p:txBody>
      </p:sp>
      <p:sp>
        <p:nvSpPr>
          <p:cNvPr id="6173" name="Obdélník 34"/>
          <p:cNvSpPr>
            <a:spLocks noChangeArrowheads="1"/>
          </p:cNvSpPr>
          <p:nvPr/>
        </p:nvSpPr>
        <p:spPr bwMode="auto">
          <a:xfrm>
            <a:off x="1784350" y="3086100"/>
            <a:ext cx="314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cs-CZ" altLang="cs-CZ" sz="1000"/>
          </a:p>
        </p:txBody>
      </p:sp>
      <p:sp>
        <p:nvSpPr>
          <p:cNvPr id="6174" name="Oval 5"/>
          <p:cNvSpPr>
            <a:spLocks noChangeArrowheads="1"/>
          </p:cNvSpPr>
          <p:nvPr/>
        </p:nvSpPr>
        <p:spPr bwMode="auto">
          <a:xfrm>
            <a:off x="2032000" y="1901825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75" name="Oval 5"/>
          <p:cNvSpPr>
            <a:spLocks noChangeArrowheads="1"/>
          </p:cNvSpPr>
          <p:nvPr/>
        </p:nvSpPr>
        <p:spPr bwMode="auto">
          <a:xfrm>
            <a:off x="2016125" y="1963738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76" name="Oval 5"/>
          <p:cNvSpPr>
            <a:spLocks noChangeArrowheads="1"/>
          </p:cNvSpPr>
          <p:nvPr/>
        </p:nvSpPr>
        <p:spPr bwMode="auto">
          <a:xfrm>
            <a:off x="2360613" y="1719263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77" name="Oval 5"/>
          <p:cNvSpPr>
            <a:spLocks noChangeArrowheads="1"/>
          </p:cNvSpPr>
          <p:nvPr/>
        </p:nvSpPr>
        <p:spPr bwMode="auto">
          <a:xfrm>
            <a:off x="2289175" y="1663700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78" name="Obdélník 39"/>
          <p:cNvSpPr>
            <a:spLocks noChangeArrowheads="1"/>
          </p:cNvSpPr>
          <p:nvPr/>
        </p:nvSpPr>
        <p:spPr bwMode="auto">
          <a:xfrm>
            <a:off x="1808163" y="1717675"/>
            <a:ext cx="4841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15-16</a:t>
            </a:r>
            <a:endParaRPr lang="cs-CZ" altLang="cs-CZ" sz="1000"/>
          </a:p>
        </p:txBody>
      </p:sp>
      <p:sp>
        <p:nvSpPr>
          <p:cNvPr id="6179" name="Obdélník 40"/>
          <p:cNvSpPr>
            <a:spLocks noChangeArrowheads="1"/>
          </p:cNvSpPr>
          <p:nvPr/>
        </p:nvSpPr>
        <p:spPr bwMode="auto">
          <a:xfrm>
            <a:off x="2401888" y="1779588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cs-CZ" altLang="cs-CZ" sz="1000"/>
          </a:p>
        </p:txBody>
      </p:sp>
      <p:sp>
        <p:nvSpPr>
          <p:cNvPr id="6180" name="Obdélník 41"/>
          <p:cNvSpPr>
            <a:spLocks noChangeArrowheads="1"/>
          </p:cNvSpPr>
          <p:nvPr/>
        </p:nvSpPr>
        <p:spPr bwMode="auto">
          <a:xfrm>
            <a:off x="2289175" y="1490663"/>
            <a:ext cx="314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cs-CZ" altLang="cs-CZ" sz="1000"/>
          </a:p>
        </p:txBody>
      </p:sp>
      <p:sp>
        <p:nvSpPr>
          <p:cNvPr id="6181" name="Oval 5"/>
          <p:cNvSpPr>
            <a:spLocks noChangeArrowheads="1"/>
          </p:cNvSpPr>
          <p:nvPr/>
        </p:nvSpPr>
        <p:spPr bwMode="auto">
          <a:xfrm>
            <a:off x="1276350" y="2268538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82" name="Oval 5"/>
          <p:cNvSpPr>
            <a:spLocks noChangeArrowheads="1"/>
          </p:cNvSpPr>
          <p:nvPr/>
        </p:nvSpPr>
        <p:spPr bwMode="auto">
          <a:xfrm>
            <a:off x="3295650" y="1971675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83" name="Oval 5"/>
          <p:cNvSpPr>
            <a:spLocks noChangeArrowheads="1"/>
          </p:cNvSpPr>
          <p:nvPr/>
        </p:nvSpPr>
        <p:spPr bwMode="auto">
          <a:xfrm>
            <a:off x="1800225" y="1855788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84" name="Oval 5"/>
          <p:cNvSpPr>
            <a:spLocks noChangeArrowheads="1"/>
          </p:cNvSpPr>
          <p:nvPr/>
        </p:nvSpPr>
        <p:spPr bwMode="auto">
          <a:xfrm>
            <a:off x="219075" y="5732463"/>
            <a:ext cx="107950" cy="1079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85" name="Oval 5"/>
          <p:cNvSpPr>
            <a:spLocks noChangeArrowheads="1"/>
          </p:cNvSpPr>
          <p:nvPr/>
        </p:nvSpPr>
        <p:spPr bwMode="auto">
          <a:xfrm>
            <a:off x="2289175" y="14652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86" name="Obdélník 51"/>
          <p:cNvSpPr>
            <a:spLocks noChangeArrowheads="1"/>
          </p:cNvSpPr>
          <p:nvPr/>
        </p:nvSpPr>
        <p:spPr bwMode="auto">
          <a:xfrm>
            <a:off x="3349625" y="1985963"/>
            <a:ext cx="3127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cs-CZ" altLang="cs-CZ" sz="1000"/>
          </a:p>
        </p:txBody>
      </p:sp>
      <p:sp>
        <p:nvSpPr>
          <p:cNvPr id="6187" name="Obdélník 52"/>
          <p:cNvSpPr>
            <a:spLocks noChangeArrowheads="1"/>
          </p:cNvSpPr>
          <p:nvPr/>
        </p:nvSpPr>
        <p:spPr bwMode="auto">
          <a:xfrm>
            <a:off x="1284288" y="2322513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cs-CZ" altLang="cs-CZ" sz="1000"/>
          </a:p>
        </p:txBody>
      </p:sp>
      <p:sp>
        <p:nvSpPr>
          <p:cNvPr id="6188" name="Oval 5"/>
          <p:cNvSpPr>
            <a:spLocks noChangeArrowheads="1"/>
          </p:cNvSpPr>
          <p:nvPr/>
        </p:nvSpPr>
        <p:spPr bwMode="auto">
          <a:xfrm>
            <a:off x="1665288" y="2063750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89" name="Oval 5"/>
          <p:cNvSpPr>
            <a:spLocks noChangeArrowheads="1"/>
          </p:cNvSpPr>
          <p:nvPr/>
        </p:nvSpPr>
        <p:spPr bwMode="auto">
          <a:xfrm>
            <a:off x="219075" y="6165850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90" name="Oval 5"/>
          <p:cNvSpPr>
            <a:spLocks noChangeArrowheads="1"/>
          </p:cNvSpPr>
          <p:nvPr/>
        </p:nvSpPr>
        <p:spPr bwMode="auto">
          <a:xfrm>
            <a:off x="219075" y="6597650"/>
            <a:ext cx="107950" cy="107950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91" name="Oval 5"/>
          <p:cNvSpPr>
            <a:spLocks noChangeArrowheads="1"/>
          </p:cNvSpPr>
          <p:nvPr/>
        </p:nvSpPr>
        <p:spPr bwMode="auto">
          <a:xfrm>
            <a:off x="4716463" y="2419350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92" name="Obdélník 57"/>
          <p:cNvSpPr>
            <a:spLocks noChangeArrowheads="1"/>
          </p:cNvSpPr>
          <p:nvPr/>
        </p:nvSpPr>
        <p:spPr bwMode="auto">
          <a:xfrm>
            <a:off x="1441450" y="2076450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cs-CZ" altLang="cs-CZ" sz="1000"/>
          </a:p>
        </p:txBody>
      </p:sp>
      <p:cxnSp>
        <p:nvCxnSpPr>
          <p:cNvPr id="6193" name="Přímá spojnice 59"/>
          <p:cNvCxnSpPr>
            <a:cxnSpLocks noChangeShapeType="1"/>
            <a:stCxn id="6183" idx="0"/>
          </p:cNvCxnSpPr>
          <p:nvPr/>
        </p:nvCxnSpPr>
        <p:spPr bwMode="auto">
          <a:xfrm flipH="1" flipV="1">
            <a:off x="1830388" y="1663700"/>
            <a:ext cx="23812" cy="1920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94" name="Obdélník 60"/>
          <p:cNvSpPr>
            <a:spLocks noChangeArrowheads="1"/>
          </p:cNvSpPr>
          <p:nvPr/>
        </p:nvSpPr>
        <p:spPr bwMode="auto">
          <a:xfrm>
            <a:off x="1673225" y="1465263"/>
            <a:ext cx="312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cs-CZ" altLang="cs-CZ" sz="1000"/>
          </a:p>
        </p:txBody>
      </p:sp>
      <p:sp>
        <p:nvSpPr>
          <p:cNvPr id="6195" name="Oval 5"/>
          <p:cNvSpPr>
            <a:spLocks noChangeArrowheads="1"/>
          </p:cNvSpPr>
          <p:nvPr/>
        </p:nvSpPr>
        <p:spPr bwMode="auto">
          <a:xfrm>
            <a:off x="898525" y="2687638"/>
            <a:ext cx="107950" cy="107950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96" name="Oval 5"/>
          <p:cNvSpPr>
            <a:spLocks noChangeArrowheads="1"/>
          </p:cNvSpPr>
          <p:nvPr/>
        </p:nvSpPr>
        <p:spPr bwMode="auto">
          <a:xfrm>
            <a:off x="1330325" y="1106488"/>
            <a:ext cx="107950" cy="107950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97" name="Oval 5"/>
          <p:cNvSpPr>
            <a:spLocks noChangeArrowheads="1"/>
          </p:cNvSpPr>
          <p:nvPr/>
        </p:nvSpPr>
        <p:spPr bwMode="auto">
          <a:xfrm>
            <a:off x="1141413" y="2430463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198" name="Obdélník 66"/>
          <p:cNvSpPr>
            <a:spLocks noChangeArrowheads="1"/>
          </p:cNvSpPr>
          <p:nvPr/>
        </p:nvSpPr>
        <p:spPr bwMode="auto">
          <a:xfrm>
            <a:off x="936625" y="2646363"/>
            <a:ext cx="312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cs-CZ" altLang="cs-CZ" sz="1000"/>
          </a:p>
        </p:txBody>
      </p:sp>
      <p:sp>
        <p:nvSpPr>
          <p:cNvPr id="6199" name="Obdélník 67"/>
          <p:cNvSpPr>
            <a:spLocks noChangeArrowheads="1"/>
          </p:cNvSpPr>
          <p:nvPr/>
        </p:nvSpPr>
        <p:spPr bwMode="auto">
          <a:xfrm>
            <a:off x="1360488" y="993775"/>
            <a:ext cx="3127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cs-CZ" altLang="cs-CZ" sz="1000"/>
          </a:p>
        </p:txBody>
      </p:sp>
      <p:sp>
        <p:nvSpPr>
          <p:cNvPr id="6200" name="Obdélník 68"/>
          <p:cNvSpPr>
            <a:spLocks noChangeArrowheads="1"/>
          </p:cNvSpPr>
          <p:nvPr/>
        </p:nvSpPr>
        <p:spPr bwMode="auto">
          <a:xfrm>
            <a:off x="4773613" y="2324100"/>
            <a:ext cx="3127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cs-CZ" altLang="cs-CZ" sz="1000"/>
          </a:p>
        </p:txBody>
      </p:sp>
      <p:sp>
        <p:nvSpPr>
          <p:cNvPr id="6201" name="Obdélník 69"/>
          <p:cNvSpPr>
            <a:spLocks noChangeArrowheads="1"/>
          </p:cNvSpPr>
          <p:nvPr/>
        </p:nvSpPr>
        <p:spPr bwMode="auto">
          <a:xfrm>
            <a:off x="1093788" y="2478088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cs-CZ" altLang="cs-CZ" sz="1000"/>
          </a:p>
        </p:txBody>
      </p:sp>
      <p:sp>
        <p:nvSpPr>
          <p:cNvPr id="6202" name="Obdélník 70"/>
          <p:cNvSpPr>
            <a:spLocks noChangeArrowheads="1"/>
          </p:cNvSpPr>
          <p:nvPr/>
        </p:nvSpPr>
        <p:spPr bwMode="auto">
          <a:xfrm>
            <a:off x="1001713" y="1160463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cs-CZ" altLang="cs-CZ" sz="1000"/>
          </a:p>
        </p:txBody>
      </p:sp>
      <p:sp>
        <p:nvSpPr>
          <p:cNvPr id="6203" name="Obdélník 71"/>
          <p:cNvSpPr>
            <a:spLocks noChangeArrowheads="1"/>
          </p:cNvSpPr>
          <p:nvPr/>
        </p:nvSpPr>
        <p:spPr bwMode="auto">
          <a:xfrm>
            <a:off x="2066925" y="133667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cs-CZ" altLang="cs-CZ" sz="1000"/>
          </a:p>
        </p:txBody>
      </p:sp>
      <p:sp>
        <p:nvSpPr>
          <p:cNvPr id="6204" name="Oval 5"/>
          <p:cNvSpPr>
            <a:spLocks noChangeArrowheads="1"/>
          </p:cNvSpPr>
          <p:nvPr/>
        </p:nvSpPr>
        <p:spPr bwMode="auto">
          <a:xfrm>
            <a:off x="5795963" y="3443288"/>
            <a:ext cx="107950" cy="1079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205" name="Obdélník 1"/>
          <p:cNvSpPr>
            <a:spLocks noChangeArrowheads="1"/>
          </p:cNvSpPr>
          <p:nvPr/>
        </p:nvSpPr>
        <p:spPr bwMode="auto">
          <a:xfrm>
            <a:off x="5473700" y="3216275"/>
            <a:ext cx="376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24a</a:t>
            </a:r>
            <a:endParaRPr lang="cs-CZ" altLang="cs-CZ" sz="1000"/>
          </a:p>
        </p:txBody>
      </p:sp>
      <p:sp>
        <p:nvSpPr>
          <p:cNvPr id="6206" name="Oval 5"/>
          <p:cNvSpPr>
            <a:spLocks noChangeArrowheads="1"/>
          </p:cNvSpPr>
          <p:nvPr/>
        </p:nvSpPr>
        <p:spPr bwMode="auto">
          <a:xfrm>
            <a:off x="6062663" y="2592388"/>
            <a:ext cx="107950" cy="10795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6207" name="Obdélník 2"/>
          <p:cNvSpPr>
            <a:spLocks noChangeArrowheads="1"/>
          </p:cNvSpPr>
          <p:nvPr/>
        </p:nvSpPr>
        <p:spPr bwMode="auto">
          <a:xfrm>
            <a:off x="5738813" y="2419350"/>
            <a:ext cx="377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15a</a:t>
            </a:r>
            <a:endParaRPr lang="cs-CZ" altLang="cs-CZ" sz="1000"/>
          </a:p>
        </p:txBody>
      </p:sp>
      <p:sp>
        <p:nvSpPr>
          <p:cNvPr id="6208" name="Oval 5"/>
          <p:cNvSpPr>
            <a:spLocks noChangeArrowheads="1"/>
          </p:cNvSpPr>
          <p:nvPr/>
        </p:nvSpPr>
        <p:spPr bwMode="auto">
          <a:xfrm>
            <a:off x="2954338" y="5489575"/>
            <a:ext cx="107950" cy="10795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K1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89038" y="0"/>
            <a:ext cx="11485563" cy="6919913"/>
          </a:xfrm>
          <a:noFill/>
        </p:spPr>
      </p:pic>
      <p:sp>
        <p:nvSpPr>
          <p:cNvPr id="630791" name="Rectangle 7"/>
          <p:cNvSpPr>
            <a:spLocks noChangeArrowheads="1"/>
          </p:cNvSpPr>
          <p:nvPr/>
        </p:nvSpPr>
        <p:spPr bwMode="auto">
          <a:xfrm>
            <a:off x="107950" y="6092825"/>
            <a:ext cx="6351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STARÝ KOLÍN – 197 + 107 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mince NM- plata 28.11.2012 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336675"/>
            <a:ext cx="31130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mince NM- plata 28.11.2012 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598738"/>
            <a:ext cx="31019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 descr="mince NM- plata 28.11.2012 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22538"/>
            <a:ext cx="317023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" descr="mince NM- plata 28.11.2012 1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3500438"/>
            <a:ext cx="32162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50825" y="259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0" y="5380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0" y="8215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" name="Obdélník 5"/>
          <p:cNvSpPr/>
          <p:nvPr/>
        </p:nvSpPr>
        <p:spPr>
          <a:xfrm>
            <a:off x="3638550" y="404813"/>
            <a:ext cx="23876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STARÝ KOLÍN</a:t>
            </a:r>
          </a:p>
        </p:txBody>
      </p:sp>
      <p:pic>
        <p:nvPicPr>
          <p:cNvPr id="8203" name="Picture 4" descr="CR_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4763"/>
            <a:ext cx="259556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Oval 5"/>
          <p:cNvSpPr>
            <a:spLocks noChangeArrowheads="1"/>
          </p:cNvSpPr>
          <p:nvPr/>
        </p:nvSpPr>
        <p:spPr bwMode="auto">
          <a:xfrm>
            <a:off x="7720013" y="6254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ápadní Če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125538"/>
            <a:ext cx="3252788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63713" y="261938"/>
            <a:ext cx="49720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Westböhmen</a:t>
            </a:r>
            <a:r>
              <a:rPr lang="cs-CZ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vor 1900 </a:t>
            </a:r>
            <a:r>
              <a:rPr lang="cs-CZ" sz="2400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(38 + XX St.)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25475" y="246063"/>
            <a:ext cx="42576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LESKOVICE 1923 </a:t>
            </a:r>
            <a:r>
              <a:rPr lang="cs-CZ" sz="2400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(27 + X St.)</a:t>
            </a:r>
          </a:p>
        </p:txBody>
      </p:sp>
      <p:pic>
        <p:nvPicPr>
          <p:cNvPr id="10243" name="Picture 8" descr="1-H1-2354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2555875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1-H1-235401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1123950"/>
            <a:ext cx="255746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2-H1-23540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833688"/>
            <a:ext cx="2654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2-H1-235402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613275"/>
            <a:ext cx="26289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 descr="4-H1-235404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573463"/>
            <a:ext cx="25892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" descr="4-H1-235404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3570288"/>
            <a:ext cx="259238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0250" name="Picture 4" descr="CR_1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4763"/>
            <a:ext cx="259556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Oval 5"/>
          <p:cNvSpPr>
            <a:spLocks noChangeArrowheads="1"/>
          </p:cNvSpPr>
          <p:nvPr/>
        </p:nvSpPr>
        <p:spPr bwMode="auto">
          <a:xfrm>
            <a:off x="7645400" y="10699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5932</TotalTime>
  <Words>489</Words>
  <Application>Microsoft Office PowerPoint</Application>
  <PresentationFormat>Předvádění na obrazovce (4:3)</PresentationFormat>
  <Paragraphs>124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Tahoma</vt:lpstr>
      <vt:lpstr>Arial</vt:lpstr>
      <vt:lpstr>Wingdings</vt:lpstr>
      <vt:lpstr>Calibri</vt:lpstr>
      <vt:lpstr>Times New Roman</vt:lpstr>
      <vt:lpstr>Textura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Militký</dc:creator>
  <cp:lastModifiedBy>Jitka Šibíčková</cp:lastModifiedBy>
  <cp:revision>476</cp:revision>
  <dcterms:created xsi:type="dcterms:W3CDTF">2005-08-31T18:06:21Z</dcterms:created>
  <dcterms:modified xsi:type="dcterms:W3CDTF">2020-04-17T08:18:59Z</dcterms:modified>
</cp:coreProperties>
</file>