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4" r:id="rId2"/>
    <p:sldId id="316" r:id="rId3"/>
    <p:sldId id="265" r:id="rId4"/>
    <p:sldId id="317" r:id="rId5"/>
    <p:sldId id="319" r:id="rId6"/>
    <p:sldId id="315" r:id="rId7"/>
    <p:sldId id="318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0DECA-CBA0-4F5E-AC74-DC062A5DC10A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96BDF-285B-4AE8-8800-4F92220CB3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85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4FA3-A64F-4ED1-81A3-8BDDEA78097C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2FA1-0669-48F3-A8C9-6AA395368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34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4FA3-A64F-4ED1-81A3-8BDDEA78097C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2FA1-0669-48F3-A8C9-6AA395368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58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4FA3-A64F-4ED1-81A3-8BDDEA78097C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2FA1-0669-48F3-A8C9-6AA395368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80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4FA3-A64F-4ED1-81A3-8BDDEA78097C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2FA1-0669-48F3-A8C9-6AA395368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88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4FA3-A64F-4ED1-81A3-8BDDEA78097C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2FA1-0669-48F3-A8C9-6AA395368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7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4FA3-A64F-4ED1-81A3-8BDDEA78097C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2FA1-0669-48F3-A8C9-6AA395368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51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4FA3-A64F-4ED1-81A3-8BDDEA78097C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2FA1-0669-48F3-A8C9-6AA395368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07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4FA3-A64F-4ED1-81A3-8BDDEA78097C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2FA1-0669-48F3-A8C9-6AA395368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99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4FA3-A64F-4ED1-81A3-8BDDEA78097C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2FA1-0669-48F3-A8C9-6AA395368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96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4FA3-A64F-4ED1-81A3-8BDDEA78097C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2FA1-0669-48F3-A8C9-6AA395368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00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4FA3-A64F-4ED1-81A3-8BDDEA78097C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2FA1-0669-48F3-A8C9-6AA395368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78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44FA3-A64F-4ED1-81A3-8BDDEA78097C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32FA1-0669-48F3-A8C9-6AA395368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179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" y="0"/>
            <a:ext cx="12191677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" y="9526"/>
            <a:ext cx="12174743" cy="684847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" y="-138545"/>
            <a:ext cx="12191677" cy="68580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03201" y="243076"/>
            <a:ext cx="690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Člověk a zvíře v paleolitu</a:t>
            </a:r>
            <a:r>
              <a:rPr lang="cs-CZ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48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549957" y="5528743"/>
            <a:ext cx="36760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Martina Galetová</a:t>
            </a:r>
          </a:p>
          <a:p>
            <a:r>
              <a:rPr lang="cs-CZ" sz="2400" b="1" dirty="0"/>
              <a:t>Moravské zemské muzeum</a:t>
            </a:r>
          </a:p>
          <a:p>
            <a:r>
              <a:rPr lang="cs-CZ" sz="2400" b="1" dirty="0" smtClean="0"/>
              <a:t>E-mail</a:t>
            </a:r>
            <a:r>
              <a:rPr lang="cs-CZ" sz="2400" b="1" dirty="0"/>
              <a:t>: </a:t>
            </a:r>
            <a:r>
              <a:rPr lang="cs-CZ" sz="2400" b="1" dirty="0" smtClean="0"/>
              <a:t>laznicko@yahoo.fr</a:t>
            </a:r>
            <a:endParaRPr lang="cs-CZ" sz="24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94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182255" y="629420"/>
            <a:ext cx="7961745" cy="5006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Vztah člověka a zvířete v paleolitu</a:t>
            </a:r>
            <a:endParaRPr lang="cs-CZ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Historie vztahu člověka a zvířete a konstrukce světa v prehistorii 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Archeozoologie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metody studia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Status zvířete v paleolitu – zvíře konzumované -  používané – zobrazované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Zvíře jako potrava, subsistenční strategie člověka 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Zvíře jako zdroj materiálu 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Zvíře jako symbol 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Zvíře a duchovní svět člověka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Člověk-zvíře a smrt 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Ikonická zvířata: mamut, kůň a sob  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Člověk a šelmy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Počátky domestikace? 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Vztah člověka a zvířete v Aurignacienu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Vztah člověka a zvířete v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Gravetienu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Vztah člověka a zvířete v </a:t>
            </a:r>
            <a:r>
              <a:rPr lang="cs-CZ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Magdaleniénu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333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0455" cy="1325563"/>
          </a:xfrm>
        </p:spPr>
        <p:txBody>
          <a:bodyPr/>
          <a:lstStyle/>
          <a:p>
            <a:r>
              <a:rPr lang="cs-CZ" dirty="0" smtClean="0"/>
              <a:t>Požadavky k absolvování předmětu - kolokvium: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Účast na přednáškách</a:t>
            </a:r>
          </a:p>
          <a:p>
            <a:r>
              <a:rPr lang="cs-CZ" dirty="0" smtClean="0"/>
              <a:t>seminární práce 2- 3 strany</a:t>
            </a:r>
          </a:p>
          <a:p>
            <a:r>
              <a:rPr lang="cs-CZ" dirty="0" smtClean="0"/>
              <a:t>Témata: </a:t>
            </a:r>
          </a:p>
          <a:p>
            <a:r>
              <a:rPr lang="cs-CZ" sz="2000" dirty="0" smtClean="0"/>
              <a:t>týkající se jednotlivých částí sylabu</a:t>
            </a:r>
          </a:p>
          <a:p>
            <a:r>
              <a:rPr lang="cs-CZ" sz="2000" dirty="0" smtClean="0"/>
              <a:t>Ikonická (mamut, bizon, kůň…), ale i méně se </a:t>
            </a:r>
            <a:r>
              <a:rPr lang="cs-CZ" sz="2000" dirty="0"/>
              <a:t>vyskytující zvířata v paleolitu </a:t>
            </a:r>
            <a:r>
              <a:rPr lang="cs-CZ" sz="2000" dirty="0" smtClean="0"/>
              <a:t>– jejich výskyt, ekologie, vztah ke člověku, ikonografie a reprezentace</a:t>
            </a:r>
          </a:p>
          <a:p>
            <a:r>
              <a:rPr lang="cs-CZ" sz="2000" dirty="0" err="1" smtClean="0"/>
              <a:t>Nahromaděniny</a:t>
            </a:r>
            <a:r>
              <a:rPr lang="cs-CZ" sz="2000" dirty="0" smtClean="0"/>
              <a:t> zvířecích kostí – možné interpretace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6791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Povinná literatura: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Jelínek, J. (1972). Velký obrazový atlas člověka. Praha, </a:t>
            </a:r>
            <a:r>
              <a:rPr lang="cs-CZ" dirty="0" err="1"/>
              <a:t>Artia</a:t>
            </a:r>
            <a:r>
              <a:rPr lang="cs-CZ" dirty="0"/>
              <a:t>.</a:t>
            </a:r>
          </a:p>
          <a:p>
            <a:r>
              <a:rPr lang="en-US" dirty="0" err="1"/>
              <a:t>Musil</a:t>
            </a:r>
            <a:r>
              <a:rPr lang="en-US" dirty="0"/>
              <a:t>, R. (2014). Morava v </a:t>
            </a:r>
            <a:r>
              <a:rPr lang="en-US" dirty="0" err="1"/>
              <a:t>době</a:t>
            </a:r>
            <a:r>
              <a:rPr lang="en-US" dirty="0"/>
              <a:t> </a:t>
            </a:r>
            <a:r>
              <a:rPr lang="en-US" dirty="0" err="1"/>
              <a:t>ledové</a:t>
            </a:r>
            <a:r>
              <a:rPr lang="en-US" dirty="0"/>
              <a:t>. </a:t>
            </a:r>
            <a:r>
              <a:rPr lang="en-US" dirty="0" err="1"/>
              <a:t>Prostředí</a:t>
            </a:r>
            <a:r>
              <a:rPr lang="en-US" dirty="0"/>
              <a:t> </a:t>
            </a:r>
            <a:r>
              <a:rPr lang="en-US" dirty="0" err="1"/>
              <a:t>posledního</a:t>
            </a:r>
            <a:r>
              <a:rPr lang="en-US" dirty="0"/>
              <a:t> </a:t>
            </a:r>
            <a:r>
              <a:rPr lang="en-US" dirty="0" err="1"/>
              <a:t>glaciálu</a:t>
            </a:r>
            <a:r>
              <a:rPr lang="en-US" dirty="0"/>
              <a:t> a </a:t>
            </a:r>
            <a:r>
              <a:rPr lang="en-US" dirty="0" err="1"/>
              <a:t>metody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 smtClean="0"/>
              <a:t>poznávání</a:t>
            </a:r>
            <a:r>
              <a:rPr lang="cs-CZ" dirty="0" smtClean="0"/>
              <a:t>. </a:t>
            </a:r>
            <a:r>
              <a:rPr lang="en-US" dirty="0" smtClean="0"/>
              <a:t>Brno</a:t>
            </a:r>
            <a:r>
              <a:rPr lang="en-US" dirty="0"/>
              <a:t>, </a:t>
            </a:r>
            <a:r>
              <a:rPr lang="en-US" dirty="0" err="1"/>
              <a:t>Masarykova</a:t>
            </a:r>
            <a:r>
              <a:rPr lang="en-US" dirty="0"/>
              <a:t> </a:t>
            </a:r>
            <a:r>
              <a:rPr lang="en-US" dirty="0" err="1"/>
              <a:t>univerzita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cs-CZ" dirty="0"/>
              <a:t>Oliva, M., </a:t>
            </a:r>
            <a:r>
              <a:rPr lang="cs-CZ" i="1" dirty="0"/>
              <a:t>Člověk a mamut</a:t>
            </a:r>
            <a:r>
              <a:rPr lang="cs-CZ" dirty="0"/>
              <a:t>, in </a:t>
            </a:r>
            <a:r>
              <a:rPr lang="cs-CZ" i="1" dirty="0" err="1"/>
              <a:t>Gravetien</a:t>
            </a:r>
            <a:r>
              <a:rPr lang="cs-CZ" i="1" dirty="0"/>
              <a:t> na Moravě</a:t>
            </a:r>
            <a:r>
              <a:rPr lang="cs-CZ" dirty="0"/>
              <a:t>. 2007, </a:t>
            </a:r>
            <a:r>
              <a:rPr lang="cs-CZ" dirty="0" err="1"/>
              <a:t>Dissertationnes</a:t>
            </a:r>
            <a:r>
              <a:rPr lang="cs-CZ" dirty="0"/>
              <a:t> </a:t>
            </a:r>
            <a:r>
              <a:rPr lang="cs-CZ" dirty="0" err="1"/>
              <a:t>archaeologicae</a:t>
            </a:r>
            <a:r>
              <a:rPr lang="cs-CZ" dirty="0"/>
              <a:t> </a:t>
            </a:r>
            <a:r>
              <a:rPr lang="cs-CZ" dirty="0" err="1"/>
              <a:t>Brunenses</a:t>
            </a:r>
            <a:r>
              <a:rPr lang="cs-CZ" dirty="0"/>
              <a:t>/</a:t>
            </a:r>
            <a:r>
              <a:rPr lang="cs-CZ" dirty="0" err="1"/>
              <a:t>Pragensesque</a:t>
            </a:r>
            <a:r>
              <a:rPr lang="cs-CZ" dirty="0"/>
              <a:t> 1, p. </a:t>
            </a:r>
            <a:r>
              <a:rPr lang="cs-CZ" dirty="0" smtClean="0"/>
              <a:t>160-167, (on-line Academia).</a:t>
            </a:r>
            <a:endParaRPr lang="cs-CZ" dirty="0"/>
          </a:p>
          <a:p>
            <a:r>
              <a:rPr lang="en-US" dirty="0" smtClean="0"/>
              <a:t>Oliva</a:t>
            </a:r>
            <a:r>
              <a:rPr lang="en-US" dirty="0"/>
              <a:t>, M. (2015). </a:t>
            </a:r>
            <a:r>
              <a:rPr lang="en-US" dirty="0" err="1"/>
              <a:t>Umění</a:t>
            </a:r>
            <a:r>
              <a:rPr lang="en-US" dirty="0"/>
              <a:t> </a:t>
            </a:r>
            <a:r>
              <a:rPr lang="en-US" dirty="0" err="1"/>
              <a:t>Moravského</a:t>
            </a:r>
            <a:r>
              <a:rPr lang="en-US" dirty="0"/>
              <a:t> </a:t>
            </a:r>
            <a:r>
              <a:rPr lang="en-US" dirty="0" err="1"/>
              <a:t>paleolitu</a:t>
            </a:r>
            <a:r>
              <a:rPr lang="en-US" dirty="0"/>
              <a:t>. Atlas </a:t>
            </a:r>
            <a:r>
              <a:rPr lang="en-US" dirty="0" err="1"/>
              <a:t>sbírky</a:t>
            </a:r>
            <a:r>
              <a:rPr lang="en-US" dirty="0"/>
              <a:t> </a:t>
            </a:r>
            <a:r>
              <a:rPr lang="en-US" dirty="0" err="1"/>
              <a:t>Ústavu</a:t>
            </a:r>
            <a:r>
              <a:rPr lang="en-US" dirty="0"/>
              <a:t> Anthropos </a:t>
            </a:r>
            <a:r>
              <a:rPr lang="en-US" dirty="0" err="1"/>
              <a:t>Moravského</a:t>
            </a:r>
            <a:r>
              <a:rPr lang="en-US" dirty="0"/>
              <a:t> </a:t>
            </a:r>
            <a:r>
              <a:rPr lang="en-US" dirty="0" err="1"/>
              <a:t>zemského</a:t>
            </a:r>
            <a:r>
              <a:rPr lang="en-US" dirty="0"/>
              <a:t> </a:t>
            </a:r>
            <a:r>
              <a:rPr lang="en-US" dirty="0" err="1"/>
              <a:t>muzea</a:t>
            </a:r>
            <a:r>
              <a:rPr lang="en-US" dirty="0"/>
              <a:t> Brno, </a:t>
            </a:r>
            <a:r>
              <a:rPr lang="en-US" dirty="0" smtClean="0"/>
              <a:t>M</a:t>
            </a:r>
            <a:r>
              <a:rPr lang="cs-CZ" dirty="0" smtClean="0"/>
              <a:t>ZM, </a:t>
            </a:r>
            <a:r>
              <a:rPr lang="cs-CZ" dirty="0"/>
              <a:t>(on-line Academia).</a:t>
            </a:r>
          </a:p>
          <a:p>
            <a:r>
              <a:rPr lang="en-US" dirty="0"/>
              <a:t>Svoboda, J. (2003). </a:t>
            </a:r>
            <a:r>
              <a:rPr lang="en-US" dirty="0" err="1"/>
              <a:t>Paleolit</a:t>
            </a:r>
            <a:r>
              <a:rPr lang="en-US" dirty="0"/>
              <a:t> a </a:t>
            </a:r>
            <a:r>
              <a:rPr lang="en-US" dirty="0" err="1"/>
              <a:t>mezolit</a:t>
            </a:r>
            <a:r>
              <a:rPr lang="en-US" dirty="0"/>
              <a:t>: </a:t>
            </a:r>
            <a:r>
              <a:rPr lang="en-US" dirty="0" err="1"/>
              <a:t>Pohřební</a:t>
            </a:r>
            <a:r>
              <a:rPr lang="en-US" dirty="0"/>
              <a:t> </a:t>
            </a:r>
            <a:r>
              <a:rPr lang="en-US" dirty="0" err="1"/>
              <a:t>ritus</a:t>
            </a:r>
            <a:r>
              <a:rPr lang="en-US" dirty="0"/>
              <a:t>. Panorama </a:t>
            </a:r>
            <a:r>
              <a:rPr lang="en-US" dirty="0" err="1"/>
              <a:t>biologické</a:t>
            </a:r>
            <a:r>
              <a:rPr lang="en-US" dirty="0"/>
              <a:t> a </a:t>
            </a:r>
            <a:r>
              <a:rPr lang="en-US" dirty="0" err="1"/>
              <a:t>sociokulturní</a:t>
            </a:r>
            <a:r>
              <a:rPr lang="en-US" dirty="0"/>
              <a:t> </a:t>
            </a:r>
            <a:r>
              <a:rPr lang="en-US" dirty="0" err="1" smtClean="0"/>
              <a:t>antropologie</a:t>
            </a:r>
            <a:r>
              <a:rPr lang="cs-CZ" dirty="0" smtClean="0"/>
              <a:t> 19, Brno, </a:t>
            </a:r>
            <a:r>
              <a:rPr lang="cs-CZ" dirty="0"/>
              <a:t>(on-line </a:t>
            </a:r>
            <a:r>
              <a:rPr lang="cs-CZ" dirty="0" smtClean="0"/>
              <a:t>Academia, </a:t>
            </a:r>
            <a:r>
              <a:rPr lang="cs-CZ" dirty="0" err="1" smtClean="0"/>
              <a:t>ResearchGate</a:t>
            </a:r>
            <a:r>
              <a:rPr lang="cs-CZ" dirty="0" smtClean="0"/>
              <a:t>)</a:t>
            </a:r>
            <a:r>
              <a:rPr lang="en-US" dirty="0" smtClean="0"/>
              <a:t>.</a:t>
            </a:r>
            <a:endParaRPr lang="cs-CZ" dirty="0"/>
          </a:p>
          <a:p>
            <a:r>
              <a:rPr lang="en-US" dirty="0"/>
              <a:t>Svoboda, J. (2011). </a:t>
            </a:r>
            <a:r>
              <a:rPr lang="en-US" dirty="0" err="1"/>
              <a:t>Počátky</a:t>
            </a:r>
            <a:r>
              <a:rPr lang="en-US" dirty="0"/>
              <a:t> </a:t>
            </a:r>
            <a:r>
              <a:rPr lang="en-US" dirty="0" err="1"/>
              <a:t>umění</a:t>
            </a:r>
            <a:r>
              <a:rPr lang="en-US" dirty="0"/>
              <a:t>, Academia</a:t>
            </a:r>
            <a:r>
              <a:rPr lang="en-US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4620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Doporučená</a:t>
            </a:r>
            <a:r>
              <a:rPr lang="en-US" dirty="0"/>
              <a:t> </a:t>
            </a:r>
            <a:r>
              <a:rPr lang="en-US" dirty="0" err="1"/>
              <a:t>literatura</a:t>
            </a:r>
            <a:r>
              <a:rPr lang="en-US" dirty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Ingold</a:t>
            </a:r>
            <a:r>
              <a:rPr lang="cs-CZ" dirty="0"/>
              <a:t>, T. (2002). </a:t>
            </a:r>
            <a:r>
              <a:rPr lang="cs-CZ" i="1" dirty="0" err="1"/>
              <a:t>From</a:t>
            </a:r>
            <a:r>
              <a:rPr lang="cs-CZ" i="1" dirty="0"/>
              <a:t> trust to </a:t>
            </a:r>
            <a:r>
              <a:rPr lang="cs-CZ" i="1" dirty="0" err="1"/>
              <a:t>domination</a:t>
            </a:r>
            <a:r>
              <a:rPr lang="cs-CZ" i="1" dirty="0"/>
              <a:t> </a:t>
            </a:r>
            <a:r>
              <a:rPr lang="cs-CZ" i="1" dirty="0" err="1"/>
              <a:t>An</a:t>
            </a:r>
            <a:r>
              <a:rPr lang="cs-CZ" i="1" dirty="0"/>
              <a:t> </a:t>
            </a:r>
            <a:r>
              <a:rPr lang="cs-CZ" i="1" dirty="0" err="1"/>
              <a:t>alternative</a:t>
            </a:r>
            <a:r>
              <a:rPr lang="cs-CZ" i="1" dirty="0"/>
              <a:t> </a:t>
            </a:r>
            <a:r>
              <a:rPr lang="cs-CZ" i="1" dirty="0" err="1"/>
              <a:t>history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human</a:t>
            </a:r>
            <a:r>
              <a:rPr lang="cs-CZ" i="1" dirty="0"/>
              <a:t>-animal relations</a:t>
            </a:r>
            <a:r>
              <a:rPr lang="cs-CZ" dirty="0"/>
              <a:t>. In: A. </a:t>
            </a:r>
            <a:r>
              <a:rPr lang="cs-CZ" dirty="0" err="1"/>
              <a:t>Manning</a:t>
            </a:r>
            <a:r>
              <a:rPr lang="cs-CZ" dirty="0"/>
              <a:t> and J. </a:t>
            </a:r>
            <a:r>
              <a:rPr lang="cs-CZ" dirty="0" err="1"/>
              <a:t>Serpell</a:t>
            </a:r>
            <a:r>
              <a:rPr lang="cs-CZ" dirty="0"/>
              <a:t>: </a:t>
            </a:r>
            <a:r>
              <a:rPr lang="cs-CZ" dirty="0" err="1"/>
              <a:t>Animals</a:t>
            </a:r>
            <a:r>
              <a:rPr lang="cs-CZ" dirty="0"/>
              <a:t> and </a:t>
            </a:r>
            <a:r>
              <a:rPr lang="cs-CZ" dirty="0" err="1"/>
              <a:t>Human</a:t>
            </a:r>
            <a:r>
              <a:rPr lang="cs-CZ" dirty="0"/>
              <a:t> Society </a:t>
            </a:r>
            <a:r>
              <a:rPr lang="cs-CZ" dirty="0" err="1"/>
              <a:t>Changing</a:t>
            </a:r>
            <a:r>
              <a:rPr lang="cs-CZ" dirty="0"/>
              <a:t> </a:t>
            </a:r>
            <a:r>
              <a:rPr lang="cs-CZ" dirty="0" err="1"/>
              <a:t>Perspectives</a:t>
            </a:r>
            <a:r>
              <a:rPr lang="cs-CZ" dirty="0"/>
              <a:t>. </a:t>
            </a:r>
            <a:r>
              <a:rPr lang="cs-CZ" dirty="0" err="1" smtClean="0"/>
              <a:t>Routledge</a:t>
            </a:r>
            <a:r>
              <a:rPr lang="cs-CZ" dirty="0" smtClean="0"/>
              <a:t>, (částečně on-line).</a:t>
            </a:r>
            <a:endParaRPr lang="cs-CZ" dirty="0"/>
          </a:p>
          <a:p>
            <a:r>
              <a:rPr lang="en-US" dirty="0" err="1"/>
              <a:t>Delporte</a:t>
            </a:r>
            <a:r>
              <a:rPr lang="en-US" dirty="0"/>
              <a:t>, H. (1990). </a:t>
            </a:r>
            <a:r>
              <a:rPr lang="en-US" i="1" dirty="0" err="1"/>
              <a:t>L'image</a:t>
            </a:r>
            <a:r>
              <a:rPr lang="en-US" i="1" dirty="0"/>
              <a:t> des </a:t>
            </a:r>
            <a:r>
              <a:rPr lang="en-US" i="1" dirty="0" err="1"/>
              <a:t>animaux</a:t>
            </a:r>
            <a:r>
              <a:rPr lang="en-US" i="1" dirty="0"/>
              <a:t> </a:t>
            </a:r>
            <a:r>
              <a:rPr lang="en-US" i="1" dirty="0" err="1"/>
              <a:t>dans</a:t>
            </a:r>
            <a:r>
              <a:rPr lang="en-US" i="1" dirty="0"/>
              <a:t> </a:t>
            </a:r>
            <a:r>
              <a:rPr lang="en-US" i="1" dirty="0" err="1"/>
              <a:t>l'art</a:t>
            </a:r>
            <a:r>
              <a:rPr lang="en-US" i="1" dirty="0"/>
              <a:t> </a:t>
            </a:r>
            <a:r>
              <a:rPr lang="en-US" i="1" dirty="0" err="1"/>
              <a:t>préhistorique</a:t>
            </a:r>
            <a:r>
              <a:rPr lang="en-US" i="1" dirty="0"/>
              <a:t>. Paris</a:t>
            </a:r>
            <a:r>
              <a:rPr lang="en-US" dirty="0"/>
              <a:t>, Picard </a:t>
            </a:r>
            <a:r>
              <a:rPr lang="en-US" dirty="0" err="1"/>
              <a:t>éditeur</a:t>
            </a:r>
            <a:r>
              <a:rPr lang="en-US" dirty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6243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Mamut/</a:t>
            </a:r>
            <a:r>
              <a:rPr lang="cs-CZ" dirty="0" err="1" smtClean="0"/>
              <a:t>nahromaděniny</a:t>
            </a:r>
            <a:r>
              <a:rPr lang="cs-CZ" dirty="0" smtClean="0"/>
              <a:t> mamutích zbytků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Oliva, M., </a:t>
            </a:r>
            <a:r>
              <a:rPr lang="cs-CZ" i="1" dirty="0"/>
              <a:t>Člověk a mamut</a:t>
            </a:r>
            <a:r>
              <a:rPr lang="cs-CZ" dirty="0"/>
              <a:t>, in </a:t>
            </a:r>
            <a:r>
              <a:rPr lang="cs-CZ" i="1" dirty="0" err="1"/>
              <a:t>Gravetien</a:t>
            </a:r>
            <a:r>
              <a:rPr lang="cs-CZ" i="1" dirty="0"/>
              <a:t> na Moravě</a:t>
            </a:r>
            <a:r>
              <a:rPr lang="cs-CZ" dirty="0"/>
              <a:t>. 2007, </a:t>
            </a:r>
            <a:r>
              <a:rPr lang="cs-CZ" dirty="0" err="1"/>
              <a:t>Dissertationnes</a:t>
            </a:r>
            <a:r>
              <a:rPr lang="cs-CZ" dirty="0"/>
              <a:t> </a:t>
            </a:r>
            <a:r>
              <a:rPr lang="cs-CZ" dirty="0" err="1"/>
              <a:t>archaeologicae</a:t>
            </a:r>
            <a:r>
              <a:rPr lang="cs-CZ" dirty="0"/>
              <a:t> </a:t>
            </a:r>
            <a:r>
              <a:rPr lang="cs-CZ" dirty="0" err="1"/>
              <a:t>Brunenses</a:t>
            </a:r>
            <a:r>
              <a:rPr lang="cs-CZ" dirty="0"/>
              <a:t>/</a:t>
            </a:r>
            <a:r>
              <a:rPr lang="cs-CZ" dirty="0" err="1"/>
              <a:t>Pragensesque</a:t>
            </a:r>
            <a:r>
              <a:rPr lang="cs-CZ" dirty="0"/>
              <a:t> </a:t>
            </a:r>
            <a:r>
              <a:rPr lang="cs-CZ" dirty="0" smtClean="0"/>
              <a:t>1, p</a:t>
            </a:r>
            <a:r>
              <a:rPr lang="cs-CZ" dirty="0"/>
              <a:t>. 160-167, (on-line Academia</a:t>
            </a:r>
            <a:r>
              <a:rPr lang="cs-CZ" dirty="0" smtClean="0"/>
              <a:t>).</a:t>
            </a:r>
          </a:p>
          <a:p>
            <a:r>
              <a:rPr lang="en-US" dirty="0" err="1"/>
              <a:t>Agam</a:t>
            </a:r>
            <a:r>
              <a:rPr lang="en-US" dirty="0"/>
              <a:t> , A. and R. </a:t>
            </a:r>
            <a:r>
              <a:rPr lang="en-US" dirty="0" err="1"/>
              <a:t>Barkai</a:t>
            </a:r>
            <a:r>
              <a:rPr lang="en-US" dirty="0"/>
              <a:t> (2018). </a:t>
            </a:r>
            <a:r>
              <a:rPr lang="en-US" i="1" dirty="0" smtClean="0"/>
              <a:t>Elephant </a:t>
            </a:r>
            <a:r>
              <a:rPr lang="en-US" i="1" dirty="0"/>
              <a:t>and Mammoth Hunting during the Paleolithic: A Review of the Relevant Archaeological, Ethnographic and Ethno-Historical </a:t>
            </a:r>
            <a:r>
              <a:rPr lang="en-US" i="1" dirty="0" smtClean="0"/>
              <a:t>Records</a:t>
            </a:r>
            <a:r>
              <a:rPr lang="cs-CZ" i="1" dirty="0" smtClean="0"/>
              <a:t>, </a:t>
            </a:r>
            <a:r>
              <a:rPr lang="cs-CZ" dirty="0" err="1" smtClean="0"/>
              <a:t>Quaternary</a:t>
            </a:r>
            <a:r>
              <a:rPr lang="cs-CZ" dirty="0" smtClean="0"/>
              <a:t> 1,3, (on-line).</a:t>
            </a:r>
            <a:endParaRPr lang="cs-CZ" dirty="0"/>
          </a:p>
          <a:p>
            <a:r>
              <a:rPr lang="en-US" dirty="0" err="1" smtClean="0"/>
              <a:t>Iakovleva</a:t>
            </a:r>
            <a:r>
              <a:rPr lang="en-US" dirty="0"/>
              <a:t>, L., </a:t>
            </a:r>
            <a:r>
              <a:rPr lang="en-US" i="1" dirty="0"/>
              <a:t>The architecture of mammoth bone circular dwellings of the Upper </a:t>
            </a:r>
            <a:r>
              <a:rPr lang="en-US" i="1" dirty="0" err="1"/>
              <a:t>Palaeolithic</a:t>
            </a:r>
            <a:r>
              <a:rPr lang="en-US" i="1" dirty="0"/>
              <a:t> settlements in Central and Eastern Europe and their socio-symbolic meanings.</a:t>
            </a:r>
            <a:r>
              <a:rPr lang="en-US" dirty="0"/>
              <a:t> Quaternary </a:t>
            </a:r>
            <a:r>
              <a:rPr lang="en-US" dirty="0" smtClean="0"/>
              <a:t>International</a:t>
            </a:r>
            <a:r>
              <a:rPr lang="cs-CZ" dirty="0" smtClean="0"/>
              <a:t>,</a:t>
            </a:r>
            <a:r>
              <a:rPr lang="en-US" dirty="0" smtClean="0"/>
              <a:t> 359</a:t>
            </a:r>
            <a:r>
              <a:rPr lang="cs-CZ" dirty="0" smtClean="0"/>
              <a:t>-</a:t>
            </a:r>
            <a:r>
              <a:rPr lang="en-US" dirty="0" smtClean="0"/>
              <a:t>360</a:t>
            </a:r>
            <a:r>
              <a:rPr lang="en-US" dirty="0"/>
              <a:t>: p. </a:t>
            </a:r>
            <a:r>
              <a:rPr lang="en-US" dirty="0" smtClean="0"/>
              <a:t>324</a:t>
            </a:r>
            <a:r>
              <a:rPr lang="cs-CZ" dirty="0"/>
              <a:t>, (on-line Academia</a:t>
            </a:r>
            <a:r>
              <a:rPr lang="cs-CZ" dirty="0" smtClean="0"/>
              <a:t>).</a:t>
            </a:r>
          </a:p>
          <a:p>
            <a:r>
              <a:rPr lang="en-US" dirty="0" smtClean="0"/>
              <a:t> </a:t>
            </a:r>
            <a:r>
              <a:rPr lang="en-US" dirty="0"/>
              <a:t>Shipman, P. (2014). </a:t>
            </a:r>
            <a:r>
              <a:rPr lang="en-US" i="1" dirty="0" smtClean="0"/>
              <a:t>How </a:t>
            </a:r>
            <a:r>
              <a:rPr lang="en-US" i="1" dirty="0"/>
              <a:t>do you kill 86 mammoths? </a:t>
            </a:r>
            <a:r>
              <a:rPr lang="en-US" i="1" dirty="0" err="1"/>
              <a:t>Taphonomic</a:t>
            </a:r>
            <a:r>
              <a:rPr lang="en-US" i="1" dirty="0"/>
              <a:t> investigations of mammoth </a:t>
            </a:r>
            <a:r>
              <a:rPr lang="en-US" i="1" dirty="0" err="1"/>
              <a:t>megasites</a:t>
            </a:r>
            <a:r>
              <a:rPr lang="en-US" dirty="0" smtClean="0"/>
              <a:t>. </a:t>
            </a:r>
            <a:r>
              <a:rPr lang="en-US" dirty="0"/>
              <a:t>Journal, Quaternary International </a:t>
            </a:r>
            <a:r>
              <a:rPr lang="en-US" dirty="0" smtClean="0"/>
              <a:t>359-360</a:t>
            </a:r>
            <a:r>
              <a:rPr lang="cs-CZ" dirty="0" smtClean="0"/>
              <a:t>, (s následnou diskusí, </a:t>
            </a:r>
            <a:r>
              <a:rPr lang="cs-CZ" dirty="0" err="1" smtClean="0"/>
              <a:t>Perri</a:t>
            </a:r>
            <a:r>
              <a:rPr lang="cs-CZ" dirty="0" smtClean="0"/>
              <a:t> et al., </a:t>
            </a:r>
            <a:r>
              <a:rPr lang="cs-CZ" dirty="0" err="1" smtClean="0"/>
              <a:t>reply</a:t>
            </a:r>
            <a:r>
              <a:rPr lang="cs-CZ" dirty="0" smtClean="0"/>
              <a:t>, on-line Academia, </a:t>
            </a:r>
            <a:r>
              <a:rPr lang="cs-CZ" dirty="0" err="1"/>
              <a:t>ResearchGate</a:t>
            </a:r>
            <a:r>
              <a:rPr lang="cs-CZ" dirty="0" smtClean="0"/>
              <a:t>).</a:t>
            </a:r>
            <a:endParaRPr lang="en-US" dirty="0"/>
          </a:p>
          <a:p>
            <a:endParaRPr lang="cs-CZ" dirty="0" smtClean="0"/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5302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0010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7506</TotalTime>
  <Words>515</Words>
  <Application>Microsoft Office PowerPoint</Application>
  <PresentationFormat>Širokoúhlá obrazovka</PresentationFormat>
  <Paragraphs>43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Požadavky k absolvování předmětu - kolokvium:</vt:lpstr>
      <vt:lpstr>Povinná literatura:</vt:lpstr>
      <vt:lpstr>Doporučená literatura:</vt:lpstr>
      <vt:lpstr>Mamut/nahromaděniny mamutích zbytků</vt:lpstr>
      <vt:lpstr>Prezentace aplikace PowerPoint</vt:lpstr>
    </vt:vector>
  </TitlesOfParts>
  <Company>Moravské zemské muzeum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Galetová</dc:creator>
  <cp:lastModifiedBy>Martina Galetová</cp:lastModifiedBy>
  <cp:revision>124</cp:revision>
  <dcterms:created xsi:type="dcterms:W3CDTF">2020-01-10T13:00:07Z</dcterms:created>
  <dcterms:modified xsi:type="dcterms:W3CDTF">2020-03-31T07:58:29Z</dcterms:modified>
</cp:coreProperties>
</file>