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48" r:id="rId2"/>
    <p:sldId id="387" r:id="rId3"/>
    <p:sldId id="349" r:id="rId4"/>
    <p:sldId id="350" r:id="rId5"/>
    <p:sldId id="351" r:id="rId6"/>
    <p:sldId id="352" r:id="rId7"/>
    <p:sldId id="353" r:id="rId8"/>
    <p:sldId id="356" r:id="rId9"/>
    <p:sldId id="371" r:id="rId10"/>
    <p:sldId id="256" r:id="rId11"/>
    <p:sldId id="410" r:id="rId12"/>
    <p:sldId id="409" r:id="rId13"/>
    <p:sldId id="412" r:id="rId14"/>
    <p:sldId id="414" r:id="rId15"/>
    <p:sldId id="406" r:id="rId16"/>
    <p:sldId id="405" r:id="rId17"/>
    <p:sldId id="403" r:id="rId18"/>
    <p:sldId id="404" r:id="rId19"/>
    <p:sldId id="261" r:id="rId20"/>
    <p:sldId id="263" r:id="rId21"/>
    <p:sldId id="264" r:id="rId22"/>
    <p:sldId id="388" r:id="rId23"/>
    <p:sldId id="389" r:id="rId24"/>
    <p:sldId id="332" r:id="rId25"/>
    <p:sldId id="390" r:id="rId26"/>
    <p:sldId id="334" r:id="rId27"/>
    <p:sldId id="336" r:id="rId28"/>
    <p:sldId id="338" r:id="rId29"/>
    <p:sldId id="421" r:id="rId30"/>
    <p:sldId id="265" r:id="rId31"/>
    <p:sldId id="276" r:id="rId32"/>
    <p:sldId id="275" r:id="rId33"/>
    <p:sldId id="416" r:id="rId34"/>
    <p:sldId id="415" r:id="rId35"/>
    <p:sldId id="272" r:id="rId36"/>
    <p:sldId id="277" r:id="rId37"/>
    <p:sldId id="418" r:id="rId38"/>
    <p:sldId id="420" r:id="rId39"/>
    <p:sldId id="269" r:id="rId40"/>
    <p:sldId id="271" r:id="rId41"/>
    <p:sldId id="286" r:id="rId42"/>
    <p:sldId id="287" r:id="rId43"/>
    <p:sldId id="280" r:id="rId44"/>
    <p:sldId id="281" r:id="rId45"/>
    <p:sldId id="282" r:id="rId46"/>
    <p:sldId id="283" r:id="rId47"/>
    <p:sldId id="284" r:id="rId48"/>
    <p:sldId id="368" r:id="rId49"/>
    <p:sldId id="369" r:id="rId50"/>
    <p:sldId id="370" r:id="rId51"/>
    <p:sldId id="304" r:id="rId52"/>
    <p:sldId id="308" r:id="rId53"/>
    <p:sldId id="301" r:id="rId54"/>
    <p:sldId id="305" r:id="rId55"/>
    <p:sldId id="307" r:id="rId56"/>
    <p:sldId id="358" r:id="rId57"/>
    <p:sldId id="359" r:id="rId5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6059D4B-CDF2-4AB0-A64C-25A9B73B7100}" type="datetimeFigureOut">
              <a:rPr lang="sk-SK"/>
              <a:pPr>
                <a:defRPr/>
              </a:pPr>
              <a:t>16.4.2020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 smtClean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 smtClean="0"/>
              <a:t>Upravte štýl predlohy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Tretia úroveň</a:t>
            </a:r>
          </a:p>
          <a:p>
            <a:pPr lvl="3"/>
            <a:r>
              <a:rPr lang="sk-SK" noProof="0" smtClean="0"/>
              <a:t>Štvrtá úroveň</a:t>
            </a:r>
          </a:p>
          <a:p>
            <a:pPr lvl="4"/>
            <a:r>
              <a:rPr lang="sk-SK" noProof="0" smtClean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3224E90-F5CA-4E32-A632-6C4ACF4D3BB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627866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k-SK" altLang="sk-SK" smtClean="0"/>
          </a:p>
        </p:txBody>
      </p:sp>
      <p:sp>
        <p:nvSpPr>
          <p:cNvPr id="18436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20B859-CB20-4A6E-A601-5A357819A21B}" type="slidenum">
              <a:rPr lang="sk-SK" altLang="sk-SK" smtClean="0"/>
              <a:pPr/>
              <a:t>15</a:t>
            </a:fld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1601740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5CA42-203E-484B-A02F-4F3BD5F0DA15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803556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67F72-C14C-4E93-B338-83ED30BE3070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696641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19E1D-999B-4F6A-887A-F5FAB8BD61AF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570809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9BFA2-A826-45AA-AA64-959BBD16534C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03680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1587F-B7C0-41D2-AC51-F4D547E4D22D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300069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DB379-2B98-4BBC-8840-9260E2DACBBB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303238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70983-D875-4F30-993D-875C44D3F825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38189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CC961-B585-4A64-BC40-EC34DD4B2015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098228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39961-B5B9-4C46-B472-F9FC787D39C6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553786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9EABE-DC6A-4DCD-9A1A-F33FB12C76F0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1402502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18CE4-BAAB-4A0B-A5EC-08A4D388CDC7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356421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Klepnutím lze upravit styly předlohy textu.</a:t>
            </a:r>
          </a:p>
          <a:p>
            <a:pPr lvl="1"/>
            <a:r>
              <a:rPr lang="cs-CZ" altLang="sk-SK" smtClean="0"/>
              <a:t>Druhá úroveň</a:t>
            </a:r>
          </a:p>
          <a:p>
            <a:pPr lvl="2"/>
            <a:r>
              <a:rPr lang="cs-CZ" altLang="sk-SK" smtClean="0"/>
              <a:t>Třetí úroveň</a:t>
            </a:r>
          </a:p>
          <a:p>
            <a:pPr lvl="3"/>
            <a:r>
              <a:rPr lang="cs-CZ" altLang="sk-SK" smtClean="0"/>
              <a:t>Čtvrtá úroveň</a:t>
            </a:r>
          </a:p>
          <a:p>
            <a:pPr lvl="4"/>
            <a:r>
              <a:rPr lang="cs-CZ" altLang="sk-SK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8428E40-ED5F-43C5-9204-2FE7A4D1F353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sk-SK" sz="2800" b="1" smtClean="0"/>
              <a:t>Remeseln</a:t>
            </a:r>
            <a:r>
              <a:rPr lang="sk-SK" altLang="sk-SK" sz="2800" b="1" smtClean="0"/>
              <a:t>á</a:t>
            </a:r>
            <a:r>
              <a:rPr lang="de-DE" altLang="sk-SK" sz="2800" b="1" smtClean="0"/>
              <a:t> v</a:t>
            </a:r>
            <a:r>
              <a:rPr lang="sk-SK" altLang="sk-SK" sz="2800" b="1" smtClean="0"/>
              <a:t>ý</a:t>
            </a:r>
            <a:r>
              <a:rPr lang="de-DE" altLang="sk-SK" sz="2800" b="1" smtClean="0"/>
              <a:t>ro</a:t>
            </a:r>
            <a:r>
              <a:rPr lang="sk-SK" altLang="sk-SK" sz="2800" b="1" smtClean="0"/>
              <a:t>b</a:t>
            </a:r>
            <a:r>
              <a:rPr lang="de-DE" altLang="sk-SK" sz="2800" b="1" smtClean="0"/>
              <a:t>a</a:t>
            </a:r>
            <a:r>
              <a:rPr lang="sk-SK" altLang="sk-SK" sz="2800" b="1" smtClean="0"/>
              <a:t/>
            </a:r>
            <a:br>
              <a:rPr lang="sk-SK" altLang="sk-SK" sz="2800" b="1" smtClean="0"/>
            </a:br>
            <a:r>
              <a:rPr lang="sk-SK" altLang="sk-SK" sz="2800" b="1" smtClean="0"/>
              <a:t>vo včasnej dobe dejinnej</a:t>
            </a:r>
          </a:p>
        </p:txBody>
      </p:sp>
      <p:sp>
        <p:nvSpPr>
          <p:cNvPr id="3075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alt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pleiner_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781300"/>
            <a:ext cx="5824538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BlokTextu 1"/>
          <p:cNvSpPr txBox="1">
            <a:spLocks noChangeArrowheads="1"/>
          </p:cNvSpPr>
          <p:nvPr/>
        </p:nvSpPr>
        <p:spPr bwMode="auto">
          <a:xfrm>
            <a:off x="2452688" y="404813"/>
            <a:ext cx="5403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 b="1"/>
              <a:t>Hutníctvo železných kovov – včasnohistorické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 b="1"/>
              <a:t>                            európske centrá</a:t>
            </a:r>
          </a:p>
        </p:txBody>
      </p:sp>
      <p:sp>
        <p:nvSpPr>
          <p:cNvPr id="12292" name="BlokTextu 2"/>
          <p:cNvSpPr txBox="1">
            <a:spLocks noChangeArrowheads="1"/>
          </p:cNvSpPr>
          <p:nvPr/>
        </p:nvSpPr>
        <p:spPr bwMode="auto">
          <a:xfrm>
            <a:off x="1809750" y="1236663"/>
            <a:ext cx="66135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 b="1"/>
              <a:t>Hutnenie: </a:t>
            </a:r>
            <a:endParaRPr lang="sk-SK" altLang="sk-SK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/>
              <a:t>• tavba v peciach – batérie – jednorazové, lokálne odlišné typy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/>
              <a:t>• huty blízko obytného areálu,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sk-SK" sz="1800"/>
              <a:t>• n</a:t>
            </a:r>
            <a:r>
              <a:rPr lang="sk-SK" altLang="sk-SK" sz="1800"/>
              <a:t>ie sú</a:t>
            </a:r>
            <a:r>
              <a:rPr lang="pt-BR" altLang="sk-SK" sz="1800"/>
              <a:t> časté, problém dat</a:t>
            </a:r>
            <a:r>
              <a:rPr lang="sk-SK" altLang="sk-SK" sz="1800"/>
              <a:t>ovania</a:t>
            </a:r>
            <a:r>
              <a:rPr lang="pt-BR" altLang="sk-SK" sz="1800"/>
              <a:t> (C14)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/>
              <a:t>• intenzívna spotreba dreveného uhlia – miliere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k-SK" altLang="sk-SK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pic>
        <p:nvPicPr>
          <p:cNvPr id="13316" name="Picture 4" descr="pleiner_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88913"/>
            <a:ext cx="6005513" cy="49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BlokTextu 1"/>
          <p:cNvSpPr txBox="1">
            <a:spLocks noChangeArrowheads="1"/>
          </p:cNvSpPr>
          <p:nvPr/>
        </p:nvSpPr>
        <p:spPr bwMode="auto">
          <a:xfrm>
            <a:off x="2268538" y="5445125"/>
            <a:ext cx="3959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Kupolové pece (Porýnie - D Burgenland, Kärnten – A</a:t>
            </a:r>
          </a:p>
          <a:p>
            <a:r>
              <a:rPr lang="sk-SK" altLang="sk-SK"/>
              <a:t>Slovensko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pic>
        <p:nvPicPr>
          <p:cNvPr id="14340" name="Picture 4" descr="obr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4638"/>
            <a:ext cx="82057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BlokTextu 1"/>
          <p:cNvSpPr txBox="1">
            <a:spLocks noChangeArrowheads="1"/>
          </p:cNvSpPr>
          <p:nvPr/>
        </p:nvSpPr>
        <p:spPr bwMode="auto">
          <a:xfrm>
            <a:off x="827088" y="5932488"/>
            <a:ext cx="6985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k-SK" altLang="sk-SK" sz="1800"/>
              <a:t>Varín, okres Žilina, hutnícke stredisko, kupolové pece. I-IV – koncentrácie troskových háld a pecí (C14: 1. stor. po Kr.), súdobé osady sú ďaleko (štvorce) = sezónna ťažba a tavba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pic>
        <p:nvPicPr>
          <p:cNvPr id="15364" name="Picture 4" descr="pleiner_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-61913"/>
            <a:ext cx="5832475" cy="362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3763"/>
            <a:ext cx="399573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409950"/>
            <a:ext cx="406717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BlokTextu 2"/>
          <p:cNvSpPr txBox="1">
            <a:spLocks noChangeArrowheads="1"/>
          </p:cNvSpPr>
          <p:nvPr/>
        </p:nvSpPr>
        <p:spPr bwMode="auto">
          <a:xfrm>
            <a:off x="1187450" y="6237288"/>
            <a:ext cx="6840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Šachtové piecky so zahĺbenou nístejou (jamou na prepad trosky):</a:t>
            </a:r>
          </a:p>
          <a:p>
            <a:r>
              <a:rPr lang="sk-SK" altLang="sk-SK"/>
              <a:t>                                  (latén, rím, včasný stredovek)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pic>
        <p:nvPicPr>
          <p:cNvPr id="16388" name="Picture 4" descr="pleiner_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-541338"/>
            <a:ext cx="5656262" cy="666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BlokTextu 1"/>
          <p:cNvSpPr txBox="1">
            <a:spLocks noChangeArrowheads="1"/>
          </p:cNvSpPr>
          <p:nvPr/>
        </p:nvSpPr>
        <p:spPr bwMode="auto">
          <a:xfrm>
            <a:off x="2555875" y="6211888"/>
            <a:ext cx="4537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Príklad batérie šachtových piecok </a:t>
            </a:r>
          </a:p>
          <a:p>
            <a:r>
              <a:rPr lang="sk-SK" altLang="sk-SK"/>
              <a:t>(každý kus bol na jedno použitie)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3132138" y="2349500"/>
            <a:ext cx="3889375" cy="120015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sk-SK" dirty="0"/>
              <a:t>           </a:t>
            </a:r>
            <a:r>
              <a:rPr lang="sk-SK" dirty="0" err="1"/>
              <a:t>Duchonka</a:t>
            </a:r>
            <a:r>
              <a:rPr lang="sk-SK" dirty="0"/>
              <a:t> 2019</a:t>
            </a:r>
          </a:p>
          <a:p>
            <a:pPr>
              <a:defRPr/>
            </a:pPr>
            <a:r>
              <a:rPr lang="sk-SK" dirty="0"/>
              <a:t>Novo objavené hutnícke stredisko.</a:t>
            </a:r>
          </a:p>
          <a:p>
            <a:pPr>
              <a:defRPr/>
            </a:pPr>
            <a:r>
              <a:rPr lang="sk-SK" dirty="0"/>
              <a:t>Haldy troskového odpadu pod hladinou priehrady</a:t>
            </a:r>
            <a:endParaRPr lang="sk-SK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58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BlokTextu 2"/>
          <p:cNvSpPr txBox="1">
            <a:spLocks noChangeArrowheads="1"/>
          </p:cNvSpPr>
          <p:nvPr/>
        </p:nvSpPr>
        <p:spPr bwMode="auto">
          <a:xfrm>
            <a:off x="2987675" y="188913"/>
            <a:ext cx="4464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    Výskum vyhrievacej pece </a:t>
            </a:r>
          </a:p>
          <a:p>
            <a:r>
              <a:rPr lang="sk-SK" altLang="sk-SK"/>
              <a:t>  na prípravu rudy pred tavbou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7148513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3665538"/>
            <a:ext cx="5260975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27488"/>
            <a:ext cx="3821112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BlokTextu 4"/>
          <p:cNvSpPr txBox="1">
            <a:spLocks noChangeArrowheads="1"/>
          </p:cNvSpPr>
          <p:nvPr/>
        </p:nvSpPr>
        <p:spPr bwMode="auto">
          <a:xfrm>
            <a:off x="1331913" y="-603250"/>
            <a:ext cx="5248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k-SK" altLang="sk-SK" sz="1800"/>
              <a:t>Prašice – vodná nádrž Duchonka, okr. Topoľčany</a:t>
            </a:r>
          </a:p>
        </p:txBody>
      </p:sp>
      <p:sp>
        <p:nvSpPr>
          <p:cNvPr id="20486" name="BlokTextu 1"/>
          <p:cNvSpPr txBox="1">
            <a:spLocks noChangeArrowheads="1"/>
          </p:cNvSpPr>
          <p:nvPr/>
        </p:nvSpPr>
        <p:spPr bwMode="auto">
          <a:xfrm>
            <a:off x="7308850" y="333375"/>
            <a:ext cx="172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Duchonka: tri skupiny piecok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pleiner_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2700338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pleiner_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0"/>
            <a:ext cx="4021138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BlokTextu 2"/>
          <p:cNvSpPr txBox="1">
            <a:spLocks noChangeArrowheads="1"/>
          </p:cNvSpPr>
          <p:nvPr/>
        </p:nvSpPr>
        <p:spPr bwMode="auto">
          <a:xfrm>
            <a:off x="3203575" y="6091238"/>
            <a:ext cx="48244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Príklad batérií piecok – Gory Swietokrzyske (Germáni)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BlokTextu 1"/>
          <p:cNvSpPr txBox="1">
            <a:spLocks noChangeArrowheads="1"/>
          </p:cNvSpPr>
          <p:nvPr/>
        </p:nvSpPr>
        <p:spPr bwMode="auto">
          <a:xfrm>
            <a:off x="1835150" y="1557338"/>
            <a:ext cx="5616575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k-SK" altLang="sk-SK" sz="1800"/>
          </a:p>
          <a:p>
            <a:pPr>
              <a:spcBef>
                <a:spcPct val="0"/>
              </a:spcBef>
              <a:buFontTx/>
              <a:buNone/>
            </a:pPr>
            <a:r>
              <a:rPr lang="sk-SK" altLang="sk-SK" sz="1800" b="1"/>
              <a:t>Prvá deľba práce:   v rámci základnej spoločenskej jednotky - rodiny</a:t>
            </a:r>
          </a:p>
          <a:p>
            <a:pPr>
              <a:spcBef>
                <a:spcPct val="0"/>
              </a:spcBef>
              <a:buFontTx/>
              <a:buNone/>
            </a:pPr>
            <a:endParaRPr lang="sk-SK" altLang="sk-SK" sz="1800" b="1"/>
          </a:p>
          <a:p>
            <a:pPr>
              <a:spcBef>
                <a:spcPct val="0"/>
              </a:spcBef>
              <a:buFontTx/>
              <a:buNone/>
            </a:pPr>
            <a:r>
              <a:rPr lang="sk-SK" altLang="sk-SK" sz="1800" b="1"/>
              <a:t>Druhá deľba práce:      oddelenie zaobstarávania obživy od špecializovanej výrobnej činnosti</a:t>
            </a:r>
          </a:p>
          <a:p>
            <a:pPr>
              <a:spcBef>
                <a:spcPct val="0"/>
              </a:spcBef>
              <a:buFontTx/>
              <a:buNone/>
            </a:pPr>
            <a:endParaRPr lang="sk-SK" altLang="sk-SK" sz="1800" b="1"/>
          </a:p>
          <a:p>
            <a:pPr>
              <a:spcBef>
                <a:spcPct val="0"/>
              </a:spcBef>
              <a:buFontTx/>
              <a:buNone/>
            </a:pPr>
            <a:endParaRPr lang="sk-SK" altLang="sk-SK" sz="1800" b="1"/>
          </a:p>
          <a:p>
            <a:pPr>
              <a:spcBef>
                <a:spcPct val="0"/>
              </a:spcBef>
              <a:buFontTx/>
              <a:buNone/>
            </a:pPr>
            <a:r>
              <a:rPr lang="sk-SK" altLang="sk-SK" sz="1800" b="1"/>
              <a:t>Remeslo – špecializovaná činnosť so vznikom metalurgie, ale azda už skôr. Predpoklad - špecifické znalosti a zručnosti</a:t>
            </a:r>
          </a:p>
          <a:p>
            <a:pPr>
              <a:spcBef>
                <a:spcPct val="0"/>
              </a:spcBef>
              <a:buFontTx/>
              <a:buNone/>
            </a:pPr>
            <a:endParaRPr lang="sk-SK" altLang="sk-SK" sz="1800" b="1"/>
          </a:p>
          <a:p>
            <a:pPr>
              <a:spcBef>
                <a:spcPct val="0"/>
              </a:spcBef>
              <a:buFontTx/>
              <a:buNone/>
            </a:pPr>
            <a:r>
              <a:rPr lang="sk-SK" altLang="sk-SK" sz="1800" b="1"/>
              <a:t>Prvá jednoduchá výmena – potrava vs výrobky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pleiner_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4652963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 descr="pleiner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20638"/>
            <a:ext cx="4621212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BlokTextu 1"/>
          <p:cNvSpPr txBox="1">
            <a:spLocks noChangeArrowheads="1"/>
          </p:cNvSpPr>
          <p:nvPr/>
        </p:nvSpPr>
        <p:spPr bwMode="auto">
          <a:xfrm>
            <a:off x="2325688" y="5949950"/>
            <a:ext cx="43338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Výsledný produkt tavby – koláč -  po     prvotnej úprave kovaním. </a:t>
            </a:r>
          </a:p>
          <a:p>
            <a:r>
              <a:rPr lang="sk-SK" altLang="sk-SK"/>
              <a:t> Záseky = skúška/ukázka  kvality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pic>
        <p:nvPicPr>
          <p:cNvPr id="24580" name="Picture 4" descr="dia_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000125"/>
            <a:ext cx="874712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BlokTextu 1"/>
          <p:cNvSpPr txBox="1">
            <a:spLocks noChangeArrowheads="1"/>
          </p:cNvSpPr>
          <p:nvPr/>
        </p:nvSpPr>
        <p:spPr bwMode="auto">
          <a:xfrm>
            <a:off x="3276600" y="476250"/>
            <a:ext cx="2879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k-SK" altLang="sk-SK" sz="2800" b="1"/>
              <a:t>Kováčstvo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BlokTextu 1"/>
          <p:cNvSpPr txBox="1">
            <a:spLocks noChangeArrowheads="1"/>
          </p:cNvSpPr>
          <p:nvPr/>
        </p:nvSpPr>
        <p:spPr bwMode="auto">
          <a:xfrm>
            <a:off x="107950" y="115888"/>
            <a:ext cx="5329238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k-SK" altLang="sk-SK" sz="2800" b="1"/>
              <a:t>Kováčstvo</a:t>
            </a:r>
          </a:p>
          <a:p>
            <a:pPr>
              <a:spcBef>
                <a:spcPct val="0"/>
              </a:spcBef>
              <a:buFontTx/>
              <a:buNone/>
            </a:pPr>
            <a:endParaRPr lang="sk-SK" altLang="sk-SK" sz="2800" b="1"/>
          </a:p>
          <a:p>
            <a:pPr>
              <a:spcBef>
                <a:spcPct val="0"/>
              </a:spcBef>
              <a:buFontTx/>
              <a:buNone/>
            </a:pPr>
            <a:r>
              <a:rPr lang="sk-SK" altLang="sk-SK" sz="1800" b="1"/>
              <a:t>Kľúčové remeselné odvetvie od doby železnej</a:t>
            </a:r>
          </a:p>
          <a:p>
            <a:pPr>
              <a:spcBef>
                <a:spcPct val="0"/>
              </a:spcBef>
              <a:buFontTx/>
              <a:buNone/>
            </a:pPr>
            <a:endParaRPr lang="sk-SK" altLang="sk-SK" sz="1800" b="1"/>
          </a:p>
          <a:p>
            <a:pPr>
              <a:spcBef>
                <a:spcPct val="0"/>
              </a:spcBef>
              <a:buFontTx/>
              <a:buNone/>
            </a:pPr>
            <a:r>
              <a:rPr lang="sk-SK" altLang="sk-SK" sz="1800" b="1"/>
              <a:t>Doba laténska –masové rozšírenie remesla, vysoký štandard kvality výrobkov</a:t>
            </a:r>
          </a:p>
          <a:p>
            <a:pPr>
              <a:spcBef>
                <a:spcPct val="0"/>
              </a:spcBef>
              <a:buFontTx/>
              <a:buNone/>
            </a:pPr>
            <a:endParaRPr lang="sk-SK" altLang="sk-SK" sz="1800" b="1"/>
          </a:p>
          <a:p>
            <a:pPr>
              <a:spcBef>
                <a:spcPct val="0"/>
              </a:spcBef>
              <a:buFontTx/>
              <a:buNone/>
            </a:pPr>
            <a:r>
              <a:rPr lang="sk-SK" altLang="sk-SK" sz="1800" b="1"/>
              <a:t>Využitie v remesle, poľnohospodárstve, doprave.....</a:t>
            </a:r>
          </a:p>
          <a:p>
            <a:pPr>
              <a:spcBef>
                <a:spcPct val="0"/>
              </a:spcBef>
              <a:buFontTx/>
              <a:buNone/>
            </a:pPr>
            <a:endParaRPr lang="sk-SK" altLang="sk-SK" sz="1800" b="1"/>
          </a:p>
          <a:p>
            <a:pPr>
              <a:spcBef>
                <a:spcPct val="0"/>
              </a:spcBef>
              <a:buFontTx/>
              <a:buNone/>
            </a:pPr>
            <a:endParaRPr lang="sk-SK" altLang="sk-SK" sz="1800" b="1"/>
          </a:p>
          <a:p>
            <a:pPr>
              <a:spcBef>
                <a:spcPct val="0"/>
              </a:spcBef>
              <a:buFontTx/>
              <a:buNone/>
            </a:pPr>
            <a:endParaRPr lang="sk-SK" altLang="sk-SK" sz="1800" b="1"/>
          </a:p>
          <a:p>
            <a:pPr>
              <a:spcBef>
                <a:spcPct val="0"/>
              </a:spcBef>
              <a:buFontTx/>
              <a:buNone/>
            </a:pPr>
            <a:endParaRPr lang="sk-SK" altLang="sk-SK" sz="1800" b="1"/>
          </a:p>
          <a:p>
            <a:pPr>
              <a:spcBef>
                <a:spcPct val="0"/>
              </a:spcBef>
              <a:buFontTx/>
              <a:buNone/>
            </a:pPr>
            <a:endParaRPr lang="sk-SK" altLang="sk-SK" sz="1800" b="1"/>
          </a:p>
          <a:p>
            <a:pPr>
              <a:spcBef>
                <a:spcPct val="0"/>
              </a:spcBef>
              <a:buFontTx/>
              <a:buNone/>
            </a:pPr>
            <a:endParaRPr lang="sk-SK" altLang="sk-SK" sz="1800" b="1"/>
          </a:p>
          <a:p>
            <a:pPr>
              <a:spcBef>
                <a:spcPct val="0"/>
              </a:spcBef>
              <a:buFontTx/>
              <a:buNone/>
            </a:pPr>
            <a:endParaRPr lang="sk-SK" altLang="sk-SK" sz="1800" b="1"/>
          </a:p>
        </p:txBody>
      </p:sp>
      <p:pic>
        <p:nvPicPr>
          <p:cNvPr id="25603" name="Picture 4" descr="DSCN51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843213"/>
            <a:ext cx="5256212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Zástupný symbol obsahu 3" descr="IMAGE00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125538"/>
            <a:ext cx="8393112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BlokTextu 1"/>
          <p:cNvSpPr txBox="1">
            <a:spLocks noChangeArrowheads="1"/>
          </p:cNvSpPr>
          <p:nvPr/>
        </p:nvSpPr>
        <p:spPr bwMode="auto">
          <a:xfrm>
            <a:off x="1476375" y="115888"/>
            <a:ext cx="6551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Pôvodné územie keltských kmeňov (oranžová), ich historické rozšírenie (zelená), súčasný stav keltského etnika (modrá)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hradisko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024063"/>
            <a:ext cx="6443662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hradisko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1538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6"/>
          <p:cNvSpPr>
            <a:spLocks noGrp="1" noChangeArrowheads="1"/>
          </p:cNvSpPr>
          <p:nvPr>
            <p:ph type="title"/>
          </p:nvPr>
        </p:nvSpPr>
        <p:spPr>
          <a:xfrm>
            <a:off x="5076825" y="333375"/>
            <a:ext cx="3719513" cy="1152525"/>
          </a:xfrm>
        </p:spPr>
        <p:txBody>
          <a:bodyPr/>
          <a:lstStyle/>
          <a:p>
            <a:pPr eaLnBrk="1" hangingPunct="1"/>
            <a:r>
              <a:rPr lang="sk-SK" altLang="sk-SK" sz="4000" smtClean="0">
                <a:cs typeface="Arial" panose="020B0604020202020204" pitchFamily="34" charset="0"/>
              </a:rPr>
              <a:t>Horné Orešany</a:t>
            </a:r>
            <a:br>
              <a:rPr lang="sk-SK" altLang="sk-SK" sz="4000" smtClean="0">
                <a:cs typeface="Arial" panose="020B0604020202020204" pitchFamily="34" charset="0"/>
              </a:rPr>
            </a:br>
            <a:endParaRPr lang="sk-SK" altLang="sk-SK" sz="4000" smtClean="0">
              <a:cs typeface="Arial" panose="020B0604020202020204" pitchFamily="34" charset="0"/>
            </a:endParaRPr>
          </a:p>
        </p:txBody>
      </p:sp>
      <p:sp>
        <p:nvSpPr>
          <p:cNvPr id="27653" name="Rectangle 7"/>
          <p:cNvSpPr>
            <a:spLocks noChangeArrowheads="1"/>
          </p:cNvSpPr>
          <p:nvPr/>
        </p:nvSpPr>
        <p:spPr bwMode="auto">
          <a:xfrm>
            <a:off x="5508625" y="3233738"/>
            <a:ext cx="493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>
                <a:solidFill>
                  <a:schemeClr val="tx2"/>
                </a:solidFill>
              </a:rPr>
              <a:t>↓</a:t>
            </a:r>
            <a:endParaRPr lang="cs-CZ" altLang="sk-SK" sz="1800">
              <a:solidFill>
                <a:schemeClr val="tx2"/>
              </a:solidFill>
            </a:endParaRPr>
          </a:p>
        </p:txBody>
      </p:sp>
      <p:sp>
        <p:nvSpPr>
          <p:cNvPr id="27654" name="BlokTextu 1"/>
          <p:cNvSpPr txBox="1">
            <a:spLocks noChangeArrowheads="1"/>
          </p:cNvSpPr>
          <p:nvPr/>
        </p:nvSpPr>
        <p:spPr bwMode="auto">
          <a:xfrm>
            <a:off x="0" y="3860800"/>
            <a:ext cx="27003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k-SK" altLang="sk-SK" sz="1800"/>
              <a:t>Včasnolaténske výrobné a mocenské stredisko v Malých Karpatoch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k-SK" altLang="sk-SK" sz="1800"/>
              <a:t>(5. stor.)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kt 4"/>
          <p:cNvGraphicFramePr>
            <a:graphicFrameLocks noChangeAspect="1"/>
          </p:cNvGraphicFramePr>
          <p:nvPr/>
        </p:nvGraphicFramePr>
        <p:xfrm>
          <a:off x="3203575" y="260350"/>
          <a:ext cx="4911725" cy="681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name="CorelDRAW" r:id="rId3" imgW="6930727" imgH="9635028" progId="CorelDraw.Graphic.17">
                  <p:embed/>
                </p:oleObj>
              </mc:Choice>
              <mc:Fallback>
                <p:oleObj name="CorelDRAW" r:id="rId3" imgW="6930727" imgH="9635028" progId="CorelDraw.Graphic.17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260350"/>
                        <a:ext cx="4911725" cy="681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5-cípa hviezda 5"/>
          <p:cNvSpPr/>
          <p:nvPr/>
        </p:nvSpPr>
        <p:spPr>
          <a:xfrm>
            <a:off x="4356100" y="3716338"/>
            <a:ext cx="503238" cy="43338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7" name="5-cípa hviezda 6"/>
          <p:cNvSpPr/>
          <p:nvPr/>
        </p:nvSpPr>
        <p:spPr>
          <a:xfrm>
            <a:off x="5076825" y="4437063"/>
            <a:ext cx="358775" cy="28733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9" name="5-cípa hviezda 8"/>
          <p:cNvSpPr/>
          <p:nvPr/>
        </p:nvSpPr>
        <p:spPr>
          <a:xfrm>
            <a:off x="3995738" y="3429000"/>
            <a:ext cx="360362" cy="4318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28678" name="BlokTextu 9"/>
          <p:cNvSpPr txBox="1">
            <a:spLocks noChangeArrowheads="1"/>
          </p:cNvSpPr>
          <p:nvPr/>
        </p:nvSpPr>
        <p:spPr bwMode="auto">
          <a:xfrm>
            <a:off x="323850" y="692150"/>
            <a:ext cx="2519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k-SK" altLang="sk-SK" sz="1800"/>
              <a:t>Horné Orešany</a:t>
            </a:r>
          </a:p>
        </p:txBody>
      </p:sp>
      <p:sp>
        <p:nvSpPr>
          <p:cNvPr id="28679" name="BlokTextu 1"/>
          <p:cNvSpPr txBox="1">
            <a:spLocks noChangeArrowheads="1"/>
          </p:cNvSpPr>
          <p:nvPr/>
        </p:nvSpPr>
        <p:spPr bwMode="auto">
          <a:xfrm>
            <a:off x="323850" y="1700213"/>
            <a:ext cx="2087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Hviezdy- výrobné dielne</a:t>
            </a:r>
          </a:p>
          <a:p>
            <a:r>
              <a:rPr lang="sk-SK" altLang="sk-SK"/>
              <a:t>1-5 – hromdné nálezy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29699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pic>
        <p:nvPicPr>
          <p:cNvPr id="29700" name="Picture 5" descr="HO_kladiv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HO_hroty_roz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260350"/>
            <a:ext cx="426402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8" descr="HO_kladiv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 descr="HO_kladiv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1" descr="kladiv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4437063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pic>
        <p:nvPicPr>
          <p:cNvPr id="30724" name="Picture 5" descr="HO_Plat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6013"/>
            <a:ext cx="4464050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 descr="HO_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4500563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7" descr="HO_plat_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3463"/>
            <a:ext cx="4321175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8" descr="HO_plat_klam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8913"/>
            <a:ext cx="4500562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pic>
        <p:nvPicPr>
          <p:cNvPr id="31748" name="Picture 4" descr="HO_plat_sid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4248150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HO_plat_1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2400"/>
            <a:ext cx="4284663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 descr="HO_Plat_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24815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9" descr="HO_plat_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00438"/>
            <a:ext cx="4176713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kt 1"/>
          <p:cNvGraphicFramePr>
            <a:graphicFrameLocks noChangeAspect="1"/>
          </p:cNvGraphicFramePr>
          <p:nvPr/>
        </p:nvGraphicFramePr>
        <p:xfrm>
          <a:off x="215900" y="171450"/>
          <a:ext cx="8412163" cy="646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" name="CorelDRAW" r:id="rId3" imgW="10382906" imgH="7940498" progId="CorelDraw.Graphic.17">
                  <p:embed/>
                </p:oleObj>
              </mc:Choice>
              <mc:Fallback>
                <p:oleObj name="CorelDRAW" r:id="rId3" imgW="10382906" imgH="7940498" progId="CorelDraw.Graphic.17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" y="171450"/>
                        <a:ext cx="8412163" cy="646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BlokTextu 1"/>
          <p:cNvSpPr txBox="1">
            <a:spLocks noChangeArrowheads="1"/>
          </p:cNvSpPr>
          <p:nvPr/>
        </p:nvSpPr>
        <p:spPr bwMode="auto">
          <a:xfrm>
            <a:off x="1187450" y="131763"/>
            <a:ext cx="6048375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H. Orešany: kultové náradie s remeselne precíznou výzdobou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611188" y="0"/>
            <a:ext cx="8229600" cy="1143000"/>
          </a:xfrm>
        </p:spPr>
        <p:txBody>
          <a:bodyPr/>
          <a:lstStyle/>
          <a:p>
            <a:endParaRPr lang="sk-SK" altLang="sk-SK" smtClean="0"/>
          </a:p>
        </p:txBody>
      </p:sp>
      <p:sp>
        <p:nvSpPr>
          <p:cNvPr id="5123" name="Zástupný symbol obsahu 2"/>
          <p:cNvSpPr>
            <a:spLocks noGrp="1"/>
          </p:cNvSpPr>
          <p:nvPr>
            <p:ph idx="1"/>
          </p:nvPr>
        </p:nvSpPr>
        <p:spPr>
          <a:xfrm>
            <a:off x="323850" y="115888"/>
            <a:ext cx="8362950" cy="5937250"/>
          </a:xfrm>
        </p:spPr>
        <p:txBody>
          <a:bodyPr/>
          <a:lstStyle/>
          <a:p>
            <a:r>
              <a:rPr lang="sk-SK" altLang="sk-SK" sz="1600" b="1" smtClean="0">
                <a:solidFill>
                  <a:srgbClr val="FF0000"/>
                </a:solidFill>
              </a:rPr>
              <a:t>Specializovaná výroba: </a:t>
            </a:r>
          </a:p>
          <a:p>
            <a:r>
              <a:rPr lang="sk-SK" altLang="sk-SK" sz="1600" b="1" smtClean="0"/>
              <a:t>Specializace a organizace výroby: </a:t>
            </a:r>
            <a:r>
              <a:rPr lang="sk-SK" altLang="sk-SK" sz="1600" b="1" i="1" smtClean="0"/>
              <a:t>(štúdijný text:Venclová 2001, 2008 </a:t>
            </a:r>
            <a:endParaRPr lang="sk-SK" altLang="sk-SK" sz="1600" smtClean="0"/>
          </a:p>
          <a:p>
            <a:r>
              <a:rPr lang="sk-SK" altLang="sk-SK" sz="1600" smtClean="0"/>
              <a:t>specializace: nejdynamičtější aspekt společenských vztahů </a:t>
            </a:r>
          </a:p>
          <a:p>
            <a:r>
              <a:rPr lang="sk-SK" altLang="sk-SK" sz="1600" smtClean="0"/>
              <a:t>- rozděluje úlohy </a:t>
            </a:r>
          </a:p>
          <a:p>
            <a:r>
              <a:rPr lang="sk-SK" altLang="sk-SK" sz="1600" smtClean="0"/>
              <a:t>- strukturuje kolektivy – schopnost organizace činnosti na úrovni komunity a mezi nimi </a:t>
            </a:r>
          </a:p>
          <a:p>
            <a:r>
              <a:rPr lang="sk-SK" altLang="sk-SK" sz="1600" smtClean="0"/>
              <a:t>- úroveň specializace = úroveň společenského vývoje </a:t>
            </a:r>
          </a:p>
          <a:p>
            <a:r>
              <a:rPr lang="sk-SK" altLang="sk-SK" sz="1600" b="1" smtClean="0"/>
              <a:t>specializovaná výroba: </a:t>
            </a:r>
            <a:endParaRPr lang="sk-SK" altLang="sk-SK" sz="1600" smtClean="0"/>
          </a:p>
          <a:p>
            <a:r>
              <a:rPr lang="sk-SK" altLang="sk-SK" sz="1600" smtClean="0"/>
              <a:t>• neslouží pro vlastní potřebu </a:t>
            </a:r>
          </a:p>
          <a:p>
            <a:r>
              <a:rPr lang="sk-SK" altLang="sk-SK" sz="1600" smtClean="0"/>
              <a:t>• soustředí se pouze na určité výrobky (hl. pro směnu) </a:t>
            </a:r>
          </a:p>
          <a:p>
            <a:r>
              <a:rPr lang="sk-SK" altLang="sk-SK" sz="1600" smtClean="0"/>
              <a:t>• vyžaduje speciální znalosti a dovednosti (technické, organizační) </a:t>
            </a:r>
          </a:p>
          <a:p>
            <a:r>
              <a:rPr lang="sk-SK" altLang="sk-SK" sz="1600" b="1" smtClean="0"/>
              <a:t>Specializace podle: </a:t>
            </a:r>
            <a:endParaRPr lang="sk-SK" altLang="sk-SK" sz="1600" smtClean="0"/>
          </a:p>
          <a:p>
            <a:r>
              <a:rPr lang="sk-SK" altLang="sk-SK" sz="1600" smtClean="0"/>
              <a:t>A) přirozenost: dostupnost, znalosti, pohlaví, věk, zdroje </a:t>
            </a:r>
          </a:p>
          <a:p>
            <a:r>
              <a:rPr lang="sk-SK" altLang="sk-SK" sz="1600" smtClean="0"/>
              <a:t>B) </a:t>
            </a:r>
            <a:r>
              <a:rPr lang="sk-SK" altLang="sk-SK" sz="1600" b="1" smtClean="0"/>
              <a:t>„industriální“: </a:t>
            </a:r>
            <a:r>
              <a:rPr lang="sk-SK" altLang="sk-SK" sz="1600" smtClean="0"/>
              <a:t>složitost práce a specifičnost suroviny, technologie </a:t>
            </a:r>
          </a:p>
          <a:p>
            <a:r>
              <a:rPr lang="sk-SK" altLang="sk-SK" sz="1600" smtClean="0"/>
              <a:t>C) rozsah, intenzita: </a:t>
            </a:r>
            <a:r>
              <a:rPr lang="sk-SK" altLang="sk-SK" sz="1600" i="1" smtClean="0"/>
              <a:t>household production </a:t>
            </a:r>
            <a:r>
              <a:rPr lang="sk-SK" altLang="sk-SK" sz="1600" smtClean="0"/>
              <a:t>(místní), </a:t>
            </a:r>
            <a:r>
              <a:rPr lang="sk-SK" altLang="sk-SK" sz="1600" i="1" smtClean="0"/>
              <a:t>individual workshop </a:t>
            </a:r>
            <a:r>
              <a:rPr lang="sk-SK" altLang="sk-SK" sz="1600" smtClean="0"/>
              <a:t>(lokální trh), </a:t>
            </a:r>
            <a:r>
              <a:rPr lang="sk-SK" altLang="sk-SK" sz="1600" i="1" smtClean="0"/>
              <a:t>nucleated workshop </a:t>
            </a:r>
            <a:r>
              <a:rPr lang="sk-SK" altLang="sk-SK" sz="1600" smtClean="0"/>
              <a:t>(širší trh) – (S. van der Leeuw 1977) </a:t>
            </a:r>
          </a:p>
          <a:p>
            <a:r>
              <a:rPr lang="sk-SK" altLang="sk-SK" sz="1600" smtClean="0"/>
              <a:t>D) kapacita osob: full-time x part-time – komunita nebo část (Nicholson 1989) </a:t>
            </a:r>
          </a:p>
          <a:p>
            <a:r>
              <a:rPr lang="sk-SK" altLang="sk-SK" sz="1600" smtClean="0"/>
              <a:t>E) poměr výrobců ke konzumentům </a:t>
            </a:r>
          </a:p>
          <a:p>
            <a:r>
              <a:rPr lang="sk-SK" altLang="sk-SK" sz="1600" smtClean="0"/>
              <a:t>F) koncentrace dílen v regionu: centralizovaná nebo rozptýlená </a:t>
            </a:r>
          </a:p>
          <a:p>
            <a:r>
              <a:rPr lang="sk-SK" altLang="sk-SK" sz="1600" smtClean="0"/>
              <a:t>G) objem a variabilita produktu: vyšší úroveň – větší objem, menší variabilita – standardizace – vyšší stupeň organizace – úzký sortiment ve velkých sériích </a:t>
            </a:r>
          </a:p>
          <a:p>
            <a:r>
              <a:rPr lang="sk-SK" altLang="sk-SK" sz="1600" smtClean="0"/>
              <a:t>H) společenský kontext a kontrola výroby: attached production – pro elitu x independent production – pro distribuci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k-SK" altLang="sk-SK" sz="2000" b="1" smtClean="0"/>
              <a:t>Hromadný nález (Udiča) </a:t>
            </a:r>
          </a:p>
          <a:p>
            <a:pPr eaLnBrk="1" hangingPunct="1"/>
            <a:r>
              <a:rPr lang="sk-SK" altLang="sk-SK" sz="2000" b="1" smtClean="0"/>
              <a:t>s kováčsnym náradím</a:t>
            </a:r>
          </a:p>
          <a:p>
            <a:pPr eaLnBrk="1" hangingPunct="1"/>
            <a:r>
              <a:rPr lang="sk-SK" altLang="sk-SK" sz="2000" b="1" smtClean="0"/>
              <a:t>(včasná doba laténska)</a:t>
            </a:r>
          </a:p>
        </p:txBody>
      </p:sp>
      <p:pic>
        <p:nvPicPr>
          <p:cNvPr id="33796" name="Picture 4" descr="6_65_Udiča_ž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0"/>
            <a:ext cx="4713287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pleiner_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73025"/>
            <a:ext cx="5554662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BlokTextu 1"/>
          <p:cNvSpPr txBox="1">
            <a:spLocks noChangeArrowheads="1"/>
          </p:cNvSpPr>
          <p:nvPr/>
        </p:nvSpPr>
        <p:spPr bwMode="auto">
          <a:xfrm>
            <a:off x="107950" y="549275"/>
            <a:ext cx="3168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Zriedkavé príklady zachovalej kováčskej dielne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leiner_0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387350"/>
            <a:ext cx="5657850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BlokTextu 1"/>
          <p:cNvSpPr txBox="1">
            <a:spLocks noChangeArrowheads="1"/>
          </p:cNvSpPr>
          <p:nvPr/>
        </p:nvSpPr>
        <p:spPr bwMode="auto">
          <a:xfrm>
            <a:off x="6084888" y="476250"/>
            <a:ext cx="28797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Typický výrobný odpad kováča (miskovité kusy trosky)</a:t>
            </a:r>
          </a:p>
          <a:p>
            <a:r>
              <a:rPr lang="sk-SK" altLang="sk-SK"/>
              <a:t>Nezamieňať s koláčom – lupou, produktom železiarskej pece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-33338" y="195263"/>
            <a:ext cx="4535488" cy="36830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sk-SK" b="1" dirty="0"/>
              <a:t> Inštrumentárium kováčskej dielne</a:t>
            </a:r>
          </a:p>
        </p:txBody>
      </p:sp>
      <p:pic>
        <p:nvPicPr>
          <p:cNvPr id="36867" name="Picture 4" descr="6_64_kladi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379413"/>
            <a:ext cx="4751387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6_67_kladiva_klies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855663"/>
            <a:ext cx="4321176" cy="602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5076825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000375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810000"/>
            <a:ext cx="45831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tab_6_66_lopat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4999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BlokTextu 1"/>
          <p:cNvSpPr txBox="1">
            <a:spLocks noChangeArrowheads="1"/>
          </p:cNvSpPr>
          <p:nvPr/>
        </p:nvSpPr>
        <p:spPr bwMode="auto">
          <a:xfrm>
            <a:off x="5435600" y="620713"/>
            <a:ext cx="3457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Kladivo, kliešte, nákova - </a:t>
            </a:r>
          </a:p>
          <a:p>
            <a:r>
              <a:rPr lang="sk-SK" altLang="sk-SK"/>
              <a:t>a </a:t>
            </a:r>
            <a:r>
              <a:rPr lang="sk-SK" altLang="sk-SK" b="1"/>
              <a:t>vyhňová lopatka</a:t>
            </a:r>
          </a:p>
          <a:p>
            <a:r>
              <a:rPr lang="sk-SK" altLang="sk-SK"/>
              <a:t>na úpravu ohňa, pahreby, cementovanie a pod.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6_74_oslic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9363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BlokTextu 1"/>
          <p:cNvSpPr txBox="1">
            <a:spLocks noChangeArrowheads="1"/>
          </p:cNvSpPr>
          <p:nvPr/>
        </p:nvSpPr>
        <p:spPr bwMode="auto">
          <a:xfrm>
            <a:off x="5580063" y="476250"/>
            <a:ext cx="3384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Sady brúsikov boli náradím na povrchovú úpravu kovových výrobkov (príklad z neskorolat. dielne na Devíne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pic>
        <p:nvPicPr>
          <p:cNvPr id="40964" name="Picture 4" descr="obr_0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25" y="-93663"/>
            <a:ext cx="9621838" cy="704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pic>
        <p:nvPicPr>
          <p:cNvPr id="41988" name="Picture 4" descr="obr_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63" y="-53975"/>
            <a:ext cx="9561513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pic>
        <p:nvPicPr>
          <p:cNvPr id="43012" name="Picture 4" descr="obr_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-3411538"/>
            <a:ext cx="7493000" cy="962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BlokTextu 1"/>
          <p:cNvSpPr txBox="1">
            <a:spLocks noChangeArrowheads="1"/>
          </p:cNvSpPr>
          <p:nvPr/>
        </p:nvSpPr>
        <p:spPr bwMode="auto">
          <a:xfrm>
            <a:off x="2339975" y="6210300"/>
            <a:ext cx="6119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Hrivny ako formy polotovaru a lokálne aj ako predmonetárne platidlo (miera hodnoty). Európske typy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altLang="sk-SK" smtClean="0"/>
          </a:p>
        </p:txBody>
      </p:sp>
      <p:sp>
        <p:nvSpPr>
          <p:cNvPr id="6147" name="Zástupný symbol obsahu 2"/>
          <p:cNvSpPr>
            <a:spLocks noGrp="1"/>
          </p:cNvSpPr>
          <p:nvPr>
            <p:ph idx="1"/>
          </p:nvPr>
        </p:nvSpPr>
        <p:spPr>
          <a:xfrm>
            <a:off x="395288" y="692150"/>
            <a:ext cx="8229600" cy="4525963"/>
          </a:xfrm>
        </p:spPr>
        <p:txBody>
          <a:bodyPr/>
          <a:lstStyle/>
          <a:p>
            <a:r>
              <a:rPr lang="sk-SK" altLang="sk-SK" sz="2400" b="1" smtClean="0"/>
              <a:t>Výrobní areál: </a:t>
            </a:r>
          </a:p>
          <a:p>
            <a:r>
              <a:rPr lang="sk-SK" altLang="sk-SK" sz="1600" b="1" smtClean="0"/>
              <a:t>sídelní areál =&gt; subareály – areály jednotlivých aktivit </a:t>
            </a:r>
          </a:p>
          <a:p>
            <a:r>
              <a:rPr lang="sk-SK" altLang="sk-SK" sz="1600" b="1" smtClean="0"/>
              <a:t>výrobní (industriální) areál – tam kde je provozována specializovaná výroba </a:t>
            </a:r>
          </a:p>
          <a:p>
            <a:r>
              <a:rPr lang="sk-SK" altLang="sk-SK" sz="1600" b="1" smtClean="0"/>
              <a:t>areál získávání potravin </a:t>
            </a:r>
          </a:p>
          <a:p>
            <a:r>
              <a:rPr lang="sk-SK" altLang="sk-SK" sz="1600" b="1" smtClean="0"/>
              <a:t>areál sídlení a podomácké výroby </a:t>
            </a:r>
          </a:p>
          <a:p>
            <a:r>
              <a:rPr lang="sk-SK" altLang="sk-SK" sz="1600" b="1" smtClean="0"/>
              <a:t>typy výrobních aktivit: </a:t>
            </a:r>
          </a:p>
          <a:p>
            <a:r>
              <a:rPr lang="sk-SK" altLang="sk-SK" sz="1600" b="1" smtClean="0"/>
              <a:t>• získávání suroviny </a:t>
            </a:r>
          </a:p>
          <a:p>
            <a:r>
              <a:rPr lang="sk-SK" altLang="sk-SK" sz="1600" b="1" smtClean="0"/>
              <a:t>• výroba materiálů </a:t>
            </a:r>
          </a:p>
          <a:p>
            <a:r>
              <a:rPr lang="sk-SK" altLang="sk-SK" sz="1600" b="1" smtClean="0"/>
              <a:t>• výroba finálních produktů </a:t>
            </a:r>
          </a:p>
          <a:p>
            <a:endParaRPr lang="sk-SK" altLang="sk-SK" sz="1600" b="1" smtClean="0"/>
          </a:p>
          <a:p>
            <a:r>
              <a:rPr lang="sk-SK" altLang="sk-SK" sz="1600" b="1" smtClean="0"/>
              <a:t>suroviny: železná ruda, měď, cín, jantar, sůl </a:t>
            </a:r>
          </a:p>
          <a:p>
            <a:r>
              <a:rPr lang="sk-SK" altLang="sk-SK" sz="1600" b="1" smtClean="0"/>
              <a:t>získávání surovin: těžba, sběr, rýžování, pěstování, chov, lov </a:t>
            </a:r>
          </a:p>
          <a:p>
            <a:r>
              <a:rPr lang="sk-SK" altLang="sk-SK" sz="1600" b="1" smtClean="0"/>
              <a:t>zdroj surovin: </a:t>
            </a:r>
          </a:p>
          <a:p>
            <a:r>
              <a:rPr lang="sk-SK" altLang="sk-SK" sz="1600" b="1" smtClean="0"/>
              <a:t>• ovlivňuje umístění dílen: hutnictví (zdroje rudy a dřeva) </a:t>
            </a:r>
          </a:p>
          <a:p>
            <a:r>
              <a:rPr lang="sk-SK" altLang="sk-SK" sz="1600" b="1" smtClean="0"/>
              <a:t>• geograficky omezený výskyt: barviva, jantar – předmět dálkového transportu – otázka monopolního přístupu ke zdroji </a:t>
            </a:r>
          </a:p>
          <a:p>
            <a:r>
              <a:rPr lang="sk-SK" altLang="sk-SK" sz="1600" b="1" smtClean="0"/>
              <a:t>• způsob kontroly přístupu k surovině – reflektuje společenský význam výrobního odvětví =) kontrola výroby a obchodu </a:t>
            </a:r>
          </a:p>
          <a:p>
            <a:endParaRPr lang="sk-SK" alt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pic>
        <p:nvPicPr>
          <p:cNvPr id="44036" name="Picture 4" descr="tab_6_68_hriv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1750"/>
            <a:ext cx="4700587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828675"/>
            <a:ext cx="3978275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5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sk-SK" altLang="sk-SK" sz="2000" b="1" dirty="0" smtClean="0"/>
              <a:t>Spracovanie farebných kovov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pic>
        <p:nvPicPr>
          <p:cNvPr id="45060" name="Picture 4" descr="obr_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052513"/>
            <a:ext cx="9086850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BlokTextu 1"/>
          <p:cNvSpPr txBox="1">
            <a:spLocks noChangeArrowheads="1"/>
          </p:cNvSpPr>
          <p:nvPr/>
        </p:nvSpPr>
        <p:spPr bwMode="auto">
          <a:xfrm>
            <a:off x="2843213" y="6308725"/>
            <a:ext cx="367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k-SK" altLang="sk-SK" sz="1800"/>
              <a:t>Zdroje surovín - Slovensko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obr_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0163"/>
            <a:ext cx="5197475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BlokTextu 1"/>
          <p:cNvSpPr txBox="1">
            <a:spLocks noChangeArrowheads="1"/>
          </p:cNvSpPr>
          <p:nvPr/>
        </p:nvSpPr>
        <p:spPr bwMode="auto">
          <a:xfrm>
            <a:off x="395288" y="981075"/>
            <a:ext cx="3024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Ložiská zlatonosných rúd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dia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2492375"/>
            <a:ext cx="5616575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5" descr="BA_Devin_Abb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760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BlokTextu 1"/>
          <p:cNvSpPr txBox="1">
            <a:spLocks noChangeArrowheads="1"/>
          </p:cNvSpPr>
          <p:nvPr/>
        </p:nvSpPr>
        <p:spPr bwMode="auto">
          <a:xfrm>
            <a:off x="4572000" y="333375"/>
            <a:ext cx="3744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 b="1"/>
              <a:t>Odlievanie farebných kovov</a:t>
            </a:r>
          </a:p>
          <a:p>
            <a:r>
              <a:rPr lang="sk-SK" altLang="sk-SK"/>
              <a:t>(ozdoby, úžitkové predmety)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pic>
        <p:nvPicPr>
          <p:cNvPr id="48132" name="Picture 4" descr="TAB_6_71_odlievan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15888"/>
            <a:ext cx="5240337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BlokTextu 1"/>
          <p:cNvSpPr txBox="1">
            <a:spLocks noChangeArrowheads="1"/>
          </p:cNvSpPr>
          <p:nvPr/>
        </p:nvSpPr>
        <p:spPr bwMode="auto">
          <a:xfrm>
            <a:off x="179388" y="2565400"/>
            <a:ext cx="3529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Odlievacie formy, ingoty, polotovary, výrobný odpad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Udica-byc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381500"/>
            <a:ext cx="33051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5" descr="mana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702175"/>
            <a:ext cx="2620963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 descr="Palarikovo-opasokdet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873125"/>
            <a:ext cx="4132262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7" descr="Palarikovo-opas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97288" cy="45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BlokTextu 1"/>
          <p:cNvSpPr txBox="1">
            <a:spLocks noChangeArrowheads="1"/>
          </p:cNvSpPr>
          <p:nvPr/>
        </p:nvSpPr>
        <p:spPr bwMode="auto">
          <a:xfrm>
            <a:off x="4211638" y="115888"/>
            <a:ext cx="43926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Príklady vysokej úrovne keltských kovolejárskych výrobkov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ICT0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6113"/>
            <a:ext cx="489585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5" descr="myjava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0"/>
            <a:ext cx="56896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BlokTextu 1"/>
          <p:cNvSpPr txBox="1">
            <a:spLocks noChangeArrowheads="1"/>
          </p:cNvSpPr>
          <p:nvPr/>
        </p:nvSpPr>
        <p:spPr bwMode="auto">
          <a:xfrm>
            <a:off x="5580063" y="5661025"/>
            <a:ext cx="2736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Technika tepania a lisovania („Pressblech“)</a:t>
            </a:r>
          </a:p>
        </p:txBody>
      </p:sp>
      <p:sp>
        <p:nvSpPr>
          <p:cNvPr id="50181" name="BlokTextu 2"/>
          <p:cNvSpPr txBox="1">
            <a:spLocks noChangeArrowheads="1"/>
          </p:cNvSpPr>
          <p:nvPr/>
        </p:nvSpPr>
        <p:spPr bwMode="auto">
          <a:xfrm>
            <a:off x="323850" y="333375"/>
            <a:ext cx="28797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Technika kovania, ohýbania, preťahovania,</a:t>
            </a:r>
          </a:p>
          <a:p>
            <a:r>
              <a:rPr lang="sk-SK" altLang="sk-SK"/>
              <a:t>puncovania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pic>
        <p:nvPicPr>
          <p:cNvPr id="51204" name="Picture 4" descr="obr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404813"/>
            <a:ext cx="4719638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 descr="obr_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476250"/>
            <a:ext cx="475615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BlokTextu 1"/>
          <p:cNvSpPr txBox="1">
            <a:spLocks noChangeArrowheads="1"/>
          </p:cNvSpPr>
          <p:nvPr/>
        </p:nvSpPr>
        <p:spPr bwMode="auto">
          <a:xfrm>
            <a:off x="1403350" y="115888"/>
            <a:ext cx="6913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Príklad mnohostrannosti výroby v jednej dielni (Devín)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altLang="sk-SK" smtClean="0"/>
          </a:p>
        </p:txBody>
      </p:sp>
      <p:pic>
        <p:nvPicPr>
          <p:cNvPr id="52227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274638"/>
            <a:ext cx="6889750" cy="5780087"/>
          </a:xfrm>
        </p:spPr>
      </p:pic>
      <p:sp>
        <p:nvSpPr>
          <p:cNvPr id="52228" name="BlokTextu 4"/>
          <p:cNvSpPr txBox="1">
            <a:spLocks noChangeArrowheads="1"/>
          </p:cNvSpPr>
          <p:nvPr/>
        </p:nvSpPr>
        <p:spPr bwMode="auto">
          <a:xfrm>
            <a:off x="2587625" y="6237288"/>
            <a:ext cx="396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k-SK" altLang="sk-SK" sz="1800"/>
              <a:t>Súbor náradia šperkára doby rímskej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altLang="sk-SK" smtClean="0"/>
          </a:p>
        </p:txBody>
      </p:sp>
      <p:pic>
        <p:nvPicPr>
          <p:cNvPr id="53251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6900" y="120650"/>
            <a:ext cx="4752975" cy="6737350"/>
          </a:xfrm>
        </p:spPr>
      </p:pic>
      <p:sp>
        <p:nvSpPr>
          <p:cNvPr id="53252" name="BlokTextu 4"/>
          <p:cNvSpPr txBox="1">
            <a:spLocks noChangeArrowheads="1"/>
          </p:cNvSpPr>
          <p:nvPr/>
        </p:nvSpPr>
        <p:spPr bwMode="auto">
          <a:xfrm>
            <a:off x="179388" y="3716338"/>
            <a:ext cx="450215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k-SK" altLang="sk-SK" sz="1800"/>
              <a:t>Miniatúry remeselníckeho náradia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k-SK" altLang="sk-SK" sz="1800"/>
              <a:t>závesky-amulety, časté v dobe laténskej,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k-SK" altLang="sk-SK" sz="1800"/>
              <a:t>rozšírené najmä v neskorej dobe rímskej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k-SK" altLang="sk-SK" sz="1800"/>
              <a:t>a v sťahovaní národov)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altLang="sk-SK" smtClean="0"/>
          </a:p>
        </p:txBody>
      </p:sp>
      <p:sp>
        <p:nvSpPr>
          <p:cNvPr id="7171" name="Zástupný symbol obsahu 2"/>
          <p:cNvSpPr>
            <a:spLocks noGrp="1"/>
          </p:cNvSpPr>
          <p:nvPr>
            <p:ph idx="1"/>
          </p:nvPr>
        </p:nvSpPr>
        <p:spPr>
          <a:xfrm>
            <a:off x="482600" y="692150"/>
            <a:ext cx="8229600" cy="4525963"/>
          </a:xfrm>
        </p:spPr>
        <p:txBody>
          <a:bodyPr/>
          <a:lstStyle/>
          <a:p>
            <a:r>
              <a:rPr lang="sk-SK" altLang="sk-SK" sz="1600" b="1" smtClean="0"/>
              <a:t>Vztah výrobního a sídelního areálu: </a:t>
            </a:r>
            <a:endParaRPr lang="sk-SK" altLang="sk-SK" sz="1600" smtClean="0"/>
          </a:p>
          <a:p>
            <a:r>
              <a:rPr lang="es-ES" altLang="sk-SK" sz="1600" smtClean="0"/>
              <a:t>4 modely</a:t>
            </a:r>
            <a:r>
              <a:rPr lang="es-ES" altLang="sk-SK" sz="1600" i="1" smtClean="0"/>
              <a:t>: Venclová, N. 2001</a:t>
            </a:r>
            <a:endParaRPr lang="sk-SK" altLang="sk-SK" sz="1600" i="1" smtClean="0"/>
          </a:p>
          <a:p>
            <a:endParaRPr lang="sk-SK" altLang="sk-SK" sz="1600" i="1" smtClean="0"/>
          </a:p>
          <a:p>
            <a:r>
              <a:rPr lang="es-ES" altLang="sk-SK" sz="1600" i="1" smtClean="0"/>
              <a:t> </a:t>
            </a:r>
            <a:endParaRPr lang="es-ES" altLang="sk-SK" sz="1600" smtClean="0"/>
          </a:p>
          <a:p>
            <a:r>
              <a:rPr lang="sk-SK" altLang="sk-SK" sz="1600" smtClean="0"/>
              <a:t>1) Výrobní areál v sídelním areálu jako součást obytného areálu: hl. domácí výroba (přímo v obydlí nebo sousedství), jednoduchá mechanická řemesla (KPI, Šv)</a:t>
            </a:r>
          </a:p>
          <a:p>
            <a:r>
              <a:rPr lang="sk-SK" altLang="sk-SK" sz="1600" smtClean="0"/>
              <a:t> </a:t>
            </a:r>
          </a:p>
          <a:p>
            <a:r>
              <a:rPr lang="sk-SK" altLang="sk-SK" sz="1600" smtClean="0"/>
              <a:t>2) Výrobní areál na kraji obytného areálu (100m): topografie, manipulační prostor, kulturní a sociální omezení (kováři). Hutnictví (Mšecké Žehrovice)</a:t>
            </a:r>
          </a:p>
          <a:p>
            <a:r>
              <a:rPr lang="sk-SK" altLang="sk-SK" sz="1600" smtClean="0"/>
              <a:t> </a:t>
            </a:r>
          </a:p>
          <a:p>
            <a:r>
              <a:rPr lang="sk-SK" altLang="sk-SK" sz="1600" smtClean="0"/>
              <a:t>3) Odděleně od obytného areálu, ale v kontrolovatelné vzdálenosti (1000m): těžební areály, hutnická pracoviště (Manching) </a:t>
            </a:r>
          </a:p>
          <a:p>
            <a:endParaRPr lang="sk-SK" altLang="sk-SK" sz="1600" smtClean="0"/>
          </a:p>
          <a:p>
            <a:r>
              <a:rPr lang="sk-SK" altLang="sk-SK" sz="1600" smtClean="0"/>
              <a:t>4) Dislokovaný areál (nad 1000m): mimo kontrolovatelný prostor, těžební i zpracovatelské areály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altLang="sk-SK" smtClean="0"/>
          </a:p>
        </p:txBody>
      </p:sp>
      <p:pic>
        <p:nvPicPr>
          <p:cNvPr id="54275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0"/>
            <a:ext cx="3168650" cy="6869113"/>
          </a:xfrm>
        </p:spPr>
      </p:pic>
      <p:sp>
        <p:nvSpPr>
          <p:cNvPr id="54276" name="BlokTextu 4"/>
          <p:cNvSpPr txBox="1">
            <a:spLocks noChangeArrowheads="1"/>
          </p:cNvSpPr>
          <p:nvPr/>
        </p:nvSpPr>
        <p:spPr bwMode="auto">
          <a:xfrm>
            <a:off x="179388" y="4437063"/>
            <a:ext cx="3108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k-SK" altLang="sk-SK" sz="1800"/>
              <a:t>Hrob remeselníka - šperkára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pic>
        <p:nvPicPr>
          <p:cNvPr id="55300" name="Picture 4" descr="raz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25538"/>
            <a:ext cx="57150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BlokTextu 1"/>
          <p:cNvSpPr txBox="1">
            <a:spLocks noChangeArrowheads="1"/>
          </p:cNvSpPr>
          <p:nvPr/>
        </p:nvSpPr>
        <p:spPr bwMode="auto">
          <a:xfrm>
            <a:off x="2484438" y="92075"/>
            <a:ext cx="3887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Jednoduchá schéma razby mince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graphicFrame>
        <p:nvGraphicFramePr>
          <p:cNvPr id="56323" name="Object 4"/>
          <p:cNvGraphicFramePr>
            <a:graphicFrameLocks noChangeAspect="1"/>
          </p:cNvGraphicFramePr>
          <p:nvPr>
            <p:ph idx="1"/>
          </p:nvPr>
        </p:nvGraphicFramePr>
        <p:xfrm>
          <a:off x="26988" y="1277938"/>
          <a:ext cx="9144000" cy="557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5" name="CorelPhotoPaint.Image.8" r:id="rId3" imgW="1173251" imgH="716039" progId="CorelPhotoPaint.Image.8">
                  <p:embed/>
                </p:oleObj>
              </mc:Choice>
              <mc:Fallback>
                <p:oleObj name="CorelPhotoPaint.Image.8" r:id="rId3" imgW="1173251" imgH="716039" progId="CorelPhotoPaint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1277938"/>
                        <a:ext cx="9144000" cy="557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4" name="BlokTextu 2"/>
          <p:cNvSpPr txBox="1">
            <a:spLocks noChangeArrowheads="1"/>
          </p:cNvSpPr>
          <p:nvPr/>
        </p:nvSpPr>
        <p:spPr bwMode="auto">
          <a:xfrm>
            <a:off x="2484438" y="115888"/>
            <a:ext cx="5400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Vzácny nález razidla (Folkušová, sev. Slovensko)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pic>
        <p:nvPicPr>
          <p:cNvPr id="57348" name="Picture 4" descr="HAV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2205038"/>
            <a:ext cx="5627687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 descr="Košice05 0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3246438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 descr="Košice05 0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320357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7" descr="Košice05 0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0"/>
            <a:ext cx="3175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8" descr="Košice05 08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0"/>
            <a:ext cx="320357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pic>
        <p:nvPicPr>
          <p:cNvPr id="58372" name="Picture 4" descr="121_mince-ty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67313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mapa_minc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0213"/>
            <a:ext cx="7848600" cy="462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5"/>
          <p:cNvSpPr txBox="1">
            <a:spLocks noChangeArrowheads="1"/>
          </p:cNvSpPr>
          <p:nvPr/>
        </p:nvSpPr>
        <p:spPr bwMode="auto">
          <a:xfrm>
            <a:off x="1095375" y="568325"/>
            <a:ext cx="3841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 b="1"/>
              <a:t>Okruhy mincovania na Slovensku</a:t>
            </a:r>
            <a:endParaRPr lang="cs-CZ" altLang="sk-SK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kt 1"/>
          <p:cNvGraphicFramePr>
            <a:graphicFrameLocks noChangeAspect="1"/>
          </p:cNvGraphicFramePr>
          <p:nvPr/>
        </p:nvGraphicFramePr>
        <p:xfrm>
          <a:off x="1714500" y="695325"/>
          <a:ext cx="5715000" cy="546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0" name="PHOTO-PAINT" r:id="rId3" imgW="8571429" imgH="8200000" progId="CorelPHOTOPAINT.Image.17">
                  <p:embed/>
                </p:oleObj>
              </mc:Choice>
              <mc:Fallback>
                <p:oleObj name="PHOTO-PAINT" r:id="rId3" imgW="8571429" imgH="8200000" progId="CorelPHOTOPAINT.Image.17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695325"/>
                        <a:ext cx="5715000" cy="546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19" name="BlokTextu 2"/>
          <p:cNvSpPr txBox="1">
            <a:spLocks noChangeArrowheads="1"/>
          </p:cNvSpPr>
          <p:nvPr/>
        </p:nvSpPr>
        <p:spPr bwMode="auto">
          <a:xfrm>
            <a:off x="2987675" y="404813"/>
            <a:ext cx="2198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k-SK" altLang="sk-SK" sz="1800"/>
              <a:t>Oppidum Bratislava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Objekt 1"/>
          <p:cNvGraphicFramePr>
            <a:graphicFrameLocks noChangeAspect="1"/>
          </p:cNvGraphicFramePr>
          <p:nvPr/>
        </p:nvGraphicFramePr>
        <p:xfrm>
          <a:off x="1835150" y="641350"/>
          <a:ext cx="5721350" cy="621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4" name="PHOTO-PAINT" r:id="rId3" imgW="8580952" imgH="9323810" progId="CorelPHOTOPAINT.Image.17">
                  <p:embed/>
                </p:oleObj>
              </mc:Choice>
              <mc:Fallback>
                <p:oleObj name="PHOTO-PAINT" r:id="rId3" imgW="8580952" imgH="9323810" progId="CorelPHOTOPAINT.Image.17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641350"/>
                        <a:ext cx="5721350" cy="621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3" name="BlokTextu 2"/>
          <p:cNvSpPr txBox="1">
            <a:spLocks noChangeArrowheads="1"/>
          </p:cNvSpPr>
          <p:nvPr/>
        </p:nvSpPr>
        <p:spPr bwMode="auto">
          <a:xfrm>
            <a:off x="755650" y="188913"/>
            <a:ext cx="8032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k-SK" altLang="sk-SK" sz="1800" b="1"/>
              <a:t>Bratislava – výskyt technickej keramiky (dávkovacie platničky a tégliky)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altLang="sk-SK" smtClean="0"/>
          </a:p>
        </p:txBody>
      </p:sp>
      <p:sp>
        <p:nvSpPr>
          <p:cNvPr id="8195" name="Zástupný symbol obsahu 2"/>
          <p:cNvSpPr>
            <a:spLocks noGrp="1"/>
          </p:cNvSpPr>
          <p:nvPr>
            <p:ph idx="1"/>
          </p:nvPr>
        </p:nvSpPr>
        <p:spPr>
          <a:xfrm>
            <a:off x="250825" y="404813"/>
            <a:ext cx="8435975" cy="5721350"/>
          </a:xfrm>
        </p:spPr>
        <p:txBody>
          <a:bodyPr/>
          <a:lstStyle/>
          <a:p>
            <a:r>
              <a:rPr lang="sk-SK" altLang="sk-SK" sz="1600" b="1" smtClean="0"/>
              <a:t>Archeologická identifikace výrobních areálů: </a:t>
            </a:r>
            <a:endParaRPr lang="sk-SK" altLang="sk-SK" sz="1600" smtClean="0"/>
          </a:p>
          <a:p>
            <a:r>
              <a:rPr lang="sk-SK" altLang="sk-SK" sz="1600" smtClean="0"/>
              <a:t>zahloubené – doly, pece x nadzemní - sejpy </a:t>
            </a:r>
          </a:p>
          <a:p>
            <a:r>
              <a:rPr lang="sk-SK" altLang="sk-SK" sz="1600" smtClean="0"/>
              <a:t>problémy: při lokalizování výrobních areálů </a:t>
            </a:r>
          </a:p>
          <a:p>
            <a:r>
              <a:rPr lang="sk-SK" altLang="sk-SK" sz="1600" smtClean="0"/>
              <a:t>redukční transformace – počet pramenů se zmenšuje </a:t>
            </a:r>
          </a:p>
          <a:p>
            <a:r>
              <a:rPr lang="sk-SK" altLang="sk-SK" sz="1600" smtClean="0"/>
              <a:t>kumulační transformace – prameny spolu nesouvisí (časově a funkčně) </a:t>
            </a:r>
          </a:p>
          <a:p>
            <a:r>
              <a:rPr lang="sk-SK" altLang="sk-SK" sz="1600" smtClean="0"/>
              <a:t>finální produkty: </a:t>
            </a:r>
          </a:p>
          <a:p>
            <a:r>
              <a:rPr lang="sk-SK" altLang="sk-SK" sz="1600" smtClean="0"/>
              <a:t>by měly být více na uživatelské lokalitě než na produkční </a:t>
            </a:r>
          </a:p>
          <a:p>
            <a:r>
              <a:rPr lang="sk-SK" altLang="sk-SK" sz="1600" smtClean="0"/>
              <a:t>- evidovat stopy používání </a:t>
            </a:r>
          </a:p>
          <a:p>
            <a:r>
              <a:rPr lang="sk-SK" altLang="sk-SK" sz="1600" b="1" smtClean="0"/>
              <a:t>Osoby provozující výrobu: </a:t>
            </a:r>
            <a:endParaRPr lang="sk-SK" altLang="sk-SK" sz="1600" smtClean="0"/>
          </a:p>
          <a:p>
            <a:r>
              <a:rPr lang="sk-SK" altLang="sk-SK" sz="1600" smtClean="0"/>
              <a:t>• jednotlivci </a:t>
            </a:r>
          </a:p>
          <a:p>
            <a:r>
              <a:rPr lang="sk-SK" altLang="sk-SK" sz="1600" smtClean="0"/>
              <a:t>• family-based industries </a:t>
            </a:r>
          </a:p>
          <a:p>
            <a:r>
              <a:rPr lang="sk-SK" altLang="sk-SK" sz="1600" smtClean="0"/>
              <a:t>• komunity (Hallstatt) </a:t>
            </a:r>
          </a:p>
          <a:p>
            <a:r>
              <a:rPr lang="sk-SK" altLang="sk-SK" sz="1600" b="1" smtClean="0"/>
              <a:t>Náročnost a rozsah výroby: </a:t>
            </a:r>
            <a:endParaRPr lang="sk-SK" altLang="sk-SK" sz="1600" smtClean="0"/>
          </a:p>
          <a:p>
            <a:r>
              <a:rPr lang="pl-PL" altLang="sk-SK" sz="1600" smtClean="0"/>
              <a:t>počet zapojených osob, kvalifikace a specializace </a:t>
            </a:r>
          </a:p>
          <a:p>
            <a:r>
              <a:rPr lang="sk-SK" altLang="sk-SK" sz="1600" smtClean="0"/>
              <a:t>=) dosažená produkce se zjišťuje: </a:t>
            </a:r>
          </a:p>
          <a:p>
            <a:r>
              <a:rPr lang="sk-SK" altLang="sk-SK" sz="1600" smtClean="0"/>
              <a:t>podle výrobního odpadu </a:t>
            </a:r>
          </a:p>
          <a:p>
            <a:r>
              <a:rPr lang="pl-PL" altLang="sk-SK" sz="1600" smtClean="0"/>
              <a:t>podle ekologického impaktu na prostředí (palivo) </a:t>
            </a:r>
          </a:p>
          <a:p>
            <a:r>
              <a:rPr lang="sk-SK" altLang="sk-SK" sz="1600" smtClean="0"/>
              <a:t>sezónnost – podle dostupnosti suroviny </a:t>
            </a:r>
          </a:p>
          <a:p>
            <a:r>
              <a:rPr lang="sk-SK" altLang="sk-SK" sz="1600" smtClean="0"/>
              <a:t>sociální vazby mezi výrobci a odběrateli </a:t>
            </a:r>
          </a:p>
          <a:p>
            <a:r>
              <a:rPr lang="sk-SK" altLang="sk-SK" sz="1600" smtClean="0"/>
              <a:t>mobilita výrobců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altLang="sk-SK" smtClean="0"/>
          </a:p>
        </p:txBody>
      </p:sp>
      <p:sp>
        <p:nvSpPr>
          <p:cNvPr id="9219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altLang="sk-SK" sz="1600" b="1" smtClean="0"/>
              <a:t>Kontrola zdrojů a distribuce - doba laténská:</a:t>
            </a:r>
          </a:p>
          <a:p>
            <a:r>
              <a:rPr lang="sk-SK" altLang="sk-SK" sz="1600" b="1" smtClean="0"/>
              <a:t> </a:t>
            </a:r>
            <a:endParaRPr lang="sk-SK" altLang="sk-SK" sz="1600" smtClean="0"/>
          </a:p>
          <a:p>
            <a:r>
              <a:rPr lang="sk-SK" altLang="sk-SK" sz="1600" smtClean="0"/>
              <a:t>centralizovaná kontrola – politické řízení výroby malou skupinou na centrálních lokalitách =&gt; HaD – LT A </a:t>
            </a:r>
            <a:endParaRPr lang="sk-SK" altLang="sk-SK" sz="1600" b="1" smtClean="0"/>
          </a:p>
          <a:p>
            <a:endParaRPr lang="sk-SK" altLang="sk-SK" sz="1600" smtClean="0"/>
          </a:p>
          <a:p>
            <a:r>
              <a:rPr lang="sk-SK" altLang="sk-SK" sz="1600" smtClean="0"/>
              <a:t>decentralizovaná kontrola –– rozptýlená v osadách, kontrola v rukou jednotlivých komunit (rodin, kmenů)</a:t>
            </a:r>
          </a:p>
          <a:p>
            <a:endParaRPr lang="sk-SK" altLang="sk-SK" sz="1600" smtClean="0"/>
          </a:p>
          <a:p>
            <a:endParaRPr lang="sk-SK" altLang="sk-SK" sz="1600" smtClean="0"/>
          </a:p>
          <a:p>
            <a:r>
              <a:rPr lang="sk-SK" altLang="sk-SK" sz="1600" smtClean="0"/>
              <a:t>Výroba provozována ve velkém počtu osad –slabá kontrola – nezávislost řemeslníků a obchodníků =&gt; LT B-C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altLang="sk-SK" smtClean="0"/>
          </a:p>
        </p:txBody>
      </p:sp>
      <p:pic>
        <p:nvPicPr>
          <p:cNvPr id="10243" name="Zástupný symbol obsahu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5675" y="1587500"/>
            <a:ext cx="4518025" cy="4968875"/>
          </a:xfrm>
        </p:spPr>
      </p:pic>
      <p:graphicFrame>
        <p:nvGraphicFramePr>
          <p:cNvPr id="10244" name="Objekt 1"/>
          <p:cNvGraphicFramePr>
            <a:graphicFrameLocks noChangeAspect="1"/>
          </p:cNvGraphicFramePr>
          <p:nvPr/>
        </p:nvGraphicFramePr>
        <p:xfrm>
          <a:off x="-176213" y="1562100"/>
          <a:ext cx="4946651" cy="529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PHOTO-PAINT" r:id="rId4" imgW="7419048" imgH="7942857" progId="CorelPHOTOPAINT.Image.17">
                  <p:embed/>
                </p:oleObj>
              </mc:Choice>
              <mc:Fallback>
                <p:oleObj name="PHOTO-PAINT" r:id="rId4" imgW="7419048" imgH="7942857" progId="CorelPHOTOPAINT.Image.17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76213" y="1562100"/>
                        <a:ext cx="4946651" cy="529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BlokTextu 1"/>
          <p:cNvSpPr txBox="1">
            <a:spLocks noChangeArrowheads="1"/>
          </p:cNvSpPr>
          <p:nvPr/>
        </p:nvSpPr>
        <p:spPr bwMode="auto">
          <a:xfrm>
            <a:off x="1562100" y="114300"/>
            <a:ext cx="64071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sk-SK" altLang="sk-SK" b="1"/>
              <a:t>Príklad koncentrácie výrobných aktivít – oppidum Bratislava</a:t>
            </a:r>
          </a:p>
          <a:p>
            <a:pPr algn="ctr"/>
            <a:r>
              <a:rPr lang="sk-SK" altLang="sk-SK" b="1"/>
              <a:t>a jeho zázemie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LM_celk_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46138"/>
            <a:ext cx="74168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Šípka nadol 1"/>
          <p:cNvSpPr/>
          <p:nvPr/>
        </p:nvSpPr>
        <p:spPr>
          <a:xfrm>
            <a:off x="5607050" y="4076700"/>
            <a:ext cx="215900" cy="3587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3" name="Šípka nadol 2"/>
          <p:cNvSpPr/>
          <p:nvPr/>
        </p:nvSpPr>
        <p:spPr>
          <a:xfrm>
            <a:off x="5364163" y="4868863"/>
            <a:ext cx="215900" cy="36036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1269" name="BlokTextu 3"/>
          <p:cNvSpPr txBox="1">
            <a:spLocks noChangeArrowheads="1"/>
          </p:cNvSpPr>
          <p:nvPr/>
        </p:nvSpPr>
        <p:spPr bwMode="auto">
          <a:xfrm>
            <a:off x="1763713" y="188913"/>
            <a:ext cx="58324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/>
              <a:t>Príklad koncentrácie výroby v rámci aglomerácie:</a:t>
            </a:r>
          </a:p>
          <a:p>
            <a:r>
              <a:rPr lang="sk-SK" altLang="sk-SK"/>
              <a:t>        dielne sú sústreďujú na sídliskách III a VII</a:t>
            </a:r>
          </a:p>
          <a:p>
            <a:endParaRPr lang="sk-SK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2164</TotalTime>
  <Words>1187</Words>
  <Application>Microsoft Office PowerPoint</Application>
  <PresentationFormat>Prezentácia na obrazovke (4:3)</PresentationFormat>
  <Paragraphs>169</Paragraphs>
  <Slides>57</Slides>
  <Notes>1</Notes>
  <HiddenSlides>0</HiddenSlides>
  <MMClips>0</MMClips>
  <ScaleCrop>false</ScaleCrop>
  <HeadingPairs>
    <vt:vector size="8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snímok</vt:lpstr>
      </vt:variant>
      <vt:variant>
        <vt:i4>57</vt:i4>
      </vt:variant>
    </vt:vector>
  </HeadingPairs>
  <TitlesOfParts>
    <vt:vector size="63" baseType="lpstr">
      <vt:lpstr>Arial</vt:lpstr>
      <vt:lpstr>Calibri</vt:lpstr>
      <vt:lpstr>Výchozí návrh</vt:lpstr>
      <vt:lpstr>Corel PHOTO-PAINT X7 Image</vt:lpstr>
      <vt:lpstr>CorelDRAW X7 Graphic</vt:lpstr>
      <vt:lpstr>Corel PHOTO-PAINT 8.0 Image</vt:lpstr>
      <vt:lpstr>Remeselná výroba vo včasnej dobe dejinnej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Horné Orešany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Spracovanie farebných kovov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ARU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karol</dc:creator>
  <cp:lastModifiedBy>Hewlett-Packard Company</cp:lastModifiedBy>
  <cp:revision>76</cp:revision>
  <dcterms:created xsi:type="dcterms:W3CDTF">2007-10-14T07:04:28Z</dcterms:created>
  <dcterms:modified xsi:type="dcterms:W3CDTF">2020-04-16T10:45:39Z</dcterms:modified>
</cp:coreProperties>
</file>