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37" r:id="rId2"/>
    <p:sldId id="343" r:id="rId3"/>
    <p:sldId id="338" r:id="rId4"/>
    <p:sldId id="345" r:id="rId5"/>
    <p:sldId id="344" r:id="rId6"/>
    <p:sldId id="262" r:id="rId7"/>
    <p:sldId id="269" r:id="rId8"/>
    <p:sldId id="342" r:id="rId9"/>
    <p:sldId id="273" r:id="rId10"/>
    <p:sldId id="302" r:id="rId11"/>
    <p:sldId id="282" r:id="rId12"/>
    <p:sldId id="284" r:id="rId13"/>
    <p:sldId id="270" r:id="rId14"/>
    <p:sldId id="347" r:id="rId15"/>
    <p:sldId id="350" r:id="rId16"/>
    <p:sldId id="274" r:id="rId17"/>
    <p:sldId id="278" r:id="rId18"/>
    <p:sldId id="280" r:id="rId19"/>
    <p:sldId id="295" r:id="rId20"/>
    <p:sldId id="297" r:id="rId21"/>
    <p:sldId id="312" r:id="rId22"/>
    <p:sldId id="279" r:id="rId23"/>
    <p:sldId id="311" r:id="rId24"/>
    <p:sldId id="324" r:id="rId25"/>
    <p:sldId id="325" r:id="rId26"/>
    <p:sldId id="326" r:id="rId27"/>
    <p:sldId id="328" r:id="rId28"/>
    <p:sldId id="331" r:id="rId29"/>
    <p:sldId id="335" r:id="rId30"/>
    <p:sldId id="309" r:id="rId31"/>
    <p:sldId id="260" r:id="rId32"/>
    <p:sldId id="289" r:id="rId33"/>
    <p:sldId id="304" r:id="rId34"/>
    <p:sldId id="305" r:id="rId35"/>
    <p:sldId id="287" r:id="rId36"/>
    <p:sldId id="352" r:id="rId37"/>
    <p:sldId id="266" r:id="rId38"/>
    <p:sldId id="354" r:id="rId39"/>
    <p:sldId id="314" r:id="rId40"/>
    <p:sldId id="315" r:id="rId41"/>
    <p:sldId id="323" r:id="rId42"/>
    <p:sldId id="318" r:id="rId43"/>
    <p:sldId id="319" r:id="rId44"/>
    <p:sldId id="321" r:id="rId45"/>
    <p:sldId id="355" r:id="rId46"/>
    <p:sldId id="293" r:id="rId4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B65671-2AD6-416B-AE37-93D1A00FE2C3}" type="datetimeFigureOut">
              <a:rPr lang="sk-SK" smtClean="0"/>
              <a:pPr/>
              <a:t>3.5.2020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9DD4D-4254-452F-9A90-2DD12732C6B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99292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A0B8B8-6668-4590-9961-3AE286479B1D}" type="slidenum">
              <a:rPr lang="sk-SK"/>
              <a:pPr/>
              <a:t>20</a:t>
            </a:fld>
            <a:endParaRPr lang="sk-SK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03649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C186-C584-4CAF-AB84-BEB287F714D0}" type="datetimeFigureOut">
              <a:rPr lang="sk-SK" smtClean="0"/>
              <a:pPr/>
              <a:t>3.5.2020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D799-6700-4E6E-AF2B-8D103688A38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C186-C584-4CAF-AB84-BEB287F714D0}" type="datetimeFigureOut">
              <a:rPr lang="sk-SK" smtClean="0"/>
              <a:pPr/>
              <a:t>3.5.2020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D799-6700-4E6E-AF2B-8D103688A38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C186-C584-4CAF-AB84-BEB287F714D0}" type="datetimeFigureOut">
              <a:rPr lang="sk-SK" smtClean="0"/>
              <a:pPr/>
              <a:t>3.5.2020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D799-6700-4E6E-AF2B-8D103688A38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C186-C584-4CAF-AB84-BEB287F714D0}" type="datetimeFigureOut">
              <a:rPr lang="sk-SK" smtClean="0"/>
              <a:pPr/>
              <a:t>3.5.2020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D799-6700-4E6E-AF2B-8D103688A38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C186-C584-4CAF-AB84-BEB287F714D0}" type="datetimeFigureOut">
              <a:rPr lang="sk-SK" smtClean="0"/>
              <a:pPr/>
              <a:t>3.5.2020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D799-6700-4E6E-AF2B-8D103688A38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C186-C584-4CAF-AB84-BEB287F714D0}" type="datetimeFigureOut">
              <a:rPr lang="sk-SK" smtClean="0"/>
              <a:pPr/>
              <a:t>3.5.2020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D799-6700-4E6E-AF2B-8D103688A38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C186-C584-4CAF-AB84-BEB287F714D0}" type="datetimeFigureOut">
              <a:rPr lang="sk-SK" smtClean="0"/>
              <a:pPr/>
              <a:t>3.5.2020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D799-6700-4E6E-AF2B-8D103688A38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C186-C584-4CAF-AB84-BEB287F714D0}" type="datetimeFigureOut">
              <a:rPr lang="sk-SK" smtClean="0"/>
              <a:pPr/>
              <a:t>3.5.2020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D799-6700-4E6E-AF2B-8D103688A38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C186-C584-4CAF-AB84-BEB287F714D0}" type="datetimeFigureOut">
              <a:rPr lang="sk-SK" smtClean="0"/>
              <a:pPr/>
              <a:t>3.5.2020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D799-6700-4E6E-AF2B-8D103688A38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C186-C584-4CAF-AB84-BEB287F714D0}" type="datetimeFigureOut">
              <a:rPr lang="sk-SK" smtClean="0"/>
              <a:pPr/>
              <a:t>3.5.2020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D799-6700-4E6E-AF2B-8D103688A38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C186-C584-4CAF-AB84-BEB287F714D0}" type="datetimeFigureOut">
              <a:rPr lang="sk-SK" smtClean="0"/>
              <a:pPr/>
              <a:t>3.5.2020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D799-6700-4E6E-AF2B-8D103688A38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5C186-C584-4CAF-AB84-BEB287F714D0}" type="datetimeFigureOut">
              <a:rPr lang="sk-SK" smtClean="0"/>
              <a:pPr/>
              <a:t>3.5.2020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9D799-6700-4E6E-AF2B-8D103688A38D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4.emf"/><Relationship Id="rId4" Type="http://schemas.openxmlformats.org/officeDocument/2006/relationships/oleObject" Target="../embeddings/oleObject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8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8.jpeg"/><Relationship Id="rId4" Type="http://schemas.openxmlformats.org/officeDocument/2006/relationships/image" Target="../media/image4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t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827584" y="2132856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endParaRPr lang="sk-SK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sk-SK" b="1" dirty="0"/>
              <a:t>Výšinné sídliská</a:t>
            </a:r>
            <a:br>
              <a:rPr lang="sk-SK" b="1" dirty="0"/>
            </a:br>
            <a:r>
              <a:rPr lang="sk-SK" b="1" dirty="0"/>
              <a:t>od včasnej doby dejinnej do počiatku stredoveku</a:t>
            </a:r>
            <a:endParaRPr lang="sk-SK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sk-SK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sk-SK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MU, jarný </a:t>
            </a:r>
            <a:r>
              <a:rPr lang="sk-SK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semester  (JS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sk-SK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2020 </a:t>
            </a:r>
            <a:endParaRPr lang="sk-SK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sk-SK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sk-SK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PhDr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Karol Pieta, DrSc.</a:t>
            </a:r>
          </a:p>
          <a:p>
            <a:pPr algn="ctr">
              <a:spcAft>
                <a:spcPts val="0"/>
              </a:spcAft>
            </a:pP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sk-SK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662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83568" y="90872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Iľanovská</a:t>
            </a:r>
            <a:r>
              <a:rPr lang="sk-SK" dirty="0" smtClean="0"/>
              <a:t> Poludnica (1550 m)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5220072" y="1278052"/>
            <a:ext cx="1862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Končistý (1310 m)</a:t>
            </a:r>
            <a:endParaRPr lang="sk-SK" dirty="0"/>
          </a:p>
        </p:txBody>
      </p:sp>
      <p:cxnSp>
        <p:nvCxnSpPr>
          <p:cNvPr id="8" name="Rovná spojovacia šípka 7"/>
          <p:cNvCxnSpPr/>
          <p:nvPr/>
        </p:nvCxnSpPr>
        <p:spPr>
          <a:xfrm>
            <a:off x="3419872" y="1278052"/>
            <a:ext cx="504056" cy="3693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kTextu 8"/>
          <p:cNvSpPr txBox="1"/>
          <p:nvPr/>
        </p:nvSpPr>
        <p:spPr>
          <a:xfrm>
            <a:off x="1331640" y="2420888"/>
            <a:ext cx="187220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Bodová (850 m)</a:t>
            </a: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2546257" y="5517232"/>
            <a:ext cx="453650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1400" b="1" dirty="0"/>
              <a:t>Neskorá doba bronzová:</a:t>
            </a:r>
            <a:endParaRPr lang="sk-SK" sz="1400" dirty="0"/>
          </a:p>
          <a:p>
            <a:pPr algn="ctr"/>
            <a:r>
              <a:rPr lang="sk-SK" sz="1400" dirty="0"/>
              <a:t>Prvé hradiská a </a:t>
            </a:r>
            <a:r>
              <a:rPr lang="sk-SK" sz="1400" dirty="0" err="1"/>
              <a:t>refúgiá</a:t>
            </a:r>
            <a:r>
              <a:rPr lang="sk-SK" sz="1400" dirty="0"/>
              <a:t> vo vysokých polohách</a:t>
            </a:r>
          </a:p>
          <a:p>
            <a:pPr algn="ctr"/>
            <a:r>
              <a:rPr lang="sk-SK" sz="1400" dirty="0"/>
              <a:t>Severné Slovensko – Nízke Tatry</a:t>
            </a:r>
          </a:p>
          <a:p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313094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526090" y="1268760"/>
            <a:ext cx="5956887" cy="36933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sk-SK" b="1" dirty="0" smtClean="0"/>
              <a:t>Doba halštatská v Karpatoch:</a:t>
            </a:r>
          </a:p>
          <a:p>
            <a:pPr algn="ctr"/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r>
              <a:rPr lang="sk-SK" dirty="0" smtClean="0"/>
              <a:t>Niekedy v 6-5. storočí pred Kr. sa </a:t>
            </a:r>
            <a:r>
              <a:rPr lang="sk-SK" dirty="0" smtClean="0"/>
              <a:t>vytvoril model  troch lokalít, </a:t>
            </a:r>
          </a:p>
          <a:p>
            <a:r>
              <a:rPr lang="sk-SK" dirty="0" smtClean="0"/>
              <a:t>ktoré niekedy vytvárali jeden funkčný celok: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- </a:t>
            </a:r>
            <a:r>
              <a:rPr lang="sk-SK" dirty="0" smtClean="0"/>
              <a:t>Hradiská (niekedy s trvalým osídlením)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- Malé osady pod hradiskom</a:t>
            </a:r>
          </a:p>
          <a:p>
            <a:endParaRPr lang="sk-SK" dirty="0" smtClean="0"/>
          </a:p>
          <a:p>
            <a:r>
              <a:rPr lang="sk-SK" dirty="0" smtClean="0"/>
              <a:t>- </a:t>
            </a:r>
            <a:r>
              <a:rPr lang="sk-SK" dirty="0" err="1" smtClean="0"/>
              <a:t>Refúgiá</a:t>
            </a:r>
            <a:r>
              <a:rPr lang="sk-SK" dirty="0" smtClean="0"/>
              <a:t>, dosiahnuteľné z osád a hradísk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sz="1800" b="1" dirty="0"/>
              <a:t>Vyšný </a:t>
            </a:r>
            <a:r>
              <a:rPr lang="sk-SK" sz="1800" b="1" dirty="0" smtClean="0"/>
              <a:t>Kubín – centrálne halštatské hradisko</a:t>
            </a:r>
            <a:br>
              <a:rPr lang="sk-SK" sz="1800" b="1" dirty="0" smtClean="0"/>
            </a:br>
            <a:r>
              <a:rPr lang="sk-SK" sz="1800" b="1" dirty="0" smtClean="0"/>
              <a:t/>
            </a:r>
            <a:br>
              <a:rPr lang="sk-SK" sz="1800" b="1" dirty="0" smtClean="0"/>
            </a:br>
            <a:r>
              <a:rPr lang="sk-SK" sz="1800" b="1" dirty="0"/>
              <a:t/>
            </a:r>
            <a:br>
              <a:rPr lang="sk-SK" sz="1800" b="1" dirty="0"/>
            </a:br>
            <a:r>
              <a:rPr lang="sk-SK" sz="1800" b="1" dirty="0" smtClean="0"/>
              <a:t/>
            </a:r>
            <a:br>
              <a:rPr lang="sk-SK" sz="1800" b="1" dirty="0" smtClean="0"/>
            </a:br>
            <a:endParaRPr lang="cs-CZ" sz="1800" b="1" dirty="0"/>
          </a:p>
        </p:txBody>
      </p:sp>
      <p:pic>
        <p:nvPicPr>
          <p:cNvPr id="125956" name="Picture 4" descr="redakcia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052513"/>
            <a:ext cx="8135937" cy="5564187"/>
          </a:xfrm>
          <a:prstGeom prst="rect">
            <a:avLst/>
          </a:prstGeom>
          <a:noFill/>
        </p:spPr>
      </p:pic>
      <p:pic>
        <p:nvPicPr>
          <p:cNvPr id="4" name="Picture 4" descr="P70804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4089" y="188640"/>
            <a:ext cx="2169911" cy="16235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loštín_DemPoludnica_pre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836613"/>
            <a:ext cx="8604250" cy="5470525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08038" y="207963"/>
            <a:ext cx="71781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dirty="0" err="1" smtClean="0"/>
              <a:t>Starolaténske</a:t>
            </a:r>
            <a:r>
              <a:rPr lang="sk-SK" dirty="0" smtClean="0"/>
              <a:t> </a:t>
            </a:r>
            <a:r>
              <a:rPr lang="sk-SK" dirty="0" err="1"/>
              <a:t>refúgiá</a:t>
            </a:r>
            <a:r>
              <a:rPr lang="sk-SK" dirty="0"/>
              <a:t> v </a:t>
            </a:r>
            <a:r>
              <a:rPr lang="sk-SK" dirty="0" smtClean="0"/>
              <a:t>Liptove: príklad „trojstupňovej“ sídliskovej jednotky</a:t>
            </a:r>
            <a:endParaRPr lang="cs-CZ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927850" y="2827338"/>
            <a:ext cx="463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sz="1000"/>
              <a:t>1306</a:t>
            </a:r>
            <a:endParaRPr lang="cs-CZ" sz="100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3213" y="2728913"/>
            <a:ext cx="520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sz="1200"/>
              <a:t>1550</a:t>
            </a:r>
            <a:endParaRPr lang="cs-CZ" sz="1200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787900" y="2781300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432675" y="2851150"/>
            <a:ext cx="282575" cy="304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sz="1400" dirty="0"/>
              <a:t>3</a:t>
            </a:r>
            <a:endParaRPr lang="cs-CZ" sz="1400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695825" y="2347913"/>
            <a:ext cx="282575" cy="304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sz="1400" dirty="0"/>
              <a:t>2</a:t>
            </a:r>
            <a:endParaRPr lang="cs-CZ" sz="1400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551363" y="4579938"/>
            <a:ext cx="282575" cy="304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sz="1400" dirty="0"/>
              <a:t>1</a:t>
            </a:r>
            <a:endParaRPr lang="cs-CZ" sz="1400" dirty="0"/>
          </a:p>
        </p:txBody>
      </p:sp>
      <p:sp>
        <p:nvSpPr>
          <p:cNvPr id="10" name="BlokTextu 9"/>
          <p:cNvSpPr txBox="1"/>
          <p:nvPr/>
        </p:nvSpPr>
        <p:spPr>
          <a:xfrm>
            <a:off x="990803" y="6323149"/>
            <a:ext cx="7403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/>
              <a:t>1 – sídlisko Liptovský Mikuláš – </a:t>
            </a:r>
            <a:r>
              <a:rPr lang="sk-SK" sz="1400" b="1" dirty="0" err="1" smtClean="0"/>
              <a:t>Ploštín</a:t>
            </a:r>
            <a:r>
              <a:rPr lang="sk-SK" sz="1400" b="1" dirty="0" smtClean="0"/>
              <a:t>; 2 – hradisko </a:t>
            </a:r>
            <a:r>
              <a:rPr lang="sk-SK" sz="1400" b="1" dirty="0" err="1" smtClean="0"/>
              <a:t>Rohačka</a:t>
            </a:r>
            <a:r>
              <a:rPr lang="sk-SK" sz="1400" b="1" dirty="0" smtClean="0"/>
              <a:t>; 3 – </a:t>
            </a:r>
            <a:r>
              <a:rPr lang="sk-SK" sz="1400" b="1" dirty="0" smtClean="0"/>
              <a:t>útočisko Demänovská </a:t>
            </a:r>
            <a:r>
              <a:rPr lang="sk-SK" sz="1400" b="1" dirty="0" smtClean="0"/>
              <a:t>Poludnica</a:t>
            </a:r>
            <a:endParaRPr lang="sk-SK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PRESUN\pre PC\Prednáška Klement\20140314_114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8820472" cy="6615354"/>
          </a:xfrm>
          <a:prstGeom prst="rect">
            <a:avLst/>
          </a:prstGeom>
          <a:noFill/>
        </p:spPr>
      </p:pic>
      <p:sp>
        <p:nvSpPr>
          <p:cNvPr id="5" name="Šípka dolu 4"/>
          <p:cNvSpPr/>
          <p:nvPr/>
        </p:nvSpPr>
        <p:spPr>
          <a:xfrm>
            <a:off x="5004048" y="1412776"/>
            <a:ext cx="144016" cy="64807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ípka dolu 5"/>
          <p:cNvSpPr/>
          <p:nvPr/>
        </p:nvSpPr>
        <p:spPr>
          <a:xfrm flipH="1">
            <a:off x="1665391" y="1628800"/>
            <a:ext cx="98297" cy="36004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4932040" y="980728"/>
            <a:ext cx="445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1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1547664" y="1268760"/>
            <a:ext cx="445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2</a:t>
            </a:r>
            <a:endParaRPr lang="sk-SK" dirty="0"/>
          </a:p>
        </p:txBody>
      </p:sp>
      <p:sp>
        <p:nvSpPr>
          <p:cNvPr id="9" name="Šípka dolu 8"/>
          <p:cNvSpPr/>
          <p:nvPr/>
        </p:nvSpPr>
        <p:spPr>
          <a:xfrm>
            <a:off x="7452320" y="1484784"/>
            <a:ext cx="45719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Šípka dolu 9"/>
          <p:cNvSpPr/>
          <p:nvPr/>
        </p:nvSpPr>
        <p:spPr>
          <a:xfrm>
            <a:off x="2339752" y="1844824"/>
            <a:ext cx="45719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BlokTextu 10"/>
          <p:cNvSpPr txBox="1"/>
          <p:nvPr/>
        </p:nvSpPr>
        <p:spPr>
          <a:xfrm>
            <a:off x="7308304" y="1196752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 3</a:t>
            </a:r>
            <a:endParaRPr lang="sk-SK" sz="1400" dirty="0"/>
          </a:p>
        </p:txBody>
      </p:sp>
      <p:sp>
        <p:nvSpPr>
          <p:cNvPr id="13" name="BlokTextu 12"/>
          <p:cNvSpPr txBox="1"/>
          <p:nvPr/>
        </p:nvSpPr>
        <p:spPr>
          <a:xfrm>
            <a:off x="2195736" y="1484784"/>
            <a:ext cx="348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 4</a:t>
            </a:r>
            <a:endParaRPr lang="sk-SK" sz="1400" dirty="0"/>
          </a:p>
        </p:txBody>
      </p:sp>
      <p:sp>
        <p:nvSpPr>
          <p:cNvPr id="14" name="BlokTextu 13"/>
          <p:cNvSpPr txBox="1"/>
          <p:nvPr/>
        </p:nvSpPr>
        <p:spPr>
          <a:xfrm>
            <a:off x="611560" y="5661248"/>
            <a:ext cx="8069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Útočiská: 1 – Demänovská Poludnica (1306 m, 2 – </a:t>
            </a:r>
            <a:r>
              <a:rPr lang="sk-SK" b="1" dirty="0" err="1" smtClean="0"/>
              <a:t>Bodice</a:t>
            </a:r>
            <a:r>
              <a:rPr lang="sk-SK" b="1" dirty="0" smtClean="0"/>
              <a:t>, Na jame (1438 m),</a:t>
            </a:r>
          </a:p>
          <a:p>
            <a:r>
              <a:rPr lang="sk-SK" b="1" dirty="0"/>
              <a:t>	</a:t>
            </a:r>
            <a:r>
              <a:rPr lang="sk-SK" b="1" dirty="0" smtClean="0"/>
              <a:t>         3 – Bobrovec, Mních (1462 m, 4 – Likavka, Predný </a:t>
            </a:r>
            <a:r>
              <a:rPr lang="sk-SK" b="1" dirty="0" err="1" smtClean="0"/>
              <a:t>Choč</a:t>
            </a:r>
            <a:r>
              <a:rPr lang="sk-SK" b="1" dirty="0" smtClean="0"/>
              <a:t> (1209 m)	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424489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SCN33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6924675" cy="5194300"/>
          </a:xfrm>
          <a:prstGeom prst="rect">
            <a:avLst/>
          </a:prstGeom>
          <a:noFill/>
        </p:spPr>
      </p:pic>
      <p:pic>
        <p:nvPicPr>
          <p:cNvPr id="3" name="Picture 3" descr="DSCN33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0"/>
            <a:ext cx="4284662" cy="3214688"/>
          </a:xfrm>
          <a:prstGeom prst="rect">
            <a:avLst/>
          </a:prstGeom>
          <a:noFill/>
        </p:spPr>
      </p:pic>
      <p:sp>
        <p:nvSpPr>
          <p:cNvPr id="4" name="BlokTextu 3"/>
          <p:cNvSpPr txBox="1"/>
          <p:nvPr/>
        </p:nvSpPr>
        <p:spPr>
          <a:xfrm>
            <a:off x="1475656" y="141992"/>
            <a:ext cx="2808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Žulové </a:t>
            </a:r>
            <a:r>
              <a:rPr lang="sk-SK" dirty="0" err="1" smtClean="0"/>
              <a:t>okrúhliaky</a:t>
            </a:r>
            <a:r>
              <a:rPr lang="sk-SK" dirty="0" smtClean="0"/>
              <a:t>-balvany </a:t>
            </a:r>
            <a:r>
              <a:rPr lang="sk-SK" dirty="0" smtClean="0"/>
              <a:t>(</a:t>
            </a:r>
            <a:r>
              <a:rPr lang="sk-SK" dirty="0" smtClean="0"/>
              <a:t>projektily vrhané proti útočníkom)</a:t>
            </a:r>
            <a:endParaRPr lang="sk-SK" dirty="0" smtClean="0"/>
          </a:p>
          <a:p>
            <a:r>
              <a:rPr lang="sk-SK" dirty="0"/>
              <a:t>n</a:t>
            </a:r>
            <a:r>
              <a:rPr lang="sk-SK" dirty="0" smtClean="0"/>
              <a:t>a vápencových bralách </a:t>
            </a:r>
            <a:r>
              <a:rPr lang="sk-SK" dirty="0" err="1" smtClean="0"/>
              <a:t>refúgií</a:t>
            </a:r>
            <a:r>
              <a:rPr lang="sk-SK" dirty="0" smtClean="0"/>
              <a:t> v Nízkych </a:t>
            </a:r>
            <a:r>
              <a:rPr lang="sk-SK" dirty="0" smtClean="0"/>
              <a:t>Tatrách</a:t>
            </a:r>
          </a:p>
          <a:p>
            <a:r>
              <a:rPr lang="sk-SK" dirty="0" smtClean="0"/>
              <a:t>(súčasť mobilnej obrany)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70185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971600" y="1052736"/>
            <a:ext cx="74168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sk-SK" dirty="0"/>
              <a:t> </a:t>
            </a:r>
            <a:r>
              <a:rPr lang="sk-SK" b="1" dirty="0"/>
              <a:t>Využívanie výšinných polôh - </a:t>
            </a:r>
            <a:r>
              <a:rPr lang="sk-SK" dirty="0"/>
              <a:t>staršia a stredná doba laténska </a:t>
            </a:r>
            <a:endParaRPr lang="sk-SK" b="1" dirty="0"/>
          </a:p>
          <a:p>
            <a:endParaRPr lang="sk-SK" dirty="0"/>
          </a:p>
          <a:p>
            <a:r>
              <a:rPr lang="sk-SK" dirty="0"/>
              <a:t>pomerne veľké hradiská, zakladané na mieste starších opevnení z doby bronzovej</a:t>
            </a:r>
          </a:p>
          <a:p>
            <a:r>
              <a:rPr lang="sk-SK" dirty="0"/>
              <a:t>v staršej dobe laténskej (B2) sa využívali skôr ako </a:t>
            </a:r>
            <a:r>
              <a:rPr lang="sk-SK" dirty="0" err="1"/>
              <a:t>refúgiá</a:t>
            </a:r>
            <a:endParaRPr lang="sk-SK" dirty="0"/>
          </a:p>
          <a:p>
            <a:r>
              <a:rPr lang="sk-SK" dirty="0"/>
              <a:t>od strednej doby laténskej (mladšia fáza C1) vznikali  výrobné opevnené sídla  </a:t>
            </a:r>
          </a:p>
          <a:p>
            <a:endParaRPr lang="sk-SK" dirty="0"/>
          </a:p>
        </p:txBody>
      </p:sp>
      <p:pic>
        <p:nvPicPr>
          <p:cNvPr id="3" name="Picture 2" descr="H:\PRESUN\pre PC\Prednáška Klement\mapa Liptov_H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212976"/>
            <a:ext cx="4686733" cy="2860501"/>
          </a:xfrm>
          <a:prstGeom prst="rect">
            <a:avLst/>
          </a:prstGeom>
          <a:noFill/>
        </p:spPr>
      </p:pic>
      <p:sp>
        <p:nvSpPr>
          <p:cNvPr id="4" name="BlokTextu 3"/>
          <p:cNvSpPr txBox="1"/>
          <p:nvPr/>
        </p:nvSpPr>
        <p:spPr>
          <a:xfrm>
            <a:off x="2987824" y="620239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Príklad: región Liptov </a:t>
            </a:r>
            <a:r>
              <a:rPr lang="sk-SK" dirty="0" smtClean="0"/>
              <a:t>(LTB1-2)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plav_podhrad_pla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363078"/>
            <a:ext cx="7990687" cy="6563643"/>
          </a:xfrm>
          <a:noFill/>
          <a:ln/>
        </p:spPr>
      </p:pic>
      <p:sp>
        <p:nvSpPr>
          <p:cNvPr id="41987" name="Oval 3"/>
          <p:cNvSpPr>
            <a:spLocks noChangeArrowheads="1"/>
          </p:cNvSpPr>
          <p:nvPr/>
        </p:nvSpPr>
        <p:spPr bwMode="auto">
          <a:xfrm>
            <a:off x="3132138" y="4797425"/>
            <a:ext cx="144462" cy="144463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41988" name="Oval 4"/>
          <p:cNvSpPr>
            <a:spLocks noChangeArrowheads="1"/>
          </p:cNvSpPr>
          <p:nvPr/>
        </p:nvSpPr>
        <p:spPr bwMode="auto">
          <a:xfrm>
            <a:off x="3419475" y="3644900"/>
            <a:ext cx="144463" cy="144463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>
            <a:off x="3851275" y="3933825"/>
            <a:ext cx="144463" cy="144463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>
            <a:off x="3203575" y="3860800"/>
            <a:ext cx="144463" cy="144463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3059113" y="3716338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k-SK" sz="1000"/>
              <a:t>3</a:t>
            </a:r>
            <a:endParaRPr lang="cs-CZ" sz="1000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3708400" y="4005263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k-SK" sz="1000"/>
              <a:t>2</a:t>
            </a:r>
            <a:endParaRPr lang="cs-CZ" sz="1000"/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3348038" y="3429000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k-SK" sz="1000"/>
              <a:t>1</a:t>
            </a:r>
            <a:endParaRPr lang="cs-CZ" sz="1000"/>
          </a:p>
        </p:txBody>
      </p:sp>
      <p:sp>
        <p:nvSpPr>
          <p:cNvPr id="41994" name="Oval 10"/>
          <p:cNvSpPr>
            <a:spLocks noChangeArrowheads="1"/>
          </p:cNvSpPr>
          <p:nvPr/>
        </p:nvSpPr>
        <p:spPr bwMode="auto">
          <a:xfrm>
            <a:off x="2555776" y="1628800"/>
            <a:ext cx="144462" cy="144462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41995" name="Oval 11"/>
          <p:cNvSpPr>
            <a:spLocks noChangeArrowheads="1"/>
          </p:cNvSpPr>
          <p:nvPr/>
        </p:nvSpPr>
        <p:spPr bwMode="auto">
          <a:xfrm>
            <a:off x="5364163" y="2636838"/>
            <a:ext cx="144462" cy="144462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41996" name="Oval 12"/>
          <p:cNvSpPr>
            <a:spLocks noChangeArrowheads="1"/>
          </p:cNvSpPr>
          <p:nvPr/>
        </p:nvSpPr>
        <p:spPr bwMode="auto">
          <a:xfrm>
            <a:off x="2987675" y="3429000"/>
            <a:ext cx="144463" cy="144463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41997" name="Oval 13"/>
          <p:cNvSpPr>
            <a:spLocks noChangeArrowheads="1"/>
          </p:cNvSpPr>
          <p:nvPr/>
        </p:nvSpPr>
        <p:spPr bwMode="auto">
          <a:xfrm>
            <a:off x="3203575" y="2708275"/>
            <a:ext cx="144463" cy="144463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295650" y="5089525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sz="1200"/>
              <a:t>4</a:t>
            </a:r>
            <a:endParaRPr lang="cs-CZ" sz="1200"/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3430588" y="2951163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k-SK" sz="1000"/>
              <a:t>6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3419475" y="263683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k-SK" sz="2000"/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3400425" y="2754313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sz="1000"/>
              <a:t>6</a:t>
            </a:r>
          </a:p>
        </p:txBody>
      </p:sp>
      <p:sp>
        <p:nvSpPr>
          <p:cNvPr id="42002" name="Oval 18"/>
          <p:cNvSpPr>
            <a:spLocks noChangeArrowheads="1"/>
          </p:cNvSpPr>
          <p:nvPr/>
        </p:nvSpPr>
        <p:spPr bwMode="auto">
          <a:xfrm>
            <a:off x="5364163" y="2205038"/>
            <a:ext cx="144462" cy="144462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pic>
        <p:nvPicPr>
          <p:cNvPr id="19" name="Picture 2" descr="nový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565994" y="5259539"/>
            <a:ext cx="2578006" cy="1685925"/>
          </a:xfrm>
          <a:prstGeom prst="rect">
            <a:avLst/>
          </a:prstGeom>
          <a:noFill/>
          <a:ln/>
        </p:spPr>
      </p:pic>
      <p:sp>
        <p:nvSpPr>
          <p:cNvPr id="3" name="BlokTextu 2"/>
          <p:cNvSpPr txBox="1"/>
          <p:nvPr/>
        </p:nvSpPr>
        <p:spPr>
          <a:xfrm>
            <a:off x="3511550" y="6116309"/>
            <a:ext cx="294539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1200" dirty="0" smtClean="0"/>
              <a:t>Príklad zväčšovanie: veľké hradisko (Plavecké Podhradie)</a:t>
            </a:r>
          </a:p>
          <a:p>
            <a:pPr algn="ctr"/>
            <a:r>
              <a:rPr lang="sk-SK" sz="1200" dirty="0" smtClean="0"/>
              <a:t>Centrálna časť HB1+ LTC2</a:t>
            </a:r>
          </a:p>
          <a:p>
            <a:pPr algn="ctr"/>
            <a:r>
              <a:rPr lang="sk-SK" sz="1200" dirty="0" smtClean="0"/>
              <a:t>Vonkajšie valy: LTC2</a:t>
            </a:r>
            <a:endParaRPr lang="sk-SK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0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9600" y="285750"/>
            <a:ext cx="5383213" cy="6284913"/>
          </a:xfrm>
          <a:prstGeom prst="rect">
            <a:avLst/>
          </a:prstGeom>
          <a:noFill/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71600" y="5949280"/>
            <a:ext cx="74358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sk-SK" dirty="0" smtClean="0"/>
              <a:t>Dominantným </a:t>
            </a:r>
            <a:r>
              <a:rPr lang="sk-SK" dirty="0"/>
              <a:t>typom </a:t>
            </a:r>
            <a:r>
              <a:rPr lang="sk-SK" dirty="0" smtClean="0"/>
              <a:t>malej halštatskej a laténskej osady v Západných Karpatoch je </a:t>
            </a:r>
            <a:r>
              <a:rPr lang="sk-SK" dirty="0"/>
              <a:t>hrádok s terasovitým </a:t>
            </a:r>
            <a:r>
              <a:rPr lang="sk-SK" dirty="0" smtClean="0"/>
              <a:t>sídliskom na svahu kopca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vacany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80728"/>
            <a:ext cx="7559675" cy="5176838"/>
          </a:xfrm>
          <a:prstGeom prst="rect">
            <a:avLst/>
          </a:prstGeom>
          <a:noFill/>
        </p:spPr>
      </p:pic>
      <p:sp>
        <p:nvSpPr>
          <p:cNvPr id="3" name="BlokTextu 2"/>
          <p:cNvSpPr txBox="1"/>
          <p:nvPr/>
        </p:nvSpPr>
        <p:spPr>
          <a:xfrm>
            <a:off x="2843808" y="6157566"/>
            <a:ext cx="354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Kvačany (</a:t>
            </a:r>
            <a:r>
              <a:rPr lang="sk-SK" b="1" dirty="0" err="1" smtClean="0"/>
              <a:t>Kvačianska</a:t>
            </a:r>
            <a:r>
              <a:rPr lang="sk-SK" b="1" dirty="0" smtClean="0"/>
              <a:t> dolina), Liptov</a:t>
            </a:r>
            <a:endParaRPr lang="sk-SK" b="1" dirty="0"/>
          </a:p>
        </p:txBody>
      </p:sp>
      <p:sp>
        <p:nvSpPr>
          <p:cNvPr id="4" name="Šípka nadol 3"/>
          <p:cNvSpPr/>
          <p:nvPr/>
        </p:nvSpPr>
        <p:spPr>
          <a:xfrm>
            <a:off x="3275856" y="2348880"/>
            <a:ext cx="72008" cy="43204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Šípka nadol 4"/>
          <p:cNvSpPr/>
          <p:nvPr/>
        </p:nvSpPr>
        <p:spPr>
          <a:xfrm>
            <a:off x="5148064" y="4005064"/>
            <a:ext cx="144016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3059832" y="1988840"/>
            <a:ext cx="720080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200" dirty="0" smtClean="0"/>
              <a:t>Hrádok</a:t>
            </a:r>
            <a:endParaRPr lang="sk-SK" sz="1200" dirty="0"/>
          </a:p>
        </p:txBody>
      </p:sp>
      <p:sp>
        <p:nvSpPr>
          <p:cNvPr id="7" name="BlokTextu 6"/>
          <p:cNvSpPr txBox="1"/>
          <p:nvPr/>
        </p:nvSpPr>
        <p:spPr>
          <a:xfrm>
            <a:off x="4932040" y="3573016"/>
            <a:ext cx="1224136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200" dirty="0" smtClean="0"/>
              <a:t>Terasovitá osada</a:t>
            </a:r>
            <a:endParaRPr lang="sk-SK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354263"/>
              </p:ext>
            </p:extLst>
          </p:nvPr>
        </p:nvGraphicFramePr>
        <p:xfrm>
          <a:off x="971600" y="908720"/>
          <a:ext cx="7488237" cy="466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8" name="Dokument" r:id="rId3" imgW="4877410" imgH="3041599" progId="Word.Document.8">
                  <p:embed/>
                </p:oleObj>
              </mc:Choice>
              <mc:Fallback>
                <p:oleObj name="Dokument" r:id="rId3" imgW="4877410" imgH="3041599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908720"/>
                        <a:ext cx="7488237" cy="466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BlokTextu 2"/>
          <p:cNvSpPr txBox="1"/>
          <p:nvPr/>
        </p:nvSpPr>
        <p:spPr>
          <a:xfrm>
            <a:off x="2987824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Včasná doba dejinná</a:t>
            </a:r>
            <a:endParaRPr lang="sk-SK" b="1" dirty="0"/>
          </a:p>
        </p:txBody>
      </p:sp>
      <p:sp>
        <p:nvSpPr>
          <p:cNvPr id="4" name="BlokTextu 3"/>
          <p:cNvSpPr txBox="1"/>
          <p:nvPr/>
        </p:nvSpPr>
        <p:spPr>
          <a:xfrm>
            <a:off x="971600" y="580526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solidFill>
                  <a:srgbClr val="FF0000"/>
                </a:solidFill>
              </a:rPr>
              <a:t>Témy výšinné sídliská sa môžu týkať body 2, 3 a hlavne 6</a:t>
            </a:r>
          </a:p>
          <a:p>
            <a:pPr algn="ctr"/>
            <a:r>
              <a:rPr lang="sk-SK" dirty="0" smtClean="0">
                <a:solidFill>
                  <a:srgbClr val="FF0000"/>
                </a:solidFill>
              </a:rPr>
              <a:t>(dôvody vzniku sídiel na výšinách) </a:t>
            </a:r>
            <a:endParaRPr lang="sk-SK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6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Kvacany_celokC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675438"/>
          </a:xfrm>
          <a:prstGeom prst="rect">
            <a:avLst/>
          </a:prstGeom>
          <a:noFill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900113" y="3357563"/>
            <a:ext cx="1655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k-SK" sz="2000" b="1">
                <a:solidFill>
                  <a:srgbClr val="FF0000"/>
                </a:solidFill>
              </a:rPr>
              <a:t>HRADISKO</a:t>
            </a:r>
            <a:endParaRPr lang="cs-CZ" sz="2000" b="1">
              <a:solidFill>
                <a:srgbClr val="FF0000"/>
              </a:solidFill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2051050" y="4652963"/>
            <a:ext cx="1384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sz="2000" b="1">
                <a:solidFill>
                  <a:srgbClr val="FF0000"/>
                </a:solidFill>
              </a:rPr>
              <a:t>SÍDLISKO</a:t>
            </a:r>
            <a:endParaRPr lang="cs-CZ" sz="2000" b="1">
              <a:solidFill>
                <a:srgbClr val="FF0000"/>
              </a:solidFill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6516216" y="1484784"/>
            <a:ext cx="129614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200" dirty="0" smtClean="0"/>
              <a:t>Horský prechod</a:t>
            </a:r>
          </a:p>
          <a:p>
            <a:r>
              <a:rPr lang="sk-SK" sz="1200" dirty="0" err="1" smtClean="0"/>
              <a:t>Kvačianska</a:t>
            </a:r>
            <a:r>
              <a:rPr lang="sk-SK" sz="1200" dirty="0" smtClean="0"/>
              <a:t> dolina</a:t>
            </a:r>
            <a:endParaRPr lang="sk-SK" sz="1200" dirty="0"/>
          </a:p>
        </p:txBody>
      </p:sp>
      <p:sp>
        <p:nvSpPr>
          <p:cNvPr id="3" name="Šípka nadol 2"/>
          <p:cNvSpPr/>
          <p:nvPr/>
        </p:nvSpPr>
        <p:spPr>
          <a:xfrm>
            <a:off x="6804248" y="188640"/>
            <a:ext cx="45719" cy="43204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" name="Picture 5" descr="03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1268760"/>
            <a:ext cx="2813147" cy="18754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000_1127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47128"/>
            <a:ext cx="8153400" cy="6115050"/>
          </a:xfrm>
          <a:prstGeom prst="rect">
            <a:avLst/>
          </a:prstGeom>
          <a:solidFill>
            <a:srgbClr val="00B05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Šipka dolů 4"/>
          <p:cNvSpPr>
            <a:spLocks noChangeArrowheads="1"/>
          </p:cNvSpPr>
          <p:nvPr/>
        </p:nvSpPr>
        <p:spPr bwMode="auto">
          <a:xfrm rot="10800000">
            <a:off x="3203575" y="1700213"/>
            <a:ext cx="215900" cy="504825"/>
          </a:xfrm>
          <a:prstGeom prst="downArrow">
            <a:avLst>
              <a:gd name="adj1" fmla="val 50000"/>
              <a:gd name="adj2" fmla="val 5011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sk-SK" altLang="sk-SK"/>
          </a:p>
        </p:txBody>
      </p:sp>
      <p:sp>
        <p:nvSpPr>
          <p:cNvPr id="6" name="Elipsa 3"/>
          <p:cNvSpPr>
            <a:spLocks noChangeArrowheads="1"/>
          </p:cNvSpPr>
          <p:nvPr/>
        </p:nvSpPr>
        <p:spPr bwMode="auto">
          <a:xfrm>
            <a:off x="4643438" y="2997200"/>
            <a:ext cx="1441450" cy="1008063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sk-SK" altLang="sk-SK"/>
          </a:p>
        </p:txBody>
      </p:sp>
      <p:sp>
        <p:nvSpPr>
          <p:cNvPr id="7" name="BlokTextu 6"/>
          <p:cNvSpPr txBox="1"/>
          <p:nvPr/>
        </p:nvSpPr>
        <p:spPr>
          <a:xfrm>
            <a:off x="683568" y="476672"/>
            <a:ext cx="2735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smtClean="0"/>
              <a:t>Príklad hrádok/terasovité sídlisko (Kysuce)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43915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904631"/>
              </p:ext>
            </p:extLst>
          </p:nvPr>
        </p:nvGraphicFramePr>
        <p:xfrm>
          <a:off x="3500437" y="908720"/>
          <a:ext cx="5643563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CorelPhotoPaint.Image.8" r:id="rId3" imgW="6948866" imgH="5571755" progId="CorelPhotoPaint.Image.8">
                  <p:embed/>
                </p:oleObj>
              </mc:Choice>
              <mc:Fallback>
                <p:oleObj name="CorelPhotoPaint.Image.8" r:id="rId3" imgW="6948866" imgH="5571755" progId="CorelPhotoPaint.Image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0437" y="908720"/>
                        <a:ext cx="5643563" cy="452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havranok_od vlasie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0" y="391326"/>
            <a:ext cx="4716016" cy="3263550"/>
          </a:xfrm>
          <a:prstGeom prst="rect">
            <a:avLst/>
          </a:prstGeom>
          <a:noFill/>
          <a:ln/>
        </p:spPr>
      </p:pic>
      <p:sp>
        <p:nvSpPr>
          <p:cNvPr id="2" name="BlokTextu 1"/>
          <p:cNvSpPr txBox="1"/>
          <p:nvPr/>
        </p:nvSpPr>
        <p:spPr>
          <a:xfrm>
            <a:off x="2339752" y="5949280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Príklad: hradisko (I.) a sídlisková aglomerácia (II-VII)</a:t>
            </a:r>
          </a:p>
          <a:p>
            <a:r>
              <a:rPr lang="sk-SK" dirty="0" smtClean="0"/>
              <a:t>Liptovská Mara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lipsa 2"/>
          <p:cNvSpPr>
            <a:spLocks noChangeArrowheads="1"/>
          </p:cNvSpPr>
          <p:nvPr/>
        </p:nvSpPr>
        <p:spPr bwMode="auto">
          <a:xfrm>
            <a:off x="2339975" y="2420938"/>
            <a:ext cx="936625" cy="503237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sk-SK" altLang="sk-SK"/>
          </a:p>
        </p:txBody>
      </p:sp>
      <p:sp>
        <p:nvSpPr>
          <p:cNvPr id="36867" name="Elipsa 4"/>
          <p:cNvSpPr>
            <a:spLocks noChangeArrowheads="1"/>
          </p:cNvSpPr>
          <p:nvPr/>
        </p:nvSpPr>
        <p:spPr bwMode="auto">
          <a:xfrm>
            <a:off x="2411413" y="2420938"/>
            <a:ext cx="936625" cy="50482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sk-SK" altLang="sk-SK"/>
          </a:p>
        </p:txBody>
      </p:sp>
      <p:pic>
        <p:nvPicPr>
          <p:cNvPr id="36868" name="Picture 2" descr="100_1494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" y="611981"/>
            <a:ext cx="7991475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Elipsa 6"/>
          <p:cNvSpPr>
            <a:spLocks noChangeArrowheads="1"/>
          </p:cNvSpPr>
          <p:nvPr/>
        </p:nvSpPr>
        <p:spPr bwMode="auto">
          <a:xfrm>
            <a:off x="2195513" y="2636838"/>
            <a:ext cx="936625" cy="50482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sk-SK" altLang="sk-SK"/>
          </a:p>
        </p:txBody>
      </p:sp>
      <p:sp>
        <p:nvSpPr>
          <p:cNvPr id="36870" name="Elipsa 8"/>
          <p:cNvSpPr>
            <a:spLocks noChangeArrowheads="1"/>
          </p:cNvSpPr>
          <p:nvPr/>
        </p:nvSpPr>
        <p:spPr bwMode="auto">
          <a:xfrm>
            <a:off x="2916238" y="3429000"/>
            <a:ext cx="647700" cy="360363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sk-SK" altLang="sk-SK"/>
          </a:p>
        </p:txBody>
      </p:sp>
      <p:sp>
        <p:nvSpPr>
          <p:cNvPr id="36871" name="Elipsa 11"/>
          <p:cNvSpPr>
            <a:spLocks noChangeArrowheads="1"/>
          </p:cNvSpPr>
          <p:nvPr/>
        </p:nvSpPr>
        <p:spPr bwMode="auto">
          <a:xfrm flipV="1">
            <a:off x="4356100" y="3716338"/>
            <a:ext cx="576263" cy="28892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sk-SK" altLang="sk-SK"/>
          </a:p>
        </p:txBody>
      </p:sp>
      <p:sp>
        <p:nvSpPr>
          <p:cNvPr id="36872" name="Elipsa 13"/>
          <p:cNvSpPr>
            <a:spLocks noChangeArrowheads="1"/>
          </p:cNvSpPr>
          <p:nvPr/>
        </p:nvSpPr>
        <p:spPr bwMode="auto">
          <a:xfrm>
            <a:off x="5867400" y="2781300"/>
            <a:ext cx="504825" cy="28733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sk-SK" altLang="sk-SK"/>
          </a:p>
        </p:txBody>
      </p:sp>
      <p:sp>
        <p:nvSpPr>
          <p:cNvPr id="36873" name="Elipsa 14"/>
          <p:cNvSpPr>
            <a:spLocks noChangeArrowheads="1"/>
          </p:cNvSpPr>
          <p:nvPr/>
        </p:nvSpPr>
        <p:spPr bwMode="auto">
          <a:xfrm>
            <a:off x="7740650" y="3141663"/>
            <a:ext cx="360363" cy="2159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sk-SK" altLang="sk-SK"/>
          </a:p>
        </p:txBody>
      </p:sp>
      <p:sp>
        <p:nvSpPr>
          <p:cNvPr id="2" name="BlokTextu 1"/>
          <p:cNvSpPr txBox="1"/>
          <p:nvPr/>
        </p:nvSpPr>
        <p:spPr>
          <a:xfrm>
            <a:off x="2256782" y="762687"/>
            <a:ext cx="477489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b="1" dirty="0" smtClean="0"/>
              <a:t>Centrálne hradisko </a:t>
            </a:r>
            <a:r>
              <a:rPr lang="sk-SK" b="1" dirty="0" smtClean="0"/>
              <a:t>Divinka s osadami (pri Žiline)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6684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2602271"/>
              </p:ext>
            </p:extLst>
          </p:nvPr>
        </p:nvGraphicFramePr>
        <p:xfrm>
          <a:off x="539552" y="116632"/>
          <a:ext cx="6121400" cy="665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2" name="CorelDRAW" r:id="rId3" imgW="7339868" imgH="7981433" progId="CorelDraw.Graphic.17">
                  <p:embed/>
                </p:oleObj>
              </mc:Choice>
              <mc:Fallback>
                <p:oleObj name="CorelDRAW" r:id="rId3" imgW="7339868" imgH="7981433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116632"/>
                        <a:ext cx="6121400" cy="665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BlokTextu 2"/>
          <p:cNvSpPr txBox="1"/>
          <p:nvPr/>
        </p:nvSpPr>
        <p:spPr>
          <a:xfrm>
            <a:off x="6732240" y="476672"/>
            <a:ext cx="22322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Turiec</a:t>
            </a:r>
          </a:p>
          <a:p>
            <a:endParaRPr lang="sk-SK" sz="2800" b="1" dirty="0"/>
          </a:p>
          <a:p>
            <a:r>
              <a:rPr lang="sk-SK" b="1" dirty="0" smtClean="0"/>
              <a:t>Malá a Veľká </a:t>
            </a:r>
            <a:r>
              <a:rPr lang="sk-SK" b="1" dirty="0" smtClean="0"/>
              <a:t>Fatra</a:t>
            </a:r>
          </a:p>
          <a:p>
            <a:r>
              <a:rPr lang="sk-SK" sz="1200" b="1" dirty="0" smtClean="0"/>
              <a:t>Systém osídlenia v dobe laténskej</a:t>
            </a:r>
          </a:p>
          <a:p>
            <a:r>
              <a:rPr lang="sk-SK" sz="1200" b="1" dirty="0" smtClean="0"/>
              <a:t>(2, 4 – centrálne lokality)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706925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052736"/>
            <a:ext cx="5760640" cy="8147555"/>
          </a:xfrm>
          <a:prstGeom prst="rect">
            <a:avLst/>
          </a:prstGeom>
        </p:spPr>
      </p:pic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981044"/>
              </p:ext>
            </p:extLst>
          </p:nvPr>
        </p:nvGraphicFramePr>
        <p:xfrm>
          <a:off x="5380895" y="116632"/>
          <a:ext cx="378142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6" name="CorelDRAW" r:id="rId4" imgW="8156448" imgH="8761326" progId="CorelDraw.Graphic.17">
                  <p:embed/>
                </p:oleObj>
              </mc:Choice>
              <mc:Fallback>
                <p:oleObj name="CorelDRAW" r:id="rId4" imgW="8156448" imgH="8761326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80895" y="116632"/>
                        <a:ext cx="378142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985812"/>
              </p:ext>
            </p:extLst>
          </p:nvPr>
        </p:nvGraphicFramePr>
        <p:xfrm>
          <a:off x="5668188" y="4510377"/>
          <a:ext cx="3206838" cy="2180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7" name="CorelDRAW" r:id="rId6" imgW="6837160" imgH="4648658" progId="CorelDraw.Graphic.17">
                  <p:embed/>
                </p:oleObj>
              </mc:Choice>
              <mc:Fallback>
                <p:oleObj name="CorelDRAW" r:id="rId6" imgW="6837160" imgH="4648658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68188" y="4510377"/>
                        <a:ext cx="3206838" cy="2180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lokTextu 4"/>
          <p:cNvSpPr txBox="1"/>
          <p:nvPr/>
        </p:nvSpPr>
        <p:spPr>
          <a:xfrm>
            <a:off x="2195736" y="5949280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Folkušová – Necpaly, </a:t>
            </a:r>
            <a:r>
              <a:rPr lang="sk-SK" dirty="0" err="1" smtClean="0"/>
              <a:t>okr</a:t>
            </a:r>
            <a:r>
              <a:rPr lang="sk-SK" dirty="0" smtClean="0"/>
              <a:t>. Martin</a:t>
            </a:r>
          </a:p>
          <a:p>
            <a:r>
              <a:rPr lang="sk-SK" dirty="0" smtClean="0"/>
              <a:t>„</a:t>
            </a:r>
            <a:r>
              <a:rPr lang="sk-SK" dirty="0"/>
              <a:t>Č</a:t>
            </a:r>
            <a:r>
              <a:rPr lang="sk-SK" dirty="0" smtClean="0"/>
              <a:t>ervený grúň“ (964m)</a:t>
            </a: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611560" y="116632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smtClean="0"/>
              <a:t>Iný model výšinného sídliska (LT C-D):</a:t>
            </a:r>
          </a:p>
          <a:p>
            <a:r>
              <a:rPr lang="sk-SK" sz="1200" dirty="0" smtClean="0"/>
              <a:t>A, B, D – opevnenia</a:t>
            </a:r>
          </a:p>
          <a:p>
            <a:r>
              <a:rPr lang="sk-SK" sz="1200" dirty="0" smtClean="0"/>
              <a:t>C – terasovité sídlisko</a:t>
            </a:r>
          </a:p>
          <a:p>
            <a:r>
              <a:rPr lang="sk-SK" sz="1200" dirty="0" smtClean="0"/>
              <a:t>1-4 - </a:t>
            </a:r>
            <a:r>
              <a:rPr lang="sk-SK" sz="1200" dirty="0" err="1" smtClean="0"/>
              <a:t>depoty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1267587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07" y="978987"/>
            <a:ext cx="7272808" cy="10286289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7075596" y="2780928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Blatnica</a:t>
            </a:r>
          </a:p>
          <a:p>
            <a:r>
              <a:rPr lang="sk-SK" dirty="0" smtClean="0"/>
              <a:t> </a:t>
            </a:r>
            <a:r>
              <a:rPr lang="sk-SK" dirty="0" smtClean="0"/>
              <a:t>okr</a:t>
            </a:r>
            <a:r>
              <a:rPr lang="sk-SK" dirty="0" smtClean="0"/>
              <a:t>es</a:t>
            </a:r>
            <a:r>
              <a:rPr lang="sk-SK" dirty="0" smtClean="0"/>
              <a:t> </a:t>
            </a:r>
            <a:r>
              <a:rPr lang="sk-SK" dirty="0" smtClean="0"/>
              <a:t>Martin</a:t>
            </a:r>
            <a:endParaRPr lang="sk-SK" dirty="0"/>
          </a:p>
        </p:txBody>
      </p:sp>
      <p:pic>
        <p:nvPicPr>
          <p:cNvPr id="6" name="Picture 2" descr="J:\prezentacie\Blatnic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602" y="-7992"/>
            <a:ext cx="5029398" cy="2664295"/>
          </a:xfrm>
          <a:prstGeom prst="rect">
            <a:avLst/>
          </a:prstGeom>
          <a:noFill/>
        </p:spPr>
      </p:pic>
      <p:pic>
        <p:nvPicPr>
          <p:cNvPr id="7" name="Picture 2" descr="F:\Výšinné sídliská 014\F_N_Blat\Blatnica_prilb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2421" y="3731753"/>
            <a:ext cx="1976593" cy="2132856"/>
          </a:xfrm>
          <a:prstGeom prst="rect">
            <a:avLst/>
          </a:prstGeom>
          <a:noFill/>
        </p:spPr>
      </p:pic>
      <p:sp>
        <p:nvSpPr>
          <p:cNvPr id="3" name="BlokTextu 2"/>
          <p:cNvSpPr txBox="1"/>
          <p:nvPr/>
        </p:nvSpPr>
        <p:spPr>
          <a:xfrm>
            <a:off x="323528" y="188640"/>
            <a:ext cx="331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smtClean="0"/>
              <a:t>Variant horskej sídliskovej aglomerácie (LTC, D) :</a:t>
            </a:r>
          </a:p>
          <a:p>
            <a:r>
              <a:rPr lang="sk-SK" sz="1200" dirty="0" smtClean="0"/>
              <a:t>1 – hradisko</a:t>
            </a:r>
          </a:p>
          <a:p>
            <a:r>
              <a:rPr lang="sk-SK" sz="1200" dirty="0" smtClean="0"/>
              <a:t>2, 3– osídlenie</a:t>
            </a:r>
          </a:p>
          <a:p>
            <a:r>
              <a:rPr lang="sk-SK" sz="1200" dirty="0" smtClean="0"/>
              <a:t>4-6 - </a:t>
            </a:r>
            <a:r>
              <a:rPr lang="sk-SK" sz="1200" dirty="0" err="1" smtClean="0"/>
              <a:t>refúgiá</a:t>
            </a:r>
            <a:endParaRPr lang="sk-SK" sz="1200" dirty="0" smtClean="0"/>
          </a:p>
          <a:p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1336054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971600" y="-12049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Dva horizonty výšinných polôh púchovskej kultúry doby rímskej</a:t>
            </a:r>
            <a:r>
              <a:rPr lang="sk-SK" dirty="0" smtClean="0"/>
              <a:t>:</a:t>
            </a:r>
          </a:p>
          <a:p>
            <a:endParaRPr lang="sk-SK" dirty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3" name="Picture 3" descr="2_30_mapa_zánik_puchov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697" y="446955"/>
            <a:ext cx="3688727" cy="245255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 descr="mapa_spon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3230" y="4752316"/>
            <a:ext cx="3275856" cy="224162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3918663" y="1048118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Počiatok doby rímskej (B1a) – plošný zánik hradísk</a:t>
            </a:r>
          </a:p>
        </p:txBody>
      </p:sp>
      <p:pic>
        <p:nvPicPr>
          <p:cNvPr id="6" name="Obrázok 5" descr="puchovská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26875" y="3825914"/>
            <a:ext cx="3246331" cy="2924944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2123728" y="422108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/>
              <a:t>Koniec staršej doby rímskej (B2/C1) – </a:t>
            </a:r>
            <a:r>
              <a:rPr lang="sk-SK" sz="1200" dirty="0" err="1" smtClean="0"/>
              <a:t>refúgiá</a:t>
            </a:r>
            <a:r>
              <a:rPr lang="sk-SK" sz="1200" dirty="0" smtClean="0"/>
              <a:t> - </a:t>
            </a:r>
            <a:endParaRPr lang="sk-SK" sz="1200" dirty="0"/>
          </a:p>
          <a:p>
            <a:r>
              <a:rPr lang="sk-SK" sz="1200" dirty="0"/>
              <a:t>núdzové opätovné využitie starých opevnení (body 1-5)</a:t>
            </a:r>
          </a:p>
          <a:p>
            <a:endParaRPr lang="sk-SK" sz="1200" dirty="0"/>
          </a:p>
        </p:txBody>
      </p:sp>
      <p:sp>
        <p:nvSpPr>
          <p:cNvPr id="11" name="Šípka nadol 10"/>
          <p:cNvSpPr/>
          <p:nvPr/>
        </p:nvSpPr>
        <p:spPr>
          <a:xfrm>
            <a:off x="8244408" y="3825914"/>
            <a:ext cx="216024" cy="5391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1239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Výšinné sídliská 014\Hohensiedlung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7850" y="159246"/>
            <a:ext cx="4446150" cy="6698754"/>
          </a:xfrm>
          <a:prstGeom prst="rect">
            <a:avLst/>
          </a:prstGeom>
          <a:noFill/>
        </p:spPr>
      </p:pic>
      <p:sp>
        <p:nvSpPr>
          <p:cNvPr id="3" name="BlokTextu 2"/>
          <p:cNvSpPr txBox="1"/>
          <p:nvPr/>
        </p:nvSpPr>
        <p:spPr>
          <a:xfrm>
            <a:off x="683568" y="908720"/>
            <a:ext cx="3880037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dirty="0" smtClean="0"/>
              <a:t>Výšinné sídliská ako špecifický </a:t>
            </a:r>
            <a:r>
              <a:rPr lang="sk-SK" dirty="0" smtClean="0"/>
              <a:t>fenomén</a:t>
            </a:r>
          </a:p>
          <a:p>
            <a:endParaRPr lang="sk-SK" dirty="0" smtClean="0"/>
          </a:p>
          <a:p>
            <a:r>
              <a:rPr lang="sk-SK" dirty="0"/>
              <a:t>s</a:t>
            </a:r>
            <a:r>
              <a:rPr lang="sk-SK" dirty="0" smtClean="0"/>
              <a:t>ú predmetom komplexného výskumu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5266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8725"/>
            <a:ext cx="9144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915" name="Object 5"/>
          <p:cNvGraphicFramePr>
            <a:graphicFrameLocks noChangeAspect="1"/>
          </p:cNvGraphicFramePr>
          <p:nvPr/>
        </p:nvGraphicFramePr>
        <p:xfrm>
          <a:off x="-36513" y="44450"/>
          <a:ext cx="936626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" r:id="rId4" imgW="4114800" imgH="3114675" progId="">
                  <p:embed/>
                </p:oleObj>
              </mc:Choice>
              <mc:Fallback>
                <p:oleObj r:id="rId4" imgW="4114800" imgH="311467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2326"/>
                      <a:stretch>
                        <a:fillRect/>
                      </a:stretch>
                    </p:blipFill>
                    <p:spPr bwMode="auto">
                      <a:xfrm>
                        <a:off x="-36513" y="44450"/>
                        <a:ext cx="936626" cy="51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6" name="BlokTextu 1"/>
          <p:cNvSpPr txBox="1">
            <a:spLocks noChangeArrowheads="1"/>
          </p:cNvSpPr>
          <p:nvPr/>
        </p:nvSpPr>
        <p:spPr bwMode="auto">
          <a:xfrm>
            <a:off x="3924300" y="298450"/>
            <a:ext cx="2663924" cy="369332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800" b="1" dirty="0" err="1" smtClean="0"/>
              <a:t>Severokarpatská</a:t>
            </a:r>
            <a:r>
              <a:rPr lang="sk-SK" altLang="sk-SK" sz="1800" b="1" dirty="0" smtClean="0"/>
              <a:t> skupina</a:t>
            </a:r>
            <a:endParaRPr lang="sk-SK" altLang="sk-SK" sz="1800" b="1" dirty="0"/>
          </a:p>
        </p:txBody>
      </p:sp>
      <p:sp>
        <p:nvSpPr>
          <p:cNvPr id="3" name="Šípka nadol 2"/>
          <p:cNvSpPr/>
          <p:nvPr/>
        </p:nvSpPr>
        <p:spPr>
          <a:xfrm>
            <a:off x="4932363" y="908050"/>
            <a:ext cx="287337" cy="86518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2" name="BlokTextu 1"/>
          <p:cNvSpPr txBox="1"/>
          <p:nvPr/>
        </p:nvSpPr>
        <p:spPr>
          <a:xfrm>
            <a:off x="2987824" y="5925105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Slovensko - situácia na rozhraní 4.-5. storočia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1043608" y="4221088"/>
            <a:ext cx="1080120" cy="2880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200" dirty="0" err="1" smtClean="0"/>
              <a:t>Svébi</a:t>
            </a:r>
            <a:r>
              <a:rPr lang="sk-SK" sz="1200" dirty="0" smtClean="0"/>
              <a:t> - Kvádi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206000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755576" y="476672"/>
            <a:ext cx="799288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r>
              <a:rPr lang="sk-SK" dirty="0" smtClean="0"/>
              <a:t>Prirodzeným </a:t>
            </a:r>
            <a:r>
              <a:rPr lang="sk-SK" dirty="0"/>
              <a:t>prostredím pracovných </a:t>
            </a:r>
            <a:r>
              <a:rPr lang="sk-SK" dirty="0" smtClean="0"/>
              <a:t>a sídliskových aktivít </a:t>
            </a:r>
            <a:r>
              <a:rPr lang="sk-SK" dirty="0"/>
              <a:t>ľudských komunít boli </a:t>
            </a:r>
            <a:r>
              <a:rPr lang="sk-SK" dirty="0" smtClean="0"/>
              <a:t>(a </a:t>
            </a:r>
            <a:r>
              <a:rPr lang="sk-SK" dirty="0"/>
              <a:t>aj </a:t>
            </a:r>
            <a:r>
              <a:rPr lang="sk-SK" dirty="0" smtClean="0"/>
              <a:t>sú) </a:t>
            </a:r>
            <a:r>
              <a:rPr lang="sk-SK" dirty="0"/>
              <a:t>rovinaté kraje, horské kotliny a </a:t>
            </a:r>
            <a:r>
              <a:rPr lang="sk-SK" dirty="0" smtClean="0"/>
              <a:t>údolia. Boli </a:t>
            </a:r>
            <a:r>
              <a:rPr lang="sk-SK" dirty="0"/>
              <a:t>výhodné pre lepšie </a:t>
            </a:r>
            <a:r>
              <a:rPr lang="sk-SK" dirty="0" smtClean="0"/>
              <a:t>klimatické a životné </a:t>
            </a:r>
            <a:r>
              <a:rPr lang="sk-SK" dirty="0"/>
              <a:t>podmienky, pre poľnohospodárstvo a dostupné komunikácie.</a:t>
            </a:r>
          </a:p>
          <a:p>
            <a:endParaRPr lang="sk-SK" dirty="0"/>
          </a:p>
          <a:p>
            <a:r>
              <a:rPr lang="sk-SK" dirty="0"/>
              <a:t>Výšiny boli trvalo či dočasne vyhľadávané hlavne z dôvodu ochrany, a to už od najstarších čias (ojedinele už neolit, viac v </a:t>
            </a:r>
            <a:r>
              <a:rPr lang="sk-SK" dirty="0" err="1"/>
              <a:t>eneolite</a:t>
            </a:r>
            <a:r>
              <a:rPr lang="sk-SK" dirty="0"/>
              <a:t>). 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Ale </a:t>
            </a:r>
            <a:r>
              <a:rPr lang="sk-SK" dirty="0"/>
              <a:t>nie v každej dobe a v každej kultúre sa využívali kopce či vyvýšeniny, tu okrem iného zohrávali svoju úlohu aj </a:t>
            </a:r>
            <a:r>
              <a:rPr lang="sk-SK" b="1" dirty="0"/>
              <a:t>geografické predpoklady </a:t>
            </a:r>
            <a:r>
              <a:rPr lang="sk-SK" dirty="0" smtClean="0"/>
              <a:t>krajiny.</a:t>
            </a:r>
            <a:endParaRPr lang="sk-SK" dirty="0"/>
          </a:p>
          <a:p>
            <a:r>
              <a:rPr lang="sk-SK" dirty="0"/>
              <a:t>V nížinách ochranné prírodné zóny predstavovali močiare a riečne </a:t>
            </a:r>
            <a:r>
              <a:rPr lang="sk-SK" dirty="0" smtClean="0"/>
              <a:t>ostrovy.</a:t>
            </a:r>
            <a:endParaRPr lang="sk-SK" i="1" dirty="0"/>
          </a:p>
          <a:p>
            <a:endParaRPr lang="sk-SK" dirty="0" smtClean="0"/>
          </a:p>
          <a:p>
            <a:r>
              <a:rPr lang="sk-SK" dirty="0" smtClean="0"/>
              <a:t>Ochrana </a:t>
            </a:r>
            <a:r>
              <a:rPr lang="sk-SK" dirty="0"/>
              <a:t>nebol jediný </a:t>
            </a:r>
            <a:r>
              <a:rPr lang="sk-SK" dirty="0" smtClean="0"/>
              <a:t>dôvod obsadzovania vrchov, </a:t>
            </a:r>
            <a:r>
              <a:rPr lang="sk-SK" b="1" dirty="0"/>
              <a:t>výšinné sídliská mohli mať rôzny význam</a:t>
            </a:r>
            <a:r>
              <a:rPr lang="sk-SK" dirty="0"/>
              <a:t>, </a:t>
            </a:r>
            <a:r>
              <a:rPr lang="sk-SK" i="1" dirty="0"/>
              <a:t>často kombinovaný</a:t>
            </a:r>
            <a:r>
              <a:rPr lang="sk-SK" dirty="0"/>
              <a:t>:</a:t>
            </a:r>
          </a:p>
          <a:p>
            <a:r>
              <a:rPr lang="sk-SK" dirty="0" smtClean="0"/>
              <a:t>- civilný </a:t>
            </a:r>
            <a:r>
              <a:rPr lang="sk-SK" dirty="0"/>
              <a:t>alebo vojenský, </a:t>
            </a:r>
            <a:endParaRPr lang="sk-SK" dirty="0" smtClean="0"/>
          </a:p>
          <a:p>
            <a:r>
              <a:rPr lang="sk-SK" dirty="0" smtClean="0"/>
              <a:t>- mohli byť súčasťou </a:t>
            </a:r>
            <a:r>
              <a:rPr lang="sk-SK" dirty="0"/>
              <a:t>centra, </a:t>
            </a:r>
            <a:r>
              <a:rPr lang="sk-SK" dirty="0" smtClean="0"/>
              <a:t>mať strategický</a:t>
            </a:r>
            <a:r>
              <a:rPr lang="sk-SK" dirty="0"/>
              <a:t>, reprezentačno-mocenský, politický </a:t>
            </a:r>
            <a:r>
              <a:rPr lang="sk-SK" dirty="0" smtClean="0"/>
              <a:t>i sakrálny dôvod využívania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60068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nit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4629150"/>
            <a:ext cx="3173413" cy="2228850"/>
          </a:xfrm>
          <a:prstGeom prst="rect">
            <a:avLst/>
          </a:prstGeom>
          <a:noFill/>
          <a:ln/>
        </p:spPr>
      </p:pic>
      <p:pic>
        <p:nvPicPr>
          <p:cNvPr id="4" name="Picture 4" descr="ostra_ska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984625"/>
            <a:ext cx="4191000" cy="2873375"/>
          </a:xfrm>
          <a:prstGeom prst="rect">
            <a:avLst/>
          </a:prstGeom>
          <a:noFill/>
        </p:spPr>
      </p:pic>
      <p:cxnSp>
        <p:nvCxnSpPr>
          <p:cNvPr id="5" name="AutoShape 6"/>
          <p:cNvCxnSpPr>
            <a:cxnSpLocks noChangeShapeType="1"/>
          </p:cNvCxnSpPr>
          <p:nvPr/>
        </p:nvCxnSpPr>
        <p:spPr bwMode="auto">
          <a:xfrm>
            <a:off x="4419600" y="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6" name="AutoShape 8"/>
          <p:cNvCxnSpPr>
            <a:cxnSpLocks noChangeShapeType="1"/>
          </p:cNvCxnSpPr>
          <p:nvPr/>
        </p:nvCxnSpPr>
        <p:spPr bwMode="auto">
          <a:xfrm rot="5400000" flipV="1">
            <a:off x="4419600" y="0"/>
            <a:ext cx="1588" cy="1588"/>
          </a:xfrm>
          <a:prstGeom prst="bentConnector3">
            <a:avLst>
              <a:gd name="adj1" fmla="val -1440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cxn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0" y="188913"/>
            <a:ext cx="3349905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sk-SK" dirty="0" smtClean="0"/>
              <a:t>Sťahovanie národov D1-2</a:t>
            </a:r>
            <a:endParaRPr lang="cs-CZ" dirty="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860925" y="76200"/>
            <a:ext cx="24920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dirty="0" err="1" smtClean="0"/>
              <a:t>Severokarpatská</a:t>
            </a:r>
            <a:r>
              <a:rPr lang="sk-SK" dirty="0" smtClean="0"/>
              <a:t> skupina</a:t>
            </a:r>
            <a:endParaRPr lang="cs-CZ" dirty="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-92075" y="950913"/>
            <a:ext cx="1878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dirty="0" err="1" smtClean="0"/>
              <a:t>Svébske</a:t>
            </a:r>
            <a:r>
              <a:rPr lang="sk-SK" dirty="0" smtClean="0"/>
              <a:t>  osídlenie</a:t>
            </a:r>
            <a:endParaRPr lang="cs-CZ" dirty="0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1219200" y="13716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4724400" y="5334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k-SK"/>
          </a:p>
        </p:txBody>
      </p:sp>
      <p:graphicFrame>
        <p:nvGraphicFramePr>
          <p:cNvPr id="14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130888693"/>
              </p:ext>
            </p:extLst>
          </p:nvPr>
        </p:nvGraphicFramePr>
        <p:xfrm>
          <a:off x="0" y="-12319"/>
          <a:ext cx="9144000" cy="472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4" r:id="rId5" imgW="32837040" imgH="16970760" progId="CorelDraw.Graphic.9">
                  <p:embed/>
                </p:oleObj>
              </mc:Choice>
              <mc:Fallback>
                <p:oleObj r:id="rId5" imgW="32837040" imgH="16970760" progId="CorelDraw.Graphic.9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2319"/>
                        <a:ext cx="9144000" cy="472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841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_Devin_Abb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76" y="739106"/>
            <a:ext cx="8893175" cy="5824537"/>
          </a:xfrm>
          <a:prstGeom prst="rect">
            <a:avLst/>
          </a:prstGeom>
          <a:noFill/>
        </p:spPr>
      </p:pic>
      <p:sp>
        <p:nvSpPr>
          <p:cNvPr id="3" name="BlokTextu 2"/>
          <p:cNvSpPr txBox="1"/>
          <p:nvPr/>
        </p:nvSpPr>
        <p:spPr>
          <a:xfrm>
            <a:off x="1907704" y="219998"/>
            <a:ext cx="4798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Devín – príklad kombinovaného výšinného areálu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Výšinné sídliská 014\Oberleiserber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0"/>
            <a:ext cx="7086600" cy="4995863"/>
          </a:xfrm>
          <a:prstGeom prst="rect">
            <a:avLst/>
          </a:prstGeom>
          <a:noFill/>
        </p:spPr>
      </p:pic>
      <p:pic>
        <p:nvPicPr>
          <p:cNvPr id="10243" name="Picture 3" descr="F:\Výšinné sídliská 014\Oberleiserberg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74736"/>
            <a:ext cx="4860032" cy="2683263"/>
          </a:xfrm>
          <a:prstGeom prst="rect">
            <a:avLst/>
          </a:prstGeom>
          <a:noFill/>
        </p:spPr>
      </p:pic>
      <p:sp>
        <p:nvSpPr>
          <p:cNvPr id="2" name="BlokTextu 1"/>
          <p:cNvSpPr txBox="1"/>
          <p:nvPr/>
        </p:nvSpPr>
        <p:spPr>
          <a:xfrm>
            <a:off x="4355976" y="5209932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Pôvodné keltské </a:t>
            </a:r>
            <a:r>
              <a:rPr lang="sk-SK" b="1" dirty="0" err="1" smtClean="0"/>
              <a:t>oppidum</a:t>
            </a:r>
            <a:r>
              <a:rPr lang="sk-SK" b="1" dirty="0" smtClean="0"/>
              <a:t> (2-1. stor. pred Kr.)</a:t>
            </a:r>
          </a:p>
          <a:p>
            <a:r>
              <a:rPr lang="sk-SK" b="1" dirty="0" smtClean="0"/>
              <a:t>Vystriedalo v 4.-5. stor. po Kr. germánske panské sídlo</a:t>
            </a:r>
            <a:endParaRPr lang="sk-SK" b="1" dirty="0"/>
          </a:p>
        </p:txBody>
      </p:sp>
      <p:sp>
        <p:nvSpPr>
          <p:cNvPr id="3" name="BlokTextu 2"/>
          <p:cNvSpPr txBox="1"/>
          <p:nvPr/>
        </p:nvSpPr>
        <p:spPr>
          <a:xfrm>
            <a:off x="0" y="332656"/>
            <a:ext cx="1603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Oberleiserberg</a:t>
            </a:r>
            <a:endParaRPr lang="sk-SK" b="1" dirty="0" smtClean="0"/>
          </a:p>
          <a:p>
            <a:r>
              <a:rPr lang="sk-SK" b="1" dirty="0" smtClean="0"/>
              <a:t>Dolné Rakúsko</a:t>
            </a:r>
            <a:endParaRPr lang="sk-SK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:\Výšinné sídliská 014\Du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41647"/>
            <a:ext cx="7272808" cy="523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2699792" y="260648"/>
            <a:ext cx="432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smtClean="0"/>
              <a:t>Duel – príklad </a:t>
            </a:r>
            <a:r>
              <a:rPr lang="sk-SK" sz="1200" dirty="0" err="1" smtClean="0"/>
              <a:t>neskoroantického</a:t>
            </a:r>
            <a:r>
              <a:rPr lang="sk-SK" sz="1200" dirty="0" smtClean="0"/>
              <a:t>  výšinného sídla, východné Alpy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21986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:\Výšinné sídliská 014\Stredné Taliansko.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056" y="548680"/>
            <a:ext cx="5127247" cy="61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2987824" y="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Výšinné sídla v strednom Taliansku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0412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nit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337629"/>
            <a:ext cx="6408712" cy="450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lokTextu 2"/>
          <p:cNvSpPr txBox="1"/>
          <p:nvPr/>
        </p:nvSpPr>
        <p:spPr>
          <a:xfrm>
            <a:off x="2699792" y="54868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Nitra – hradný vrch – </a:t>
            </a:r>
            <a:r>
              <a:rPr lang="sk-SK" dirty="0" err="1" smtClean="0"/>
              <a:t>refúgium</a:t>
            </a:r>
            <a:r>
              <a:rPr lang="sk-SK" dirty="0" smtClean="0"/>
              <a:t> v 4.-5- storočí,</a:t>
            </a:r>
          </a:p>
          <a:p>
            <a:r>
              <a:rPr lang="sk-SK" dirty="0" smtClean="0"/>
              <a:t>Centrálne sídlo vo včasnom stredoveku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"/>
          <a:stretch/>
        </p:blipFill>
        <p:spPr>
          <a:xfrm>
            <a:off x="323528" y="1700808"/>
            <a:ext cx="8088847" cy="4954314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39552" y="188640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b="1" dirty="0" smtClean="0"/>
              <a:t>Vo včasnom stredoveku (Veľká Morava, 9.-10. storočie)  sa na kopcoch budujú opevnené sídla rôzneho určenia.</a:t>
            </a:r>
          </a:p>
          <a:p>
            <a:pPr algn="ctr"/>
            <a:endParaRPr lang="sk-SK" sz="1200" b="1" dirty="0"/>
          </a:p>
          <a:p>
            <a:pPr algn="ctr"/>
            <a:r>
              <a:rPr lang="sk-SK" sz="1200" b="1" dirty="0" smtClean="0"/>
              <a:t> Príklad Bojná: I – bohaté  centrálne sídlo,</a:t>
            </a:r>
          </a:p>
          <a:p>
            <a:pPr algn="ctr"/>
            <a:r>
              <a:rPr lang="sk-SK" sz="1200" b="1" dirty="0" smtClean="0"/>
              <a:t>II-IV – vojenské pevnosti, V - </a:t>
            </a:r>
            <a:r>
              <a:rPr lang="sk-SK" sz="1200" b="1" dirty="0" err="1" smtClean="0"/>
              <a:t>refúgium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1921249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3" descr="Boj_I_2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0450" y="3834601"/>
            <a:ext cx="3203848" cy="284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4716016" y="6597352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smtClean="0"/>
              <a:t>Centrálne hradisko Bojná I.</a:t>
            </a:r>
            <a:endParaRPr lang="sk-SK" sz="1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229421"/>
              </p:ext>
            </p:extLst>
          </p:nvPr>
        </p:nvGraphicFramePr>
        <p:xfrm>
          <a:off x="-612576" y="2012625"/>
          <a:ext cx="5244008" cy="7419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Acrobat Document" r:id="rId3" imgW="4533723" imgH="6415677" progId="AcroExch.Document.11">
                  <p:embed/>
                </p:oleObj>
              </mc:Choice>
              <mc:Fallback>
                <p:oleObj name="Acrobat Document" r:id="rId3" imgW="4533723" imgH="641567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612576" y="2012625"/>
                        <a:ext cx="5244008" cy="74198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o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738" y="764704"/>
            <a:ext cx="5092262" cy="3819197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4853547" y="4746909"/>
            <a:ext cx="396335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500" dirty="0" smtClean="0"/>
              <a:t>Na porovnanie sústava opevnení 9.-10. stor.</a:t>
            </a:r>
            <a:endParaRPr lang="sk-SK" sz="1500" dirty="0"/>
          </a:p>
          <a:p>
            <a:r>
              <a:rPr lang="sk-SK" sz="2100" b="1" dirty="0"/>
              <a:t>Dolné Vestenice, </a:t>
            </a:r>
            <a:r>
              <a:rPr lang="sk-SK" sz="2100" b="1" dirty="0" smtClean="0"/>
              <a:t>Horné Ponitrie</a:t>
            </a:r>
          </a:p>
          <a:p>
            <a:r>
              <a:rPr lang="sk-SK" sz="1200" b="1" dirty="0" smtClean="0"/>
              <a:t>1 – </a:t>
            </a:r>
            <a:r>
              <a:rPr lang="sk-SK" sz="1200" b="1" dirty="0" err="1" smtClean="0"/>
              <a:t>refúgium</a:t>
            </a:r>
            <a:r>
              <a:rPr lang="sk-SK" sz="1200" b="1" dirty="0" smtClean="0"/>
              <a:t> (817 </a:t>
            </a:r>
            <a:r>
              <a:rPr lang="sk-SK" sz="1200" b="1" dirty="0" err="1" smtClean="0"/>
              <a:t>m.n.m</a:t>
            </a:r>
            <a:r>
              <a:rPr lang="sk-SK" sz="1200" b="1" dirty="0" smtClean="0"/>
              <a:t>.)</a:t>
            </a:r>
          </a:p>
          <a:p>
            <a:r>
              <a:rPr lang="sk-SK" sz="1200" b="1" dirty="0" smtClean="0"/>
              <a:t>2 sídlisko</a:t>
            </a:r>
          </a:p>
          <a:p>
            <a:r>
              <a:rPr lang="sk-SK" sz="1200" b="1" dirty="0"/>
              <a:t>3</a:t>
            </a:r>
            <a:r>
              <a:rPr lang="sk-SK" sz="1200" b="1" dirty="0" smtClean="0"/>
              <a:t> – hradisko</a:t>
            </a:r>
          </a:p>
          <a:p>
            <a:r>
              <a:rPr lang="sk-SK" sz="1200" b="1" dirty="0" smtClean="0"/>
              <a:t>4 – cestné opevnenie</a:t>
            </a:r>
          </a:p>
          <a:p>
            <a:r>
              <a:rPr lang="sk-SK" sz="1200" b="1" dirty="0" smtClean="0"/>
              <a:t>5  - prístupová cesta</a:t>
            </a:r>
            <a:endParaRPr lang="sk-SK" sz="1200" b="1" dirty="0"/>
          </a:p>
          <a:p>
            <a:endParaRPr lang="sk-SK" sz="2100" b="1" dirty="0"/>
          </a:p>
        </p:txBody>
      </p:sp>
      <p:sp>
        <p:nvSpPr>
          <p:cNvPr id="6" name="Šípka nadol 5"/>
          <p:cNvSpPr/>
          <p:nvPr/>
        </p:nvSpPr>
        <p:spPr>
          <a:xfrm>
            <a:off x="6976241" y="2023898"/>
            <a:ext cx="134007" cy="42566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350"/>
          </a:p>
        </p:txBody>
      </p:sp>
      <p:sp>
        <p:nvSpPr>
          <p:cNvPr id="7" name="Šípka nadol 6"/>
          <p:cNvSpPr/>
          <p:nvPr/>
        </p:nvSpPr>
        <p:spPr>
          <a:xfrm>
            <a:off x="4887311" y="1527285"/>
            <a:ext cx="134007" cy="25224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350"/>
          </a:p>
        </p:txBody>
      </p:sp>
      <p:sp>
        <p:nvSpPr>
          <p:cNvPr id="9" name="BlokTextu 8"/>
          <p:cNvSpPr txBox="1"/>
          <p:nvPr/>
        </p:nvSpPr>
        <p:spPr>
          <a:xfrm>
            <a:off x="5078167" y="1597126"/>
            <a:ext cx="1970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350" dirty="0"/>
              <a:t>1</a:t>
            </a:r>
            <a:endParaRPr lang="sk-SK" sz="1350" dirty="0"/>
          </a:p>
        </p:txBody>
      </p:sp>
      <p:sp>
        <p:nvSpPr>
          <p:cNvPr id="10" name="BlokTextu 9"/>
          <p:cNvSpPr txBox="1"/>
          <p:nvPr/>
        </p:nvSpPr>
        <p:spPr>
          <a:xfrm>
            <a:off x="7110249" y="2012625"/>
            <a:ext cx="2128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350" dirty="0" smtClean="0"/>
              <a:t>3</a:t>
            </a:r>
            <a:endParaRPr lang="sk-SK" sz="1350" dirty="0"/>
          </a:p>
        </p:txBody>
      </p:sp>
    </p:spTree>
    <p:extLst>
      <p:ext uri="{BB962C8B-B14F-4D97-AF65-F5344CB8AC3E}">
        <p14:creationId xmlns:p14="http://schemas.microsoft.com/office/powerpoint/2010/main" val="21601433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8460432" cy="6345324"/>
          </a:xfrm>
          <a:prstGeom prst="rect">
            <a:avLst/>
          </a:prstGeom>
        </p:spPr>
      </p:pic>
      <p:sp>
        <p:nvSpPr>
          <p:cNvPr id="3" name="Šípka nadol 2"/>
          <p:cNvSpPr/>
          <p:nvPr/>
        </p:nvSpPr>
        <p:spPr>
          <a:xfrm>
            <a:off x="5004048" y="2204864"/>
            <a:ext cx="144016" cy="6480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5652120" y="6197893"/>
            <a:ext cx="273630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b="1" dirty="0" smtClean="0"/>
              <a:t>          Ondrašová </a:t>
            </a:r>
          </a:p>
          <a:p>
            <a:r>
              <a:rPr lang="sk-SK" b="1" dirty="0" err="1" smtClean="0"/>
              <a:t>okr</a:t>
            </a:r>
            <a:r>
              <a:rPr lang="sk-SK" b="1" dirty="0" smtClean="0"/>
              <a:t>. Turčianske Teplice</a:t>
            </a:r>
            <a:endParaRPr lang="sk-SK" b="1" dirty="0"/>
          </a:p>
        </p:txBody>
      </p:sp>
      <p:pic>
        <p:nvPicPr>
          <p:cNvPr id="5" name="Picture 1" descr="J:\prezentacie\Turiec_goog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3960" y="3162197"/>
            <a:ext cx="3995880" cy="3682027"/>
          </a:xfrm>
          <a:prstGeom prst="rect">
            <a:avLst/>
          </a:prstGeom>
          <a:noFill/>
        </p:spPr>
      </p:pic>
      <p:sp>
        <p:nvSpPr>
          <p:cNvPr id="6" name="Šípka nadol 5"/>
          <p:cNvSpPr/>
          <p:nvPr/>
        </p:nvSpPr>
        <p:spPr>
          <a:xfrm>
            <a:off x="755576" y="4149080"/>
            <a:ext cx="216024" cy="63549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4644008" y="1424975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 smtClean="0"/>
              <a:t>Refúgium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2717037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770225"/>
              </p:ext>
            </p:extLst>
          </p:nvPr>
        </p:nvGraphicFramePr>
        <p:xfrm>
          <a:off x="1403648" y="1268760"/>
          <a:ext cx="6840537" cy="499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5" name="Dokument" r:id="rId3" imgW="4877410" imgH="3560978" progId="Word.Document.8">
                  <p:embed/>
                </p:oleObj>
              </mc:Choice>
              <mc:Fallback>
                <p:oleObj name="Dokument" r:id="rId3" imgW="4877410" imgH="356097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1268760"/>
                        <a:ext cx="6840537" cy="499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63913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5220072" cy="3690359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15054"/>
            <a:ext cx="3923928" cy="294294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64704"/>
            <a:ext cx="2842260" cy="18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844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000" b="1" dirty="0" smtClean="0"/>
              <a:t>Výšinné polohy ako sakrálne areály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600" dirty="0"/>
              <a:t>Fenomén uctievania božstiev v horskom prostredí prostredníctvom ukladania celých i rituálne deformovaných predmetov na miestach, ktoré sa označujú ako prírodné svätyne, ale aj na v súčasnosti nevysvetliteľných výšinných polohách je spoločný mnohým horstvám a viacerým obdobiam. Je doložený od staršieho praveku až takmer do súčasnosti</a:t>
            </a:r>
            <a:r>
              <a:rPr lang="sk-SK" sz="1600" dirty="0" smtClean="0"/>
              <a:t>.</a:t>
            </a:r>
          </a:p>
          <a:p>
            <a:r>
              <a:rPr lang="sk-SK" sz="1600" dirty="0" smtClean="0"/>
              <a:t> </a:t>
            </a:r>
            <a:endParaRPr lang="sk-SK" sz="1600" dirty="0" smtClean="0"/>
          </a:p>
          <a:p>
            <a:r>
              <a:rPr lang="sk-SK" sz="1600" dirty="0" smtClean="0"/>
              <a:t>Tieto </a:t>
            </a:r>
            <a:r>
              <a:rPr lang="sk-SK" sz="1600" dirty="0"/>
              <a:t>praktiky v podobe depozitov - obetných darov a ich umiestnenie v krajine boli predmetom skúmania najmä v alpských krajinách. Spomeňme aspoň známy depot  ohňom prepálených keltských zbraní  z </a:t>
            </a:r>
            <a:r>
              <a:rPr lang="sk-SK" sz="1600" dirty="0" err="1"/>
              <a:t>Förker</a:t>
            </a:r>
            <a:r>
              <a:rPr lang="sk-SK" sz="1600" dirty="0"/>
              <a:t> </a:t>
            </a:r>
            <a:r>
              <a:rPr lang="sk-SK" sz="1600" dirty="0" err="1"/>
              <a:t>Laas</a:t>
            </a:r>
            <a:r>
              <a:rPr lang="sk-SK" sz="1600" dirty="0"/>
              <a:t> </a:t>
            </a:r>
            <a:r>
              <a:rPr lang="sk-SK" sz="1600" dirty="0" err="1"/>
              <a:t>Riegel</a:t>
            </a:r>
            <a:r>
              <a:rPr lang="sk-SK" sz="1600" dirty="0"/>
              <a:t> z </a:t>
            </a:r>
            <a:r>
              <a:rPr lang="sk-SK" sz="1600" dirty="0" smtClean="0"/>
              <a:t>Korutánska alebo </a:t>
            </a:r>
            <a:r>
              <a:rPr lang="sk-SK" sz="1600" dirty="0" err="1" smtClean="0"/>
              <a:t>včasnostredoveké</a:t>
            </a:r>
            <a:r>
              <a:rPr lang="sk-SK" sz="1600" dirty="0" smtClean="0"/>
              <a:t> </a:t>
            </a:r>
            <a:r>
              <a:rPr lang="sk-SK" sz="1600" dirty="0" err="1" smtClean="0"/>
              <a:t>depoty</a:t>
            </a:r>
            <a:r>
              <a:rPr lang="sk-SK" sz="1600" dirty="0" smtClean="0"/>
              <a:t> na hradisku </a:t>
            </a:r>
            <a:r>
              <a:rPr lang="sk-SK" sz="1600" dirty="0" err="1" smtClean="0"/>
              <a:t>Klášťov</a:t>
            </a:r>
            <a:r>
              <a:rPr lang="sk-SK" sz="1600" dirty="0" smtClean="0"/>
              <a:t> na Morave. </a:t>
            </a:r>
            <a:endParaRPr lang="sk-SK" sz="1600" dirty="0" smtClean="0"/>
          </a:p>
          <a:p>
            <a:endParaRPr lang="sk-SK" sz="1600" dirty="0" smtClean="0"/>
          </a:p>
          <a:p>
            <a:r>
              <a:rPr lang="sk-SK" sz="1600" dirty="0" smtClean="0"/>
              <a:t> V</a:t>
            </a:r>
            <a:r>
              <a:rPr lang="sk-SK" sz="1600" dirty="0"/>
              <a:t> Česku boli podrobne analyzované prevažne solitérne nálezy z doby bronzovej.  Vybrané  lokality tohto typu boli označené ako </a:t>
            </a:r>
            <a:r>
              <a:rPr lang="sk-SK" sz="1600" dirty="0" err="1"/>
              <a:t>memóriá</a:t>
            </a:r>
            <a:r>
              <a:rPr lang="sk-SK" sz="1600" dirty="0"/>
              <a:t> (súhrnne pozri </a:t>
            </a:r>
            <a:r>
              <a:rPr lang="sk-SK" sz="1600" i="1" dirty="0" err="1"/>
              <a:t>Jiráň</a:t>
            </a:r>
            <a:r>
              <a:rPr lang="sk-SK" sz="1600" i="1" dirty="0"/>
              <a:t> </a:t>
            </a:r>
            <a:r>
              <a:rPr lang="sk-SK" sz="1600" i="1" dirty="0" err="1"/>
              <a:t>et</a:t>
            </a:r>
            <a:r>
              <a:rPr lang="sk-SK" sz="1600" i="1" dirty="0"/>
              <a:t> al. 2008,</a:t>
            </a:r>
            <a:r>
              <a:rPr lang="sk-SK" sz="1600" dirty="0"/>
              <a:t> 237).</a:t>
            </a:r>
          </a:p>
          <a:p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354885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mapa 10 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6350"/>
            <a:ext cx="9793288" cy="69103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depoty 5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74" b="19966"/>
          <a:stretch>
            <a:fillRect/>
          </a:stretch>
        </p:blipFill>
        <p:spPr bwMode="auto">
          <a:xfrm>
            <a:off x="-180975" y="0"/>
            <a:ext cx="3578225" cy="42433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35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epoty 1,2,3,4,7,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3525"/>
            <a:ext cx="7581900" cy="65944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475656" y="54868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Klášťov</a:t>
            </a:r>
            <a:r>
              <a:rPr lang="sk-SK" dirty="0" smtClean="0"/>
              <a:t>, okres Zlín</a:t>
            </a:r>
          </a:p>
          <a:p>
            <a:r>
              <a:rPr lang="sk-SK" dirty="0" smtClean="0"/>
              <a:t>(760 m)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720884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58-05-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47663"/>
            <a:ext cx="3671888" cy="29352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58-05-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33375"/>
            <a:ext cx="3814762" cy="30495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58-05-5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57575"/>
            <a:ext cx="3743325" cy="299243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58-05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644900"/>
            <a:ext cx="3960812" cy="27400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56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:\Výšinné sídliská 014\Svete gore nad Bistrico S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226" y="6789"/>
            <a:ext cx="4878083" cy="303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Výšinné sídliská 014\P1020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564904"/>
            <a:ext cx="3093871" cy="4125161"/>
          </a:xfrm>
          <a:prstGeom prst="rect">
            <a:avLst/>
          </a:prstGeom>
          <a:noFill/>
        </p:spPr>
      </p:pic>
      <p:pic>
        <p:nvPicPr>
          <p:cNvPr id="4" name="Picture 3" descr="K:\Výšinné sídliská 014\Rifnik pri Šentjurju S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89040"/>
            <a:ext cx="4416308" cy="275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611560" y="908720"/>
            <a:ext cx="3096344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200" b="1" dirty="0" err="1" smtClean="0"/>
              <a:t>Východoalpské</a:t>
            </a:r>
            <a:r>
              <a:rPr lang="sk-SK" sz="1200" b="1" dirty="0" smtClean="0"/>
              <a:t> kostoly na vrcholoch kopcov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418382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Výšinné sídliská 014\P102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371632" cy="5559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83040" y="404664"/>
            <a:ext cx="89289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dirty="0" smtClean="0"/>
              <a:t>Prehľad využívania výšinných polôh:</a:t>
            </a:r>
          </a:p>
          <a:p>
            <a:endParaRPr lang="sk-SK" dirty="0" smtClean="0"/>
          </a:p>
          <a:p>
            <a:r>
              <a:rPr lang="sk-SK" dirty="0" smtClean="0"/>
              <a:t>Opevnené osady staršej doby bronzovej sa budovali </a:t>
            </a:r>
            <a:r>
              <a:rPr lang="sk-SK" dirty="0"/>
              <a:t>na vyvýšeninách v blízkosti úrodného </a:t>
            </a:r>
            <a:r>
              <a:rPr lang="sk-SK" dirty="0" smtClean="0"/>
              <a:t>zázemia (</a:t>
            </a:r>
            <a:r>
              <a:rPr lang="sk-SK" dirty="0" err="1" smtClean="0"/>
              <a:t>únětická</a:t>
            </a:r>
            <a:r>
              <a:rPr lang="sk-SK" dirty="0" smtClean="0"/>
              <a:t>, </a:t>
            </a:r>
            <a:r>
              <a:rPr lang="sk-SK" dirty="0" err="1" smtClean="0"/>
              <a:t>otomanská</a:t>
            </a:r>
            <a:r>
              <a:rPr lang="sk-SK" dirty="0" smtClean="0"/>
              <a:t>, </a:t>
            </a:r>
            <a:r>
              <a:rPr lang="sk-SK" dirty="0" err="1" smtClean="0"/>
              <a:t>maďarovská</a:t>
            </a:r>
            <a:r>
              <a:rPr lang="sk-SK" dirty="0" smtClean="0"/>
              <a:t> </a:t>
            </a:r>
            <a:r>
              <a:rPr lang="sk-SK" dirty="0"/>
              <a:t>a </a:t>
            </a:r>
            <a:r>
              <a:rPr lang="sk-SK" dirty="0" err="1" smtClean="0"/>
              <a:t>věteřovská</a:t>
            </a:r>
            <a:r>
              <a:rPr lang="sk-SK" dirty="0" smtClean="0"/>
              <a:t> kultúra)</a:t>
            </a:r>
          </a:p>
          <a:p>
            <a:r>
              <a:rPr lang="sk-SK" dirty="0" smtClean="0"/>
              <a:t> </a:t>
            </a:r>
            <a:endParaRPr lang="sk-SK" dirty="0"/>
          </a:p>
          <a:p>
            <a:r>
              <a:rPr lang="sk-SK" dirty="0" smtClean="0"/>
              <a:t>Vysoké </a:t>
            </a:r>
            <a:r>
              <a:rPr lang="sk-SK" dirty="0"/>
              <a:t>až extrémne polohy v horskom prostredí sa </a:t>
            </a:r>
            <a:r>
              <a:rPr lang="sk-SK" dirty="0" smtClean="0"/>
              <a:t>začínajú </a:t>
            </a:r>
            <a:r>
              <a:rPr lang="sk-SK" dirty="0"/>
              <a:t>masovo využívať</a:t>
            </a:r>
          </a:p>
          <a:p>
            <a:r>
              <a:rPr lang="sk-SK" dirty="0"/>
              <a:t>v mladšej a neskorej dobe bronzovej (lužická kultúra</a:t>
            </a:r>
            <a:r>
              <a:rPr lang="sk-SK" dirty="0" smtClean="0"/>
              <a:t>), opevnené sídliská a </a:t>
            </a:r>
            <a:r>
              <a:rPr lang="sk-SK" dirty="0" smtClean="0">
                <a:solidFill>
                  <a:srgbClr val="FF0000"/>
                </a:solidFill>
              </a:rPr>
              <a:t>prvé </a:t>
            </a:r>
            <a:r>
              <a:rPr lang="sk-SK" dirty="0" err="1" smtClean="0">
                <a:solidFill>
                  <a:srgbClr val="FF0000"/>
                </a:solidFill>
              </a:rPr>
              <a:t>refúgiá</a:t>
            </a:r>
            <a:endParaRPr lang="sk-SK" dirty="0" smtClean="0">
              <a:solidFill>
                <a:srgbClr val="FF0000"/>
              </a:solidFill>
            </a:endParaRPr>
          </a:p>
          <a:p>
            <a:endParaRPr lang="sk-SK" dirty="0" smtClean="0"/>
          </a:p>
          <a:p>
            <a:r>
              <a:rPr lang="sk-SK" dirty="0" smtClean="0"/>
              <a:t>Doba halštatská – aj výrobné a mocenské strediská na výšinách. </a:t>
            </a:r>
            <a:endParaRPr lang="sk-SK" dirty="0"/>
          </a:p>
          <a:p>
            <a:r>
              <a:rPr lang="sk-SK" dirty="0" smtClean="0"/>
              <a:t>V Karpatoch - špecifický </a:t>
            </a:r>
            <a:r>
              <a:rPr lang="sk-SK" dirty="0"/>
              <a:t>horizont </a:t>
            </a:r>
            <a:r>
              <a:rPr lang="sk-SK" dirty="0" err="1">
                <a:solidFill>
                  <a:srgbClr val="FF0000"/>
                </a:solidFill>
              </a:rPr>
              <a:t>refúgií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/>
              <a:t>na rozhraní doby halštatskej a </a:t>
            </a:r>
            <a:r>
              <a:rPr lang="sk-SK" dirty="0" smtClean="0"/>
              <a:t>doby laténskej </a:t>
            </a:r>
          </a:p>
          <a:p>
            <a:endParaRPr lang="sk-SK" dirty="0"/>
          </a:p>
          <a:p>
            <a:r>
              <a:rPr lang="sk-SK" dirty="0" smtClean="0"/>
              <a:t>Včasná doba laténska: na vrchoch vznikajú výrobné strediská (</a:t>
            </a:r>
            <a:r>
              <a:rPr lang="sk-SK" dirty="0" err="1" smtClean="0"/>
              <a:t>Černov</a:t>
            </a:r>
            <a:r>
              <a:rPr lang="sk-SK" dirty="0" smtClean="0"/>
              <a:t>, Horné Orešany)</a:t>
            </a:r>
          </a:p>
          <a:p>
            <a:endParaRPr lang="sk-SK" dirty="0"/>
          </a:p>
          <a:p>
            <a:r>
              <a:rPr lang="sk-SK" dirty="0" smtClean="0"/>
              <a:t>Staršia doba rímska (2. stor.): príležitostné využívanie </a:t>
            </a:r>
            <a:r>
              <a:rPr lang="sk-SK" dirty="0" err="1" smtClean="0">
                <a:solidFill>
                  <a:srgbClr val="FF0000"/>
                </a:solidFill>
              </a:rPr>
              <a:t>refugiálnych</a:t>
            </a:r>
            <a:r>
              <a:rPr lang="sk-SK" dirty="0" smtClean="0"/>
              <a:t> polôh (markomanské vojny)</a:t>
            </a:r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r>
              <a:rPr lang="sk-SK" dirty="0" smtClean="0"/>
              <a:t>Neskorá </a:t>
            </a:r>
            <a:r>
              <a:rPr lang="sk-SK" dirty="0"/>
              <a:t>doba </a:t>
            </a:r>
            <a:r>
              <a:rPr lang="sk-SK" dirty="0" smtClean="0"/>
              <a:t>rímska až začiatok sťahovania národov (4.-5. stor.): masové obsadzovanie</a:t>
            </a:r>
          </a:p>
          <a:p>
            <a:r>
              <a:rPr lang="sk-SK" dirty="0"/>
              <a:t>v</a:t>
            </a:r>
            <a:r>
              <a:rPr lang="sk-SK" dirty="0" smtClean="0"/>
              <a:t>ýšin (</a:t>
            </a:r>
            <a:r>
              <a:rPr lang="sk-SK" dirty="0" err="1" smtClean="0">
                <a:solidFill>
                  <a:srgbClr val="FF0000"/>
                </a:solidFill>
              </a:rPr>
              <a:t>refúgiá</a:t>
            </a:r>
            <a:r>
              <a:rPr lang="sk-SK" dirty="0" smtClean="0"/>
              <a:t>, aj trvalejšie sídliská s výrobou)</a:t>
            </a:r>
            <a:endParaRPr lang="sk-SK" dirty="0"/>
          </a:p>
          <a:p>
            <a:endParaRPr lang="sk-SK" dirty="0"/>
          </a:p>
          <a:p>
            <a:r>
              <a:rPr lang="sk-SK" dirty="0" smtClean="0"/>
              <a:t>včasný </a:t>
            </a:r>
            <a:r>
              <a:rPr lang="sk-SK" dirty="0"/>
              <a:t>stredovek (</a:t>
            </a:r>
            <a:r>
              <a:rPr lang="sk-SK" dirty="0" smtClean="0"/>
              <a:t>8. - 10</a:t>
            </a:r>
            <a:r>
              <a:rPr lang="sk-SK" dirty="0"/>
              <a:t>. storočie)</a:t>
            </a:r>
          </a:p>
        </p:txBody>
      </p:sp>
    </p:spTree>
    <p:extLst>
      <p:ext uri="{BB962C8B-B14F-4D97-AF65-F5344CB8AC3E}">
        <p14:creationId xmlns:p14="http://schemas.microsoft.com/office/powerpoint/2010/main" val="2770014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0" y="620688"/>
            <a:ext cx="91440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b="1" dirty="0" smtClean="0"/>
              <a:t>V ktorých obdobiach/oblastiach máme/nemáme výšinné osady či vôbec opevnenia?</a:t>
            </a:r>
          </a:p>
          <a:p>
            <a:endParaRPr lang="sk-SK" sz="1400" b="1" dirty="0"/>
          </a:p>
          <a:p>
            <a:endParaRPr lang="sk-SK" sz="1400" b="1" dirty="0" smtClean="0"/>
          </a:p>
          <a:p>
            <a:r>
              <a:rPr lang="sk-SK" sz="1400" b="1" dirty="0" smtClean="0"/>
              <a:t>Geografické odlišnosti vo využívaní výšinných polôh</a:t>
            </a:r>
          </a:p>
          <a:p>
            <a:endParaRPr lang="sk-SK" sz="1400" dirty="0" smtClean="0"/>
          </a:p>
          <a:p>
            <a:r>
              <a:rPr lang="sk-SK" sz="1400" dirty="0"/>
              <a:t>N</a:t>
            </a:r>
            <a:r>
              <a:rPr lang="sk-SK" sz="1400" dirty="0" smtClean="0"/>
              <a:t>ie sú dané len geografickými podmienkami, medzi využívaním </a:t>
            </a:r>
            <a:r>
              <a:rPr lang="sk-SK" sz="1400" dirty="0"/>
              <a:t>výšin sú aj značné odlišnosti </a:t>
            </a:r>
            <a:endParaRPr lang="sk-SK" sz="1400" dirty="0" smtClean="0"/>
          </a:p>
          <a:p>
            <a:r>
              <a:rPr lang="sk-SK" sz="1400" dirty="0" smtClean="0"/>
              <a:t>Sú aj v rôznych oblastiach či pohoriach. Ťažisko lokalít na výšinách: v Alpách, severnom a strednom Taliansku, severný Balkán. </a:t>
            </a:r>
          </a:p>
          <a:p>
            <a:r>
              <a:rPr lang="sk-SK" sz="1400" dirty="0"/>
              <a:t>S</a:t>
            </a:r>
            <a:r>
              <a:rPr lang="sk-SK" sz="1400" dirty="0" smtClean="0"/>
              <a:t>úvislosť  s antickou tradíciou a so vznikom prvých miest – kontinuita antiky a stredoveku</a:t>
            </a:r>
          </a:p>
          <a:p>
            <a:endParaRPr lang="sk-SK" sz="1400" dirty="0" smtClean="0"/>
          </a:p>
          <a:p>
            <a:r>
              <a:rPr lang="sk-SK" sz="1400" b="1" dirty="0" smtClean="0"/>
              <a:t>Opevnené? Neopevnené?</a:t>
            </a:r>
          </a:p>
          <a:p>
            <a:r>
              <a:rPr lang="sk-SK" sz="1400" dirty="0" smtClean="0"/>
              <a:t>Už princíp obsadenia výšiny predpokladá potrebu obrany a jej budovanie, ktoré nemusí </a:t>
            </a:r>
          </a:p>
          <a:p>
            <a:r>
              <a:rPr lang="sk-SK" sz="1400" dirty="0" smtClean="0"/>
              <a:t>byť archeologicky postihnuteľné (niekedy ani nie je nutné)</a:t>
            </a:r>
          </a:p>
          <a:p>
            <a:endParaRPr lang="sk-SK" sz="1400" dirty="0"/>
          </a:p>
          <a:p>
            <a:r>
              <a:rPr lang="sk-SK" sz="1400" b="1" dirty="0" smtClean="0"/>
              <a:t>Fenomén opätovného využívania konkrétnych výšinných polôh:</a:t>
            </a:r>
          </a:p>
          <a:p>
            <a:pPr>
              <a:buFontTx/>
              <a:buChar char="-"/>
            </a:pPr>
            <a:r>
              <a:rPr lang="sk-SK" sz="1400" dirty="0" smtClean="0"/>
              <a:t>v </a:t>
            </a:r>
            <a:r>
              <a:rPr lang="sk-SK" sz="1400" dirty="0" err="1" smtClean="0"/>
              <a:t>karpatsko</a:t>
            </a:r>
            <a:r>
              <a:rPr lang="sk-SK" sz="1400" dirty="0" smtClean="0"/>
              <a:t>–sudetskom priestore (Čechy, Morava, Slovensko): ťažisko – neskorá doba bronzová, </a:t>
            </a:r>
          </a:p>
          <a:p>
            <a:pPr>
              <a:buFontTx/>
              <a:buChar char="-"/>
            </a:pPr>
            <a:r>
              <a:rPr lang="sk-SK" sz="1400" dirty="0" err="1" smtClean="0"/>
              <a:t>halštat</a:t>
            </a:r>
            <a:r>
              <a:rPr lang="sk-SK" sz="1400" dirty="0" smtClean="0"/>
              <a:t>, neskorý latén, neskorý </a:t>
            </a:r>
            <a:r>
              <a:rPr lang="sk-SK" sz="1400" dirty="0" err="1" smtClean="0"/>
              <a:t>rím</a:t>
            </a:r>
            <a:r>
              <a:rPr lang="sk-SK" sz="1400" dirty="0" smtClean="0"/>
              <a:t>/sťahovanie národov</a:t>
            </a:r>
          </a:p>
          <a:p>
            <a:pPr>
              <a:buFontTx/>
              <a:buChar char="-"/>
            </a:pPr>
            <a:endParaRPr lang="sk-SK" sz="1400" dirty="0" smtClean="0"/>
          </a:p>
          <a:p>
            <a:pPr>
              <a:buFontTx/>
              <a:buChar char="-"/>
            </a:pPr>
            <a:r>
              <a:rPr lang="sk-SK" sz="1400" dirty="0" smtClean="0"/>
              <a:t> Zväčšovanie/zmenšovanie hradísk (opticky: „dvojité opevnenie“)</a:t>
            </a:r>
            <a:endParaRPr lang="sk-SK" sz="1400" dirty="0"/>
          </a:p>
          <a:p>
            <a:pPr>
              <a:buFontTx/>
              <a:buChar char="-"/>
            </a:pPr>
            <a:endParaRPr lang="sk-SK" sz="1400" dirty="0" smtClean="0"/>
          </a:p>
          <a:p>
            <a:pPr>
              <a:buFontTx/>
              <a:buChar char="-"/>
            </a:pPr>
            <a:r>
              <a:rPr lang="sk-SK" sz="1400" dirty="0" smtClean="0"/>
              <a:t> v Karpatoch bolo málo hradísk budovaných na starších opevneniach (bol dostatok vrchov, výber podľa  požadovanej veľkosti)</a:t>
            </a:r>
          </a:p>
          <a:p>
            <a:pPr>
              <a:buFontTx/>
              <a:buChar char="-"/>
            </a:pPr>
            <a:endParaRPr lang="sk-SK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Druhy opevnení:</a:t>
            </a:r>
            <a:r>
              <a:rPr kumimoji="0" lang="cs-CZ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cs-CZ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cs-CZ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Prírodné </a:t>
            </a:r>
            <a:r>
              <a:rPr kumimoji="0" lang="sk-SK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(voda, úžľabiny, bralá)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Provizórne </a:t>
            </a:r>
            <a:r>
              <a:rPr kumimoji="0" lang="sk-SK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(zátarasy, záseky, násypy, priekopy)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Stále </a:t>
            </a:r>
            <a:r>
              <a:rPr kumimoji="0" lang="sk-SK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(valy s konštrukciou, hradby, palisády, priekopy)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Podľa materiálu: </a:t>
            </a:r>
            <a:r>
              <a:rPr kumimoji="0" lang="sk-SK" sz="1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drevozemné</a:t>
            </a:r>
            <a:r>
              <a:rPr kumimoji="0" lang="sk-SK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kamenné, zemné, drevené, kombinované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Podľa typu: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Obvodové, </a:t>
            </a:r>
            <a:r>
              <a:rPr kumimoji="0" lang="sk-SK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(princíp kruhovej obrany)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segmentové </a:t>
            </a:r>
            <a:r>
              <a:rPr kumimoji="0" lang="sk-SK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(časť chráni príroda, časť umelá fortifikácia),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šijové </a:t>
            </a:r>
            <a:r>
              <a:rPr kumimoji="0" lang="sk-SK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(priečny val)</a:t>
            </a:r>
            <a:r>
              <a:rPr kumimoji="0" lang="sk-SK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Líniové  </a:t>
            </a:r>
            <a:r>
              <a:rPr kumimoji="0" lang="sk-SK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(krajinné)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k-SK" sz="1400" b="1" dirty="0" smtClean="0"/>
              <a:t>Externé </a:t>
            </a:r>
            <a:r>
              <a:rPr lang="sk-SK" sz="1400" dirty="0" smtClean="0"/>
              <a:t>(ochrana predpolia opevnenia)</a:t>
            </a:r>
            <a:endParaRPr kumimoji="0" lang="sk-SK" sz="1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Prvky opevnení:  </a:t>
            </a:r>
            <a:r>
              <a:rPr kumimoji="0" lang="sk-SK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hradby, priekopy,  brány, veže, špeciálne obranné zariadenia (pasce), mobilné prvky (balvany, kamene)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 dirty="0" smtClean="0"/>
          </a:p>
        </p:txBody>
      </p:sp>
      <p:graphicFrame>
        <p:nvGraphicFramePr>
          <p:cNvPr id="28675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116013" y="1196975"/>
          <a:ext cx="6840537" cy="499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2" name="Dokument" r:id="rId3" imgW="4877410" imgH="3560978" progId="Word.Document.8">
                  <p:embed/>
                </p:oleObj>
              </mc:Choice>
              <mc:Fallback>
                <p:oleObj name="Dokument" r:id="rId3" imgW="4877410" imgH="356097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196975"/>
                        <a:ext cx="6840537" cy="499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326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29896" y="1916832"/>
            <a:ext cx="2242592" cy="65293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kumimoji="0" lang="sk-SK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SLATINA </a:t>
            </a:r>
            <a:r>
              <a:rPr kumimoji="0" lang="sk-SK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n. </a:t>
            </a:r>
            <a:r>
              <a:rPr lang="sk-SK" sz="1400" dirty="0" err="1">
                <a:latin typeface="+mj-lt"/>
                <a:ea typeface="+mj-ea"/>
                <a:cs typeface="+mj-cs"/>
              </a:rPr>
              <a:t>B</a:t>
            </a:r>
            <a:r>
              <a:rPr kumimoji="0" lang="sk-SK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ebravou</a:t>
            </a:r>
            <a:r>
              <a:rPr kumimoji="0" lang="sk-SK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k-SK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k-SK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hradisko: neskorá d. bronzová,</a:t>
            </a:r>
            <a:r>
              <a:rPr kumimoji="0" lang="sk-SK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k-SK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LT C1+C2 (ťažisko osídlenia), včasný stredovek (</a:t>
            </a:r>
            <a:r>
              <a:rPr kumimoji="0" lang="sk-SK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refúgium</a:t>
            </a:r>
            <a:r>
              <a:rPr kumimoji="0" lang="sk-SK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cs-CZ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 descr="Hradisko_slat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1520" y="3467631"/>
            <a:ext cx="3312368" cy="2995923"/>
          </a:xfrm>
          <a:prstGeom prst="rect">
            <a:avLst/>
          </a:prstGeom>
          <a:noFill/>
          <a:ln/>
        </p:spPr>
      </p:pic>
      <p:pic>
        <p:nvPicPr>
          <p:cNvPr id="4" name="Picture 4" descr="plan_ma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9978" y="3501008"/>
            <a:ext cx="4520494" cy="312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2123728" y="548680"/>
            <a:ext cx="4896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Príklady zväčšovania/zmenšovania opevnení</a:t>
            </a:r>
          </a:p>
          <a:p>
            <a:r>
              <a:rPr lang="sk-SK" sz="1200" dirty="0" smtClean="0"/>
              <a:t>                                       (súvisí so zmenou funkcie)</a:t>
            </a:r>
            <a:endParaRPr lang="sk-SK" sz="1200" dirty="0"/>
          </a:p>
        </p:txBody>
      </p:sp>
      <p:sp>
        <p:nvSpPr>
          <p:cNvPr id="7" name="BlokTextu 6"/>
          <p:cNvSpPr txBox="1"/>
          <p:nvPr/>
        </p:nvSpPr>
        <p:spPr>
          <a:xfrm>
            <a:off x="4716016" y="1548046"/>
            <a:ext cx="3600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LIPTOVSKÁ MARA „</a:t>
            </a:r>
            <a:r>
              <a:rPr lang="sk-SK" sz="1400" dirty="0" err="1" smtClean="0"/>
              <a:t>Havránok</a:t>
            </a:r>
            <a:r>
              <a:rPr lang="sk-SK" sz="1400" dirty="0" smtClean="0"/>
              <a:t>“</a:t>
            </a:r>
          </a:p>
          <a:p>
            <a:r>
              <a:rPr lang="sk-SK" sz="1400" dirty="0" smtClean="0"/>
              <a:t>Príklad redukcie opevnenia a postupné zmeny jeho funkcie (stredný latén až počiatok d. rímskej): zelená fáza – pôvodné opevnenie, červená fáza – zahrnula do opevnenia aj svätyňu, modrá fáza – po zničení hradiska a svätyne -  obnova zredukovaného opevnenia</a:t>
            </a:r>
            <a:endParaRPr lang="sk-SK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1962</TotalTime>
  <Words>1167</Words>
  <Application>Microsoft Office PowerPoint</Application>
  <PresentationFormat>Prezentácia na obrazovke (4:3)</PresentationFormat>
  <Paragraphs>221</Paragraphs>
  <Slides>46</Slides>
  <Notes>1</Notes>
  <HiddenSlides>0</HiddenSlides>
  <MMClips>0</MMClips>
  <ScaleCrop>false</ScaleCrop>
  <HeadingPairs>
    <vt:vector size="8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5</vt:i4>
      </vt:variant>
      <vt:variant>
        <vt:lpstr>Nadpisy snímok</vt:lpstr>
      </vt:variant>
      <vt:variant>
        <vt:i4>46</vt:i4>
      </vt:variant>
    </vt:vector>
  </HeadingPairs>
  <TitlesOfParts>
    <vt:vector size="56" baseType="lpstr">
      <vt:lpstr>Arial</vt:lpstr>
      <vt:lpstr>Calibri</vt:lpstr>
      <vt:lpstr>Garamond</vt:lpstr>
      <vt:lpstr>Times New Roman</vt:lpstr>
      <vt:lpstr>Motív Office</vt:lpstr>
      <vt:lpstr>Dokument</vt:lpstr>
      <vt:lpstr>CorelPhotoPaint.Image.8</vt:lpstr>
      <vt:lpstr>CorelDRAW</vt:lpstr>
      <vt:lpstr>CorelDraw.Graphic.9</vt:lpstr>
      <vt:lpstr>Acrobat Document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Vyšný Kubín – centrálne halštatské hradisko   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Výšinné polohy ako sakrálne areály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Karol Pieta</dc:creator>
  <cp:lastModifiedBy>Hewlett-Packard Company</cp:lastModifiedBy>
  <cp:revision>90</cp:revision>
  <dcterms:created xsi:type="dcterms:W3CDTF">2014-02-17T09:01:31Z</dcterms:created>
  <dcterms:modified xsi:type="dcterms:W3CDTF">2020-05-03T20:32:14Z</dcterms:modified>
</cp:coreProperties>
</file>