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74" r:id="rId4"/>
    <p:sldId id="269" r:id="rId5"/>
    <p:sldId id="272" r:id="rId6"/>
    <p:sldId id="270" r:id="rId7"/>
    <p:sldId id="273" r:id="rId8"/>
    <p:sldId id="279" r:id="rId9"/>
    <p:sldId id="281" r:id="rId10"/>
    <p:sldId id="271" r:id="rId11"/>
    <p:sldId id="263" r:id="rId12"/>
    <p:sldId id="285" r:id="rId13"/>
    <p:sldId id="286" r:id="rId14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7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ADB92-8B4F-4C8C-BB5E-2348D13119DB}" type="slidenum">
              <a:rPr lang="hu-HU" altLang="sk-SK"/>
              <a:pPr/>
              <a:t>‹#›</a:t>
            </a:fld>
            <a:endParaRPr lang="hu-HU" altLang="sk-SK"/>
          </a:p>
        </p:txBody>
      </p:sp>
    </p:spTree>
    <p:extLst>
      <p:ext uri="{BB962C8B-B14F-4D97-AF65-F5344CB8AC3E}">
        <p14:creationId xmlns:p14="http://schemas.microsoft.com/office/powerpoint/2010/main" val="240942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EFAA6-D777-47B4-B6B0-17D83D1A7707}" type="slidenum">
              <a:rPr lang="hu-HU" altLang="sk-SK"/>
              <a:pPr/>
              <a:t>‹#›</a:t>
            </a:fld>
            <a:endParaRPr lang="hu-HU" altLang="sk-SK"/>
          </a:p>
        </p:txBody>
      </p:sp>
    </p:spTree>
    <p:extLst>
      <p:ext uri="{BB962C8B-B14F-4D97-AF65-F5344CB8AC3E}">
        <p14:creationId xmlns:p14="http://schemas.microsoft.com/office/powerpoint/2010/main" val="5355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C8F6D-5F3F-4FF7-88F0-E240B85B5D71}" type="slidenum">
              <a:rPr lang="hu-HU" altLang="sk-SK"/>
              <a:pPr/>
              <a:t>‹#›</a:t>
            </a:fld>
            <a:endParaRPr lang="hu-HU" altLang="sk-SK"/>
          </a:p>
        </p:txBody>
      </p:sp>
    </p:spTree>
    <p:extLst>
      <p:ext uri="{BB962C8B-B14F-4D97-AF65-F5344CB8AC3E}">
        <p14:creationId xmlns:p14="http://schemas.microsoft.com/office/powerpoint/2010/main" val="1530209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štyr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B421B3A-C66C-4DC8-8AA8-44C3FC3E1188}" type="slidenum">
              <a:rPr lang="hu-HU" altLang="sk-SK"/>
              <a:pPr/>
              <a:t>‹#›</a:t>
            </a:fld>
            <a:endParaRPr lang="hu-HU" altLang="sk-SK"/>
          </a:p>
        </p:txBody>
      </p:sp>
    </p:spTree>
    <p:extLst>
      <p:ext uri="{BB962C8B-B14F-4D97-AF65-F5344CB8AC3E}">
        <p14:creationId xmlns:p14="http://schemas.microsoft.com/office/powerpoint/2010/main" val="3662583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obsah a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sk-SK"/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04EE57-FCF7-4B5F-9F82-EF664934B08D}" type="slidenum">
              <a:rPr lang="hu-HU" altLang="sk-SK"/>
              <a:pPr/>
              <a:t>‹#›</a:t>
            </a:fld>
            <a:endParaRPr lang="hu-HU" altLang="sk-SK"/>
          </a:p>
        </p:txBody>
      </p:sp>
    </p:spTree>
    <p:extLst>
      <p:ext uri="{BB962C8B-B14F-4D97-AF65-F5344CB8AC3E}">
        <p14:creationId xmlns:p14="http://schemas.microsoft.com/office/powerpoint/2010/main" val="40671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9D3A-A036-46BC-8A5B-E165C78A8255}" type="slidenum">
              <a:rPr lang="hu-HU" altLang="sk-SK"/>
              <a:pPr/>
              <a:t>‹#›</a:t>
            </a:fld>
            <a:endParaRPr lang="hu-HU" altLang="sk-SK"/>
          </a:p>
        </p:txBody>
      </p:sp>
    </p:spTree>
    <p:extLst>
      <p:ext uri="{BB962C8B-B14F-4D97-AF65-F5344CB8AC3E}">
        <p14:creationId xmlns:p14="http://schemas.microsoft.com/office/powerpoint/2010/main" val="72958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35544-2036-4013-827C-C4509D424742}" type="slidenum">
              <a:rPr lang="hu-HU" altLang="sk-SK"/>
              <a:pPr/>
              <a:t>‹#›</a:t>
            </a:fld>
            <a:endParaRPr lang="hu-HU" altLang="sk-SK"/>
          </a:p>
        </p:txBody>
      </p:sp>
    </p:spTree>
    <p:extLst>
      <p:ext uri="{BB962C8B-B14F-4D97-AF65-F5344CB8AC3E}">
        <p14:creationId xmlns:p14="http://schemas.microsoft.com/office/powerpoint/2010/main" val="5099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A89AA-90C8-4018-9C07-BD2C1AD6A193}" type="slidenum">
              <a:rPr lang="hu-HU" altLang="sk-SK"/>
              <a:pPr/>
              <a:t>‹#›</a:t>
            </a:fld>
            <a:endParaRPr lang="hu-HU" altLang="sk-SK"/>
          </a:p>
        </p:txBody>
      </p:sp>
    </p:spTree>
    <p:extLst>
      <p:ext uri="{BB962C8B-B14F-4D97-AF65-F5344CB8AC3E}">
        <p14:creationId xmlns:p14="http://schemas.microsoft.com/office/powerpoint/2010/main" val="398369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BDF80-B289-47A4-9F07-6E09DEF6CD9F}" type="slidenum">
              <a:rPr lang="hu-HU" altLang="sk-SK"/>
              <a:pPr/>
              <a:t>‹#›</a:t>
            </a:fld>
            <a:endParaRPr lang="hu-HU" altLang="sk-SK"/>
          </a:p>
        </p:txBody>
      </p:sp>
    </p:spTree>
    <p:extLst>
      <p:ext uri="{BB962C8B-B14F-4D97-AF65-F5344CB8AC3E}">
        <p14:creationId xmlns:p14="http://schemas.microsoft.com/office/powerpoint/2010/main" val="111837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71B6A-1453-4FCA-B006-EEE78A17F9F1}" type="slidenum">
              <a:rPr lang="hu-HU" altLang="sk-SK"/>
              <a:pPr/>
              <a:t>‹#›</a:t>
            </a:fld>
            <a:endParaRPr lang="hu-HU" altLang="sk-SK"/>
          </a:p>
        </p:txBody>
      </p:sp>
    </p:spTree>
    <p:extLst>
      <p:ext uri="{BB962C8B-B14F-4D97-AF65-F5344CB8AC3E}">
        <p14:creationId xmlns:p14="http://schemas.microsoft.com/office/powerpoint/2010/main" val="117264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1B966-0999-45DC-9353-870E56499832}" type="slidenum">
              <a:rPr lang="hu-HU" altLang="sk-SK"/>
              <a:pPr/>
              <a:t>‹#›</a:t>
            </a:fld>
            <a:endParaRPr lang="hu-HU" altLang="sk-SK"/>
          </a:p>
        </p:txBody>
      </p:sp>
    </p:spTree>
    <p:extLst>
      <p:ext uri="{BB962C8B-B14F-4D97-AF65-F5344CB8AC3E}">
        <p14:creationId xmlns:p14="http://schemas.microsoft.com/office/powerpoint/2010/main" val="142764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3E2B3-B082-4406-ADD6-89D2F576C1ED}" type="slidenum">
              <a:rPr lang="hu-HU" altLang="sk-SK"/>
              <a:pPr/>
              <a:t>‹#›</a:t>
            </a:fld>
            <a:endParaRPr lang="hu-HU" altLang="sk-SK"/>
          </a:p>
        </p:txBody>
      </p:sp>
    </p:spTree>
    <p:extLst>
      <p:ext uri="{BB962C8B-B14F-4D97-AF65-F5344CB8AC3E}">
        <p14:creationId xmlns:p14="http://schemas.microsoft.com/office/powerpoint/2010/main" val="12676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23642-3CC9-424B-A0EA-E3FDA4F63891}" type="slidenum">
              <a:rPr lang="hu-HU" altLang="sk-SK"/>
              <a:pPr/>
              <a:t>‹#›</a:t>
            </a:fld>
            <a:endParaRPr lang="hu-HU" altLang="sk-SK"/>
          </a:p>
        </p:txBody>
      </p:sp>
    </p:spTree>
    <p:extLst>
      <p:ext uri="{BB962C8B-B14F-4D97-AF65-F5344CB8AC3E}">
        <p14:creationId xmlns:p14="http://schemas.microsoft.com/office/powerpoint/2010/main" val="188311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sk-SK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sk-SK" smtClean="0"/>
              <a:t>Mintaszöveg szerkesztése</a:t>
            </a:r>
          </a:p>
          <a:p>
            <a:pPr lvl="1"/>
            <a:r>
              <a:rPr lang="hu-HU" altLang="sk-SK" smtClean="0"/>
              <a:t>Második szint</a:t>
            </a:r>
          </a:p>
          <a:p>
            <a:pPr lvl="2"/>
            <a:r>
              <a:rPr lang="hu-HU" altLang="sk-SK" smtClean="0"/>
              <a:t>Harmadik szint</a:t>
            </a:r>
          </a:p>
          <a:p>
            <a:pPr lvl="3"/>
            <a:r>
              <a:rPr lang="hu-HU" altLang="sk-SK" smtClean="0"/>
              <a:t>Negyedik szint</a:t>
            </a:r>
          </a:p>
          <a:p>
            <a:pPr lvl="4"/>
            <a:r>
              <a:rPr lang="hu-HU" altLang="sk-SK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 alt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 alt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B6B848-57B8-44FB-A9D1-5E6FD502FB78}" type="slidenum">
              <a:rPr lang="hu-HU" altLang="sk-SK"/>
              <a:pPr/>
              <a:t>‹#›</a:t>
            </a:fld>
            <a:endParaRPr lang="hu-HU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 altLang="sk-SK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79388" y="476250"/>
            <a:ext cx="583247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sk-SK" sz="3600" dirty="0" err="1" smtClean="0">
                <a:solidFill>
                  <a:schemeClr val="bg1"/>
                </a:solidFill>
              </a:rPr>
              <a:t>Experimental</a:t>
            </a:r>
            <a:r>
              <a:rPr lang="hu-HU" altLang="sk-SK" sz="3600" dirty="0" smtClean="0">
                <a:solidFill>
                  <a:schemeClr val="bg1"/>
                </a:solidFill>
              </a:rPr>
              <a:t> </a:t>
            </a:r>
            <a:r>
              <a:rPr lang="hu-HU" altLang="sk-SK" sz="3600" dirty="0" err="1">
                <a:solidFill>
                  <a:schemeClr val="bg1"/>
                </a:solidFill>
              </a:rPr>
              <a:t>iron</a:t>
            </a:r>
            <a:r>
              <a:rPr lang="hu-HU" altLang="sk-SK" sz="3600" dirty="0">
                <a:solidFill>
                  <a:schemeClr val="bg1"/>
                </a:solidFill>
              </a:rPr>
              <a:t> </a:t>
            </a:r>
            <a:r>
              <a:rPr lang="hu-HU" altLang="sk-SK" sz="3600" dirty="0" err="1">
                <a:solidFill>
                  <a:schemeClr val="bg1"/>
                </a:solidFill>
              </a:rPr>
              <a:t>smelting</a:t>
            </a:r>
            <a:endParaRPr lang="hu-HU" altLang="sk-SK" sz="3600" dirty="0">
              <a:solidFill>
                <a:schemeClr val="bg1"/>
              </a:solidFill>
            </a:endParaRPr>
          </a:p>
          <a:p>
            <a:r>
              <a:rPr lang="hu-HU" altLang="sk-SK" sz="3600" dirty="0" err="1">
                <a:solidFill>
                  <a:schemeClr val="bg1"/>
                </a:solidFill>
              </a:rPr>
              <a:t>Versuchschmelze</a:t>
            </a:r>
            <a:endParaRPr lang="hu-HU" altLang="sk-SK" sz="3600" dirty="0">
              <a:solidFill>
                <a:schemeClr val="bg1"/>
              </a:solidFill>
            </a:endParaRPr>
          </a:p>
          <a:p>
            <a:endParaRPr lang="hu-HU" altLang="sk-SK" sz="3600" dirty="0">
              <a:solidFill>
                <a:schemeClr val="bg1"/>
              </a:solidFill>
            </a:endParaRP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55"/>
    </mc:Choice>
    <mc:Fallback xmlns="">
      <p:transition spd="slow" advTm="299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333375"/>
            <a:ext cx="4038600" cy="5073650"/>
          </a:xfrm>
        </p:spPr>
      </p:pic>
      <p:pic>
        <p:nvPicPr>
          <p:cNvPr id="2458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03200"/>
            <a:ext cx="4321175" cy="3081338"/>
          </a:xfrm>
        </p:spPr>
      </p:pic>
      <p:pic>
        <p:nvPicPr>
          <p:cNvPr id="2458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3573463"/>
            <a:ext cx="4500562" cy="2925762"/>
          </a:xfrm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50825" y="5373688"/>
            <a:ext cx="3741738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sk-SK" sz="1200" b="1"/>
              <a:t>A kohó mellfalazatának nyitása, a buca kihúzása.</a:t>
            </a:r>
          </a:p>
          <a:p>
            <a:r>
              <a:rPr lang="hu-HU" altLang="sk-SK" sz="1200" b="1"/>
              <a:t>A vassalak leverése a vasbucáról az újraizzítás előtt. / Opening of the furnace. Knocking down the slag from the iron bloom before the reheating. / Eröffnung der Brustwand des Ofens. </a:t>
            </a:r>
          </a:p>
          <a:p>
            <a:r>
              <a:rPr lang="hu-HU" altLang="sk-SK" sz="1200" b="1"/>
              <a:t>Herunterschlagen der Schlacke von der Eisenluppe. (Gömöri-kohó / Gömöri’s furnace)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87425" y="0"/>
            <a:ext cx="11664950" cy="7786688"/>
          </a:xfrm>
          <a:noFill/>
          <a:ln/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47675" y="4991100"/>
            <a:ext cx="23114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sk-SK" b="1">
                <a:solidFill>
                  <a:schemeClr val="bg1"/>
                </a:solidFill>
              </a:rPr>
              <a:t>Thiele </a:t>
            </a:r>
            <a:r>
              <a:rPr lang="hu-HU" altLang="sk-SK">
                <a:solidFill>
                  <a:schemeClr val="bg1"/>
                </a:solidFill>
              </a:rPr>
              <a:t>Ádám:</a:t>
            </a:r>
          </a:p>
          <a:p>
            <a:r>
              <a:rPr lang="hu-HU" altLang="sk-SK" sz="1200" b="1">
                <a:solidFill>
                  <a:schemeClr val="bg1"/>
                </a:solidFill>
              </a:rPr>
              <a:t>A vas színítés technikája / </a:t>
            </a:r>
          </a:p>
          <a:p>
            <a:r>
              <a:rPr lang="hu-HU" altLang="sk-SK" sz="1200" b="1">
                <a:solidFill>
                  <a:schemeClr val="bg1"/>
                </a:solidFill>
              </a:rPr>
              <a:t>technic of the iron-making /</a:t>
            </a:r>
          </a:p>
          <a:p>
            <a:r>
              <a:rPr lang="hu-HU" altLang="sk-SK" sz="1200" b="1">
                <a:solidFill>
                  <a:schemeClr val="bg1"/>
                </a:solidFill>
              </a:rPr>
              <a:t>Technik der Eisenherstellung</a:t>
            </a:r>
          </a:p>
          <a:p>
            <a:endParaRPr lang="hu-HU" altLang="sk-SK" sz="1200" b="1">
              <a:solidFill>
                <a:schemeClr val="bg1"/>
              </a:solidFill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767388" y="4632325"/>
            <a:ext cx="316865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sk-SK" b="1">
                <a:solidFill>
                  <a:schemeClr val="bg1"/>
                </a:solidFill>
              </a:rPr>
              <a:t>Gömöri </a:t>
            </a:r>
            <a:r>
              <a:rPr lang="hu-HU" altLang="sk-SK">
                <a:solidFill>
                  <a:schemeClr val="bg1"/>
                </a:solidFill>
              </a:rPr>
              <a:t>János: </a:t>
            </a:r>
          </a:p>
          <a:p>
            <a:r>
              <a:rPr lang="hu-HU" altLang="sk-SK" sz="1200" b="1">
                <a:solidFill>
                  <a:schemeClr val="bg1"/>
                </a:solidFill>
              </a:rPr>
              <a:t>A vaskohászat története és régészete / History and archaeology of the iron smelting / Geschichte und Archäologie der Eisenherstellung</a:t>
            </a:r>
          </a:p>
          <a:p>
            <a:endParaRPr lang="hu-HU" altLang="sk-SK" sz="1200" b="1">
              <a:solidFill>
                <a:schemeClr val="bg1"/>
              </a:solidFill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492500" y="2924175"/>
            <a:ext cx="26860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altLang="sk-SK" b="1">
                <a:solidFill>
                  <a:schemeClr val="bg1"/>
                </a:solidFill>
              </a:rPr>
              <a:t>Az egyik vasbuca</a:t>
            </a:r>
          </a:p>
          <a:p>
            <a:pPr algn="ctr"/>
            <a:r>
              <a:rPr lang="hu-HU" altLang="sk-SK" b="1">
                <a:solidFill>
                  <a:schemeClr val="bg1"/>
                </a:solidFill>
              </a:rPr>
              <a:t>One of the iron blooms</a:t>
            </a:r>
          </a:p>
          <a:p>
            <a:pPr algn="ctr"/>
            <a:r>
              <a:rPr lang="hu-HU" altLang="sk-SK" b="1">
                <a:solidFill>
                  <a:schemeClr val="bg1"/>
                </a:solidFill>
              </a:rPr>
              <a:t>Eine der Eisenluppen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 flipV="1">
            <a:off x="4643438" y="5589588"/>
            <a:ext cx="862012" cy="5492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492500" y="188913"/>
            <a:ext cx="241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sk-SK" b="1">
                <a:solidFill>
                  <a:schemeClr val="bg1"/>
                </a:solidFill>
              </a:rPr>
              <a:t>A diáktábor vezetői:</a:t>
            </a:r>
            <a:r>
              <a:rPr lang="hu-HU" altLang="sk-SK"/>
              <a:t> 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100513" y="5853113"/>
            <a:ext cx="2595562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hu-HU" altLang="sk-SK" sz="1200" b="1">
              <a:solidFill>
                <a:schemeClr val="bg1"/>
              </a:solidFill>
            </a:endParaRPr>
          </a:p>
          <a:p>
            <a:r>
              <a:rPr lang="hu-HU" altLang="sk-SK" sz="1200" b="1">
                <a:solidFill>
                  <a:schemeClr val="bg1"/>
                </a:solidFill>
              </a:rPr>
              <a:t>a Gömöri J. által épített kohóból /</a:t>
            </a:r>
          </a:p>
          <a:p>
            <a:r>
              <a:rPr lang="hu-HU" altLang="sk-SK" sz="1200" b="1">
                <a:solidFill>
                  <a:schemeClr val="bg1"/>
                </a:solidFill>
              </a:rPr>
              <a:t>made by J. Gömöri /</a:t>
            </a:r>
          </a:p>
          <a:p>
            <a:r>
              <a:rPr lang="hu-HU" altLang="sk-SK" sz="1200" b="1">
                <a:solidFill>
                  <a:schemeClr val="bg1"/>
                </a:solidFill>
              </a:rPr>
              <a:t>aus der Ofen von J. Gömöri</a:t>
            </a:r>
          </a:p>
          <a:p>
            <a:endParaRPr lang="hu-HU" altLang="sk-SK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 altLang="sk-SK"/>
          </a:p>
        </p:txBody>
      </p:sp>
      <p:pic>
        <p:nvPicPr>
          <p:cNvPr id="63491" name="Picture 3" descr="HPIM935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96413" cy="703421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273787" y="6174126"/>
            <a:ext cx="32090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sk-SK" sz="1400" b="1" dirty="0" err="1" smtClean="0">
                <a:solidFill>
                  <a:schemeClr val="bg1"/>
                </a:solidFill>
              </a:rPr>
              <a:t>Tourists</a:t>
            </a:r>
            <a:r>
              <a:rPr lang="hu-HU" altLang="sk-SK" sz="1400" b="1" dirty="0" smtClean="0">
                <a:solidFill>
                  <a:schemeClr val="bg1"/>
                </a:solidFill>
              </a:rPr>
              <a:t> </a:t>
            </a:r>
            <a:r>
              <a:rPr lang="hu-HU" altLang="sk-SK" sz="1400" b="1" dirty="0" err="1">
                <a:solidFill>
                  <a:schemeClr val="bg1"/>
                </a:solidFill>
              </a:rPr>
              <a:t>help</a:t>
            </a:r>
            <a:r>
              <a:rPr lang="hu-HU" altLang="sk-SK" sz="1400" b="1" dirty="0">
                <a:solidFill>
                  <a:schemeClr val="bg1"/>
                </a:solidFill>
              </a:rPr>
              <a:t> </a:t>
            </a:r>
            <a:r>
              <a:rPr lang="hu-HU" altLang="sk-SK" sz="1400" b="1" dirty="0" err="1">
                <a:solidFill>
                  <a:schemeClr val="bg1"/>
                </a:solidFill>
              </a:rPr>
              <a:t>to</a:t>
            </a:r>
            <a:r>
              <a:rPr lang="hu-HU" altLang="sk-SK" sz="1400" b="1" dirty="0">
                <a:solidFill>
                  <a:schemeClr val="bg1"/>
                </a:solidFill>
              </a:rPr>
              <a:t> </a:t>
            </a:r>
            <a:r>
              <a:rPr lang="hu-HU" altLang="sk-SK" sz="1400" b="1" dirty="0" err="1">
                <a:solidFill>
                  <a:schemeClr val="bg1"/>
                </a:solidFill>
              </a:rPr>
              <a:t>blow</a:t>
            </a:r>
            <a:r>
              <a:rPr lang="hu-HU" altLang="sk-SK" sz="1400" b="1" dirty="0">
                <a:solidFill>
                  <a:schemeClr val="bg1"/>
                </a:solidFill>
              </a:rPr>
              <a:t> </a:t>
            </a:r>
            <a:r>
              <a:rPr lang="hu-HU" altLang="sk-SK" sz="1400" b="1" dirty="0" err="1">
                <a:solidFill>
                  <a:schemeClr val="bg1"/>
                </a:solidFill>
              </a:rPr>
              <a:t>the</a:t>
            </a:r>
            <a:r>
              <a:rPr lang="hu-HU" altLang="sk-SK" sz="1400" b="1" dirty="0">
                <a:solidFill>
                  <a:schemeClr val="bg1"/>
                </a:solidFill>
              </a:rPr>
              <a:t> </a:t>
            </a:r>
            <a:r>
              <a:rPr lang="hu-HU" altLang="sk-SK" sz="1400" b="1" dirty="0" err="1">
                <a:solidFill>
                  <a:schemeClr val="bg1"/>
                </a:solidFill>
              </a:rPr>
              <a:t>furnace</a:t>
            </a:r>
            <a:endParaRPr lang="hu-HU" altLang="sk-SK" sz="1400" b="1" dirty="0">
              <a:solidFill>
                <a:schemeClr val="bg1"/>
              </a:solidFill>
            </a:endParaRPr>
          </a:p>
          <a:p>
            <a:r>
              <a:rPr lang="hu-HU" altLang="sk-SK" sz="1400" b="1" dirty="0" err="1">
                <a:solidFill>
                  <a:schemeClr val="bg1"/>
                </a:solidFill>
              </a:rPr>
              <a:t>Touristen</a:t>
            </a:r>
            <a:r>
              <a:rPr lang="hu-HU" altLang="sk-SK" sz="1400" b="1" dirty="0">
                <a:solidFill>
                  <a:schemeClr val="bg1"/>
                </a:solidFill>
              </a:rPr>
              <a:t> </a:t>
            </a:r>
            <a:r>
              <a:rPr lang="hu-HU" altLang="sk-SK" sz="1400" b="1" dirty="0" err="1">
                <a:solidFill>
                  <a:schemeClr val="bg1"/>
                </a:solidFill>
              </a:rPr>
              <a:t>helfen</a:t>
            </a:r>
            <a:r>
              <a:rPr lang="hu-HU" altLang="sk-SK" sz="1400" b="1" dirty="0">
                <a:solidFill>
                  <a:schemeClr val="bg1"/>
                </a:solidFill>
              </a:rPr>
              <a:t> den </a:t>
            </a:r>
            <a:r>
              <a:rPr lang="hu-HU" altLang="sk-SK" sz="1400" b="1" dirty="0" err="1">
                <a:solidFill>
                  <a:schemeClr val="bg1"/>
                </a:solidFill>
              </a:rPr>
              <a:t>Ofen</a:t>
            </a:r>
            <a:r>
              <a:rPr lang="hu-HU" altLang="sk-SK" sz="1400" b="1" dirty="0">
                <a:solidFill>
                  <a:schemeClr val="bg1"/>
                </a:solidFill>
              </a:rPr>
              <a:t> </a:t>
            </a:r>
            <a:r>
              <a:rPr lang="hu-HU" altLang="sk-SK" sz="1400" b="1" dirty="0" err="1">
                <a:solidFill>
                  <a:schemeClr val="bg1"/>
                </a:solidFill>
              </a:rPr>
              <a:t>geblasen</a:t>
            </a:r>
            <a:endParaRPr lang="hu-HU" altLang="sk-SK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 altLang="sk-SK"/>
          </a:p>
        </p:txBody>
      </p:sp>
      <p:pic>
        <p:nvPicPr>
          <p:cNvPr id="64516" name="Picture 4" descr="DSCF38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2533031" y="5248275"/>
            <a:ext cx="41985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altLang="sk-SK" b="1" dirty="0" err="1" smtClean="0">
                <a:solidFill>
                  <a:schemeClr val="bg1"/>
                </a:solidFill>
              </a:rPr>
              <a:t>Blastfurnace</a:t>
            </a:r>
            <a:r>
              <a:rPr lang="hu-HU" altLang="sk-SK" b="1" dirty="0" smtClean="0">
                <a:solidFill>
                  <a:schemeClr val="bg1"/>
                </a:solidFill>
              </a:rPr>
              <a:t> </a:t>
            </a:r>
            <a:r>
              <a:rPr lang="hu-HU" altLang="sk-SK" b="1" dirty="0" err="1" smtClean="0">
                <a:solidFill>
                  <a:schemeClr val="bg1"/>
                </a:solidFill>
              </a:rPr>
              <a:t>Hochofen</a:t>
            </a:r>
            <a:endParaRPr lang="hu-HU" altLang="sk-SK" b="1" dirty="0">
              <a:solidFill>
                <a:schemeClr val="bg1"/>
              </a:solidFill>
            </a:endParaRPr>
          </a:p>
          <a:p>
            <a:pPr algn="ctr"/>
            <a:r>
              <a:rPr lang="hu-HU" altLang="sk-SK" b="1" dirty="0" smtClean="0">
                <a:solidFill>
                  <a:schemeClr val="bg1"/>
                </a:solidFill>
              </a:rPr>
              <a:t>(</a:t>
            </a:r>
            <a:r>
              <a:rPr lang="hu-HU" altLang="sk-SK" b="1" dirty="0" err="1" smtClean="0">
                <a:solidFill>
                  <a:schemeClr val="bg1"/>
                </a:solidFill>
              </a:rPr>
              <a:t>functioned</a:t>
            </a:r>
            <a:r>
              <a:rPr lang="hu-HU" altLang="sk-SK" b="1" dirty="0" smtClean="0">
                <a:solidFill>
                  <a:schemeClr val="bg1"/>
                </a:solidFill>
              </a:rPr>
              <a:t> </a:t>
            </a:r>
            <a:r>
              <a:rPr lang="hu-HU" altLang="sk-SK" b="1" dirty="0">
                <a:solidFill>
                  <a:schemeClr val="bg1"/>
                </a:solidFill>
              </a:rPr>
              <a:t>/ </a:t>
            </a:r>
            <a:r>
              <a:rPr lang="hu-HU" altLang="sk-SK" b="1" dirty="0" err="1">
                <a:solidFill>
                  <a:schemeClr val="bg1"/>
                </a:solidFill>
              </a:rPr>
              <a:t>im</a:t>
            </a:r>
            <a:r>
              <a:rPr lang="hu-HU" altLang="sk-SK" b="1" dirty="0">
                <a:solidFill>
                  <a:schemeClr val="bg1"/>
                </a:solidFill>
              </a:rPr>
              <a:t> </a:t>
            </a:r>
            <a:r>
              <a:rPr lang="hu-HU" altLang="sk-SK" b="1" dirty="0" err="1">
                <a:solidFill>
                  <a:schemeClr val="bg1"/>
                </a:solidFill>
              </a:rPr>
              <a:t>Betrieb</a:t>
            </a:r>
            <a:r>
              <a:rPr lang="hu-HU" altLang="sk-SK" b="1" dirty="0">
                <a:solidFill>
                  <a:schemeClr val="bg1"/>
                </a:solidFill>
              </a:rPr>
              <a:t> </a:t>
            </a:r>
            <a:r>
              <a:rPr lang="hu-HU" altLang="sk-SK" b="1" dirty="0" smtClean="0">
                <a:solidFill>
                  <a:schemeClr val="bg1"/>
                </a:solidFill>
              </a:rPr>
              <a:t>1813 - </a:t>
            </a:r>
            <a:r>
              <a:rPr lang="hu-HU" altLang="sk-SK" b="1" dirty="0">
                <a:solidFill>
                  <a:schemeClr val="bg1"/>
                </a:solidFill>
              </a:rPr>
              <a:t>1872)</a:t>
            </a:r>
            <a:r>
              <a:rPr lang="hu-HU" altLang="sk-SK" dirty="0"/>
              <a:t> 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3175000" y="121761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k-SK" altLang="sk-SK"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 altLang="sk-SK"/>
          </a:p>
        </p:txBody>
      </p:sp>
      <p:pic>
        <p:nvPicPr>
          <p:cNvPr id="18436" name="Picture 4" descr="HPIM926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28600"/>
            <a:ext cx="9467850" cy="7086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140200" y="4941888"/>
            <a:ext cx="39892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sk-SK" b="1" dirty="0" err="1" smtClean="0">
                <a:solidFill>
                  <a:schemeClr val="bg1"/>
                </a:solidFill>
              </a:rPr>
              <a:t>Choosing</a:t>
            </a:r>
            <a:r>
              <a:rPr lang="hu-HU" altLang="sk-SK" b="1" dirty="0" smtClean="0">
                <a:solidFill>
                  <a:schemeClr val="bg1"/>
                </a:solidFill>
              </a:rPr>
              <a:t> </a:t>
            </a:r>
            <a:r>
              <a:rPr lang="hu-HU" altLang="sk-SK" b="1" dirty="0">
                <a:solidFill>
                  <a:schemeClr val="bg1"/>
                </a:solidFill>
              </a:rPr>
              <a:t>of </a:t>
            </a:r>
            <a:r>
              <a:rPr lang="hu-HU" altLang="sk-SK" b="1" dirty="0" err="1">
                <a:solidFill>
                  <a:schemeClr val="bg1"/>
                </a:solidFill>
              </a:rPr>
              <a:t>the</a:t>
            </a:r>
            <a:r>
              <a:rPr lang="hu-HU" altLang="sk-SK" b="1" dirty="0">
                <a:solidFill>
                  <a:schemeClr val="bg1"/>
                </a:solidFill>
              </a:rPr>
              <a:t> </a:t>
            </a:r>
            <a:r>
              <a:rPr lang="hu-HU" altLang="sk-SK" b="1" dirty="0" err="1">
                <a:solidFill>
                  <a:schemeClr val="bg1"/>
                </a:solidFill>
              </a:rPr>
              <a:t>Workshop’s</a:t>
            </a:r>
            <a:r>
              <a:rPr lang="hu-HU" altLang="sk-SK" b="1" dirty="0">
                <a:solidFill>
                  <a:schemeClr val="bg1"/>
                </a:solidFill>
              </a:rPr>
              <a:t> </a:t>
            </a:r>
            <a:r>
              <a:rPr lang="hu-HU" altLang="sk-SK" b="1" dirty="0" err="1">
                <a:solidFill>
                  <a:schemeClr val="bg1"/>
                </a:solidFill>
              </a:rPr>
              <a:t>place</a:t>
            </a:r>
            <a:endParaRPr lang="hu-HU" altLang="sk-SK" b="1" dirty="0">
              <a:solidFill>
                <a:schemeClr val="bg1"/>
              </a:solidFill>
            </a:endParaRPr>
          </a:p>
          <a:p>
            <a:r>
              <a:rPr lang="hu-HU" altLang="sk-SK" b="1" dirty="0" err="1">
                <a:solidFill>
                  <a:schemeClr val="bg1"/>
                </a:solidFill>
              </a:rPr>
              <a:t>Auswahl</a:t>
            </a:r>
            <a:r>
              <a:rPr lang="hu-HU" altLang="sk-SK" b="1" dirty="0">
                <a:solidFill>
                  <a:schemeClr val="bg1"/>
                </a:solidFill>
              </a:rPr>
              <a:t> des </a:t>
            </a:r>
            <a:r>
              <a:rPr lang="hu-HU" altLang="sk-SK" b="1" dirty="0" err="1">
                <a:solidFill>
                  <a:schemeClr val="bg1"/>
                </a:solidFill>
              </a:rPr>
              <a:t>Platzes</a:t>
            </a:r>
            <a:r>
              <a:rPr lang="hu-HU" altLang="sk-SK" b="1" dirty="0">
                <a:solidFill>
                  <a:schemeClr val="bg1"/>
                </a:solidFill>
              </a:rPr>
              <a:t> der </a:t>
            </a:r>
            <a:r>
              <a:rPr lang="hu-HU" altLang="sk-SK" b="1" dirty="0" err="1">
                <a:solidFill>
                  <a:schemeClr val="bg1"/>
                </a:solidFill>
              </a:rPr>
              <a:t>Werkstatt</a:t>
            </a:r>
            <a:endParaRPr lang="hu-HU" altLang="sk-SK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 altLang="sk-SK"/>
          </a:p>
        </p:txBody>
      </p:sp>
      <p:pic>
        <p:nvPicPr>
          <p:cNvPr id="35844" name="Picture 4" descr="DSCF33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607050" y="5734050"/>
            <a:ext cx="35532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sk-SK" b="1" dirty="0" err="1" smtClean="0">
                <a:solidFill>
                  <a:schemeClr val="bg1"/>
                </a:solidFill>
              </a:rPr>
              <a:t>Deepening</a:t>
            </a:r>
            <a:r>
              <a:rPr lang="hu-HU" altLang="sk-SK" b="1" dirty="0" smtClean="0">
                <a:solidFill>
                  <a:schemeClr val="bg1"/>
                </a:solidFill>
              </a:rPr>
              <a:t> </a:t>
            </a:r>
            <a:r>
              <a:rPr lang="hu-HU" altLang="sk-SK" b="1" dirty="0" err="1">
                <a:solidFill>
                  <a:schemeClr val="bg1"/>
                </a:solidFill>
              </a:rPr>
              <a:t>the</a:t>
            </a:r>
            <a:r>
              <a:rPr lang="hu-HU" altLang="sk-SK" b="1" dirty="0">
                <a:solidFill>
                  <a:schemeClr val="bg1"/>
                </a:solidFill>
              </a:rPr>
              <a:t> </a:t>
            </a:r>
            <a:r>
              <a:rPr lang="hu-HU" altLang="sk-SK" b="1" dirty="0" err="1">
                <a:solidFill>
                  <a:schemeClr val="bg1"/>
                </a:solidFill>
              </a:rPr>
              <a:t>workshop’s</a:t>
            </a:r>
            <a:r>
              <a:rPr lang="hu-HU" altLang="sk-SK" b="1" dirty="0">
                <a:solidFill>
                  <a:schemeClr val="bg1"/>
                </a:solidFill>
              </a:rPr>
              <a:t> pit</a:t>
            </a:r>
          </a:p>
          <a:p>
            <a:r>
              <a:rPr lang="hu-HU" altLang="sk-SK" b="1" dirty="0" err="1">
                <a:solidFill>
                  <a:schemeClr val="bg1"/>
                </a:solidFill>
              </a:rPr>
              <a:t>Vertiefung</a:t>
            </a:r>
            <a:r>
              <a:rPr lang="hu-HU" altLang="sk-SK" b="1" dirty="0">
                <a:solidFill>
                  <a:schemeClr val="bg1"/>
                </a:solidFill>
              </a:rPr>
              <a:t> der </a:t>
            </a:r>
            <a:r>
              <a:rPr lang="hu-HU" altLang="sk-SK" b="1" dirty="0" err="1">
                <a:solidFill>
                  <a:schemeClr val="bg1"/>
                </a:solidFill>
              </a:rPr>
              <a:t>Werkstattgrube</a:t>
            </a:r>
            <a:r>
              <a:rPr lang="hu-HU" altLang="sk-SK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 altLang="sk-SK"/>
          </a:p>
        </p:txBody>
      </p:sp>
      <p:pic>
        <p:nvPicPr>
          <p:cNvPr id="19460" name="Picture 4" descr="HPIM929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45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981760" y="5445125"/>
            <a:ext cx="18862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hu-HU" altLang="sk-SK" b="1" dirty="0" smtClean="0">
              <a:solidFill>
                <a:schemeClr val="bg1"/>
              </a:solidFill>
            </a:endParaRPr>
          </a:p>
          <a:p>
            <a:endParaRPr lang="hu-HU" altLang="sk-SK" b="1" dirty="0" smtClean="0">
              <a:solidFill>
                <a:schemeClr val="bg1"/>
              </a:solidFill>
            </a:endParaRPr>
          </a:p>
          <a:p>
            <a:endParaRPr lang="hu-HU" alt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5398851" y="274638"/>
            <a:ext cx="3968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sk-SK" b="1" dirty="0" err="1">
                <a:solidFill>
                  <a:schemeClr val="bg1"/>
                </a:solidFill>
              </a:rPr>
              <a:t>Deepening</a:t>
            </a:r>
            <a:r>
              <a:rPr lang="hu-HU" altLang="sk-SK" b="1" dirty="0">
                <a:solidFill>
                  <a:schemeClr val="bg1"/>
                </a:solidFill>
              </a:rPr>
              <a:t> </a:t>
            </a:r>
            <a:r>
              <a:rPr lang="hu-HU" altLang="sk-SK" b="1" dirty="0" err="1">
                <a:solidFill>
                  <a:schemeClr val="bg1"/>
                </a:solidFill>
              </a:rPr>
              <a:t>the</a:t>
            </a:r>
            <a:r>
              <a:rPr lang="hu-HU" altLang="sk-SK" b="1" dirty="0">
                <a:solidFill>
                  <a:schemeClr val="bg1"/>
                </a:solidFill>
              </a:rPr>
              <a:t> </a:t>
            </a:r>
            <a:r>
              <a:rPr lang="hu-HU" altLang="sk-SK" b="1" dirty="0" err="1">
                <a:solidFill>
                  <a:schemeClr val="bg1"/>
                </a:solidFill>
              </a:rPr>
              <a:t>workshop’s</a:t>
            </a:r>
            <a:r>
              <a:rPr lang="hu-HU" altLang="sk-SK" b="1" dirty="0">
                <a:solidFill>
                  <a:schemeClr val="bg1"/>
                </a:solidFill>
              </a:rPr>
              <a:t> pit</a:t>
            </a:r>
          </a:p>
          <a:p>
            <a:r>
              <a:rPr lang="hu-HU" altLang="sk-SK" b="1" dirty="0" err="1">
                <a:solidFill>
                  <a:schemeClr val="bg1"/>
                </a:solidFill>
              </a:rPr>
              <a:t>Vertiefung</a:t>
            </a:r>
            <a:r>
              <a:rPr lang="hu-HU" altLang="sk-SK" b="1" dirty="0">
                <a:solidFill>
                  <a:schemeClr val="bg1"/>
                </a:solidFill>
              </a:rPr>
              <a:t> der </a:t>
            </a:r>
            <a:r>
              <a:rPr lang="hu-HU" altLang="sk-SK" b="1" dirty="0" err="1">
                <a:solidFill>
                  <a:schemeClr val="bg1"/>
                </a:solidFill>
              </a:rPr>
              <a:t>Werkstattgrube</a:t>
            </a:r>
            <a:r>
              <a:rPr lang="hu-HU" altLang="sk-SK" dirty="0"/>
              <a:t> 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 altLang="sk-SK"/>
          </a:p>
        </p:txBody>
      </p:sp>
      <p:pic>
        <p:nvPicPr>
          <p:cNvPr id="29700" name="Picture 4" descr="HPIM933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700"/>
            <a:ext cx="9144000" cy="6845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64965" y="5320489"/>
            <a:ext cx="315983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sk-SK" b="1" dirty="0" err="1" smtClean="0">
                <a:solidFill>
                  <a:schemeClr val="bg1"/>
                </a:solidFill>
              </a:rPr>
              <a:t>Build</a:t>
            </a:r>
            <a:r>
              <a:rPr lang="hu-HU" altLang="sk-SK" b="1" dirty="0" smtClean="0">
                <a:solidFill>
                  <a:schemeClr val="bg1"/>
                </a:solidFill>
              </a:rPr>
              <a:t> </a:t>
            </a:r>
            <a:r>
              <a:rPr lang="hu-HU" altLang="sk-SK" b="1" dirty="0" err="1">
                <a:solidFill>
                  <a:schemeClr val="bg1"/>
                </a:solidFill>
              </a:rPr>
              <a:t>in</a:t>
            </a:r>
            <a:r>
              <a:rPr lang="hu-HU" altLang="sk-SK" b="1" dirty="0">
                <a:solidFill>
                  <a:schemeClr val="bg1"/>
                </a:solidFill>
              </a:rPr>
              <a:t> </a:t>
            </a:r>
            <a:r>
              <a:rPr lang="hu-HU" altLang="sk-SK" b="1" dirty="0" err="1">
                <a:solidFill>
                  <a:schemeClr val="bg1"/>
                </a:solidFill>
              </a:rPr>
              <a:t>the</a:t>
            </a:r>
            <a:r>
              <a:rPr lang="hu-HU" altLang="sk-SK" b="1" dirty="0">
                <a:solidFill>
                  <a:schemeClr val="bg1"/>
                </a:solidFill>
              </a:rPr>
              <a:t> </a:t>
            </a:r>
            <a:r>
              <a:rPr lang="hu-HU" altLang="sk-SK" b="1" dirty="0" err="1">
                <a:solidFill>
                  <a:schemeClr val="bg1"/>
                </a:solidFill>
              </a:rPr>
              <a:t>furnaces</a:t>
            </a:r>
            <a:r>
              <a:rPr lang="hu-HU" altLang="sk-SK" b="1" dirty="0">
                <a:solidFill>
                  <a:schemeClr val="bg1"/>
                </a:solidFill>
              </a:rPr>
              <a:t> </a:t>
            </a:r>
            <a:r>
              <a:rPr lang="hu-HU" altLang="sk-SK" b="1" dirty="0" err="1">
                <a:solidFill>
                  <a:schemeClr val="bg1"/>
                </a:solidFill>
              </a:rPr>
              <a:t>to</a:t>
            </a:r>
            <a:r>
              <a:rPr lang="hu-HU" altLang="sk-SK" b="1" dirty="0">
                <a:solidFill>
                  <a:schemeClr val="bg1"/>
                </a:solidFill>
              </a:rPr>
              <a:t> </a:t>
            </a:r>
            <a:r>
              <a:rPr lang="hu-HU" altLang="sk-SK" b="1" dirty="0" err="1">
                <a:solidFill>
                  <a:schemeClr val="bg1"/>
                </a:solidFill>
              </a:rPr>
              <a:t>the</a:t>
            </a:r>
            <a:endParaRPr lang="hu-HU" altLang="sk-SK" b="1" dirty="0">
              <a:solidFill>
                <a:schemeClr val="bg1"/>
              </a:solidFill>
            </a:endParaRPr>
          </a:p>
          <a:p>
            <a:r>
              <a:rPr lang="hu-HU" altLang="sk-SK" b="1" dirty="0" err="1">
                <a:solidFill>
                  <a:schemeClr val="bg1"/>
                </a:solidFill>
              </a:rPr>
              <a:t>side</a:t>
            </a:r>
            <a:r>
              <a:rPr lang="hu-HU" altLang="sk-SK" b="1" dirty="0">
                <a:solidFill>
                  <a:schemeClr val="bg1"/>
                </a:solidFill>
              </a:rPr>
              <a:t> of </a:t>
            </a:r>
            <a:r>
              <a:rPr lang="hu-HU" altLang="sk-SK" b="1" dirty="0" err="1">
                <a:solidFill>
                  <a:schemeClr val="bg1"/>
                </a:solidFill>
              </a:rPr>
              <a:t>the</a:t>
            </a:r>
            <a:r>
              <a:rPr lang="hu-HU" altLang="sk-SK" b="1" dirty="0">
                <a:solidFill>
                  <a:schemeClr val="bg1"/>
                </a:solidFill>
              </a:rPr>
              <a:t> </a:t>
            </a:r>
            <a:r>
              <a:rPr lang="hu-HU" altLang="sk-SK" b="1" dirty="0" err="1">
                <a:solidFill>
                  <a:schemeClr val="bg1"/>
                </a:solidFill>
              </a:rPr>
              <a:t>workshop’s</a:t>
            </a:r>
            <a:r>
              <a:rPr lang="hu-HU" altLang="sk-SK" b="1" dirty="0">
                <a:solidFill>
                  <a:schemeClr val="bg1"/>
                </a:solidFill>
              </a:rPr>
              <a:t> pit.</a:t>
            </a:r>
          </a:p>
          <a:p>
            <a:r>
              <a:rPr lang="hu-HU" altLang="sk-SK" b="1" dirty="0" err="1">
                <a:solidFill>
                  <a:schemeClr val="bg1"/>
                </a:solidFill>
              </a:rPr>
              <a:t>Einbauen</a:t>
            </a:r>
            <a:r>
              <a:rPr lang="hu-HU" altLang="sk-SK" b="1" dirty="0">
                <a:solidFill>
                  <a:schemeClr val="bg1"/>
                </a:solidFill>
              </a:rPr>
              <a:t> der </a:t>
            </a:r>
            <a:r>
              <a:rPr lang="hu-HU" altLang="sk-SK" b="1" dirty="0" err="1">
                <a:solidFill>
                  <a:schemeClr val="bg1"/>
                </a:solidFill>
              </a:rPr>
              <a:t>Öfen</a:t>
            </a:r>
            <a:r>
              <a:rPr lang="hu-HU" altLang="sk-SK" b="1" dirty="0">
                <a:solidFill>
                  <a:schemeClr val="bg1"/>
                </a:solidFill>
              </a:rPr>
              <a:t> </a:t>
            </a:r>
          </a:p>
          <a:p>
            <a:r>
              <a:rPr lang="hu-HU" altLang="sk-SK" b="1" dirty="0" err="1">
                <a:solidFill>
                  <a:schemeClr val="bg1"/>
                </a:solidFill>
              </a:rPr>
              <a:t>zur</a:t>
            </a:r>
            <a:r>
              <a:rPr lang="hu-HU" altLang="sk-SK" b="1" dirty="0">
                <a:solidFill>
                  <a:schemeClr val="bg1"/>
                </a:solidFill>
              </a:rPr>
              <a:t> </a:t>
            </a:r>
            <a:r>
              <a:rPr lang="hu-HU" altLang="sk-SK" b="1" dirty="0" err="1">
                <a:solidFill>
                  <a:schemeClr val="bg1"/>
                </a:solidFill>
              </a:rPr>
              <a:t>Werkstattsgrube</a:t>
            </a:r>
            <a:r>
              <a:rPr lang="hu-HU" altLang="sk-SK" b="1" dirty="0">
                <a:solidFill>
                  <a:schemeClr val="bg1"/>
                </a:solidFill>
              </a:rPr>
              <a:t>.</a:t>
            </a:r>
            <a:r>
              <a:rPr lang="hu-HU" altLang="sk-SK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20100802_035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04813"/>
            <a:ext cx="4021138" cy="2684462"/>
          </a:xfrm>
        </p:spPr>
      </p:pic>
      <p:pic>
        <p:nvPicPr>
          <p:cNvPr id="22532" name="Picture 4" descr="20100803_036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404813"/>
            <a:ext cx="4114800" cy="2746375"/>
          </a:xfrm>
        </p:spPr>
      </p:pic>
      <p:pic>
        <p:nvPicPr>
          <p:cNvPr id="22533" name="Picture 5" descr="20100803_037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573463"/>
            <a:ext cx="4103687" cy="2740025"/>
          </a:xfrm>
        </p:spPr>
      </p:pic>
      <p:pic>
        <p:nvPicPr>
          <p:cNvPr id="22534" name="Picture 6" descr="20100803_037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644900"/>
            <a:ext cx="3887788" cy="2597150"/>
          </a:xfrm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58750" y="3162300"/>
            <a:ext cx="33966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sk-SK" sz="1200" b="1" dirty="0" err="1" smtClean="0"/>
              <a:t>Drying</a:t>
            </a:r>
            <a:r>
              <a:rPr lang="hu-HU" altLang="sk-SK" sz="1200" b="1" dirty="0" smtClean="0"/>
              <a:t> </a:t>
            </a:r>
            <a:r>
              <a:rPr lang="hu-HU" altLang="sk-SK" sz="1200" b="1" dirty="0"/>
              <a:t>of </a:t>
            </a:r>
            <a:r>
              <a:rPr lang="hu-HU" altLang="sk-SK" sz="1200" b="1" dirty="0" err="1"/>
              <a:t>the</a:t>
            </a:r>
            <a:r>
              <a:rPr lang="hu-HU" altLang="sk-SK" sz="1200" b="1" dirty="0"/>
              <a:t> </a:t>
            </a:r>
            <a:r>
              <a:rPr lang="hu-HU" altLang="sk-SK" sz="1200" b="1" dirty="0" err="1"/>
              <a:t>furnaces</a:t>
            </a:r>
            <a:r>
              <a:rPr lang="hu-HU" altLang="sk-SK" sz="1200" b="1" dirty="0"/>
              <a:t> / </a:t>
            </a:r>
            <a:r>
              <a:rPr lang="hu-HU" altLang="sk-SK" sz="1200" b="1" dirty="0" err="1"/>
              <a:t>Trocknung</a:t>
            </a:r>
            <a:r>
              <a:rPr lang="hu-HU" altLang="sk-SK" sz="1200" b="1" dirty="0"/>
              <a:t> der </a:t>
            </a:r>
            <a:r>
              <a:rPr lang="hu-HU" altLang="sk-SK" sz="1200" b="1" dirty="0" err="1"/>
              <a:t>Öfen</a:t>
            </a:r>
            <a:endParaRPr lang="hu-HU" altLang="sk-SK" sz="1200" b="1" dirty="0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703888" y="3162300"/>
            <a:ext cx="169950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sk-SK" sz="1200" b="1" dirty="0" err="1" smtClean="0"/>
              <a:t>Charcoal</a:t>
            </a:r>
            <a:r>
              <a:rPr lang="hu-HU" altLang="sk-SK" sz="1200" b="1" dirty="0" smtClean="0"/>
              <a:t> </a:t>
            </a:r>
            <a:r>
              <a:rPr lang="hu-HU" altLang="sk-SK" sz="1200" b="1" dirty="0"/>
              <a:t>/ </a:t>
            </a:r>
            <a:r>
              <a:rPr lang="hu-HU" altLang="sk-SK" sz="1200" b="1" dirty="0" err="1"/>
              <a:t>Holzkohle</a:t>
            </a:r>
            <a:endParaRPr lang="hu-HU" altLang="sk-SK" sz="1200" b="1" dirty="0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68313" y="6308725"/>
            <a:ext cx="25530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sk-SK" sz="1200" b="1" dirty="0" err="1" smtClean="0"/>
              <a:t>Reheating</a:t>
            </a:r>
            <a:r>
              <a:rPr lang="hu-HU" altLang="sk-SK" sz="1200" b="1" dirty="0" smtClean="0"/>
              <a:t> </a:t>
            </a:r>
            <a:r>
              <a:rPr lang="hu-HU" altLang="sk-SK" sz="1200" b="1" dirty="0" err="1"/>
              <a:t>hearth</a:t>
            </a:r>
            <a:r>
              <a:rPr lang="hu-HU" altLang="sk-SK" sz="1200" b="1" dirty="0"/>
              <a:t> / </a:t>
            </a:r>
            <a:r>
              <a:rPr lang="hu-HU" altLang="sk-SK" sz="1200" b="1" dirty="0" err="1"/>
              <a:t>Ausheizherd</a:t>
            </a:r>
            <a:r>
              <a:rPr lang="hu-HU" altLang="sk-SK" dirty="0"/>
              <a:t> 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984750" y="6329363"/>
            <a:ext cx="21066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sk-SK" sz="1200" b="1" dirty="0" err="1" smtClean="0"/>
              <a:t>Ore</a:t>
            </a:r>
            <a:r>
              <a:rPr lang="hu-HU" altLang="sk-SK" sz="1200" b="1" dirty="0" smtClean="0"/>
              <a:t> </a:t>
            </a:r>
            <a:r>
              <a:rPr lang="hu-HU" altLang="sk-SK" sz="1200" b="1" dirty="0" err="1"/>
              <a:t>roasting</a:t>
            </a:r>
            <a:r>
              <a:rPr lang="hu-HU" altLang="sk-SK" sz="1200" b="1" dirty="0"/>
              <a:t> / </a:t>
            </a:r>
            <a:r>
              <a:rPr lang="hu-HU" altLang="sk-SK" sz="1200" b="1" dirty="0" err="1"/>
              <a:t>Erzröstung</a:t>
            </a:r>
            <a:r>
              <a:rPr lang="hu-HU" altLang="sk-SK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 altLang="sk-SK"/>
          </a:p>
        </p:txBody>
      </p:sp>
      <p:pic>
        <p:nvPicPr>
          <p:cNvPr id="32772" name="Picture 4" descr="HPIM936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68313" y="-338138"/>
            <a:ext cx="9612313" cy="7196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39750" y="188913"/>
            <a:ext cx="2172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sk-SK" b="1" dirty="0" err="1" smtClean="0">
                <a:solidFill>
                  <a:schemeClr val="bg1"/>
                </a:solidFill>
              </a:rPr>
              <a:t>Blowing</a:t>
            </a:r>
            <a:r>
              <a:rPr lang="hu-HU" altLang="sk-SK" b="1" dirty="0" smtClean="0">
                <a:solidFill>
                  <a:schemeClr val="bg1"/>
                </a:solidFill>
              </a:rPr>
              <a:t> </a:t>
            </a:r>
            <a:r>
              <a:rPr lang="hu-HU" altLang="sk-SK" b="1" dirty="0">
                <a:solidFill>
                  <a:schemeClr val="bg1"/>
                </a:solidFill>
              </a:rPr>
              <a:t>/ </a:t>
            </a:r>
            <a:r>
              <a:rPr lang="hu-HU" altLang="sk-SK" b="1" dirty="0" err="1">
                <a:solidFill>
                  <a:schemeClr val="bg1"/>
                </a:solidFill>
              </a:rPr>
              <a:t>Geblase</a:t>
            </a:r>
            <a:endParaRPr lang="hu-HU" altLang="sk-SK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 altLang="sk-SK"/>
          </a:p>
        </p:txBody>
      </p:sp>
      <p:pic>
        <p:nvPicPr>
          <p:cNvPr id="5222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41763" cy="5256213"/>
          </a:xfrm>
        </p:spPr>
      </p:pic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0" y="5495925"/>
            <a:ext cx="34272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sk-SK" sz="1400" b="1" dirty="0" smtClean="0"/>
              <a:t>Slag </a:t>
            </a:r>
            <a:r>
              <a:rPr lang="hu-HU" altLang="sk-SK" sz="1400" b="1" dirty="0"/>
              <a:t>tapping </a:t>
            </a:r>
            <a:r>
              <a:rPr lang="hu-HU" altLang="sk-SK" sz="1400" b="1" dirty="0" err="1"/>
              <a:t>from</a:t>
            </a:r>
            <a:r>
              <a:rPr lang="hu-HU" altLang="sk-SK" sz="1400" b="1" dirty="0"/>
              <a:t> </a:t>
            </a:r>
            <a:r>
              <a:rPr lang="hu-HU" altLang="sk-SK" sz="1400" b="1" dirty="0" err="1"/>
              <a:t>the</a:t>
            </a:r>
            <a:r>
              <a:rPr lang="hu-HU" altLang="sk-SK" sz="1400" b="1" dirty="0"/>
              <a:t> </a:t>
            </a:r>
            <a:r>
              <a:rPr lang="hu-HU" altLang="sk-SK" sz="1400" b="1" dirty="0" err="1"/>
              <a:t>Thiele’s</a:t>
            </a:r>
            <a:r>
              <a:rPr lang="hu-HU" altLang="sk-SK" sz="1400" b="1" dirty="0"/>
              <a:t> </a:t>
            </a:r>
            <a:r>
              <a:rPr lang="hu-HU" altLang="sk-SK" sz="1400" b="1" dirty="0" err="1"/>
              <a:t>furnace</a:t>
            </a:r>
            <a:endParaRPr lang="hu-HU" altLang="sk-SK" sz="1400" b="1" dirty="0"/>
          </a:p>
          <a:p>
            <a:r>
              <a:rPr lang="hu-HU" altLang="sk-SK" sz="1400" b="1" dirty="0" err="1"/>
              <a:t>Schlackenabstich</a:t>
            </a:r>
            <a:r>
              <a:rPr lang="hu-HU" altLang="sk-SK" sz="1400" b="1" dirty="0"/>
              <a:t> </a:t>
            </a:r>
            <a:r>
              <a:rPr lang="hu-HU" altLang="sk-SK" sz="1400" b="1" dirty="0" err="1"/>
              <a:t>aus</a:t>
            </a:r>
            <a:r>
              <a:rPr lang="hu-HU" altLang="sk-SK" sz="1400" b="1" dirty="0"/>
              <a:t> der </a:t>
            </a:r>
            <a:r>
              <a:rPr lang="hu-HU" altLang="sk-SK" sz="1400" b="1" dirty="0" err="1"/>
              <a:t>Thiele-Ofen</a:t>
            </a:r>
            <a:endParaRPr lang="hu-HU" altLang="sk-SK" sz="1400" b="1" dirty="0"/>
          </a:p>
        </p:txBody>
      </p:sp>
      <p:pic>
        <p:nvPicPr>
          <p:cNvPr id="52237" name="Picture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0"/>
            <a:ext cx="4470400" cy="5981700"/>
          </a:xfrm>
        </p:spPr>
      </p:pic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3806748" y="6256338"/>
            <a:ext cx="54262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sk-SK" sz="1400" b="1" dirty="0" err="1" smtClean="0"/>
              <a:t>Smithing</a:t>
            </a:r>
            <a:r>
              <a:rPr lang="hu-HU" altLang="sk-SK" sz="1400" b="1" dirty="0" smtClean="0"/>
              <a:t> </a:t>
            </a:r>
            <a:r>
              <a:rPr lang="hu-HU" altLang="sk-SK" sz="1400" b="1" dirty="0" err="1"/>
              <a:t>one</a:t>
            </a:r>
            <a:r>
              <a:rPr lang="hu-HU" altLang="sk-SK" sz="1400" b="1" dirty="0"/>
              <a:t> of </a:t>
            </a:r>
            <a:r>
              <a:rPr lang="hu-HU" altLang="sk-SK" sz="1400" b="1" dirty="0" err="1"/>
              <a:t>the</a:t>
            </a:r>
            <a:r>
              <a:rPr lang="hu-HU" altLang="sk-SK" sz="1400" b="1" dirty="0"/>
              <a:t> </a:t>
            </a:r>
            <a:r>
              <a:rPr lang="hu-HU" altLang="sk-SK" sz="1400" b="1" dirty="0" err="1"/>
              <a:t>iron</a:t>
            </a:r>
            <a:r>
              <a:rPr lang="hu-HU" altLang="sk-SK" sz="1400" b="1" dirty="0"/>
              <a:t> </a:t>
            </a:r>
            <a:r>
              <a:rPr lang="hu-HU" altLang="sk-SK" sz="1400" b="1" dirty="0" err="1"/>
              <a:t>blomms</a:t>
            </a:r>
            <a:r>
              <a:rPr lang="hu-HU" altLang="sk-SK" sz="1400" b="1" dirty="0"/>
              <a:t> made </a:t>
            </a:r>
            <a:r>
              <a:rPr lang="hu-HU" altLang="sk-SK" sz="1400" b="1" dirty="0" err="1"/>
              <a:t>in</a:t>
            </a:r>
            <a:r>
              <a:rPr lang="hu-HU" altLang="sk-SK" sz="1400" b="1" dirty="0"/>
              <a:t> </a:t>
            </a:r>
            <a:r>
              <a:rPr lang="hu-HU" altLang="sk-SK" sz="1400" b="1" dirty="0" err="1"/>
              <a:t>the</a:t>
            </a:r>
            <a:r>
              <a:rPr lang="hu-HU" altLang="sk-SK" sz="1400" b="1" dirty="0"/>
              <a:t> </a:t>
            </a:r>
            <a:r>
              <a:rPr lang="hu-HU" altLang="sk-SK" sz="1400" b="1" dirty="0" err="1"/>
              <a:t>Thiele’s</a:t>
            </a:r>
            <a:r>
              <a:rPr lang="hu-HU" altLang="sk-SK" sz="1400" b="1" dirty="0"/>
              <a:t> </a:t>
            </a:r>
            <a:r>
              <a:rPr lang="hu-HU" altLang="sk-SK" sz="1400" b="1" dirty="0" err="1"/>
              <a:t>furnace</a:t>
            </a:r>
            <a:endParaRPr lang="hu-HU" altLang="sk-SK" sz="1400" b="1" dirty="0"/>
          </a:p>
          <a:p>
            <a:r>
              <a:rPr lang="hu-HU" altLang="sk-SK" sz="1400" b="1" dirty="0" err="1"/>
              <a:t>Schmieden</a:t>
            </a:r>
            <a:r>
              <a:rPr lang="hu-HU" altLang="sk-SK" sz="1400" b="1" dirty="0"/>
              <a:t> </a:t>
            </a:r>
            <a:r>
              <a:rPr lang="hu-HU" altLang="sk-SK" sz="1400" b="1" dirty="0" err="1"/>
              <a:t>einer</a:t>
            </a:r>
            <a:r>
              <a:rPr lang="hu-HU" altLang="sk-SK" sz="1400" b="1" dirty="0"/>
              <a:t> der </a:t>
            </a:r>
            <a:r>
              <a:rPr lang="hu-HU" altLang="sk-SK" sz="1400" b="1" dirty="0" err="1"/>
              <a:t>Luppe</a:t>
            </a:r>
            <a:r>
              <a:rPr lang="hu-HU" altLang="sk-SK" sz="1400" b="1" dirty="0"/>
              <a:t> </a:t>
            </a:r>
            <a:r>
              <a:rPr lang="hu-HU" altLang="sk-SK" sz="1400" b="1" dirty="0" err="1"/>
              <a:t>aus</a:t>
            </a:r>
            <a:r>
              <a:rPr lang="hu-HU" altLang="sk-SK" sz="1400" b="1" dirty="0"/>
              <a:t> </a:t>
            </a:r>
            <a:r>
              <a:rPr lang="hu-HU" altLang="sk-SK" sz="1400" b="1" dirty="0" err="1"/>
              <a:t>der</a:t>
            </a:r>
            <a:r>
              <a:rPr lang="hu-HU" altLang="sk-SK" sz="1400" b="1" dirty="0"/>
              <a:t> </a:t>
            </a:r>
            <a:r>
              <a:rPr lang="hu-HU" altLang="sk-SK" sz="1400" b="1" dirty="0" err="1"/>
              <a:t>Thiele-Ofen</a:t>
            </a:r>
            <a:r>
              <a:rPr lang="hu-HU" altLang="sk-SK" sz="1400" b="1" dirty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 altLang="sk-SK"/>
          </a:p>
        </p:txBody>
      </p:sp>
      <p:pic>
        <p:nvPicPr>
          <p:cNvPr id="57348" name="Picture 4" descr="DSCF375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3565801" y="6102006"/>
            <a:ext cx="4339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sk-SK" b="1" dirty="0" err="1" smtClean="0">
                <a:solidFill>
                  <a:schemeClr val="bg1"/>
                </a:solidFill>
              </a:rPr>
              <a:t>Compression</a:t>
            </a:r>
            <a:r>
              <a:rPr lang="hu-HU" altLang="sk-SK" b="1" dirty="0" smtClean="0">
                <a:solidFill>
                  <a:schemeClr val="bg1"/>
                </a:solidFill>
              </a:rPr>
              <a:t> </a:t>
            </a:r>
            <a:r>
              <a:rPr lang="hu-HU" altLang="sk-SK" b="1" dirty="0" err="1">
                <a:solidFill>
                  <a:schemeClr val="bg1"/>
                </a:solidFill>
              </a:rPr>
              <a:t>one</a:t>
            </a:r>
            <a:r>
              <a:rPr lang="hu-HU" altLang="sk-SK" b="1" dirty="0">
                <a:solidFill>
                  <a:schemeClr val="bg1"/>
                </a:solidFill>
              </a:rPr>
              <a:t> of </a:t>
            </a:r>
            <a:r>
              <a:rPr lang="hu-HU" altLang="sk-SK" b="1" dirty="0" err="1">
                <a:solidFill>
                  <a:schemeClr val="bg1"/>
                </a:solidFill>
              </a:rPr>
              <a:t>the</a:t>
            </a:r>
            <a:r>
              <a:rPr lang="hu-HU" altLang="sk-SK" b="1" dirty="0">
                <a:solidFill>
                  <a:schemeClr val="bg1"/>
                </a:solidFill>
              </a:rPr>
              <a:t> </a:t>
            </a:r>
            <a:r>
              <a:rPr lang="hu-HU" altLang="sk-SK" b="1" dirty="0" err="1">
                <a:solidFill>
                  <a:schemeClr val="bg1"/>
                </a:solidFill>
              </a:rPr>
              <a:t>iron</a:t>
            </a:r>
            <a:r>
              <a:rPr lang="hu-HU" altLang="sk-SK" b="1" dirty="0">
                <a:solidFill>
                  <a:schemeClr val="bg1"/>
                </a:solidFill>
              </a:rPr>
              <a:t> </a:t>
            </a:r>
            <a:r>
              <a:rPr lang="hu-HU" altLang="sk-SK" b="1" dirty="0" err="1">
                <a:solidFill>
                  <a:schemeClr val="bg1"/>
                </a:solidFill>
              </a:rPr>
              <a:t>blomms</a:t>
            </a:r>
            <a:r>
              <a:rPr lang="hu-HU" altLang="sk-SK" b="1" dirty="0">
                <a:solidFill>
                  <a:schemeClr val="bg1"/>
                </a:solidFill>
              </a:rPr>
              <a:t> </a:t>
            </a:r>
          </a:p>
          <a:p>
            <a:r>
              <a:rPr lang="hu-HU" altLang="sk-SK" b="1" dirty="0" err="1">
                <a:solidFill>
                  <a:schemeClr val="bg1"/>
                </a:solidFill>
              </a:rPr>
              <a:t>Komprimiering</a:t>
            </a:r>
            <a:r>
              <a:rPr lang="hu-HU" altLang="sk-SK" b="1" dirty="0">
                <a:solidFill>
                  <a:schemeClr val="bg1"/>
                </a:solidFill>
              </a:rPr>
              <a:t> </a:t>
            </a:r>
            <a:r>
              <a:rPr lang="hu-HU" altLang="sk-SK" b="1" dirty="0" err="1">
                <a:solidFill>
                  <a:schemeClr val="bg1"/>
                </a:solidFill>
              </a:rPr>
              <a:t>einer</a:t>
            </a:r>
            <a:r>
              <a:rPr lang="hu-HU" altLang="sk-SK" b="1" dirty="0">
                <a:solidFill>
                  <a:schemeClr val="bg1"/>
                </a:solidFill>
              </a:rPr>
              <a:t> der </a:t>
            </a:r>
            <a:r>
              <a:rPr lang="hu-HU" altLang="sk-SK" b="1" dirty="0" err="1">
                <a:solidFill>
                  <a:schemeClr val="bg1"/>
                </a:solidFill>
              </a:rPr>
              <a:t>Luppen</a:t>
            </a:r>
            <a:r>
              <a:rPr lang="hu-HU" altLang="sk-SK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409</TotalTime>
  <Words>258</Words>
  <Application>Microsoft Office PowerPoint</Application>
  <PresentationFormat>Prezentácia na obrazovke (4:3)</PresentationFormat>
  <Paragraphs>45</Paragraphs>
  <Slides>13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1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5" baseType="lpstr">
      <vt:lpstr>Arial</vt:lpstr>
      <vt:lpstr>Alapértelmezett terv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Home Office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Gömöri János</dc:creator>
  <cp:lastModifiedBy>Hewlett-Packard Company</cp:lastModifiedBy>
  <cp:revision>40</cp:revision>
  <dcterms:created xsi:type="dcterms:W3CDTF">2010-08-11T20:23:31Z</dcterms:created>
  <dcterms:modified xsi:type="dcterms:W3CDTF">2020-04-22T05:38:36Z</dcterms:modified>
</cp:coreProperties>
</file>