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3" r:id="rId8"/>
    <p:sldId id="261" r:id="rId9"/>
    <p:sldId id="262" r:id="rId10"/>
    <p:sldId id="264" r:id="rId11"/>
    <p:sldId id="265" r:id="rId12"/>
    <p:sldId id="266" r:id="rId13"/>
    <p:sldId id="270" r:id="rId14"/>
    <p:sldId id="271" r:id="rId15"/>
    <p:sldId id="275" r:id="rId16"/>
    <p:sldId id="267" r:id="rId17"/>
    <p:sldId id="268" r:id="rId18"/>
    <p:sldId id="273" r:id="rId19"/>
    <p:sldId id="269" r:id="rId20"/>
    <p:sldId id="276" r:id="rId21"/>
    <p:sldId id="277" r:id="rId22"/>
    <p:sldId id="289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6" r:id="rId32"/>
    <p:sldId id="285" r:id="rId33"/>
    <p:sldId id="288" r:id="rId34"/>
    <p:sldId id="274" r:id="rId35"/>
    <p:sldId id="290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2320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50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51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77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21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36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5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899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64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56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03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27196-86A5-4496-A9E9-1E3F1B4234F5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9FBCA-EC82-45CA-B95E-FBFB5F3D59B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460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Jezek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Session 1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Mgr. Miroslav Ježek, Ph.D.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Brno, 24th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February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2020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5615" y="0"/>
            <a:ext cx="789709" cy="789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887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Allophonic variation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varied quality of /r/, namely e.g. [ɹ] in RP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[ɾ] in Scottish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terrible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[ʁ] in French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rouge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in traditional Northumbrian accent. These allophones are in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free variation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examples of free variation: /t/-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glottaling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ɹaɪʔ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Czech long /a/.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there, however, any cases of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free variation in language?</a:t>
            </a: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phonemic principle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or more sounds are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ations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the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phoneme if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they are in complementary distribution and;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they are phonetically similar.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or more sounds are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realisations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different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phonemes if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(a) they are in contrastive distribution;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they serve to signal a semantic contrast.</a:t>
            </a:r>
          </a:p>
          <a:p>
            <a:pPr lvl="8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(adopted from Carr 1999: 41)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 neutralisation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phonemes show overlap in phonetic realisation, i.e. ‘a sound may appear to belong to either of two phonemes’ (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2014: 47).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lenis (non-aspirated)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plosives after s: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/sp/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—possible allophones of /d/, /b/, and /g/ respectively?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cf. Welsh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ectol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(spectacles) and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yrt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(skirt). </a:t>
            </a:r>
          </a:p>
          <a:p>
            <a:pPr lvl="1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		(from Collins &amp;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2003: 70) 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/m/ and /n/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famous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both, in anticipation of the following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labiodental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fricative /f/,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labiodental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nasals [ɱ]; which phoneme does this sound belong to? </a:t>
            </a: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 neutralisation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More examples: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Czech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b="1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Q: So, which phoneme does the plosive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belong to: /p/ or /b/?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Archiphoneme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A: it belongs to an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archiphoneme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/P/ + /B/.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combines the characteristics of two normally distinct phonemes that cannot be differentiated in certain contexts.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VIDEO: Prof.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Jurgen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Handke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Marburg University, Germany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https://www.youtube.com/watch?v=C1EhcdSMHGg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 merger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Absolute phonemic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neutralisation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also called a phonemic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merger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i.e. two previously separate phonemes become one.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cs-CZ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LOT-THOUGHT merger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English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meat-meet</a:t>
            </a:r>
            <a:r>
              <a:rPr lang="cs-CZ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merger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u="sng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None/>
            </a:pP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phoneme or two?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affricates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/-how many phonemes? 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phoneme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phonotactically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(see the next slide) they function in a different way from other affricates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especially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dz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word-final positions as they do not typically contain a syllable boundary.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patch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badge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dogs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(even word-initial affricate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not pronounced as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but [z]).</a:t>
            </a:r>
          </a:p>
          <a:p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phonemes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if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tʃ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dʒ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are just one phoneme, why not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and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/?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Universal consent, native intuition…</a:t>
            </a:r>
          </a:p>
          <a:p>
            <a:pPr lvl="1"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Phonotactics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Refers to restrictions on the possible combinations of phonemes within a particular language (accent).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CCCV- in English limited to /s/ + plosive + approximant /j/, /r/, /w/, /l/. Thus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stew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spleen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square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possible, but not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zdream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/ɳ/ in word-final positions only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/h/ never in word-final positions </a:t>
            </a: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Phonemicisation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phonemic split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Establishment of a new phoneme in a given language (accent).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called a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 split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lowering of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EModE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blood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[ʊ] =&gt; [ʌ]</a:t>
            </a:r>
            <a:endParaRPr lang="en-US" i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loss of /g/ in –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endings =&gt; new phoneme /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ŋ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TRAP and BATH split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southern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varieties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</a:t>
            </a: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Phoneme- theoretical perspectives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notion of 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was known in the 19th century-but it referred to a phonetic unit (sound) in diachronic comparative philology.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as an abstract contrastive unit was, however, intuitively felt.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 School of Linguistics: 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Baudoin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Courtenay (d. 1929),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Mikolaj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Kruszewski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(d. 1887)</a:t>
            </a:r>
          </a:p>
          <a:p>
            <a:pPr lvl="1"/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physiophonetic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psychophonetic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alternations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American anthropological linguistics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Edward Sapir (d. 1939)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anthropological focus on native American languages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 v. unimportant sound-units in language </a:t>
            </a: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 study of language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DISCIPLINES: phonetics, phonology, morphology, syntax, semantics, stylistics, sociolinguistics, pragmatics, lexicography, historical linguistics, comparative philology, language acquisition, philosophy of language,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neurolinguistics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psycholinguistics, forensic linguistics and others…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 inter-disciplinary fields, e.g. language variation and change </a:t>
            </a:r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Phoneme- theoretical perspectives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Ferdinand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Saussure (d. 1913)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Cours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linguistique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générale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(phoneme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impicitly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present in the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parole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distinction). 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first thoroughly described by the Prague Linguistic Circle in the 1920s and 30s (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Nikolay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Trubetzkoy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Roman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Vilém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Mathesius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Josef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Vachek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).</a:t>
            </a:r>
          </a:p>
          <a:p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Structuralists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focus on synchrony, on functional relationships between elements within language.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1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Prague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Trubetzkoy’s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Grundzüge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(posthumously 1939)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explicit theoretical account of phoneme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clear separation of phonetics and phonology (with heavy focus on the latter)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system of phonological oppositions=&gt;it is the difference between /t/ and /d/ in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tear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dear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that is worth scientific interest, not the actual quality of the two sounds.</a:t>
            </a:r>
          </a:p>
          <a:p>
            <a:pPr marL="457200" lvl="1" indent="0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later spread the ideas of the PLC abroad: the 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distinctive feature theory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 below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Prague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</a:t>
            </a:r>
            <a:r>
              <a:rPr lang="cs-CZ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Circle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PLC: centre v.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periphery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level of integration into the phonemic system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high/low functional yield </a:t>
            </a:r>
          </a:p>
          <a:p>
            <a:pPr lvl="1">
              <a:buNone/>
            </a:pP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Case in point: /h/ phoneme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9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Phoneme- theoretical perspectives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PLC: phoneme as a purely abstract, contrastive (functional) unit.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approaches at that time: </a:t>
            </a:r>
          </a:p>
          <a:p>
            <a:pPr lvl="1"/>
            <a:r>
              <a:rPr lang="en-GB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as a class of sounds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thus /l/ phoneme consists of clear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</a:t>
            </a: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dark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[ɫ]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lvl="1"/>
            <a:r>
              <a:rPr lang="en-GB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as a class of features of sounds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/l/ phoneme consists of features like laterality,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alveolarity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 (Leonard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Bloomfield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1933). 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cf. rationalism v.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nominalism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epistomology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0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Roman </a:t>
            </a:r>
            <a:r>
              <a:rPr lang="en-GB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distinctive feature theory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WWII in the USA, d. 1982.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Continued with what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Trubetzkoy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did not manage to finish.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 oppositions: relative (not absolute) values that keep phonemes distinct, e.g. Aspiration.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step: to establish a set of distinctive features to analyse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 oppositions in a language.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Ultimate aim: to establish a limited set of distinctive features to analyse </a:t>
            </a:r>
            <a:r>
              <a:rPr lang="en-GB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language. </a:t>
            </a: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8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Jakobsonian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set of distinctive features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Universal binary (i.e. two mutually exclusive options) system of twelve distinctive features to describe all languages of the world.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contrasts must be stated in terms of these features.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restrictions on distribution must be stated in terms of these features.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Distinctive features: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+/-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nasal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+/-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consonantal, +/- vocalic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later modifications: more features and different labels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Distinctive feature theory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C:\Users\Monika\Desktop\Distinctive+Features+_p+_+described+as+a+bundle+of+features+[-Vocalic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02674" y="1330324"/>
            <a:ext cx="9039497" cy="5527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71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Generative phonology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Noam Chomsky and Morris Halle: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Sound Pattern of English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(1968)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subdiscipline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within generative grammar (particular focus on syntax).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heavily based on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Jakobson’s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distinctive feature theory.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Generative phonology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Aim: to create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phonological rules that map an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underlying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(abstract)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onto a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surface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(sound)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representation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 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Context-free rule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 RP the underlying form of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/get/, surface forms may be [t],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tʰ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tˢ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], or even [ʔ].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Context-sensitive rule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</a:t>
            </a:r>
            <a:r>
              <a:rPr lang="en-US" b="1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/fat/ may surface as [t] or [ɾ].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surface representations are merely the tip of the iceberg; it is what lies beneath (the unconscious knowledge of language) that linguistics should focus on.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 rules delete, insert, modify sounds.</a:t>
            </a: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Generative phonology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input …rule 1…rule 2…rule N…(correct/incorrect) output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(correct v. incorrect </a:t>
            </a:r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rule ordering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):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8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8"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(Wells 1982: 67)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18491" y="2457026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fə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hɪz</a:t>
                      </a:r>
                      <a:r>
                        <a:rPr lang="en-US" baseline="0" dirty="0" smtClean="0"/>
                        <a:t> ˈ</a:t>
                      </a:r>
                      <a:r>
                        <a:rPr lang="en-US" baseline="0" dirty="0" err="1" smtClean="0"/>
                        <a:t>frɛndz</a:t>
                      </a:r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Unstressed H Dropping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fə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ɪz</a:t>
                      </a:r>
                      <a:r>
                        <a:rPr lang="en-US" baseline="0" dirty="0" smtClean="0"/>
                        <a:t> ˈ</a:t>
                      </a:r>
                      <a:r>
                        <a:rPr lang="en-US" baseline="0" dirty="0" err="1" smtClean="0"/>
                        <a:t>frɛndz</a:t>
                      </a:r>
                      <a:r>
                        <a:rPr lang="en-US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R Insertion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fər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ɪz</a:t>
                      </a:r>
                      <a:r>
                        <a:rPr lang="en-US" baseline="0" dirty="0" smtClean="0"/>
                        <a:t> ˈ</a:t>
                      </a:r>
                      <a:r>
                        <a:rPr lang="en-US" baseline="0" dirty="0" err="1" smtClean="0"/>
                        <a:t>frɛndz</a:t>
                      </a:r>
                      <a:r>
                        <a:rPr lang="en-US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correct output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701073" y="416390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fə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hɪz</a:t>
                      </a:r>
                      <a:r>
                        <a:rPr lang="en-US" baseline="0" dirty="0" smtClean="0"/>
                        <a:t> ˈ</a:t>
                      </a:r>
                      <a:r>
                        <a:rPr lang="en-US" baseline="0" dirty="0" err="1" smtClean="0"/>
                        <a:t>frɛndz</a:t>
                      </a:r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R Insertion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Rule</a:t>
                      </a:r>
                      <a:r>
                        <a:rPr lang="en-US" baseline="0" dirty="0" smtClean="0"/>
                        <a:t> cannot apply due to structural restrictions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</a:t>
                      </a:r>
                      <a:r>
                        <a:rPr lang="en-US" baseline="0" dirty="0" smtClean="0"/>
                        <a:t> Unstressed H Dropping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fə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ɪz</a:t>
                      </a:r>
                      <a:r>
                        <a:rPr lang="en-US" baseline="0" dirty="0" smtClean="0"/>
                        <a:t> ˈ</a:t>
                      </a:r>
                      <a:r>
                        <a:rPr lang="en-US" baseline="0" dirty="0" err="1" smtClean="0"/>
                        <a:t>frɛndz</a:t>
                      </a:r>
                      <a:r>
                        <a:rPr lang="en-US" dirty="0" smtClean="0"/>
                        <a:t>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incorrect output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science of human speech sounds with no specific reference to their function in a given sound-system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highly autonomous within linguistics (true science: instruments, computers, scaled measurements, etc.)</a:t>
            </a:r>
          </a:p>
          <a:p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studies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'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defining characteristics of </a:t>
            </a:r>
            <a:r>
              <a:rPr lang="en-GB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human vocal noise' (Crystal 1990: 167); =&gt; phonetic symbols (IPA)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three interdependent viewpoints: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articulatory (speech production)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acoustic (transmission of sound)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auditory (perception of sound)</a:t>
            </a:r>
          </a:p>
        </p:txBody>
      </p:sp>
    </p:spTree>
    <p:extLst>
      <p:ext uri="{BB962C8B-B14F-4D97-AF65-F5344CB8AC3E}">
        <p14:creationId xmlns:p14="http://schemas.microsoft.com/office/powerpoint/2010/main" val="310562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 conditioning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Refers to the way in which sounds are influenced by adjacent sounds=&gt;phonemes vary in their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realisations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according to the phonetic context.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main types: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allophonic variation (here dealt with elsewhere);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assimilation;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elision;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liaison.</a:t>
            </a:r>
          </a:p>
          <a:p>
            <a:pPr lvl="1"/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Assimilation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phoneme is replaced by another one due to the influence of yet another phoneme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Types of assimilation: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bad girl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casual speech becomes [bag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gɜ:ɫ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frequent in Italian (Latin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octo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=&gt; </a:t>
            </a:r>
            <a:r>
              <a:rPr lang="cs-CZ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ModIt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otto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lagging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the site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ɒn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nəˈsaɪt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---------------------------------------------------------------------------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woodpecker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[ˈ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wʊbpekə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manner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they see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tɪɫ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leɪˈsi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:]</a:t>
            </a:r>
          </a:p>
          <a:p>
            <a:r>
              <a:rPr lang="en-US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energy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to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aɪˈhaf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tə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Elision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Refers to the deletion of a phoneme.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Examples:</a:t>
            </a:r>
          </a:p>
          <a:p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tasteless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[ˈ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teɪsləs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historically, the silent letters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knee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castle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cupboard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chalk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thumb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 </a:t>
            </a: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Liaison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Refers to the insertion of a phoneme to enable easier articulation of the sequence.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Example: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intrusive /r/: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it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aɪˈsɔ:r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ɪt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idea of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vodka on ice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etc. </a:t>
            </a:r>
          </a:p>
        </p:txBody>
      </p:sp>
    </p:spTree>
    <p:extLst>
      <p:ext uri="{BB962C8B-B14F-4D97-AF65-F5344CB8AC3E}">
        <p14:creationId xmlns:p14="http://schemas.microsoft.com/office/powerpoint/2010/main" val="8237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as a source of inspiration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prosodeme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a phoneme stretching over more than one segment of sound; e.g.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yes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pronounced with different pitch patterns.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toneme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(=tonal phoneme): in tonal languages like Chinese, the only distinctive element is the different tone.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morpheme, grapheme,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behavioureme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e.g.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gusteme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kineme, etc.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Collins, Beverley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2003.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Practical Phonetics and Phonology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London: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Routledge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Cruttenden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Alan. 2014. </a:t>
            </a:r>
            <a:r>
              <a:rPr lang="en-US" i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Gimson’s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Pronunciation of English, 8</a:t>
            </a:r>
            <a:r>
              <a:rPr lang="en-US" i="1" baseline="30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ed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London: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Routledge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Crystal, David. 1990.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Linguistics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London: Penguin Books.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Wells, J C. 1982.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Accents of English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Cambridge: CUP.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Phonology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tudies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'sounds and their contrasts within a specific sound-system' (Crystal 1990: 172).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functional aspect of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sounds </a:t>
            </a:r>
            <a:endParaRPr lang="en-GB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 STATEMENT: /b/ is a voiced bilabial plosive.</a:t>
            </a:r>
          </a:p>
          <a:p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PHONOLOGICAL STATEMENT: there are 6 short vowels in English.</a:t>
            </a:r>
          </a:p>
          <a:p>
            <a:r>
              <a:rPr lang="cs-CZ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en-GB" u="sng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honemics</a:t>
            </a:r>
            <a:r>
              <a:rPr lang="cs-CZ" u="sng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cs-CZ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1/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synonym of phonology (sound-system of one language)</a:t>
            </a:r>
          </a:p>
          <a:p>
            <a:pPr lvl="4">
              <a:buNone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GB" sz="28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 theoretical study of </a:t>
            </a:r>
            <a:r>
              <a:rPr lang="en-GB" sz="28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phonemes</a:t>
            </a:r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&amp; Allophone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contrastive units of sound which can be used to change meaning (Collins &amp;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2003: 11). 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is an abstract entity shared by a native community.</a:t>
            </a:r>
          </a:p>
          <a:p>
            <a:endParaRPr lang="en-US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Allophones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are actual sounds uttered by speakers and interpreted as one phoneme despite possible phonetic differences.</a:t>
            </a:r>
            <a:endParaRPr lang="cs-CZ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 &amp; Allophone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cannot pronounce a phoneme, only an allophone; hence phoneme, being a feature of language structure, cannot be defined acoustically. In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Saussurean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terms, it is part of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not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parole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ki:p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v.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</a:t>
            </a:r>
            <a:r>
              <a:rPr lang="en-US" sz="7200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k̟ʰi:p</a:t>
            </a:r>
            <a:r>
              <a:rPr lang="en-US" sz="72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transcription</a:t>
            </a:r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Phonemes-contrastive distribution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Two phonemes (never allophones) appearing in the same environment and with a change in meaning: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minimal pairs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beam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beef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bees</a:t>
            </a:r>
            <a:r>
              <a:rPr lang="cs-CZ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sets of minimal pairs</a:t>
            </a:r>
            <a:endParaRPr lang="en-GB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Allophonic variation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/k/ - advanced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keep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retracted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accommodatory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(intrinsic) alternation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(determined by the phonetic environment, i.e. the following vowel).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/l/ - clear [l]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dark [ɫ]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</a:t>
            </a:r>
            <a:r>
              <a:rPr lang="en-US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accommodatory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(extrinsic) alternation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(determined by the position within a word).</a:t>
            </a:r>
            <a:endParaRPr lang="en-US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Allophonic variation</a:t>
            </a:r>
            <a:r>
              <a:rPr lang="en-US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</a:t>
            </a:r>
            <a:r>
              <a:rPr lang="en-GB" sz="4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</a:t>
            </a:r>
            <a:endParaRPr lang="en-GB" sz="4000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0036"/>
            <a:ext cx="10515600" cy="4846927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/l/ - clear [l]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v. dark </a:t>
            </a:r>
            <a:r>
              <a:rPr lang="en-US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[ɫ]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the two allophones are in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complementary distribution 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(i.e. one or the other). </a:t>
            </a:r>
          </a:p>
          <a:p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examples of complementary distribution: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[p]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spare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supper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(after a voiceless alveolar fricative and 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intervocallicaly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preceding an unstressed vowel) v. [</a:t>
            </a:r>
            <a:r>
              <a:rPr lang="en-US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pʰ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 in </a:t>
            </a:r>
            <a:r>
              <a:rPr lang="en-US" i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pear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(syllable-initial preceding a vowel under stress).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syllable-initial only [h] v. syllable-final only [</a:t>
            </a:r>
            <a:r>
              <a:rPr lang="cs-CZ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ŋ</a:t>
            </a:r>
            <a:r>
              <a:rPr lang="en-US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]; but they are not considered allophones of one phoneme due to their lack of </a:t>
            </a:r>
            <a:r>
              <a:rPr lang="en-US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phonetic similarity.</a:t>
            </a:r>
          </a:p>
        </p:txBody>
      </p:sp>
    </p:spTree>
    <p:extLst>
      <p:ext uri="{BB962C8B-B14F-4D97-AF65-F5344CB8AC3E}">
        <p14:creationId xmlns:p14="http://schemas.microsoft.com/office/powerpoint/2010/main" val="256476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2183</Words>
  <Application>Microsoft Office PowerPoint</Application>
  <PresentationFormat>Širokoúhlá obrazovka</PresentationFormat>
  <Paragraphs>244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Wingdings</vt:lpstr>
      <vt:lpstr>Motiv Office</vt:lpstr>
      <vt:lpstr>Introduction to  Phonetics &amp; Phonology Jezek Session 1</vt:lpstr>
      <vt:lpstr>Linguistics</vt:lpstr>
      <vt:lpstr>Phonetics</vt:lpstr>
      <vt:lpstr>Phonology</vt:lpstr>
      <vt:lpstr>Phoneme &amp; Allophone</vt:lpstr>
      <vt:lpstr>Phoneme &amp; Allophone</vt:lpstr>
      <vt:lpstr>Phonemes-contrastive distribution</vt:lpstr>
      <vt:lpstr>Allophonic variation–examples</vt:lpstr>
      <vt:lpstr>Allophonic variation–examples</vt:lpstr>
      <vt:lpstr>Allophonic variation–examples</vt:lpstr>
      <vt:lpstr>The phonemic principle</vt:lpstr>
      <vt:lpstr>Phonemic neutralisation</vt:lpstr>
      <vt:lpstr>Phonemic neutralisation</vt:lpstr>
      <vt:lpstr>Archiphoneme</vt:lpstr>
      <vt:lpstr>Phonemic merger</vt:lpstr>
      <vt:lpstr>One phoneme or two?</vt:lpstr>
      <vt:lpstr>Phonotactics</vt:lpstr>
      <vt:lpstr>Phonemicisation- phonemic split</vt:lpstr>
      <vt:lpstr>Phoneme- theoretical perspectives</vt:lpstr>
      <vt:lpstr>Phoneme- theoretical perspectives</vt:lpstr>
      <vt:lpstr>Phonology - Prague Linguistic Circle</vt:lpstr>
      <vt:lpstr>Phonology - Prague Linguistic Circle</vt:lpstr>
      <vt:lpstr>Phoneme- theoretical perspectives</vt:lpstr>
      <vt:lpstr>Roman Jakobson- distinctive feature theory</vt:lpstr>
      <vt:lpstr>Jakobsonian set of distinctive features</vt:lpstr>
      <vt:lpstr>Distinctive feature theory</vt:lpstr>
      <vt:lpstr>Generative phonology</vt:lpstr>
      <vt:lpstr>Generative phonology</vt:lpstr>
      <vt:lpstr>Generative phonology</vt:lpstr>
      <vt:lpstr>Phonetic conditioning</vt:lpstr>
      <vt:lpstr>Assimilation</vt:lpstr>
      <vt:lpstr>Elision</vt:lpstr>
      <vt:lpstr>Liaison</vt:lpstr>
      <vt:lpstr>Phoneme as a source of inspiration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Phonetics Phonology Session 1</dc:title>
  <dc:creator>Ježek Miroslav</dc:creator>
  <cp:lastModifiedBy>Ježek Miroslav</cp:lastModifiedBy>
  <cp:revision>144</cp:revision>
  <dcterms:created xsi:type="dcterms:W3CDTF">2020-02-10T08:27:30Z</dcterms:created>
  <dcterms:modified xsi:type="dcterms:W3CDTF">2020-02-24T09:23:07Z</dcterms:modified>
</cp:coreProperties>
</file>