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58" r:id="rId5"/>
    <p:sldId id="259" r:id="rId6"/>
    <p:sldId id="328" r:id="rId7"/>
    <p:sldId id="329" r:id="rId8"/>
    <p:sldId id="323" r:id="rId9"/>
    <p:sldId id="324" r:id="rId10"/>
    <p:sldId id="330" r:id="rId11"/>
    <p:sldId id="325" r:id="rId12"/>
    <p:sldId id="332" r:id="rId13"/>
    <p:sldId id="331" r:id="rId14"/>
    <p:sldId id="295" r:id="rId15"/>
    <p:sldId id="326" r:id="rId16"/>
    <p:sldId id="293" r:id="rId17"/>
    <p:sldId id="294" r:id="rId18"/>
    <p:sldId id="296" r:id="rId19"/>
    <p:sldId id="333" r:id="rId20"/>
    <p:sldId id="334" r:id="rId21"/>
    <p:sldId id="297" r:id="rId22"/>
    <p:sldId id="298" r:id="rId23"/>
    <p:sldId id="299" r:id="rId24"/>
    <p:sldId id="335" r:id="rId25"/>
    <p:sldId id="336" r:id="rId26"/>
    <p:sldId id="300" r:id="rId27"/>
    <p:sldId id="301" r:id="rId28"/>
    <p:sldId id="302" r:id="rId29"/>
    <p:sldId id="337" r:id="rId30"/>
    <p:sldId id="339" r:id="rId31"/>
    <p:sldId id="340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897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1975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2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5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4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77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63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3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48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5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95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00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7196-86A5-4496-A9E9-1E3F1B4234F5}" type="datetimeFigureOut">
              <a:rPr lang="cs-CZ" smtClean="0"/>
              <a:pPr/>
              <a:t>12.3.2020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46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Mgr.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Miroslav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Ph.D.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23</a:t>
            </a:r>
            <a:r>
              <a:rPr lang="en-US" sz="3100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</a:t>
            </a:r>
            <a:r>
              <a:rPr lang="cs-CZ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US" sz="3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35615" y="0"/>
            <a:ext cx="789709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88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 of articulation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taps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(flaps): single contraction where one articulator is thrown against another; US [ɾ];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trills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vibrations between active and passive articulators; Scottish or Czech [r];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laterals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consonants (affricates, fricatives, approximants, taps) where airflow is blocked in the centre of the tongue and the air escapes through the sides of the tongue; lateral approximant /l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 SOME MORE TERMS OFTEN MENTIONED IN ACADEMIC LITERATURE: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obstruents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 single term covering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plosives, fricatives and affricates.</a:t>
            </a:r>
          </a:p>
          <a:p>
            <a:r>
              <a:rPr lang="en-US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sonorants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continuous non-turbulent airflow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term covering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nasals, approximants, flaps, some trills + vowels. 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continuants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no complete closure in oral cavity;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 covering fricatives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approximants + vowels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of articulation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Voiced consonants (e.g. /b/, /d/, /g/, /v/…); lenis articulation; vocal cords vibrating.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Voiceless consonants (e.g. /p/, /t/, /k/, /f/…);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fortis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articulation; vocal cords open.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Devoiced consonants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pre-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pausal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environments)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 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 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 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the table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Description of consonants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Combines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three modes of articulation (energy </a:t>
            </a:r>
            <a:r>
              <a:rPr lang="en-US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place + manner), thus: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/b/ is a voiced bilabial plosive;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/f/ is a voiceless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-dental fricative, etc.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articulation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lip-rounding; e.g.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palatalisation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centre of tongue closer to hard palate; e.g.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Czech </a:t>
            </a:r>
            <a:r>
              <a:rPr lang="cs-CZ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ť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ukat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part of airflow escapes through nasal cavity;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rn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French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velarisation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back of tongue closer to soft palate; e.g. dark [ɫ]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uvularisation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back of tongue close to uvula;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sounds in Arabic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Semitic languages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pharyngealisation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pharynx (epiglottis) is constricted; some Danish consonants 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addition of the glottal stop;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(see below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sz="4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SELECTED CONSONANTAL PHENOMENA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Glottalisation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Insertion of the glottal stop [ʔ] before voiceless plosives (p, t, k)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pre-glottalisation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(also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 reinforcement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ɒʔ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Insertion of the glottal stop in place of voiceless plosives (p, t, k)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(also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 replacement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ɒʔ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not present in any transcription model of RP,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 replacement is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very frequent feature (even in RP) especially before obstruents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quite good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quite cheap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quite strong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approximants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quite well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quite light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speakers avoid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 replacement especially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syllabic nasals and syllabic /l/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button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bottom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little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and in intervocalic positions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butter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/g/-dropping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alveolar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[n] instead of velar [ɳ] in –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endings; e.g.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doin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Dropped /g/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because of strong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 to orthography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(but, curiously,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ɳg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forms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well; e.g. West Midlands and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Liverpool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upper class the same as lower working class: [n]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Why? No social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pressure; i.e. no danger for members of the upper-class of being mistaken for lower classes.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/-fronting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fricatives replaced by labio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ones; thus /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ð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and /</a:t>
            </a:r>
            <a:r>
              <a:rPr lang="el-GR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θ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are replaced by /f/ and /v/ respectively.</a:t>
            </a:r>
          </a:p>
          <a:p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nothing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brother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southern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etc.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possible </a:t>
            </a: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age-grading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feature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Age-grading refers to features that occur in younger speakers but later disappear. This, however, does not signal linguistic change taking place as it reoccurs with every generation. 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Typically 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associated with London / Estuary English, but first spotted in Yorkshire in 1876 (Upton 2012: 395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/h/-dropping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Refers to the omission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/h/ in word-initial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positions.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to influence of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spelling.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Found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many regional dialects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England.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 has always been subject to great variation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hotel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today’s English.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hypercorrection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honest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well as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horange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some words /h/ was added where there was none in the original source (e.g. Latin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eremita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between GB v. US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herb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/h/-dropping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Subject to heavy stigmatisation: ‘so important indeed is the question of the use of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h’s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England … that no marriage should take place between persons whose ideas on this subject do not agree’ (Hill 1902: 13, qtd. in Beal 2008: 27)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anecdotes, e.g.:</a:t>
            </a:r>
            <a:endParaRPr lang="en-US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Doctor: I can tell you what you are suffering from, my good fellow. You’re suffering from acne!’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Patient: ‘</a:t>
            </a:r>
            <a:r>
              <a:rPr lang="en-US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Ackney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??! I only wish I’d never been near the place!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		(</a:t>
            </a:r>
            <a:r>
              <a:rPr lang="en-US" sz="2000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</a:t>
            </a:r>
            <a:r>
              <a:rPr lang="en-US" sz="20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Punch’s Cockney </a:t>
            </a:r>
            <a:r>
              <a:rPr lang="en-US" sz="2000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Humour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1841)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Vocal folds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Users\Monika\Desktop\vocal fol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3223" y="1397727"/>
            <a:ext cx="9980023" cy="4728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/h/-dropping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Untitl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2959" y="1134382"/>
            <a:ext cx="7262949" cy="552767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033657" y="6270171"/>
            <a:ext cx="273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Poor Letter H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1866)</a:t>
            </a: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/l/-</a:t>
            </a:r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vocalisation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Dark /l/ [ɫ] is not released laterally (sides of tongue) and becomes a rounded vowel.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vowel is somewhere between [o] and [ʊ], sometimes this symbol is chosen [ɤ].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Spreading rapidly, but not accepted in RP yet.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it becomes an RP feature, then new diphthongs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ɛʊ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appear.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/r/-dropping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Started in the 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C, that’s why US English is (predominantly) rhotic (exceptions e.g. New York working-class English).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past,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the lack of accordance with spelling.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rhymes such as </a:t>
            </a:r>
            <a:r>
              <a:rPr lang="en-US" sz="2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morn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sz="2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dawn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considered vulgar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Dropped /r/ created new diphthongs, namely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ɛə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ɔə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ʊə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Interestingly, in modern RP there is no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ɛə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ɔə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the status of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ʊə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is increasingly less certain.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labio-dental /r/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/r/ is replaced by a labio-dental approximant [ʋ].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 contrast between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Considered a speech defect (imperfect children’s pronunciation maintained into adulthood) by some, for others it is a modern variant of the phoneme.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labio-dental /r/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Users\Monika\Desktop\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33749" y="1175657"/>
            <a:ext cx="7733211" cy="5460274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418011" y="2403566"/>
            <a:ext cx="1776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Roy Hodgson- former England football manager. 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Notowiously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known for labiodental /r/. </a:t>
            </a:r>
            <a:endParaRPr lang="en-GB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Intrusive /r/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Linking /r/ supported by spelling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 is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Intrusive /r/ not supported by spelling but inserted to avoid a vocalic hiatus across word boundaries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him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and order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as well as word-internally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after /ɑ:/, /ɔ:/ and, in particular /ə/.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Extremely frequent in RP, even non-native learners encouraged to adopt it (e.g. Trudgill 2002).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-dropping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 refers to the /j/ sound present in some words of the GOOSE and CURE sets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poor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past,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far more common: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juice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blue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etc.; now in RP these words are /j/-less).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dropped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duke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numerous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in RP all of them /j/-full apart from the last two; in US English all of them /j/-less.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Yod-dropping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frequent in Cockney, East Anglia (GB) and US English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-coalescence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Alternatively,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coalesce (merge) with the preceding plosives and fricatives to produce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palatalised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consonants: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within one word: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duke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across word boundaries: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you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you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year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historically,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-coalescence was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many words where it is common today: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sugar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sju:gə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the 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modern RP common in unaccented syllables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perpetual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not so in accented ones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Tuesday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whale-wale merger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past, two different phonemes /hw/ v. /w/ (phonetically [ʍ] v. [w].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Educated speakers retained /hw/ well into the 20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rare in RP, but the standard form in Scottish English.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Pronouncing dictionaries: ODP (20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LPD (2008), CEPD (2011) - consonants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/t/-glottalisation: being an allophone, [ʔ] is absent from the transcriptions, but commented on in glossaries (extra information boxes)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Intrusive /r/: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ODP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in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Clara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klɑ:rə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(r)/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(r)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ɪɳ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LPD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drɔ:</a:t>
            </a:r>
            <a:r>
              <a:rPr lang="en-US" baseline="30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ɪɳ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CEPD not present, only explained in Glossary.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Yod-coalescence: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 gives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both as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tju:n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tʃu:n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/- no variant preferred.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LPD gives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both as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tju:n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tʃu:n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/- first variant preferred.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CEPD also gives both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tʃu:n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tju:n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for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in the reversed order compared to LPD.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dictionaries comment on coalesced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across word boundaries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you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agreeing it belongs to RP.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Articulatory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/>
          </a:bodyPr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Throat (pharyngeal cavity)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Mouth (oral cavity)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Nose (nasal cavity)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---------------------------------------------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of articulation (e.g. lips, teeth, alveolar ridge)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 of articulation (e.g. plosive, fricative)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of articulation (</a:t>
            </a:r>
            <a:r>
              <a:rPr lang="en-US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fortis</a:t>
            </a: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/lenis)</a:t>
            </a: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Beal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Joan. 2008a. ‘Shamed by Your English?’. In Joan Beal, Carmela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Nocera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Massimo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Sturiale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eds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GB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Perspectives on Prescriptivism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Bern: Peter Lang, pp. 21-40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GB" cap="small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Hammerton</a:t>
            </a:r>
            <a:r>
              <a:rPr lang="en-GB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J. A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1841. </a:t>
            </a:r>
            <a:r>
              <a:rPr lang="en-GB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Mr. Punch’s Cockney Humour.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London.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H. Hon. Henry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1866. </a:t>
            </a:r>
            <a:r>
              <a:rPr lang="en-GB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Poor Letter H: Its Use and Abuse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London. 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Trudgill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Peter. 2002. </a:t>
            </a:r>
            <a:r>
              <a:rPr lang="en-GB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Sociolinguistic Variation and Change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Washington: Georgetown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University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Press.</a:t>
            </a:r>
            <a:endParaRPr lang="cs-CZ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Clive.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2012.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‘Modern Regional English in the British Isles’. In Lynda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Mugglestone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(ed.) </a:t>
            </a:r>
            <a:r>
              <a:rPr lang="en-GB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Oxford History of English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Oxford: Oxford University Press, pp. 379-414.</a:t>
            </a:r>
            <a:endParaRPr lang="cs-CZ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References- dictionaries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GB" sz="2400" cap="small" dirty="0" smtClean="0"/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Roach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Peter, Jane Setter, and John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Esling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(eds.) [Daniel Jones]. 2011.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Cambridge English Pronouncing Dictionary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18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Cambridge: Cambridge University Press.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Clive, William A.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Kretzschmar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Rafal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Konopka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2003.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Oxford Dictionary of Pronunciation for Current English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Oxford: Oxford University Press.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Wells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J. C. 2008.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Longman Pronunciation Dictionary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Pearson Longman. </a:t>
            </a:r>
            <a:endParaRPr lang="cs-CZ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Articulatory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 </a:t>
            </a:r>
            <a:endParaRPr lang="en-US" sz="3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Diagram-human-vocal-organs-location-places-speec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3302" y="938439"/>
            <a:ext cx="8595360" cy="5919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056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Consonants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Sounds produced by obstruction of the airflow somewhere in the vocal tract (i.e.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nasal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oral or pharyngeal cavity).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crucial criteria for the description of consonants are: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of articulation (where the obstruction takes place);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 of articulation (what type of obstruction it is);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of articulation (voiced v. voiceless; also devoiced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Phonologically, consonants are non-syllabic, i.e. they appear at the beginning and the end of syllables (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Consonants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Ipa-consonant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457" y="1254035"/>
            <a:ext cx="10750731" cy="5408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CONSONANTS</a:t>
            </a:r>
            <a:endParaRPr lang="en-GB" sz="4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of articulation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bilabial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(upper and lower lip): /p/ and /b/;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labio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-dental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(lower lip and upper teeth): /f/ and /v/;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(upper teeth and tongue tip): /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ð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and /</a:t>
            </a:r>
            <a:r>
              <a:rPr lang="el-GR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θ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alveolar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(alveolar ridge and tongue tip): /t/ and /d/, /s/ and /z/;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post-alveolar, 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palato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-alveolar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(behind alveolar ridge and tongue): /r/,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dʒ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/ʃ/ and /ʒ/;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palatal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(hard palate and tongue): /j/;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(soft palate (velum) and tongue): /ɳ/, /k/ and /g/;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(glottis): /h/ and [ʔ].	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 of articulation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plosives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(stops): complete obstruction in oral cavity; closing, compression, release stages; /p/ and /b/, /t/ and /d/, /k/ and /g/ + /ʔ/;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complete closure in mouth so air escapes through nasal cavity; they are frictionless continuants /m/, /n/, and /ɳ/;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affricates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release stage is prolonged so friction occurs at the place where plosives are articulated;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dʒ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fricatives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two articulators held sufficiently close so escaping air causes friction; /f/ and /v/, /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ð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and /</a:t>
            </a:r>
            <a:r>
              <a:rPr lang="el-GR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θ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/, /s/ and /z/ + /h/;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approximants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articulators narrowly close but not enough to cause friction; between fricatives and vowels; /r/, /j/, /l/, /w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/;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2257</Words>
  <Application>Microsoft Office PowerPoint</Application>
  <PresentationFormat>Vlastní</PresentationFormat>
  <Paragraphs>166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Office</vt:lpstr>
      <vt:lpstr>Introduction to  Phonetics &amp; Phonology Ježek Session 3</vt:lpstr>
      <vt:lpstr>Vocal folds</vt:lpstr>
      <vt:lpstr>Articulatory level</vt:lpstr>
      <vt:lpstr>Articulatory system </vt:lpstr>
      <vt:lpstr>Consonants</vt:lpstr>
      <vt:lpstr>Consonants</vt:lpstr>
      <vt:lpstr>Snímek 7</vt:lpstr>
      <vt:lpstr>Place of articulation</vt:lpstr>
      <vt:lpstr>Manner of articulation</vt:lpstr>
      <vt:lpstr>Manner of articulation</vt:lpstr>
      <vt:lpstr>Energy of articulation</vt:lpstr>
      <vt:lpstr>Description of consonants</vt:lpstr>
      <vt:lpstr>Secondary articulation</vt:lpstr>
      <vt:lpstr>Snímek 14</vt:lpstr>
      <vt:lpstr>Glottalisation</vt:lpstr>
      <vt:lpstr>/g/-dropping</vt:lpstr>
      <vt:lpstr>/th/-fronting</vt:lpstr>
      <vt:lpstr>/h/-dropping</vt:lpstr>
      <vt:lpstr>/h/-dropping</vt:lpstr>
      <vt:lpstr>/h/-dropping</vt:lpstr>
      <vt:lpstr>/l/-vocalisation</vt:lpstr>
      <vt:lpstr>/r/-dropping</vt:lpstr>
      <vt:lpstr>labio-dental /r/</vt:lpstr>
      <vt:lpstr>labio-dental /r/</vt:lpstr>
      <vt:lpstr>Intrusive /r/</vt:lpstr>
      <vt:lpstr>yod-dropping</vt:lpstr>
      <vt:lpstr>yod-coalescence</vt:lpstr>
      <vt:lpstr>whale-wale merger</vt:lpstr>
      <vt:lpstr>Pronouncing dictionaries: ODP (2003), LPD (2008), CEPD (2011) - consonants</vt:lpstr>
      <vt:lpstr>References</vt:lpstr>
      <vt:lpstr>References- dictionaries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Phonetics Phonology Session 1</dc:title>
  <dc:creator>Ježek Miroslav</dc:creator>
  <cp:lastModifiedBy>Monika</cp:lastModifiedBy>
  <cp:revision>365</cp:revision>
  <dcterms:created xsi:type="dcterms:W3CDTF">2020-02-10T08:27:30Z</dcterms:created>
  <dcterms:modified xsi:type="dcterms:W3CDTF">2020-03-12T08:58:41Z</dcterms:modified>
</cp:coreProperties>
</file>