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2" r:id="rId4"/>
    <p:sldId id="259" r:id="rId5"/>
    <p:sldId id="330" r:id="rId6"/>
    <p:sldId id="340" r:id="rId7"/>
    <p:sldId id="341" r:id="rId8"/>
    <p:sldId id="342" r:id="rId9"/>
    <p:sldId id="343" r:id="rId10"/>
    <p:sldId id="325" r:id="rId11"/>
    <p:sldId id="332" r:id="rId12"/>
    <p:sldId id="344" r:id="rId13"/>
    <p:sldId id="345" r:id="rId14"/>
    <p:sldId id="346" r:id="rId15"/>
    <p:sldId id="347" r:id="rId16"/>
    <p:sldId id="331" r:id="rId17"/>
    <p:sldId id="353" r:id="rId18"/>
    <p:sldId id="348" r:id="rId19"/>
    <p:sldId id="326" r:id="rId20"/>
    <p:sldId id="349" r:id="rId21"/>
    <p:sldId id="350" r:id="rId22"/>
    <p:sldId id="293" r:id="rId23"/>
    <p:sldId id="351" r:id="rId24"/>
    <p:sldId id="355" r:id="rId25"/>
    <p:sldId id="296" r:id="rId26"/>
    <p:sldId id="352" r:id="rId27"/>
    <p:sldId id="333" r:id="rId28"/>
    <p:sldId id="354" r:id="rId29"/>
    <p:sldId id="356" r:id="rId30"/>
    <p:sldId id="364" r:id="rId31"/>
    <p:sldId id="297" r:id="rId32"/>
    <p:sldId id="358" r:id="rId33"/>
    <p:sldId id="359" r:id="rId34"/>
    <p:sldId id="360" r:id="rId35"/>
    <p:sldId id="301" r:id="rId36"/>
    <p:sldId id="361" r:id="rId37"/>
    <p:sldId id="362" r:id="rId38"/>
    <p:sldId id="363" r:id="rId39"/>
    <p:sldId id="367" r:id="rId40"/>
    <p:sldId id="302" r:id="rId41"/>
    <p:sldId id="365" r:id="rId42"/>
    <p:sldId id="366" r:id="rId43"/>
    <p:sldId id="339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897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1975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3.4.2020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NHa4cVHYBI" TargetMode="External"/><Relationship Id="rId2" Type="http://schemas.openxmlformats.org/officeDocument/2006/relationships/hyperlink" Target="https://www.youtube.com/watch?v=1Ha15yy0lW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5eALDOPFZLg" TargetMode="External"/><Relationship Id="rId5" Type="http://schemas.openxmlformats.org/officeDocument/2006/relationships/hyperlink" Target="https://www.youtube.com/watch?v=q3o0jz2ocCw" TargetMode="External"/><Relationship Id="rId4" Type="http://schemas.openxmlformats.org/officeDocument/2006/relationships/hyperlink" Target="https://www.youtube.com/watch?v=HEfMwri22SM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jKbBB-JpmQ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Mgr.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Miroslav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Ph.D.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6</a:t>
            </a:r>
            <a:r>
              <a:rPr lang="en-US" sz="3100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April</a:t>
            </a:r>
            <a:r>
              <a:rPr lang="cs-CZ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sz="3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 boundaries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potentially homophonous pairs like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peace-talks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pea-stalks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Are they truly homophonous? Not really, since syllable boundaries tend to be in accordance with morpheme boundaries.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Thus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 is slightly longer than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 because it signals where the syllable/morpheme boundary is.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Similarly, the two /e/ vowels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shellfish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not entirely the same either.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/e/ is a bit shorter because the boundary is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unlike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shell-fish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Moreover, in this example /f/ will be louder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shell-fish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because it is always louder in the onset position rather than the coda one (i.e. syllable-initially rather than syllable-finally). </a:t>
            </a:r>
          </a:p>
          <a:p>
            <a:pPr lvl="3" algn="r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Wells (1982: 86).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transcription, the following diacritic is used preceding the stressed syllable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linguists also call it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others distinguish between the two: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Cruttenden (2014) agrees that very often stressed syllables are accented as well, but see the example below: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(coming in from outside):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Someone stole my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(the stressed and accented syllable are identical). The situation continues like this: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(looking down, averting his eyes…):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Oh, well, you know, I thought…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(putting two and two together):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stole my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syllable is still stressed, but the accented syllable is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because it is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new piece of information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 stress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sentence stress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is the degree of prominence attached to a particular syllable (especially in comparison with the other syllable(s) in the given word/sentence).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a combination of</a:t>
            </a: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loudness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sometimes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 quality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Loudness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stressed syllable is </a:t>
            </a:r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auditorily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perceived as louder; i.e. it stands out against the other(s).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point of view, it is pronounced with greater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intensity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intensity (speaker) and loudness (listener) are two sides of the same coin.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many linguists variation in pitch is the most important factor in determining stress in English.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refers to how humans perceive sounds, either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(or something in between, naturally…).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 the point of view of speech production, pitch is physically the speed of vibration of vocal cords (i.e. the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frequency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pitch=stronger stress.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 variation is discussed below (in Intonation).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 quantity and quality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may influence the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the vowel: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ˈi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nf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may influence the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well: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ɜ: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(noun)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Yes, the two phonetic symbols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dessert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desert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different but, to all intents and purposes, their quality is identical (certainly not audible to the naked ear), so the duration/length/quantity is the sole difference.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 stress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languages, word stress is fixed on one syllable across the entire lexicon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Czech (1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syllable), French (last syllable), Polish (penultimate syllable)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English, word stress is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fixed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(insofar as stress falls on a particular syllable of a given word) and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(insofar as it can fall on any syllable of that word)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 result, word stress is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lexically designated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English and, despite some tendencies and rules, it has to be learnt for every single word.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Equally, lexically designated word stress in English is extremely important to master to avoid potential misunderstandings.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 stress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languages word stress is indicated in spelling.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Italian 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p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syl.) v.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ò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(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however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, 2</a:t>
            </a:r>
            <a:r>
              <a:rPr lang="en-US" baseline="30000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nd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syl.); 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città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università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(last syllable), etc.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Sadly, in many other words the stress in Italian is not 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signalled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via spelling, therefore foreigners go to 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pizˈzeria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, while in fact the stress is on the last syllable, thus 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pizzeˈria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pɪtsɛˈri:a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].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some famous cities like Napoli or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Genova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English, word stress is sometimes phonemic, i.e. it is the sole distinguishing mark between two words: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Homophonous pairs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ˈbillow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(noun) v.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(verb)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 often one vowel is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while the other is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weakened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the noun/verb pairs are thus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homophonous: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(noun, /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ɛzənt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/) v.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ˈsent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(verb,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əˈzɛnt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/);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 stress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accents of English vowel weakening (also called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 reduction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is not as common as in RP/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 notably, accents in the North of England often have two full vowels even though only one is stressed, of course. This is very common in monosyllabic prefixes such as: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conspire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ɒnˈspʌɪə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exaggerate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ɛgˈzadʒəreɪt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etc.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that there are quite a lot of English two-syllable words with both vowels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full vowels (and they are not linked with any particular regional or social accent), cf.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(noun),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(noun),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etc. 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 and strong forms; contracted forms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crucially important to master these for a native-like pronunciation.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came in,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there alone, so I then left.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əz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were not surprised at all, were you?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 never knew she was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gonna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it.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ɒz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Contracted forms: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I’d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ad],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have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juv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etc.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the list in Cruttenden (2014: 273-5).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en-US" sz="480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SUPRASEGMENTAL FEATURES OF ENGLISH</a:t>
            </a:r>
            <a:endParaRPr lang="en-GB" sz="4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Prefixes and suffixes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Prefixes usually do not change the words stress.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Suffixes are </a:t>
            </a: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accent-neutral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(no change),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difficult-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accent-attracting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(stress on the suffix),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cigar-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ciga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rette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accent-fixing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(fixes the stress on a different syllable),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curious-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curi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osity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Cruttenden (2014: 246-8) for more information.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Compounds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some guidelines for non-native learners of English regarding word stress in compounds (albeit they are very rough as there are numerous exceptions).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addition to Cruttenden (2014: 248-52), study the handout from Collins and Mees (2003: 113-4) uploaded in the IS, where some interesting rules are proposed and various groups of compounds are discussed: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Initial Element Stress (IES) v. Final Element Stress (FES);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Manufacturers Rule;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Location Rule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 items, proper nouns, etc.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and secondary word stress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multi-syllable words usually have two syllables stressed, one is called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stress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the other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stress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ˌ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 </a:t>
            </a:r>
          </a:p>
          <a:p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characteristic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ˌ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əktəˈrɪstɪk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ɪgˌzamɪˈneɪʃn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Following the distinction between accent and stress (as maintained in Cruttenden, for example), the secondary-stressed syllable indicates that the syllable is stressed, but not accented (it is the syllable under primary stress which is both stressed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accented).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Antepenultimate stress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multi-syllable words have recently (=sometimes the change is actually a few decades old…) undergone a stress shift whereby the primary stress moved to the last but two syllable (=the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antepenultimate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there are many words where this has always been the only option (e.g.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in other words there are now two competing variants (older variants are given first below):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controversy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ˈtroversy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;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ˈexplicable  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v. 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exˈplicable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Carib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bean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v. 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Caˈribbean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, etc.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i="1" dirty="0" smtClean="0">
              <a:solidFill>
                <a:srgbClr val="002060"/>
              </a:solidFill>
              <a:latin typeface="Tahoma"/>
              <a:ea typeface="Tahoma"/>
              <a:cs typeface="Tahoma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Antepenultimate stress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Sometimes, the pressure is so high that the new stress clearly clashes with the etymological background of the word:</a:t>
            </a:r>
          </a:p>
          <a:p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kilometre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older variant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ɪləmi:tə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respects the fact that the word consists of two independent morphemes, namely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newer one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ɪˈlɒmətə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does not. </a:t>
            </a:r>
          </a:p>
          <a:p>
            <a:pPr lvl="1"/>
            <a:endParaRPr lang="en-US" i="1" dirty="0" smtClean="0">
              <a:solidFill>
                <a:srgbClr val="002060"/>
              </a:solidFill>
              <a:latin typeface="Tahoma"/>
              <a:ea typeface="Tahoma"/>
              <a:cs typeface="Tahoma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Sentence stress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connected speech, words that have little/no information load (they are often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words, e.g. prepositions, articles, auxiliary verbs, pronouns, conjunctions, etc.) lose their word stresses, while the ones with a high information load (often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words, e.g. nouns, full verbs, adjectives, adverbs) are stressed. </a:t>
            </a:r>
          </a:p>
          <a:p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sentence above, the content words are all stressed while function words are not.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word in the sentence carries the highest information load and duly receives the strongest stress—in the example above it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Sentence stress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Potentially, though,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word in the example sentence can receive primary stress to express contrast:</a:t>
            </a:r>
          </a:p>
          <a:p>
            <a:pPr lvl="1"/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(i.e. not you);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(not read about it);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(not yours);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(not my secretary);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(although you are now saying he was not);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(not the day before).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Rhythm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refers to the pattern syllables are (un)stressed in speech with regard to timing.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English is said to belong to </a:t>
            </a:r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stress-timed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languages=the stressed syllables come at </a:t>
            </a:r>
            <a:r>
              <a:rPr lang="en-US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regular intervals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regardless of how many unstressed syllables there might be in between the stressed ones (the syllables are lengthened or shortened to occupy the same amount of time).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cf. Cruttenden (2014: 271) and his argument that it may not be like that in English at all. 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Other stress-timed languages include e.g. Dutch, German, Russian, Danish.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There are </a:t>
            </a:r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syllable-timed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languages as well=each syllable (no matter whether stressed or unstressed) is of equal length.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Syllable-timed languages include e.g. French, Italian, Spanish, Czech.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Rhythm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Examples: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English: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mean/meaning/meaningful;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Czech: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plesat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plesov</a:t>
            </a:r>
            <a:r>
              <a:rPr lang="cs-CZ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ý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syllable-timed Czech,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plesat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is, ideally, twice as long as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pleso</a:t>
            </a:r>
            <a:r>
              <a:rPr lang="cs-CZ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three times as long as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ples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stress-timed English, the three words should, ideally again, be of equal length regarding time. We can transcribe it as follows (hyphens indicate the length of the stressed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:] vowel):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mean/meaning/meaningful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----  / ---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.  /  -- . 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If we measure it, then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meaningful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probably takes a bit longer to pronounce than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, but there is a clear tendency for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:] in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to be audibly longer than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:] in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meaning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and even more so than [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:] in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meaningful 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. As if the stressed vowel is reduced/shortened to make space for the unstressed syllable in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meaning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 and the two unstressed syllables in </a:t>
            </a:r>
            <a:r>
              <a:rPr lang="en-US" i="1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meaningful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. </a:t>
            </a:r>
            <a:endParaRPr lang="en-US" i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 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often called the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melody of speech.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classic definition by Crystal (1975: 11) maintains that ‘intonation is not a single system of contours and levels, but the product of the interaction of features from different prosodic systems –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tone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pitch-range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loudness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rhythmicality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tempo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particular’.</a:t>
            </a:r>
          </a:p>
          <a:p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Suprasegmentals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85000" lnSpcReduction="20000"/>
          </a:bodyPr>
          <a:lstStyle/>
          <a:p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called </a:t>
            </a:r>
            <a:r>
              <a:rPr lang="en-GB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prosody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are concerned with characteristics stretching over more than one segment (i.e. sound). They might concern syllables, intonation</a:t>
            </a:r>
            <a:r>
              <a:rPr lang="cs-CZ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phrases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sentences, clauses, utterances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</a:t>
            </a:r>
            <a:r>
              <a:rPr lang="en-GB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suprasegmentals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include </a:t>
            </a:r>
            <a:r>
              <a:rPr lang="en-GB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en-GB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(a combination of loudness, pitch and length);</a:t>
            </a:r>
          </a:p>
          <a:p>
            <a:pPr lvl="1"/>
            <a:r>
              <a:rPr lang="en-GB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rhythm;</a:t>
            </a:r>
          </a:p>
          <a:p>
            <a:pPr lvl="1"/>
            <a:r>
              <a:rPr lang="en-GB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</a:t>
            </a:r>
            <a:r>
              <a:rPr lang="en-GB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</a:t>
            </a:r>
            <a:r>
              <a:rPr lang="en-US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suprasegmentals</a:t>
            </a: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include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empo;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voice quality.</a:t>
            </a:r>
            <a:endParaRPr lang="en-GB" sz="3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3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 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narrower sense of the word, intonation refers to variation in pitch (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 changes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that does not distinguish word meanings, i.e. it is not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tonemic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(=tone with the same function as phoneme in English)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(like it is in Chinese and other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 languages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where identical phonemes (e.g. [ma:]) have different meanings depending on which pitch change is used). </a:t>
            </a:r>
            <a:endParaRPr lang="en-US" u="sng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English, Czech and most other European languages, words with various pitch changes do not change meanings but they signal something else (see below).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Intonation- pitch changes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 changes include several types, the main ones are: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Falls (symbol \);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Rises (symbol /);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Fall-Rises (symbol \/);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Rise-Falls (symbol /\).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individual words, the only possible place for the pitch change is the main word stress: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single-word reactions like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Really?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What?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No.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Yes., 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etc.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longer utterances, there might be several word stresses, but only one of them is given primary sentence (utterance) stress.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E.g.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I’ve </a:t>
            </a:r>
            <a:r>
              <a:rPr lang="en-US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 seen such a </a:t>
            </a:r>
            <a:r>
              <a:rPr lang="en-US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ter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rible per</a:t>
            </a:r>
            <a:r>
              <a:rPr lang="en-US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mance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(quite a few possible primary stresses here; in the actual utterance only one will be chosen by the speaker to stand out above the rest).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Intonation- functions of pitch changes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Pitch changes have the following three main functions (according to Cruttenden 2014: 277):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1/ to signal boundaries between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 to signal primary and secondary word stresses;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3/ to signal other types of meaning:</a:t>
            </a:r>
          </a:p>
          <a:p>
            <a:pPr lvl="2"/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discoursal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(e.g. turn-taking; questions v. statements v. imperatives; finished v. unfinished utterance)</a:t>
            </a:r>
          </a:p>
          <a:p>
            <a:pPr lvl="2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attitudinal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(expressing doubt, surprise, certainty, etc.)</a:t>
            </a:r>
          </a:p>
          <a:p>
            <a:pPr lvl="2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(which word in the utterance is crucial; cf. all the options in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I’ve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heard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that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boss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fired</a:t>
            </a:r>
            <a:r>
              <a:rPr lang="en-US" i="1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ˈ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slide 26)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Apart from pitch changes,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phrases (IPs)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marked by pauses or by lengthening the pre-boundary syllable.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phrases typically follow syntactic and discourse structures: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symbols are: | for minor boundaries, || for major ones.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Thus: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Sadly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gave me nothing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|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my twentieth birthday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||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Sometimes the boundary is crucial for the meaning: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you want some more wine?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don’t know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don’t. No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Homophonous answers but 1/ is one IP (=1 pitch change, no boundary) while 2/ is 2 IPs (=2 pitch changes divided by a boundary)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phrases- nucleus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primary stress in an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phrase is called the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it is the last accented syllable in the IP. There falls the major pitch change (=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 tone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Jane has completed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whole exercise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minute.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    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·      ·   -   ·      ·     ·       -   ·   ·   ·  ·       ·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(stressed syllables - ; unstressed · ; and the curved line signals the pitch change in the nucleus)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confuse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IPs with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the obligatory element in syllable structure theory.</a:t>
            </a:r>
          </a:p>
        </p:txBody>
      </p:sp>
      <p:sp>
        <p:nvSpPr>
          <p:cNvPr id="8" name="Oblouk 7"/>
          <p:cNvSpPr/>
          <p:nvPr/>
        </p:nvSpPr>
        <p:spPr>
          <a:xfrm>
            <a:off x="7615645" y="2926082"/>
            <a:ext cx="457199" cy="457200"/>
          </a:xfrm>
          <a:prstGeom prst="arc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 tones (pitch changes)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Falls \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far the most common (70% of all utterances)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in declaratives, wh-questions, commands and/or to express boredom, a lack of interest. 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don’t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books have you read recently?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I’ll send him an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email. 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do you want to do it?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that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noise!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I’m going to show you the latest version of Kill the Bastard PC game!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Really.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(there’s nothing more boring than that…)</a:t>
            </a:r>
          </a:p>
          <a:p>
            <a:pPr lvl="1"/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 tones (pitch changes)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Rises 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in yes/no questions, when asking for more information (clarification), to signal the speaker has not finished enumerating something and/or to express happiness, anger, surprise. 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 /ready?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answer is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twenty, /isn’t it?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I’ll speak about it with my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mom.  /Who?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this dish we need /milk, /butter, /flour, /jam, and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sugar. 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You’ll have to do the exam 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gain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it a/gain?!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 tones (pitch changes)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Rise-falls /\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in offering two options, when the speaker is impressed or annoyed. 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Would you like 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coffee or tea? 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(one or the other)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Would you like coffee or /tea?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speaker is interested in whether yes/no, not which drink the hearer may want)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paid twenty 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thousand for that phone.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drunk man spills red wine over your white blouse: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cuse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me!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Nuclear tones (pitch changes)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Fall-rises \/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when speaker wants more information, to express utter shock, or to signal the utterance is not finished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you help /me?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Yeah?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(possibly, but what exactly do you want me to do for you?)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You’ll have to do the exam 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gain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it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a\/gain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?!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\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is she?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Well,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know her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\/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 but I don’t know what she’s called.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(the fall-rise suggests the speaker should not be interrupted as he/she has more to say, the hearer knows there will be some ‘but’)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Upspeak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uptalk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(high rising terminal)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 of many irregularities in English intonation, this is the one that has been most thoroughly described.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refers to the use of rising nuclear tone in statements (where normally a falling tone is employed).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popular in certain parts of the US (the Valley girl), GB (especially Liverpool + among younger speakers of English), in Australian English. </a:t>
            </a:r>
          </a:p>
          <a:p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work as a /teacher. I teach /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 really like /it.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Sometimes dealt with in segmental phonology, but typically it involves more segments than one, therefore it is dealt with here.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Intuitively felt but quite difficult to define.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‘a unit larger than the phoneme but smaller than the word’ (Collins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2003: 14).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Another attempt invokes the concept of prominence or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sonority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Sounds which are sonorous are more prominent, i.e. they require more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vocal energy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are thus perceived as louder.  </a:t>
            </a: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 is a far more complex phenomenon than could be discussed here. It shows a great deal of variation both socially and regionally as well as among individual speakers (i.e. within their </a:t>
            </a:r>
            <a:r>
              <a:rPr lang="en-US" sz="2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idiolects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focus here is on what people typically say in particular settings to communicate particular meaning—naturally, in many cases a different nuclear tone could be used to communicate something else.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Also, intonation is largely neglected in the ELT milieu—arguably because of its complexity as well as because of the fact that it is, to a large extent, subconscious; it is acquired through exposure to native speakers of a language rather than through slavish imitation and hard work in the classroom (unlike e.g. /th/ that learners can and do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practise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lot).  </a:t>
            </a:r>
          </a:p>
          <a:p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Segmentals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belong to the realm of WHAT you say whilst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suprasegmentals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about HOW you say something. But, as we all know, the latter is often far more important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.</a:t>
            </a:r>
            <a:endParaRPr lang="en-US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expose you to some native English and the matters discussed in this presentation, I have watched a number of videos on the internet. Here is a selection of the best I have managed to find: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basic info: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https://www.youtube.com/watch?v=1Ha15yy0lWo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(his voice is good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RP. And here: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https://www.youtube.com/watch?v=1Ha15yy0lWo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 mixture of RP and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lot of good examples)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Fall-rise nuclear tone is discussed here: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https://www.youtube.com/watch?v=1Ha15yy0lWo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(RP guy above) and here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https://www.youtube.com/watch?v=8NHa4cVHYBI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(American English)</a:t>
            </a:r>
          </a:p>
          <a:p>
            <a:r>
              <a:rPr lang="en-US" sz="2400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Upspeak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https://www.youtube.com/watch?v=HEfMwri22SM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RP: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https://www.youtube.com/watch?v=q3o0jz2ocCw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Scouse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(Liverpool) English (listen </a:t>
            </a:r>
            <a:r>
              <a:rPr lang="en-US" sz="240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 for the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he teaches the poor Russian guy): 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https://www.youtube.com/watch?v=5eALDOPFZLg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but not least, here is an immensely interesting video: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Radek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Skarnitzl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</a:t>
            </a:r>
            <a:r>
              <a:rPr lang="en-US" sz="2400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Uvolnete</a:t>
            </a:r>
            <a:r>
              <a:rPr lang="en-US" sz="2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se, </a:t>
            </a:r>
            <a:r>
              <a:rPr lang="en-US" sz="2400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prosim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He is an associate professor at the Institute of Phonetics, Charles University, Prague. </a:t>
            </a:r>
            <a:endParaRPr lang="cs-CZ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https://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www.youtube.com/watch?v=ZjKbBB-JpmQ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 parts of the interview: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05.18: word stress in Czech and its</a:t>
            </a:r>
            <a:r>
              <a:rPr lang="cs-CZ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overall perception by non-native speakers of Czech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9.50: Moravian v. Bohemian intonation in questions</a:t>
            </a:r>
          </a:p>
          <a:p>
            <a:pPr lvl="1"/>
            <a:r>
              <a:rPr lang="en-US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12.52: comparison between Czech and English intonation patterns (</a:t>
            </a:r>
            <a:r>
              <a:rPr lang="en-US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prosodick</a:t>
            </a:r>
            <a:r>
              <a:rPr lang="cs-C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 fráze=</a:t>
            </a:r>
            <a:r>
              <a:rPr lang="cs-CZ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intonational</a:t>
            </a:r>
            <a:r>
              <a:rPr lang="cs-C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phrase</a:t>
            </a:r>
            <a:r>
              <a:rPr lang="cs-CZ" sz="2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en-US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Collins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Beverley and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Inger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Mees. 2013.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Practical Phonetics and Phonology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Routledge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CRYSTAL, David. 1975. ‘P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rosodic features and linguistic theory</a:t>
            </a:r>
            <a:r>
              <a:rPr lang="en-US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</a:t>
            </a:r>
            <a:r>
              <a:rPr lang="en-US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English tone of voice: essays in intonation, prosody and paralanguage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London: Edward Arnold. </a:t>
            </a:r>
            <a:endParaRPr lang="en-US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Cruttenden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Alan. 2014.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Gimson’s Pronunciation of English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8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Routledge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2400" cap="small" dirty="0" smtClean="0"/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Wells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C. 1982.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Accents of English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 vols. Cambridge: Cambridge University Press. 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sonority hierarchy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vowels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consonants are ranked according to their level of sonority.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hierarchy is as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follows (voiced consonants are always more sonorous than their voiceless counterparts):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vowels;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most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sonorous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approximants /j, w, l, r/;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nasals;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fricatives;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affricates;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plosives.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least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sonorous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rot="5400000">
            <a:off x="4663440" y="3892731"/>
            <a:ext cx="2168434" cy="2612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Syllables are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follows:</a:t>
            </a: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Onset-rhyme-syllable-tre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3909" y="2275858"/>
            <a:ext cx="5159828" cy="319747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972491" y="5926634"/>
            <a:ext cx="837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https://www.researchgate.net/figure/Onset-rhyme-syllable-tree_fig5_11426838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492241" y="4663441"/>
            <a:ext cx="888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 called </a:t>
            </a:r>
            <a:r>
              <a:rPr lang="en-US" b="1" dirty="0" smtClean="0"/>
              <a:t>peak</a:t>
            </a:r>
            <a:endParaRPr lang="en-GB" b="1" dirty="0"/>
          </a:p>
        </p:txBody>
      </p:sp>
      <p:cxnSp>
        <p:nvCxnSpPr>
          <p:cNvPr id="8" name="Přímá spojovací šipka 7"/>
          <p:cNvCxnSpPr/>
          <p:nvPr/>
        </p:nvCxnSpPr>
        <p:spPr>
          <a:xfrm rot="10800000">
            <a:off x="5995852" y="4976950"/>
            <a:ext cx="248195" cy="235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least sonorous sounds (true consonants, i.e. fricatives, affricates, plosives) are found in onsets and codas whereas the most sonorous ones are in peaks (nuclei).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Thus  </a:t>
            </a: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Monika\Desktop\index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3748" y="2745512"/>
            <a:ext cx="5355771" cy="315889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801290" y="5747657"/>
            <a:ext cx="269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Source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same</a:t>
            </a:r>
            <a:r>
              <a:rPr lang="cs-CZ" dirty="0" smtClean="0">
                <a:solidFill>
                  <a:srgbClr val="002060"/>
                </a:solidFill>
              </a:rPr>
              <a:t> as </a:t>
            </a:r>
            <a:r>
              <a:rPr lang="cs-CZ" dirty="0" err="1" smtClean="0">
                <a:solidFill>
                  <a:srgbClr val="002060"/>
                </a:solidFill>
              </a:rPr>
              <a:t>above</a:t>
            </a:r>
            <a:r>
              <a:rPr lang="cs-CZ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Peaks are always present, onsets and codas might be missing.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Syllabic peaks are often represented by vowels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the previous slide), but also consonants-&gt; syllabic consonants, e.g. /l/, /r/, /n/, /m/ (not true consonants, though, apart from onomatopoeic words like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shhh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zzz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syllabic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consonants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Czech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b="1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litt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botto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Syllabicity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transcribed by the following diacritic mark below the phonetic symbol itself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ˌ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thus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little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ɪtɫ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̩]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(it should be right below the dark /l/, of course, but after a 100-minute-long fight I capitulated…)</a:t>
            </a:r>
            <a:endParaRPr lang="en-US" dirty="0" smtClean="0">
              <a:solidFill>
                <a:srgbClr val="002060"/>
              </a:solidFill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(the coda is missing;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v. </a:t>
            </a:r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(with coda; </a:t>
            </a:r>
            <a:r>
              <a:rPr lang="en-GB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hat</a:t>
            </a: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GB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syllables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English, spelling is often misleading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is, of course, just a single syllable, despite the fact that in many other languages, including Czech, it would be a two-syllable word…)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establish syllable boundaries? 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Lon-don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(two vowels=two peaks=two closed syllables).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(two vowels=two peaks=two syllables, but where is the boundary?). Could be /e-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kstra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ek-stra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eks-tra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ekst-ra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/? Probably not the first one, as such a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consonant cluster /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kstr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otherwise highly improbable in the onset position.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9018</TotalTime>
  <Words>4111</Words>
  <Application>Microsoft Office PowerPoint</Application>
  <PresentationFormat>Vlastní</PresentationFormat>
  <Paragraphs>298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Office</vt:lpstr>
      <vt:lpstr>Introduction to  Phonetics &amp; Phonology Ježek Session 4</vt:lpstr>
      <vt:lpstr>Snímek 2</vt:lpstr>
      <vt:lpstr>Suprasegmentals</vt:lpstr>
      <vt:lpstr>Syllable</vt:lpstr>
      <vt:lpstr>The sonority hierarchy</vt:lpstr>
      <vt:lpstr>Syllable</vt:lpstr>
      <vt:lpstr>Syllable</vt:lpstr>
      <vt:lpstr>Syllable</vt:lpstr>
      <vt:lpstr>Syllable</vt:lpstr>
      <vt:lpstr>Syllable boundaries</vt:lpstr>
      <vt:lpstr>Stress</vt:lpstr>
      <vt:lpstr>Stress</vt:lpstr>
      <vt:lpstr>Loudness</vt:lpstr>
      <vt:lpstr>Pitch</vt:lpstr>
      <vt:lpstr>Vowel quantity and quality</vt:lpstr>
      <vt:lpstr>Word stress</vt:lpstr>
      <vt:lpstr>Word stress</vt:lpstr>
      <vt:lpstr>Word stress</vt:lpstr>
      <vt:lpstr>Weak and strong forms; contracted forms</vt:lpstr>
      <vt:lpstr>Prefixes and suffixes</vt:lpstr>
      <vt:lpstr>Compounds</vt:lpstr>
      <vt:lpstr>Primary and secondary word stress</vt:lpstr>
      <vt:lpstr>Antepenultimate stress shift</vt:lpstr>
      <vt:lpstr>Antepenultimate stress shift</vt:lpstr>
      <vt:lpstr>Sentence stress</vt:lpstr>
      <vt:lpstr>Sentence stress</vt:lpstr>
      <vt:lpstr>Rhythm</vt:lpstr>
      <vt:lpstr>Rhythm</vt:lpstr>
      <vt:lpstr>Intonation </vt:lpstr>
      <vt:lpstr>Intonation </vt:lpstr>
      <vt:lpstr>Intonation- pitch changes</vt:lpstr>
      <vt:lpstr>Intonation- functions of pitch changes</vt:lpstr>
      <vt:lpstr>Intonational phrases</vt:lpstr>
      <vt:lpstr>Intonational phrases- nucleus</vt:lpstr>
      <vt:lpstr>Nuclear tones (pitch changes)</vt:lpstr>
      <vt:lpstr>Nuclear tones (pitch changes)</vt:lpstr>
      <vt:lpstr>Nuclear tones (pitch changes)</vt:lpstr>
      <vt:lpstr>Nuclear tones (pitch changes)</vt:lpstr>
      <vt:lpstr>Upspeak/uptalk (high rising terminal)</vt:lpstr>
      <vt:lpstr>Conclusion</vt:lpstr>
      <vt:lpstr>Videos</vt:lpstr>
      <vt:lpstr>Videos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Monika</cp:lastModifiedBy>
  <cp:revision>528</cp:revision>
  <dcterms:created xsi:type="dcterms:W3CDTF">2020-02-10T08:27:30Z</dcterms:created>
  <dcterms:modified xsi:type="dcterms:W3CDTF">2020-04-03T17:30:40Z</dcterms:modified>
</cp:coreProperties>
</file>