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90" r:id="rId5"/>
    <p:sldId id="291" r:id="rId6"/>
    <p:sldId id="292" r:id="rId7"/>
    <p:sldId id="258" r:id="rId8"/>
    <p:sldId id="259" r:id="rId9"/>
    <p:sldId id="260" r:id="rId10"/>
    <p:sldId id="272" r:id="rId11"/>
    <p:sldId id="263" r:id="rId12"/>
    <p:sldId id="261" r:id="rId13"/>
    <p:sldId id="323" r:id="rId14"/>
    <p:sldId id="324" r:id="rId15"/>
    <p:sldId id="325" r:id="rId16"/>
    <p:sldId id="326" r:id="rId17"/>
    <p:sldId id="327" r:id="rId18"/>
    <p:sldId id="295" r:id="rId19"/>
    <p:sldId id="329" r:id="rId20"/>
    <p:sldId id="330" r:id="rId21"/>
    <p:sldId id="331" r:id="rId22"/>
    <p:sldId id="293" r:id="rId23"/>
    <p:sldId id="294" r:id="rId24"/>
    <p:sldId id="296" r:id="rId25"/>
    <p:sldId id="335" r:id="rId26"/>
    <p:sldId id="297" r:id="rId27"/>
    <p:sldId id="298" r:id="rId28"/>
    <p:sldId id="336" r:id="rId29"/>
    <p:sldId id="299" r:id="rId30"/>
    <p:sldId id="300" r:id="rId31"/>
    <p:sldId id="337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320" r:id="rId50"/>
    <p:sldId id="318" r:id="rId51"/>
    <p:sldId id="321" r:id="rId52"/>
    <p:sldId id="322" r:id="rId53"/>
    <p:sldId id="333" r:id="rId54"/>
    <p:sldId id="328" r:id="rId55"/>
    <p:sldId id="332" r:id="rId56"/>
    <p:sldId id="334" r:id="rId5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89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8232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50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645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7775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1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636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9335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48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5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595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3003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27196-86A5-4496-A9E9-1E3F1B4234F5}" type="datetimeFigureOut">
              <a:rPr lang="cs-CZ" smtClean="0"/>
              <a:pPr/>
              <a:t>8.3.2020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46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Ježek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Mgr. </a:t>
            </a:r>
            <a:r>
              <a:rPr lang="en-US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Miroslav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Ježek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Ph.D.</a:t>
            </a: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9</a:t>
            </a:r>
            <a:r>
              <a:rPr lang="en-US" sz="3100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1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March</a:t>
            </a:r>
            <a:r>
              <a:rPr lang="cs-CZ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sz="3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US" sz="31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5615" y="0"/>
            <a:ext cx="789709" cy="78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488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Tongue shape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400px-Cardinal_vowel_tongue_position-front.svg_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8612" y="1876697"/>
            <a:ext cx="4534988" cy="3810000"/>
          </a:xfrm>
          <a:prstGeom prst="rect">
            <a:avLst/>
          </a:prstGeom>
          <a:noFill/>
        </p:spPr>
      </p:pic>
      <p:pic>
        <p:nvPicPr>
          <p:cNvPr id="1027" name="Picture 3" descr="C:\Users\Monika\Desktop\inde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6114" y="1881052"/>
            <a:ext cx="4519750" cy="3814354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272937" y="5865223"/>
            <a:ext cx="7811589" cy="378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</a:rPr>
              <a:t>Source: http://singingmastermind.com/singing-tongue-vowels/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IPA vowels – vocalic quadrilateral</a:t>
            </a:r>
            <a:endParaRPr lang="en-GB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pPr>
              <a:buNone/>
            </a:pPr>
            <a:endParaRPr lang="en-GB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098" name="Picture 2" descr="C:\Users\Monika\Desktop\IPA vowel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457" y="862149"/>
            <a:ext cx="10685417" cy="59958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lexical sets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 J C Wells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Accents of English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1982) for easier reference to English vowels.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are written in capital letters (e.g. FLEECE).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“[t]he keywords have been chosen in such a way that clarity is maximized: whatever accent of English they are spoken in, they can hardly be mistaken for other words” (Wells 1982: 123).	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Received Pronunciation RP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Prestige accent in England (possibly Wales as well).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‘received’ means acceptable in polite society (not received in public schooling)</a:t>
            </a:r>
          </a:p>
          <a:p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Supposedly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localisable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accent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Closely linked with public boarding schools (e.g. Eton, Harrow, Rugby)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exclusive link between RP and high education gradually disappeared during the 20</a:t>
            </a:r>
            <a:r>
              <a:rPr lang="en-US" baseline="30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Contrary to popular belief, RP originated in the (upper) middle class (not the upper class itself) through immense pressure on upward social mobility.  	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Received Pronunciation - RP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Varieties of RP: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-RP (Upton), U-RP (Wells), Refined RP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Cruttenden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marked RP (Honey), Conservative RP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Gimson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 (Upton), mainstream RP (Wells), unmarked RP (Honey), General RP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Gimson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Cruttenden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Near-RP (Wells), Regional RP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Cruttenden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Advanced RP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Gimson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Adoptive RP (Wells), Constructed v. Native RP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Fabricius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British (GB), Conspicuous GB, Regional GB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Cruttenden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2014);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Non-regional pronunciation (NRP, Collins and Mees 2003).</a:t>
            </a:r>
          </a:p>
          <a:p>
            <a:pPr lvl="1"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----------------------------------------------------------------------------------------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and, of course, the BBC accent, Oxford English, the Queen’s English…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 English= a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dialect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spoken in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accent! 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American - </a:t>
            </a:r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 coined by George Philip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Krapp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1925.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accent employed by educated speakers in formal settings but still permitting variability in particular US regions; i.e. it is not a purely non-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localisable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(supra-regional) accent like RP (used to be?).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accent is ‘what is left over after speakers suppress the regional and social features that have risen to salience and become noticeable’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Kretzchmar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 Schneider 2004).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 and </a:t>
            </a:r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vowels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Monophthongs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(steady vowels)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 v. short 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 vowels preceding voiceless consonants are shorter than those preceding voiced consonants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dock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Diphthongs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glides from one vowel to another within one syllable</a:t>
            </a:r>
          </a:p>
          <a:p>
            <a:pPr lvl="2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fronting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eɪ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v.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</a:t>
            </a:r>
          </a:p>
          <a:p>
            <a:pPr lvl="2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aɪ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v.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ɪɐ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</a:t>
            </a:r>
          </a:p>
          <a:p>
            <a:pPr lvl="2"/>
            <a:r>
              <a:rPr lang="en-US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ɪə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 diphthongs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English_diphthongs_chart_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5554" y="992776"/>
            <a:ext cx="8530046" cy="5236573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645920" y="4820194"/>
            <a:ext cx="3030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Source: Wikipedia: RP vowel charts (diphthongs)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 and </a:t>
            </a:r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vowels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vowel is treated separately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Differences between the traditional model (Daniel Jones, A C Gimson, J C Wells, Alan Cruttenden) and an updated model (Clive Upton, Alan Cruttenden) are highlighted.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Upton’s model of RP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Devised in the 1980’s (how modern is that?) by Clive Upton.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in all Oxford University Press publications for the native market since the 1990’s.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 to update the model because RP had ‘undeniably come to be associated with older middle- and upper-class speakers in the south-east of England’ (Upton 2000: 76). 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Therefore, it is desirable ‘to objectively consider the notion of RP and to ensure the description of a late twentieth-century version of the accent […] looks forward to the new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millenium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rather than back at increasingly outmoded forms’ (Upton 2001: 352).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Upton’s model includes sounds ‘heard to be used by educated, non-regionally marked speakers rather than those “allowed” by a preconceived model’ (Upton 2000: 78).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Speech production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GB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Three</a:t>
            </a:r>
            <a:r>
              <a:rPr lang="cs-CZ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levels of description:</a:t>
            </a:r>
          </a:p>
          <a:p>
            <a:pPr lvl="1"/>
            <a:r>
              <a:rPr lang="en-GB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articulatory</a:t>
            </a:r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level (head);</a:t>
            </a:r>
          </a:p>
          <a:p>
            <a:pPr lvl="1"/>
            <a:r>
              <a:rPr lang="en-GB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phonatory</a:t>
            </a:r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level (throat);</a:t>
            </a:r>
          </a:p>
          <a:p>
            <a:pPr lvl="1"/>
            <a:r>
              <a:rPr lang="en-GB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respiratory</a:t>
            </a:r>
            <a:r>
              <a:rPr lang="cs-CZ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level (chest).</a:t>
            </a:r>
          </a:p>
          <a:p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43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Upton’s model of RP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Aim: ‘a larger group of people can lay claim to possession of an RP accent than has hitherto been acknowledged’ (Upton 2008: 78).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Why the model has failed to appear in the ELT world: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ELT world is extremely conservative;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phonetics is given less attention than grammar, syntax or semantics;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would be vastly expensive to re-edit all the ELT teaching materials.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Upton’s model of RP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Wells v. Upton- how to approach language change?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Wells: keep the symbols (for the sake of clarity), redefine the sounds they represent.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Upton: change the symbols to reflect the phonetic reality.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of the changes are mere transcriptional preferences, others have far-reaching impact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Vowels: see the overview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Vowels of RP and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-RP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uploaded in the IS (folder Je</a:t>
            </a:r>
            <a:r>
              <a:rPr lang="cs-CZ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zek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KIT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[ɪ] in RP 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[ɪ]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fairly front and fairly close unrounded vowel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word-final position frequently undergoes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happY tensing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(see below).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DRESS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[e] in RP (Upton [ɛ])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[ɛ]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front open mid unrounded vowel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Wells insists on [e] because of general familiarity with the symbol.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TRAP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æ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 (Upton and also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Cruttenden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2014 [a];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lowered TRAP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æ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(often considerably longer)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front unrounded vowel in RP;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near open front unrounded vowel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also called the “ash”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aesc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vowel.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correct symbol is rather controversial.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TRAP 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audio sample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Seaside resorts are enormous and, you know, the Royals used to take their holidays at the seaside and things like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that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so a lot of money got, well, they just had a lot of money coming into all the time so they built these almost palatial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flats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along the seafront and things like that, like five storey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mansions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sort of holiday homes for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people...</a:t>
            </a:r>
            <a:endParaRPr lang="en-US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>
              <a:buNone/>
            </a:pP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(Sample 14, Je</a:t>
            </a:r>
            <a:r>
              <a:rPr lang="cs-CZ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žek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2017)</a:t>
            </a:r>
            <a:endParaRPr lang="en-GB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LOT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ɒ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ɑ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(often considerably longer)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 rounded back vowel in RP;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unrounded. 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STRUT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ʌ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ʌ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this vowel is hard to pin down with great precision.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open-mid to central back unrounded vowel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raised STRUT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[ʊ] a salient feature of the North-South divide in England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[ɤ] also a possible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it is called a </a:t>
            </a:r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fudge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STRUT 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audio sample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Ehm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I freelanced for a couple of years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covering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football matches which is the best job I’ve ever had cause I’d get to hold a microphone in front of people,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ehm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but people of real status, you know,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Arsene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Wenger and Jose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Mourinho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people, so that was, that was just sexy, it was, it was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lovely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And of course you get to hear the sound of your own voice as well which kind of, after a while,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ehm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isn’t, isn’t quite as horrifying as it, as it might otherwise ordinarily be, you know, to the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uninitiated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So that was, that was kind of a great ego trip and if….unfortunately, didn’t fit in very well with having a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young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family because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young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family is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gonna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go to school. </a:t>
            </a:r>
            <a:endParaRPr lang="cs-CZ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>
              <a:buNone/>
            </a:pP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(Sample 10, Ježek 2017)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FOOT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fairly back and fairly close vowel with weak rounding 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FOOT fronting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recent innovation in RP: fronting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unrounding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[ʊ], thus [ʉ].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FOOT/STRUT opposition in northern accents in England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Respiratory level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GB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Speech sounds are:</a:t>
            </a:r>
          </a:p>
          <a:p>
            <a:pPr lvl="1"/>
            <a:r>
              <a:rPr lang="en-US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egressive</a:t>
            </a:r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(breathing out) v. </a:t>
            </a:r>
            <a:r>
              <a:rPr lang="en-US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ingressive</a:t>
            </a:r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(breathing in);</a:t>
            </a:r>
          </a:p>
          <a:p>
            <a:pPr lvl="1"/>
            <a:r>
              <a:rPr lang="en-US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pulmonic</a:t>
            </a:r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(air pressure from lungs) v. </a:t>
            </a:r>
            <a:r>
              <a:rPr lang="en-US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</a:t>
            </a:r>
            <a:r>
              <a:rPr lang="en-US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pulmonic</a:t>
            </a:r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(ejectives, implosives, clicks).  </a:t>
            </a:r>
            <a:endParaRPr lang="en-US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Vast majority of sounds in European languages are </a:t>
            </a:r>
            <a:r>
              <a:rPr lang="en-US" sz="3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egressive</a:t>
            </a:r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sz="3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pulmonic</a:t>
            </a:r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43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BATH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[ɑ: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~ 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æ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a long back open unrounded vowel (Wells,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Cruttenden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as well as a short front open unrounded one (Upton);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near open front unrounded vowel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other major North-South divide feature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unlike raised STRUT,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 BATH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not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stigmatised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hence the need to accept it in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RP=&gt;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northern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southern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</a:t>
            </a:r>
            <a:endParaRPr lang="en-US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cf.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shoda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Czech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Mathesius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1940)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BATH 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audio sample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make the players realise they’re professional athletes. For the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last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well,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last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season we had, I’d say there were three, no I think I could say there were four outstanding players in the team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last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season.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Ehm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one was Fletcher, striker, he’s only just come back from injury, played the second half of the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last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game and he’s, he was very good </a:t>
            </a:r>
            <a:r>
              <a:rPr lang="en-GB" b="1" u="sng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last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season until he got injured. </a:t>
            </a:r>
            <a:endParaRPr lang="cs-CZ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>
              <a:buNone/>
            </a:pP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(Sample 7, Ježek 2017)</a:t>
            </a:r>
            <a:endParaRPr lang="cs-CZ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CLOTH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[ɒ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ɔ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(frequently long 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ɔ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:])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RP a short open rounded vowel;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open-mid back rounded vowel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Older RP variant 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ɔ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:] is now obsolete and humorous.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NURSE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[ɜ: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(Wells, Cruttenden) and [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ə: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(Upton)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ɜɹ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rhotic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difficult to locate precisely.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Wells v. Upton: transcriptional preferences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Wells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criticises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Upton’s choice on two grounds: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1/ schwa is used in unstressed syllables only;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2/ all the other long-short pairs use distinct symbols as well as the length symbol.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FLEECE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long close front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unrounded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 to frequent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diphthongisation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ɪi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RP; if the starting-point is lower and retracted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əi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it is not RP.  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FACE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eɪ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[e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ɪ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closing diphthong with the starting-point between [e] and [ɛ].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starting-point is lower than [ɛ] (i.e. [</a:t>
            </a:r>
            <a:r>
              <a:rPr lang="cs-CZ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æ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or even [a]), then redolent of Cockney.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PALM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[ɑ: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ɑ: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long open back unrounded vowel.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THOUGHT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ɑ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it is a long mid-open back rounded vowel.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vowel is short, fully open and there is no lip-rounding.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GOAT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əʊ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 (older people may have the starting-point close to [o])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this is a diphthong. The starting-point for RP is central unrounded vowel (thus it is a backing diphthong), while it is retracted for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with considerable lip-rounding.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closing-point in RP may be fronted -&gt; 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əʉ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GOOSE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[u: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back close rounded vowel; in RP it is usually long, while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typically short.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it may be shortened and/or fronted -&gt;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GOOSE fronting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[ʉ].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Phonatory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level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GB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Trachea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Larynx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Vocal folds (cords):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open=voiceless sounds;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 and vibrating=voiced sounds;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 without vibration=glottal stop.</a:t>
            </a:r>
            <a:endParaRPr lang="en-US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Glottis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endParaRPr lang="en-US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43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PRICE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aɪ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(Wells and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Cruttenden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and 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ʌɪ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(Upton) in RP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aɪ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fronting diphthong; the starting-point in RP is front/central/back.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Absence of lip-rounding; if present, then regional (London).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CHOICE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ɔɪ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ɔɪ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fronting diphthong; the starting-point is a back mid-close rounded vowel.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MOUTH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aʊ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backing diphthong; the starting-point in RP may be rather retracted to central or even back.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NEAR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ɪə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ɪɹ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rhotic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thus a fairly close and fairly front vowel followed by /r/.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it is a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diphthong; the closing-point is central, not lower.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SQUARE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ɛə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(Wells) and [ɛ:] (Upton, Cruttenden 2014)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ɛɹ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rhotic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thus an open-mid front vowel followed by /r/.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it is a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diphthong or a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monophthong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with or without a glide (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SQUARE 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monophthongisation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[ɑ:]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ɑɹ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rhotic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back open unrounded vowel; in RP long.  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NORTH 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[ɔ:]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ɔɹ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rhotic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back open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rounded vowel; in RP long.  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FORCE 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[ɔ:]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ɔɹ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rhotic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back open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rounded vowel; in RP long.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reason why FORCE and NORTH are given separate entries is that they used to be different: FORCE used to be diphthongal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ɔə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RP.   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CURE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ʊə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~ ɔ:]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ʊɹ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rhotic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so a fairly back and a fairly close vowel followed by /r/. 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it is a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diphthong or a back open-mid rounded long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monophthong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RP 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ʊə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changed to [ɔ: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(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CURE 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monophthongisation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as follows: the starting point was lowered to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ɔə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and then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monophthongised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[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], like FORCE before.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ʊə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still exists in less common words (e.g.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gourd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or where minimal pairs need to be maintained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door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cruel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crawl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happY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close front unrounded vowel.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 FLEECE vowel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has universally replaced older KIT vowel [ɪ] = 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happY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tensing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Cf. happy [-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v. happier [-</a:t>
            </a:r>
            <a:r>
              <a:rPr lang="en-US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ɪ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(ɹ)].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Vocal folds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GB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C:\Users\Monika\Desktop\vocal fol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3223" y="1397727"/>
            <a:ext cx="9980023" cy="47287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343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lettER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[ə]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əɹ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rhotic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thus central unrounded vowel followed by /r/.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it is a central unrounded vowel. If lowered to [ɐ], then regional. 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commA</a:t>
            </a:r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[ə] in RP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in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both RP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GenAm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is a central unrounded vowel.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RP intrusive /r/ is often employed to enable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liasion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between vowels.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unstressed KIT and FOOT vowel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Traditionally, [ɪ] and [ʊ] are employed here.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 schwa [ə] is often used instead. Thus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executive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used to be [</a:t>
            </a:r>
            <a:r>
              <a:rPr lang="en-US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ɪgˈzekjʊtɪv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], but now could be transcribed as [</a:t>
            </a:r>
            <a:r>
              <a:rPr lang="en-US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əgˈzekjətəv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Upton uses composite symbols [ɨ] and [ʉ] to indicate that both [</a:t>
            </a:r>
            <a:r>
              <a:rPr lang="en-US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and [ə] or [ʊ] and [ə] can appear in the given position.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E.g. </a:t>
            </a:r>
            <a:r>
              <a:rPr lang="en-US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happily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is transcribed as [</a:t>
            </a:r>
            <a:r>
              <a:rPr lang="en-US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hapɨli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to indicate the second vowel may either be [</a:t>
            </a:r>
            <a:r>
              <a:rPr lang="en-US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 or [ə]. 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074" y="417378"/>
            <a:ext cx="10515600" cy="150286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Pronouncing dictionaries: ODP (2003), LPD (2008), CEPD (2011) - vowels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 the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overview (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Vowels of RP in three pronouncing dictionaries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uploaded in the IS (folder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Jezek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70000" lnSpcReduction="20000"/>
          </a:bodyPr>
          <a:lstStyle/>
          <a:p>
            <a:r>
              <a:rPr lang="en-GB" sz="29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Collins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Beverley and </a:t>
            </a:r>
            <a:r>
              <a:rPr lang="en-GB" sz="29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Inger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Mees. 2013. </a:t>
            </a:r>
            <a:r>
              <a:rPr lang="en-GB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Practical Phonetics and Phonology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3</a:t>
            </a:r>
            <a:r>
              <a:rPr lang="en-GB" sz="29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rd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London: </a:t>
            </a:r>
            <a:r>
              <a:rPr lang="en-GB" sz="29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Routledge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GB" sz="29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9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Cruttenden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Alan. 2014. </a:t>
            </a:r>
            <a:r>
              <a:rPr lang="en-GB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Gimson’s Pronunciation of English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8</a:t>
            </a:r>
            <a:r>
              <a:rPr lang="en-GB" sz="29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London: </a:t>
            </a:r>
            <a:r>
              <a:rPr lang="en-GB" sz="29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Routledge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en-GB" sz="2900" cap="small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Fabricius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Anne. 2000. </a:t>
            </a:r>
            <a:r>
              <a:rPr lang="en-GB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T-glottaling between stigma and prestige: a sociolinguistic</a:t>
            </a:r>
            <a:r>
              <a:rPr lang="en-US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study of modern RP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Unpublished PhD thesis, Copenhagen Business School.</a:t>
            </a:r>
          </a:p>
          <a:p>
            <a:r>
              <a:rPr lang="en-GB" sz="29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Gimson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A.C. 1980. </a:t>
            </a:r>
            <a:r>
              <a:rPr lang="en-GB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Pronunciation of English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3</a:t>
            </a:r>
            <a:r>
              <a:rPr lang="en-GB" sz="29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rd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London: Arnold.</a:t>
            </a:r>
          </a:p>
          <a:p>
            <a:r>
              <a:rPr lang="en-US" sz="2900" cap="small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Kortmann</a:t>
            </a:r>
            <a:r>
              <a:rPr lang="en-US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Bernd and Edgar W. Schneider, eds. 2004. </a:t>
            </a:r>
            <a:r>
              <a:rPr lang="en-US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Handbook of Varieties of English</a:t>
            </a:r>
            <a:r>
              <a:rPr lang="en-US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Berlin/New York: Mouton de </a:t>
            </a:r>
            <a:r>
              <a:rPr lang="en-US" sz="29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Gruyter</a:t>
            </a:r>
            <a:r>
              <a:rPr lang="en-US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cs-CZ" sz="29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cap="small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Mathesius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Vilém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1940. ‘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Výslovnost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jako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faktor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sociální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GB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funkční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’ [Pronunciation as a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Social 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Functional Factor]. </a:t>
            </a:r>
            <a:r>
              <a:rPr lang="en-GB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Program D 41</a:t>
            </a:r>
            <a:r>
              <a:rPr lang="en-GB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3: 71-74. </a:t>
            </a:r>
            <a:endParaRPr lang="en-GB" sz="29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9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Upton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Clive. 2000a. ‘Maintaining the Standard’. In Robert </a:t>
            </a:r>
            <a:r>
              <a:rPr lang="en-GB" sz="29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Penhallurick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(ed.) </a:t>
            </a:r>
            <a:r>
              <a:rPr lang="en-US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Debating Dialect: Essays on the Philosophy of Dialect Study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Cardiff: University of Wales Press, pp. 66-83.</a:t>
            </a:r>
          </a:p>
          <a:p>
            <a:r>
              <a:rPr lang="en-GB" sz="29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Upton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Clive. 2001. ‘Revisiting RP’. In Malcolm Jones (</a:t>
            </a:r>
            <a:r>
              <a:rPr lang="en-GB" sz="29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</a:t>
            </a:r>
            <a:r>
              <a:rPr lang="en-GB" sz="29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GB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Essays in Lore and Language: Presented to John </a:t>
            </a:r>
            <a:r>
              <a:rPr lang="en-GB" sz="2900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Widdowson</a:t>
            </a:r>
            <a:r>
              <a:rPr lang="en-GB" sz="29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on the Occasion of His Retirement. Sheffield: National Centre for English, pp. 351-68.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Upton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Clive. 2001. ‘Revisiting RP’. In Malcolm Jones (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Essays in Lore and Language: Presented to John </a:t>
            </a:r>
            <a:r>
              <a:rPr lang="en-GB" sz="2400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Widdowson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on the Occasion of His Retirement. Sheffield: National Centre for English, pp. 351-68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cs-CZ" sz="24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Upton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Clive. 2008. ‘Received Pronunciation’. In Clive Upton and Bernd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Kortmann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(eds.)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Varieties of English: The British Isles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New York: Mouton de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Gruyter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pp. 237-52.</a:t>
            </a:r>
            <a:endParaRPr lang="en-GB" sz="2400" i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Upton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Clive, William A.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Kretzschmar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Jr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Rafal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Konopka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2017.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GB" sz="2400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Routledge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Dictionary of Pronunciation for Current English, 2</a:t>
            </a:r>
            <a:r>
              <a:rPr lang="en-GB" sz="2400" i="1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nd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Oxford: Oxford University Press.</a:t>
            </a:r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Wells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J. C. 1982.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Accents of English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3 vols. Cambridge: Cambridge University Press. </a:t>
            </a:r>
            <a:endParaRPr lang="en-GB" sz="24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Wells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J. C. 2008.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Longman Pronunciation Dictionary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3</a:t>
            </a:r>
            <a:r>
              <a:rPr lang="en-GB" sz="24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rd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London: Pearson Longman. </a:t>
            </a:r>
            <a:endParaRPr lang="cs-CZ" sz="24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References- dictionaries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GB" sz="2400" cap="small" dirty="0" smtClean="0"/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Roach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Peter, Jane Setter, and John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Esling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(eds.) [Daniel Jones]. 2011.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Cambridge English Pronouncing Dictionary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18</a:t>
            </a:r>
            <a:r>
              <a:rPr lang="en-GB" sz="24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Cambridge: Cambridge University Press.</a:t>
            </a:r>
            <a:endParaRPr lang="en-GB" sz="24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Upton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Clive, William A.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Kretzschmar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Jr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Rafal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Konopka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2003.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Oxford Dictionary of Pronunciation for Current English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Oxford: Oxford University Press.</a:t>
            </a:r>
            <a:endParaRPr lang="en-GB" sz="2400" cap="small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GB" sz="2400" cap="small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Wells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J. C. 2008. </a:t>
            </a:r>
            <a:r>
              <a:rPr lang="en-GB" sz="2400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Longman Pronunciation Dictionary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3</a:t>
            </a:r>
            <a:r>
              <a:rPr lang="en-GB" sz="2400" baseline="30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rd</a:t>
            </a:r>
            <a:r>
              <a:rPr lang="en-GB" sz="24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ed. London: Pearson Longman. </a:t>
            </a:r>
            <a:endParaRPr lang="cs-CZ" sz="24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Articulatory</a:t>
            </a:r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level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fontScale="92500"/>
          </a:bodyPr>
          <a:lstStyle/>
          <a:p>
            <a:endParaRPr lang="en-GB" sz="36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Throat (pharyngeal cavity)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Mouth (oral cavity)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Nose (nasal cavity)</a:t>
            </a:r>
          </a:p>
          <a:p>
            <a:pPr>
              <a:buNone/>
            </a:pPr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---------------------------------------------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 of articulation (e.g. lips, teeth, alveolar ridge)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Manner of articulation (e.g. plosive, fricative)</a:t>
            </a:r>
          </a:p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of articulation (</a:t>
            </a:r>
            <a:r>
              <a:rPr lang="en-US" sz="36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fortis</a:t>
            </a:r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/lenis)</a:t>
            </a:r>
          </a:p>
          <a:p>
            <a:endParaRPr lang="en-GB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43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Articulatory</a:t>
            </a:r>
            <a:r>
              <a:rPr lang="en-US" sz="32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system </a:t>
            </a:r>
            <a:endParaRPr lang="en-US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Diagram-human-vocal-organs-location-places-speech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33302" y="938439"/>
            <a:ext cx="8595360" cy="59195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0562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Vowels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is 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obstruction to the airflow coming from lungs. 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Place, manner and energy of articulation useless for vowels (tongue, approximants, lenis) =&gt; other criteria.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Vowels are described in the following way: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tongue shape;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lip shape (rounded v. neutral v. spread);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monophthongs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diphthongs;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position of soft palate (nasality);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duration. </a:t>
            </a:r>
          </a:p>
          <a:p>
            <a:pPr lvl="3">
              <a:buNone/>
            </a:pP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(from Collins &amp;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2003: 57-66)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Phonologically, vowels are syllabic, i.e. they form the nucleus of syllables. </a:t>
            </a: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Tongue shape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 most important criteria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 height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close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vowels (say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v. [a]) – how close the tongue is to the roof of the mouth; </a:t>
            </a: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 </a:t>
            </a:r>
            <a:r>
              <a:rPr lang="en-US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backness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front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v.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vowels (say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v. [u]) – which part of the tongue is the highest.  </a:t>
            </a:r>
          </a:p>
          <a:p>
            <a:pPr lvl="1"/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(actually, it is </a:t>
            </a:r>
            <a:r>
              <a:rPr lang="en-US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formants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F1 and F2 respectively that define the height and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backness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vowels; the spectral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shapings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just correspond to the given positions of the tongue in the mouth)</a:t>
            </a:r>
          </a:p>
        </p:txBody>
      </p:sp>
    </p:spTree>
    <p:extLst>
      <p:ext uri="{BB962C8B-B14F-4D97-AF65-F5344CB8AC3E}">
        <p14:creationId xmlns="" xmlns:p14="http://schemas.microsoft.com/office/powerpoint/2010/main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3032</TotalTime>
  <Words>3505</Words>
  <Application>Microsoft Office PowerPoint</Application>
  <PresentationFormat>Vlastní</PresentationFormat>
  <Paragraphs>338</Paragraphs>
  <Slides>56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57" baseType="lpstr">
      <vt:lpstr>Motiv Office</vt:lpstr>
      <vt:lpstr>Introduction to  Phonetics &amp; Phonology Ježek Session 2</vt:lpstr>
      <vt:lpstr>Speech production</vt:lpstr>
      <vt:lpstr>Respiratory level</vt:lpstr>
      <vt:lpstr>Phonatory level</vt:lpstr>
      <vt:lpstr>Vocal folds</vt:lpstr>
      <vt:lpstr>Articulatory level</vt:lpstr>
      <vt:lpstr>Articulatory system </vt:lpstr>
      <vt:lpstr>Vowels</vt:lpstr>
      <vt:lpstr>Tongue shape</vt:lpstr>
      <vt:lpstr>Tongue shape</vt:lpstr>
      <vt:lpstr>IPA vowels – vocalic quadrilateral</vt:lpstr>
      <vt:lpstr>Standard lexical sets</vt:lpstr>
      <vt:lpstr>Received Pronunciation RP</vt:lpstr>
      <vt:lpstr>Received Pronunciation - RP</vt:lpstr>
      <vt:lpstr>General American - GenAm</vt:lpstr>
      <vt:lpstr>RP and GenAm vowels</vt:lpstr>
      <vt:lpstr>RP diphthongs</vt:lpstr>
      <vt:lpstr>RP and GenAm vowels</vt:lpstr>
      <vt:lpstr>Upton’s model of RP</vt:lpstr>
      <vt:lpstr>Upton’s model of RP</vt:lpstr>
      <vt:lpstr>Upton’s model of RP</vt:lpstr>
      <vt:lpstr>KIT vowel</vt:lpstr>
      <vt:lpstr>DRESS vowel</vt:lpstr>
      <vt:lpstr>TRAP vowel</vt:lpstr>
      <vt:lpstr>TRAP vowel - audio sample</vt:lpstr>
      <vt:lpstr>LOT vowel</vt:lpstr>
      <vt:lpstr>STRUT vowel</vt:lpstr>
      <vt:lpstr>STRUT vowel – audio sample</vt:lpstr>
      <vt:lpstr>FOOT vowel</vt:lpstr>
      <vt:lpstr>BATH vowel</vt:lpstr>
      <vt:lpstr>BATH vowel – audio sample</vt:lpstr>
      <vt:lpstr>CLOTH vowel</vt:lpstr>
      <vt:lpstr>NURSE vowel</vt:lpstr>
      <vt:lpstr>FLEECE vowel</vt:lpstr>
      <vt:lpstr>FACE vowel</vt:lpstr>
      <vt:lpstr>PALM vowel</vt:lpstr>
      <vt:lpstr>THOUGHT vowel</vt:lpstr>
      <vt:lpstr>GOAT vowel</vt:lpstr>
      <vt:lpstr>GOOSE vowel</vt:lpstr>
      <vt:lpstr>PRICE vowel</vt:lpstr>
      <vt:lpstr>CHOICE vowel</vt:lpstr>
      <vt:lpstr>MOUTH vowel</vt:lpstr>
      <vt:lpstr>NEAR vowel</vt:lpstr>
      <vt:lpstr>SQUARE vowel</vt:lpstr>
      <vt:lpstr>START vowel</vt:lpstr>
      <vt:lpstr>NORTH vowel</vt:lpstr>
      <vt:lpstr>FORCE vowel</vt:lpstr>
      <vt:lpstr>CURE vowel</vt:lpstr>
      <vt:lpstr>happY vowel</vt:lpstr>
      <vt:lpstr>lettER vowel</vt:lpstr>
      <vt:lpstr>commA vowel</vt:lpstr>
      <vt:lpstr>unstressed KIT and FOOT vowel</vt:lpstr>
      <vt:lpstr>Pronouncing dictionaries: ODP (2003), LPD (2008), CEPD (2011) - vowels</vt:lpstr>
      <vt:lpstr>References</vt:lpstr>
      <vt:lpstr>References</vt:lpstr>
      <vt:lpstr>References- dictionaries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Phonetics Phonology Session 1</dc:title>
  <dc:creator>Ježek Miroslav</dc:creator>
  <cp:lastModifiedBy>Monika</cp:lastModifiedBy>
  <cp:revision>287</cp:revision>
  <dcterms:created xsi:type="dcterms:W3CDTF">2020-02-10T08:27:30Z</dcterms:created>
  <dcterms:modified xsi:type="dcterms:W3CDTF">2020-03-08T20:59:09Z</dcterms:modified>
</cp:coreProperties>
</file>