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9" r:id="rId3"/>
    <p:sldId id="259" r:id="rId4"/>
    <p:sldId id="354" r:id="rId5"/>
    <p:sldId id="355" r:id="rId6"/>
    <p:sldId id="356" r:id="rId7"/>
    <p:sldId id="357" r:id="rId8"/>
    <p:sldId id="358" r:id="rId9"/>
    <p:sldId id="359" r:id="rId10"/>
    <p:sldId id="360" r:id="rId11"/>
    <p:sldId id="353" r:id="rId12"/>
    <p:sldId id="323" r:id="rId13"/>
    <p:sldId id="341" r:id="rId14"/>
    <p:sldId id="347" r:id="rId15"/>
    <p:sldId id="342" r:id="rId16"/>
    <p:sldId id="324" r:id="rId17"/>
    <p:sldId id="344" r:id="rId18"/>
    <p:sldId id="330" r:id="rId19"/>
    <p:sldId id="345" r:id="rId20"/>
    <p:sldId id="325" r:id="rId21"/>
    <p:sldId id="346" r:id="rId22"/>
    <p:sldId id="332" r:id="rId23"/>
    <p:sldId id="348" r:id="rId24"/>
    <p:sldId id="331" r:id="rId25"/>
    <p:sldId id="349" r:id="rId26"/>
    <p:sldId id="350" r:id="rId27"/>
    <p:sldId id="351" r:id="rId28"/>
    <p:sldId id="352" r:id="rId29"/>
    <p:sldId id="339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97" autoAdjust="0"/>
    <p:restoredTop sz="94624" autoAdjust="0"/>
  </p:normalViewPr>
  <p:slideViewPr>
    <p:cSldViewPr snapToGrid="0">
      <p:cViewPr varScale="1">
        <p:scale>
          <a:sx n="69" d="100"/>
          <a:sy n="69" d="100"/>
        </p:scale>
        <p:origin x="-77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2" y="19758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8232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850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64516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7775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21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6636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17.4.2020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9335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17.4.2020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4489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17.4.2020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56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5956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3003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27196-86A5-4496-A9E9-1E3F1B4234F5}" type="datetimeFigureOut">
              <a:rPr lang="cs-CZ" smtClean="0"/>
              <a:pPr/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460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</a:t>
            </a:r>
            <a:b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Phonetics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&amp;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Phonology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Ježek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Session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5</a:t>
            </a:r>
            <a:endParaRPr lang="cs-C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Mgr. </a:t>
            </a:r>
            <a:r>
              <a:rPr lang="en-US" sz="31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Miroslav</a:t>
            </a:r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1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Ježek</a:t>
            </a:r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Ph.D.</a:t>
            </a:r>
          </a:p>
          <a:p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Brno, 20</a:t>
            </a:r>
            <a:r>
              <a:rPr lang="en-US" sz="3100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April</a:t>
            </a:r>
            <a:r>
              <a:rPr lang="cs-CZ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endParaRPr lang="en-US" sz="31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35615" y="0"/>
            <a:ext cx="789709" cy="789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4887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Great Vowel Shift- initial lack of balance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fontScale="92500" lnSpcReduction="10000"/>
          </a:bodyPr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Notice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three voids left during the GVS: no open vowels, namely [a:],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ɑ: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and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ɔ: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]. Such disproportionate functional load could hardly have existed for long; hence: 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law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ʊ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gradually becomes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ɔ: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[a] in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father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prolonged [a:];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/l/ is deleted and [a] is prolonged in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palm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loss of /r/ created new open long vowels in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park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is a prime example of what structuralism proposes: language as a “living” system where the internal pressure is to distribute the functional load equally across the entire 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spectre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more info about the GVS, see the excerpt from Fennell (2001) in IS. 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3">
              <a:buNone/>
            </a:pP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buNone/>
            </a:pPr>
            <a:r>
              <a:rPr lang="en-US" sz="4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Prescription </a:t>
            </a:r>
          </a:p>
          <a:p>
            <a:pPr algn="ctr">
              <a:buNone/>
            </a:pPr>
            <a:r>
              <a:rPr lang="en-US" sz="4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</a:t>
            </a:r>
          </a:p>
          <a:p>
            <a:pPr algn="ctr">
              <a:buNone/>
            </a:pPr>
            <a:r>
              <a:rPr lang="en-US" sz="4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Standardisation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Prescription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Based on a set of beliefs that certain variants are better than others (sounds, words, grammatical forms, accents, dialects, languages).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Such variants are often imposed from above by the authorities (educational institutions, media, business, marketing, etc.).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Despised variants are often described as ‘ugly’, ‘sloppy’ or ‘illogical’. 	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Prescription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elitist and it may condemn a big part of society.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Prescriptive views treat variants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qualitatively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(either…or) rather than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quantitatively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(more or less) though users often make use of (are capable of using) all the variants involved (cf. sociolinguistic research discussed below). 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Prescription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distinction made between language system (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langue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and language use (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parole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presence of a sound in the system is not such a problem, its actual use in real-life situations may be problematic as it may be endowed with a number of connotations.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So, to say that e.g. the glottal stop should be eradicated from the English language completely is rather unfortunate (it is, after all, a perfectly standard sound in Danish), though one may object to its use in certain contexts (i.e. certain real-life situations). 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Prescription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may be an attack on one’s identity and to ridicule one’s use of certain variants may be equal to ridiculing their skin-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colour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 religious beliefs.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Cf. e.g.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Middlesbrough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research (Llamas 2007) which clearly demonstrates the link between the glottal stop and younger people’s identity (their desire to be different from the other regions in the North). 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Prescription in linguistics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Prescriptive ideologies started especially in the 18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19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 linguistics attempted to establish itself as a scientific discipline, hence issues of prescription were rejected as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non-scientific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zoology, we don’t study only those birds with beautiful plumage either…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Despite many assertions that linguistics is a scientific discipline that does not tell people how they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should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speak, but merely describe how they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speak, many people open pronouncing dictionaries with the aim of finding out what the ‘correct’ sound is.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Linguistics is thus in some respect a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descriptive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discipline interpreted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prescriptively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by some users. </a:t>
            </a:r>
          </a:p>
          <a:p>
            <a:pPr lvl="2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Prescription in linguistics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Prescription entered the realm of linguistics with the advent of socially realistic linguistics (i.e.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sociolinguistics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in the 1960’s (its establishment is discussed below).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are 2 crucial questions asked by sociolinguists in relation to prescription:</a:t>
            </a:r>
          </a:p>
          <a:p>
            <a:pPr lvl="1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Question 1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Why are arbitrary linguistic forms assigned social values?</a:t>
            </a:r>
          </a:p>
          <a:p>
            <a:pPr marL="685800" lvl="3">
              <a:spcBef>
                <a:spcPts val="1000"/>
              </a:spcBef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(arbitrary=there’s no inherent reason why one form should be accepted and another one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stigmatised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indeed, RP is non-rhotic whilst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/r/-less forms are considered vulgar)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Relative social mobility (based on one’s education,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behaviour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manners, clothes, and, unsurprisingly, language as well) and the attendant raise of the middle class (from 18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onwards) made linguistic variants subject to value-judgments.   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next challenge immediately appearing on the horizon is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linguistic forms are assigned social values, but this is so complex that an entire sociolinguistic seminar may not be enough to answer the question in detail.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Question 2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fontScale="85000" lnSpcReduction="10000"/>
          </a:bodyPr>
          <a:lstStyle/>
          <a:p>
            <a:r>
              <a:rPr lang="en-US" sz="3100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Why do people persist in using </a:t>
            </a:r>
            <a:r>
              <a:rPr lang="en-US" sz="3100" u="sng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stigmatised</a:t>
            </a:r>
            <a:r>
              <a:rPr lang="en-US" sz="3100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(non-standard) forms even though they clearly know what the standard is?</a:t>
            </a:r>
          </a:p>
          <a:p>
            <a:r>
              <a:rPr lang="en-US" sz="2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the 1970’s and 1980’s, James and Lesley Milroy carried out a study in Belfast. Among other things, they introduced the notion of </a:t>
            </a:r>
            <a:r>
              <a:rPr lang="en-US" sz="2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overt</a:t>
            </a:r>
            <a:r>
              <a:rPr lang="en-US" sz="2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sz="2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covert prestige</a:t>
            </a:r>
            <a:r>
              <a:rPr lang="en-US" sz="2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lvl="1"/>
            <a:r>
              <a:rPr lang="en-US" sz="2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overt=open, not secret; such forms enjoy prestige supported by authorities such as school, media, employment, etc.</a:t>
            </a:r>
          </a:p>
          <a:p>
            <a:pPr lvl="1"/>
            <a:r>
              <a:rPr lang="en-US" sz="2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covert=hidden, secret; such forms are prestigious within a language community (among peers). </a:t>
            </a:r>
          </a:p>
          <a:p>
            <a:pPr lvl="1"/>
            <a:r>
              <a:rPr lang="en-US" sz="2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sz="2600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message-oriented</a:t>
            </a:r>
            <a:r>
              <a:rPr lang="en-US" sz="2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situations overt prestige prevails as we want to be clear, understood, present the content in as accessible a way as possible.</a:t>
            </a:r>
          </a:p>
          <a:p>
            <a:pPr lvl="1"/>
            <a:r>
              <a:rPr lang="en-US" sz="2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sz="2600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listener-oriented</a:t>
            </a:r>
            <a:r>
              <a:rPr lang="en-US" sz="2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situations covert prestige prevails as the main objective of the conversation is to establish and/or maintain a social relationship with the listener.  </a:t>
            </a:r>
          </a:p>
          <a:p>
            <a:pPr lvl="1"/>
            <a:r>
              <a:rPr lang="en-US" sz="2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are two opposing tendencies: </a:t>
            </a:r>
            <a:r>
              <a:rPr lang="en-US" sz="2600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status</a:t>
            </a:r>
            <a:r>
              <a:rPr lang="en-US" sz="2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v. </a:t>
            </a:r>
            <a:r>
              <a:rPr lang="en-US" sz="2600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solidarity</a:t>
            </a:r>
            <a:r>
              <a:rPr lang="en-US" sz="2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(Milroy 1987: 208). 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buNone/>
            </a:pPr>
            <a:r>
              <a:rPr lang="en-US" sz="4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History of English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Standardisation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closely linked with prescription as prescriptive attitudes are only possible if they are backed by a set of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standardised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forms (i.e. there needs to be a standard from which others deviate).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 is ‘an idea in the mind rather than a reality—a set of abstract norms to which actual usage may conform to a greater or lesser extent’ (Milroy and Milroy 1991: 22-3).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thus disputable whether we can say that someone is an RP speaker or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we can say is that one is closer to RP than someone else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Standardisation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pronunciation appeared later (in the 19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C) than that of spelling/writing (18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English,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standardisation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not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institutional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(like it is in many other languages where language academies exist) but rather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natural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(awareness of the ‘correct’ forms is raised via various means such as publications, media, contact with the educated).  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Standardisation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-stages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611091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process of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standardisation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can be divided into several stages. These certainly do not happen one after another; on the contrary, there are many overlaps: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RP was selected due to suitable social and cultural circumstances: it was the accent of the upper-middle class; plus it was supraregional. 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acceptance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crucially, RP was adopted by many influential institutions like public boarding schools, the army, the Church of England, segments of the private sector, etc. 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diffusion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RP was diffused via public schools’ pupils as well as the media. 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maintenance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RP acquired prestige and became instrumental in moving up the social ladder. It became linked with a high social status, wealth, power, etc.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codification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lastly, RP was (has been) codified in a number of nationwide as well as worldwide publications (teaching materials, dictionaries, etc.)</a:t>
            </a: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Standardisation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literacy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 forms often come from writing (spelling) rather than pronunciation since spoken forms display far greater variability (typically, spoken discourse is where linguistic change originates). </a:t>
            </a:r>
          </a:p>
          <a:p>
            <a:pPr lvl="2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hotel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herb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reinstated /h/ after many centuries of /h/-less pronunciations. Similarly,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often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used to be pronounced without /t/ only. These changes were only made because of the pressure to make sure pronunciation and spelling conform.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a result, the focus is hugely on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styles. A student may often be dismissed as incompetent speaker solely on the grounds that they fail in formal styles (though they might be very competent in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ones, which are, sadly, never tested).  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Standardisation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literacy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Complaints from the public often highlight the fact that a certain variant is not in line with spelling (/h/-dropping, /g/-dropping, the glottal stop, etc.).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fallacy is blatant: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ʔ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replaces /t/ in e.g.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fatter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 no letter is dropped. And there are other variants here apart form /t/ and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ʔ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], e.g.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ɾ], which does not seem to carry any social stigma. 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Likewise, /g/ is ‘dropped’ if the pronunciation is /n/ and not /ɳ/. Curiously, there is also a regional /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ɳg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/ variant in 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Scouse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 or West Midlands, which is, though it </a:t>
            </a:r>
            <a:r>
              <a:rPr lang="en-US" u="sng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perfectly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 corresponds with spelling, 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stigmatised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 as much as /n/. 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underlying logic (showing how dominant spelling is) is that if there is only one way to spell a word, there must also be one single way to pronounce it. 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story of linguistics-dialect geography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DIALECT GEOGRAPHY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first impetus to study accents and dialects within linguistics was diachronic research trying to find dying-out forms that could shed more light on general principles of language change. </a:t>
            </a:r>
          </a:p>
          <a:p>
            <a:pPr lvl="1"/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Neogrammarians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latter half of the 19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C, more info about Grimm’s Law,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Verner’s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Law and other phonological laws. Sound changes were deemed to be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exceptionless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Focus on NORMs (i.e. Non-mobile, Old, Rural Males)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Questionnaires, individual words (single-word responses to questions).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Findings: a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hotchpotch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forms, a chaotic mass that was explained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awa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maintained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which form was chosen could not be observed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y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free variation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 could not be understood;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was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story of linguistics-structuralism and generative phonology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hotchpotch of forms dealt a blow to the claim that phonological laws were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exceptionless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first decades of the 20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C, the main focus shifted to synchronic issues (de Saussure, Prague Linguistic Circle, American structuralism: Bloomfield).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only part of language considered worthy of linguistic enquiry, though, was abstract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langue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(language system), not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parole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(the use of language in a particular social environment).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generative phonology, Chomsky worked with the concept of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ideal-speaker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and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ideal-listener;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context-free forms that the linguist constructs in his own armchair.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story of linguistics-the birth of sociolinguistics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1950’s-60’s, linguistics became influenced by sociology as the focus moved towards urban dialects (fieldworkers abandoned the green pastures of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Dorset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NORMs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thereof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swamped the busy streets of London, New York, etc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.).</a:t>
            </a: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completely new methodological approach: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representative sample of respondents;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methods of data gathering (aim to overcome the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observer’s paradox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 technology (tape-recording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classification of respondents (e.g. social class, age, gender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concept of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linguistic variable.</a:t>
            </a: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Linguistic variable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Sociological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methods in linguistics enabled linguists to see that the hotchpotch of forms (variants) is not free at all; on the contrary, it is context-dependent and both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observable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u="sng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analysable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in other words, language variation is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structured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case study: Trudgill in Norwich in the 1970’s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0" name="Picture 2" descr="C:\Users\Monika\Desktop\3-Table1-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81330" y="3505200"/>
            <a:ext cx="5048250" cy="3081771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360218" y="3616036"/>
            <a:ext cx="5514109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1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ng</a:t>
            </a:r>
            <a:r>
              <a:rPr lang="en-US" sz="1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)-variable correlated against social class in four contextual styles</a:t>
            </a:r>
            <a:r>
              <a:rPr lang="en-US" sz="1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0=categorical use of standard /</a:t>
            </a:r>
            <a:r>
              <a:rPr lang="en-US" sz="1400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ɳ</a:t>
            </a:r>
            <a:r>
              <a:rPr lang="en-US" sz="1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/, 100=categorical use of non/standard /n/</a:t>
            </a:r>
            <a:endParaRPr lang="en-US" sz="14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MMC-middle middle class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LMC-lower middle class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UWC-upper working class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MWC-middle working class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LWC-lower working class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WLS-world list style (most formal)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RPS-reading passage style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FS-formal speech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CS-casual speech (least formal)</a:t>
            </a:r>
            <a:endParaRPr lang="en-GB" sz="14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Linguistic variable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study above, the scores increase as we move from left to right, top to bottom; they are perfectly structured.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Such stratification would never have been discovered using dialect geography methods (single-word answers in a single style).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Language variation is observable if the qualitative approach (either…or) is replaced by the quantitative one (more or less).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in the study above is an example of a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linguistic variable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‘a linguistic unit with two or more variants involved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covariation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with other social and/or linguistic variables’ (Chambers and Trudgill 1998: 50).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more information about the beginning of sociolinguistics, study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Linguistics and Sociolinguistics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 Labov (1972), uploaded in IS.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r>
              <a:rPr lang="en-US" cap="small" dirty="0" smtClean="0">
                <a:solidFill>
                  <a:srgbClr val="002060"/>
                </a:solidFill>
              </a:rPr>
              <a:t>Fennel, </a:t>
            </a:r>
            <a:r>
              <a:rPr lang="en-GB" dirty="0" smtClean="0">
                <a:solidFill>
                  <a:srgbClr val="002060"/>
                </a:solidFill>
              </a:rPr>
              <a:t>Barbara. 2001. </a:t>
            </a:r>
            <a:r>
              <a:rPr lang="en-GB" i="1" dirty="0" smtClean="0">
                <a:solidFill>
                  <a:srgbClr val="002060"/>
                </a:solidFill>
              </a:rPr>
              <a:t>A History of English</a:t>
            </a:r>
            <a:r>
              <a:rPr lang="en-GB" dirty="0" smtClean="0">
                <a:solidFill>
                  <a:srgbClr val="002060"/>
                </a:solidFill>
              </a:rPr>
              <a:t>. Oxford: Blackwell. </a:t>
            </a:r>
            <a:endParaRPr lang="en-GB" cap="small" dirty="0" smtClean="0">
              <a:solidFill>
                <a:srgbClr val="002060"/>
              </a:solidFill>
            </a:endParaRPr>
          </a:p>
          <a:p>
            <a:r>
              <a:rPr lang="en-GB" cap="small" dirty="0" smtClean="0">
                <a:solidFill>
                  <a:srgbClr val="002060"/>
                </a:solidFill>
              </a:rPr>
              <a:t>Labov</a:t>
            </a:r>
            <a:r>
              <a:rPr lang="en-GB" dirty="0" smtClean="0">
                <a:solidFill>
                  <a:srgbClr val="002060"/>
                </a:solidFill>
              </a:rPr>
              <a:t>, William. 1972. </a:t>
            </a:r>
            <a:r>
              <a:rPr lang="en-GB" i="1" dirty="0" smtClean="0">
                <a:solidFill>
                  <a:srgbClr val="002060"/>
                </a:solidFill>
              </a:rPr>
              <a:t>Sociolinguistic Patterns</a:t>
            </a:r>
            <a:r>
              <a:rPr lang="en-GB" dirty="0" smtClean="0">
                <a:solidFill>
                  <a:srgbClr val="002060"/>
                </a:solidFill>
              </a:rPr>
              <a:t>. Oxford: Blackwell. </a:t>
            </a:r>
            <a:endParaRPr lang="en-GB" cap="small" dirty="0" smtClean="0">
              <a:solidFill>
                <a:srgbClr val="002060"/>
              </a:solidFill>
            </a:endParaRPr>
          </a:p>
          <a:p>
            <a:r>
              <a:rPr lang="en-GB" cap="small" dirty="0" smtClean="0">
                <a:solidFill>
                  <a:srgbClr val="002060"/>
                </a:solidFill>
              </a:rPr>
              <a:t>Llamas</a:t>
            </a:r>
            <a:r>
              <a:rPr lang="en-GB" dirty="0" smtClean="0">
                <a:solidFill>
                  <a:srgbClr val="002060"/>
                </a:solidFill>
              </a:rPr>
              <a:t>, Carmen. 2007. ‘A place between places: language and identities in a border </a:t>
            </a:r>
            <a:r>
              <a:rPr lang="en-GB" dirty="0" smtClean="0">
                <a:solidFill>
                  <a:srgbClr val="002060"/>
                </a:solidFill>
              </a:rPr>
              <a:t>town</a:t>
            </a:r>
            <a:r>
              <a:rPr lang="en-GB" dirty="0" smtClean="0">
                <a:solidFill>
                  <a:srgbClr val="002060"/>
                </a:solidFill>
              </a:rPr>
              <a:t>’. </a:t>
            </a:r>
            <a:r>
              <a:rPr lang="en-GB" i="1" dirty="0" smtClean="0">
                <a:solidFill>
                  <a:srgbClr val="002060"/>
                </a:solidFill>
              </a:rPr>
              <a:t>Language in Society</a:t>
            </a:r>
            <a:r>
              <a:rPr lang="en-GB" dirty="0" smtClean="0">
                <a:solidFill>
                  <a:srgbClr val="002060"/>
                </a:solidFill>
              </a:rPr>
              <a:t>, 36: 579-604. </a:t>
            </a:r>
            <a:endParaRPr lang="en-GB" dirty="0" smtClean="0">
              <a:solidFill>
                <a:srgbClr val="002060"/>
              </a:solidFill>
            </a:endParaRPr>
          </a:p>
          <a:p>
            <a:r>
              <a:rPr lang="en-GB" cap="small" dirty="0" smtClean="0">
                <a:solidFill>
                  <a:srgbClr val="002060"/>
                </a:solidFill>
              </a:rPr>
              <a:t>Milroy</a:t>
            </a:r>
            <a:r>
              <a:rPr lang="en-GB" dirty="0" smtClean="0">
                <a:solidFill>
                  <a:srgbClr val="002060"/>
                </a:solidFill>
              </a:rPr>
              <a:t>, James and Lesley Milroy. 1991. </a:t>
            </a:r>
            <a:r>
              <a:rPr lang="en-GB" i="1" dirty="0" smtClean="0">
                <a:solidFill>
                  <a:srgbClr val="002060"/>
                </a:solidFill>
              </a:rPr>
              <a:t>Authority in Language: investigating </a:t>
            </a:r>
            <a:r>
              <a:rPr lang="en-GB" i="1" dirty="0" smtClean="0">
                <a:solidFill>
                  <a:srgbClr val="002060"/>
                </a:solidFill>
              </a:rPr>
              <a:t>language </a:t>
            </a:r>
            <a:r>
              <a:rPr lang="en-GB" i="1" dirty="0" smtClean="0">
                <a:solidFill>
                  <a:srgbClr val="002060"/>
                </a:solidFill>
              </a:rPr>
              <a:t>prescription and standardisation</a:t>
            </a:r>
            <a:r>
              <a:rPr lang="en-GB" dirty="0" smtClean="0">
                <a:solidFill>
                  <a:srgbClr val="002060"/>
                </a:solidFill>
              </a:rPr>
              <a:t>, 2</a:t>
            </a:r>
            <a:r>
              <a:rPr lang="en-GB" baseline="30000" dirty="0" smtClean="0">
                <a:solidFill>
                  <a:srgbClr val="002060"/>
                </a:solidFill>
              </a:rPr>
              <a:t>nd</a:t>
            </a:r>
            <a:r>
              <a:rPr lang="en-GB" dirty="0" smtClean="0">
                <a:solidFill>
                  <a:srgbClr val="002060"/>
                </a:solidFill>
              </a:rPr>
              <a:t> ed. London: </a:t>
            </a:r>
            <a:r>
              <a:rPr lang="en-GB" dirty="0" err="1" smtClean="0">
                <a:solidFill>
                  <a:srgbClr val="002060"/>
                </a:solidFill>
              </a:rPr>
              <a:t>Routledge</a:t>
            </a:r>
            <a:r>
              <a:rPr lang="en-GB" dirty="0" smtClean="0">
                <a:solidFill>
                  <a:srgbClr val="002060"/>
                </a:solidFill>
              </a:rPr>
              <a:t>.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en-GB" cap="small" dirty="0" smtClean="0">
                <a:solidFill>
                  <a:srgbClr val="002060"/>
                </a:solidFill>
              </a:rPr>
              <a:t>Milroy</a:t>
            </a:r>
            <a:r>
              <a:rPr lang="en-GB" dirty="0" smtClean="0">
                <a:solidFill>
                  <a:srgbClr val="002060"/>
                </a:solidFill>
              </a:rPr>
              <a:t>, Lesley. 1987. </a:t>
            </a:r>
            <a:r>
              <a:rPr lang="en-GB" i="1" dirty="0" smtClean="0">
                <a:solidFill>
                  <a:srgbClr val="002060"/>
                </a:solidFill>
              </a:rPr>
              <a:t>Observing and Analysing Natural Language</a:t>
            </a:r>
            <a:r>
              <a:rPr lang="en-GB" dirty="0" smtClean="0">
                <a:solidFill>
                  <a:srgbClr val="002060"/>
                </a:solidFill>
              </a:rPr>
              <a:t>. Oxford: Blackwell. </a:t>
            </a:r>
            <a:endParaRPr lang="en-GB" dirty="0" smtClean="0">
              <a:solidFill>
                <a:srgbClr val="002060"/>
              </a:solidFill>
            </a:endParaRPr>
          </a:p>
          <a:p>
            <a:r>
              <a:rPr lang="en-GB" cap="small" dirty="0" smtClean="0">
                <a:solidFill>
                  <a:srgbClr val="002060"/>
                </a:solidFill>
              </a:rPr>
              <a:t>Trudgill</a:t>
            </a:r>
            <a:r>
              <a:rPr lang="en-GB" dirty="0" smtClean="0">
                <a:solidFill>
                  <a:srgbClr val="002060"/>
                </a:solidFill>
              </a:rPr>
              <a:t>, Peter. 1974. </a:t>
            </a:r>
            <a:r>
              <a:rPr lang="en-GB" i="1" dirty="0" smtClean="0">
                <a:solidFill>
                  <a:srgbClr val="002060"/>
                </a:solidFill>
              </a:rPr>
              <a:t>The Social Differentiation of English in Norwich</a:t>
            </a:r>
            <a:r>
              <a:rPr lang="en-GB" dirty="0" smtClean="0">
                <a:solidFill>
                  <a:srgbClr val="002060"/>
                </a:solidFill>
              </a:rPr>
              <a:t>. Cambridge: </a:t>
            </a:r>
            <a:r>
              <a:rPr lang="en-GB" dirty="0" smtClean="0">
                <a:solidFill>
                  <a:srgbClr val="002060"/>
                </a:solidFill>
              </a:rPr>
              <a:t>Cambridge </a:t>
            </a:r>
            <a:r>
              <a:rPr lang="en-GB" dirty="0" smtClean="0">
                <a:solidFill>
                  <a:srgbClr val="002060"/>
                </a:solidFill>
              </a:rPr>
              <a:t>University Press. </a:t>
            </a:r>
            <a:endParaRPr lang="cs-CZ" dirty="0" smtClean="0">
              <a:solidFill>
                <a:srgbClr val="002060"/>
              </a:solidFill>
            </a:endParaRPr>
          </a:p>
          <a:p>
            <a:endParaRPr lang="cs-CZ" dirty="0" smtClean="0"/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Old English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language of Angles, Saxons and Jutes.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surviving documents date back to 8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Most famous work in OE: Beowulf (manuscript produced between 975-1025, the poem is older, but by how much?)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Germanic language enriched by Latin and Greek words (the adoption of Christianity) and Old Norse (Vikings).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end of the period comes after 1066. 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See the page from Collins &amp; Mees (2003: 174) in IS and listen to the short sample of OE there, too. 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3">
              <a:buNone/>
            </a:pP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Middle English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Anglo-Norman English (it starts after the Norman Conquest in 1066)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Most famous work in ME: Chaucer’s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Canterbury Tales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(late 14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C)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Massive influx of words from Norman French and Latin.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end of the period comes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towards the end of the 15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C/ beginning of the 16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(when English has finally re-emerged as the standard language in official environments).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See the page from Collins &amp; Mees (2003: 175) in IS and listen to the short sample of ME there, too. 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3">
              <a:buNone/>
            </a:pP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Early Modern English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Starts in 16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(before Shakespeare).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 of the period comes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during the 18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(one oft-cited date is Samuel Johnson’s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Dictionary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1755).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Since the 18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we talk of modern English though some further division is clearly possible.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See the pages from Collins &amp; Mees (2003: 176-7) in IS and listen to the short sample of ME there, too. 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3">
              <a:buNone/>
            </a:pP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Great Vowel Shift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 of the most significant phonological changes (a series of changes, in fact) to have ever happened in English.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took place (very roughly) 1400-1700.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Middle English long vowels changes as a result.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affected long vowels at different rates (phases) in different parts of England and in different strata of society.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Along with the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standardisation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spelling in the 15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-16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C, the GVS is the major reason why spelling is so markedly different from pronunciation in modern English. 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3">
              <a:buNone/>
            </a:pP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Great Vowel Shift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cause of the GVS is still being determined by linguists (possibly the large-scale migration from the North following the Black Death in the 14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C?)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place of origin (which vowels were affected first) is also disputable though many linguists claim it were the open-mid vowels that changed first; they were raised so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ɛ:] and [ɔ: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became merged with [e:] and [o:] respectively.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that is so, the change is a combination of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push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pull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chain (see the chart on the next slide). 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3">
              <a:buNone/>
            </a:pP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Great Vowel Shift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3">
              <a:buNone/>
            </a:pP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Obrázek 3" descr="Great_Vowel_Shift2b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036" y="1288473"/>
            <a:ext cx="9628909" cy="4696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Great Vowel Shift- push and drag chain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open-mid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ɛ:] and [ɔ: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pushed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vowels above (the closer ones). Since there was no place for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:] and [u:], they became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diphthongised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Equally, the movement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ɛ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:]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left a void to be filled, which was to be occupied by former [a:] -&gt;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ɛ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]. We can thus say that [a:] was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dragged/pulled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up.  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3">
              <a:buNone/>
            </a:pP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10191</TotalTime>
  <Words>2790</Words>
  <Application>Microsoft Office PowerPoint</Application>
  <PresentationFormat>Vlastní</PresentationFormat>
  <Paragraphs>165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Office</vt:lpstr>
      <vt:lpstr>Introduction to  Phonetics &amp; Phonology Ježek Session 5</vt:lpstr>
      <vt:lpstr>Snímek 2</vt:lpstr>
      <vt:lpstr>Old English</vt:lpstr>
      <vt:lpstr>Middle English</vt:lpstr>
      <vt:lpstr>Early Modern English</vt:lpstr>
      <vt:lpstr>The Great Vowel Shift</vt:lpstr>
      <vt:lpstr>The Great Vowel Shift</vt:lpstr>
      <vt:lpstr>The Great Vowel Shift</vt:lpstr>
      <vt:lpstr>The Great Vowel Shift- push and drag chain</vt:lpstr>
      <vt:lpstr>The Great Vowel Shift- initial lack of balance</vt:lpstr>
      <vt:lpstr>Snímek 11</vt:lpstr>
      <vt:lpstr>Prescription</vt:lpstr>
      <vt:lpstr>Prescription</vt:lpstr>
      <vt:lpstr>Prescription</vt:lpstr>
      <vt:lpstr>Prescription</vt:lpstr>
      <vt:lpstr>Prescription in linguistics</vt:lpstr>
      <vt:lpstr>Prescription in linguistics</vt:lpstr>
      <vt:lpstr>Question 1</vt:lpstr>
      <vt:lpstr>Question 2</vt:lpstr>
      <vt:lpstr>Standardisation</vt:lpstr>
      <vt:lpstr>Standardisation-stages</vt:lpstr>
      <vt:lpstr>Standardisation- literacy</vt:lpstr>
      <vt:lpstr>Standardisation- literacy</vt:lpstr>
      <vt:lpstr>The story of linguistics-dialect geography</vt:lpstr>
      <vt:lpstr>The story of linguistics-structuralism and generative phonology</vt:lpstr>
      <vt:lpstr>The story of linguistics-the birth of sociolinguistics</vt:lpstr>
      <vt:lpstr>Linguistic variable</vt:lpstr>
      <vt:lpstr>Linguistic variable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Phonetics Phonology Session 1</dc:title>
  <dc:creator>Ježek Miroslav</dc:creator>
  <cp:lastModifiedBy>Monika</cp:lastModifiedBy>
  <cp:revision>542</cp:revision>
  <dcterms:created xsi:type="dcterms:W3CDTF">2020-02-10T08:27:30Z</dcterms:created>
  <dcterms:modified xsi:type="dcterms:W3CDTF">2020-04-19T21:03:36Z</dcterms:modified>
</cp:coreProperties>
</file>