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1" r:id="rId12"/>
    <p:sldId id="260"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925B7-388B-4571-950E-E4F0E3174428}"/>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B039AFC7-B112-42EE-A893-A7DB379C7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6C1DEB9D-194A-4742-9F82-4D26B1F08478}"/>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EE4FA45E-E637-4B9D-95F0-D80191AB032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916B608-A10F-4D58-963F-3663FFE2BAB4}"/>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388677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2EB57-CB34-4B0D-BDF3-F72D2EE1FAC8}"/>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E6F1DD8F-479B-4600-B0CC-729CE0215A6F}"/>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698292F-D67C-4CB6-92D6-4495E33FFCA3}"/>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2638F021-AB2D-4330-A0B0-33909EA98620}"/>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35B1F54E-182B-4481-BB86-8BB188781E77}"/>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133383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2D0B2501-168C-4A8F-B951-6DFC1E1F54BA}"/>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3691723D-1992-478E-BD20-30B8F90205ED}"/>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508EE5A-7492-4FAF-8677-7FC604F6C520}"/>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9444A072-BFF7-4BCE-B002-93C4E47FA56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BC9ED68D-B3C6-4BB4-A7AD-1A9A981CCF0A}"/>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31574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B9F23-5CB2-458F-88A0-B04AE88F4B0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BBAECAB-896A-44FA-BDDF-3AF4207D5679}"/>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337700B-C438-416D-9A92-22DEC3705BE1}"/>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C460510F-3711-41C4-B3B5-2F76C5356B5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DE625913-C2CB-4106-A20B-D5BF4E570047}"/>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322221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89EFF5-393C-4B68-8823-1AC1FB6AC279}"/>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A6137F07-A335-4416-86D4-9BBC99EE6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50A2F162-8BA4-49CF-A9D2-4379FEABF660}"/>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2BD66845-CAF3-48CE-8624-BAFB76C03D2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DD57C3B-029A-4A78-ADF6-10E0866AF7D7}"/>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248555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D672B1-06F9-4706-975C-A2A4C1F3E72E}"/>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01A1C198-E725-4D68-B6A7-CD45132D8A09}"/>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03BCCACB-599B-4DF2-9A18-053EB65503D5}"/>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50DA9882-1285-45CB-B512-FF96E4E33585}"/>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6" name="Zástupný objekt pre pätu 5">
            <a:extLst>
              <a:ext uri="{FF2B5EF4-FFF2-40B4-BE49-F238E27FC236}">
                <a16:creationId xmlns:a16="http://schemas.microsoft.com/office/drawing/2014/main" id="{9A5CC7BE-D18D-4C21-9E67-80A87BE67121}"/>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E017365A-0EE3-4A81-8085-1BA504BCD1AD}"/>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51772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27298-F7C6-4DC7-8E4A-75BAEB21CDA5}"/>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CF71B497-60D6-4FB1-91EB-1EF83868E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B89E1BB0-4330-453B-8CEA-61FA9DCD1F01}"/>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EA871DAD-6C79-43FC-A66C-356FBE4F9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BE2CAB7A-505B-44D6-A6B7-8FB950B0EE7E}"/>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CDA7A307-2968-4FB9-81C3-73D1A3B7FEEE}"/>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8" name="Zástupný objekt pre pätu 7">
            <a:extLst>
              <a:ext uri="{FF2B5EF4-FFF2-40B4-BE49-F238E27FC236}">
                <a16:creationId xmlns:a16="http://schemas.microsoft.com/office/drawing/2014/main" id="{02762E78-F7BA-43DA-9050-8968790EBA61}"/>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2D5DF197-B8BF-4A9C-9CBF-FADE80D45936}"/>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14407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F1C1C-13DD-4EBD-8CFF-2AD8FADD1937}"/>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BF8809FC-583C-48AC-BF90-48F0F2950D8F}"/>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4" name="Zástupný objekt pre pätu 3">
            <a:extLst>
              <a:ext uri="{FF2B5EF4-FFF2-40B4-BE49-F238E27FC236}">
                <a16:creationId xmlns:a16="http://schemas.microsoft.com/office/drawing/2014/main" id="{13498564-D6DB-454C-A328-07602048E738}"/>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1EABE279-B982-4837-9A4A-D1CBCFA5F165}"/>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240734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B9B54CE5-3B42-4CC8-8FF8-6A6DC6FB5A8C}"/>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3" name="Zástupný objekt pre pätu 2">
            <a:extLst>
              <a:ext uri="{FF2B5EF4-FFF2-40B4-BE49-F238E27FC236}">
                <a16:creationId xmlns:a16="http://schemas.microsoft.com/office/drawing/2014/main" id="{EA0226F7-F807-4E65-BD27-01E26FE8AD30}"/>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CE04BB37-400E-4C31-BB44-3B54F821B2F3}"/>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20014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323038-746E-4563-AC3B-DAF4C848F47D}"/>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C69841FA-2394-431E-A070-7F0631470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F2290567-6D0C-4B09-9EB5-DD474324B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916A49A4-40A0-48A4-A59B-93C73146F47B}"/>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6" name="Zástupný objekt pre pätu 5">
            <a:extLst>
              <a:ext uri="{FF2B5EF4-FFF2-40B4-BE49-F238E27FC236}">
                <a16:creationId xmlns:a16="http://schemas.microsoft.com/office/drawing/2014/main" id="{0C092772-0D15-4207-AB28-CE41052EA77C}"/>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4F0247B-75A0-400C-A0C3-BC7E1DF9AF3B}"/>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121045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61E3C-F1E7-4797-8AD9-A00562D9013E}"/>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58272E81-BD62-4EBA-AA59-3EABF44A1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EEA180E2-B4CA-4720-BF49-D5F4DA126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D435F850-8727-473C-B635-88F03579DF44}"/>
              </a:ext>
            </a:extLst>
          </p:cNvPr>
          <p:cNvSpPr>
            <a:spLocks noGrp="1"/>
          </p:cNvSpPr>
          <p:nvPr>
            <p:ph type="dt" sz="half" idx="10"/>
          </p:nvPr>
        </p:nvSpPr>
        <p:spPr/>
        <p:txBody>
          <a:bodyPr/>
          <a:lstStyle/>
          <a:p>
            <a:fld id="{3D127757-8917-4B9D-90FC-F5951A211BF5}" type="datetimeFigureOut">
              <a:rPr lang="sk-SK" smtClean="0"/>
              <a:t>20. 4. 2020</a:t>
            </a:fld>
            <a:endParaRPr lang="sk-SK"/>
          </a:p>
        </p:txBody>
      </p:sp>
      <p:sp>
        <p:nvSpPr>
          <p:cNvPr id="6" name="Zástupný objekt pre pätu 5">
            <a:extLst>
              <a:ext uri="{FF2B5EF4-FFF2-40B4-BE49-F238E27FC236}">
                <a16:creationId xmlns:a16="http://schemas.microsoft.com/office/drawing/2014/main" id="{1B0C3D0C-D93B-414C-8083-8F6319FB576C}"/>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C778F317-4B33-4D48-844D-74D033D6F97C}"/>
              </a:ext>
            </a:extLst>
          </p:cNvPr>
          <p:cNvSpPr>
            <a:spLocks noGrp="1"/>
          </p:cNvSpPr>
          <p:nvPr>
            <p:ph type="sldNum" sz="quarter" idx="12"/>
          </p:nvPr>
        </p:nvSpPr>
        <p:spPr/>
        <p:txBody>
          <a:bodyPr/>
          <a:lstStyle/>
          <a:p>
            <a:fld id="{065AC065-C216-462D-80C1-83A38012B5EA}" type="slidenum">
              <a:rPr lang="sk-SK" smtClean="0"/>
              <a:t>‹#›</a:t>
            </a:fld>
            <a:endParaRPr lang="sk-SK"/>
          </a:p>
        </p:txBody>
      </p:sp>
    </p:spTree>
    <p:extLst>
      <p:ext uri="{BB962C8B-B14F-4D97-AF65-F5344CB8AC3E}">
        <p14:creationId xmlns:p14="http://schemas.microsoft.com/office/powerpoint/2010/main" val="417664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t="-5000" b="-5000"/>
          </a:stretch>
        </a:blipFill>
        <a:effectLst/>
      </p:bgPr>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FC2E8EF4-FBCB-4D8D-A58C-BBFEEC834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48B20A02-036F-4472-8AD6-457DC3C0C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8B247C0-2384-496C-97A3-6EE03EF9B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27757-8917-4B9D-90FC-F5951A211BF5}" type="datetimeFigureOut">
              <a:rPr lang="sk-SK" smtClean="0"/>
              <a:t>20. 4. 2020</a:t>
            </a:fld>
            <a:endParaRPr lang="sk-SK"/>
          </a:p>
        </p:txBody>
      </p:sp>
      <p:sp>
        <p:nvSpPr>
          <p:cNvPr id="5" name="Zástupný objekt pre pätu 4">
            <a:extLst>
              <a:ext uri="{FF2B5EF4-FFF2-40B4-BE49-F238E27FC236}">
                <a16:creationId xmlns:a16="http://schemas.microsoft.com/office/drawing/2014/main" id="{A7FE22A0-CCEE-4F0E-A301-CA4CE09F3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1D4C3DC8-5A6B-4A37-93F4-685DDB72D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C065-C216-462D-80C1-83A38012B5EA}" type="slidenum">
              <a:rPr lang="sk-SK" smtClean="0"/>
              <a:t>‹#›</a:t>
            </a:fld>
            <a:endParaRPr lang="sk-SK"/>
          </a:p>
        </p:txBody>
      </p:sp>
    </p:spTree>
    <p:extLst>
      <p:ext uri="{BB962C8B-B14F-4D97-AF65-F5344CB8AC3E}">
        <p14:creationId xmlns:p14="http://schemas.microsoft.com/office/powerpoint/2010/main" val="365179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XyWwirLfcg" TargetMode="External"/><Relationship Id="rId2" Type="http://schemas.openxmlformats.org/officeDocument/2006/relationships/hyperlink" Target="https://www.youtube.com/watch?v=NvDvESEXcgE" TargetMode="External"/><Relationship Id="rId1" Type="http://schemas.openxmlformats.org/officeDocument/2006/relationships/slideLayout" Target="../slideLayouts/slideLayout2.xml"/><Relationship Id="rId4" Type="http://schemas.openxmlformats.org/officeDocument/2006/relationships/hyperlink" Target="https://www.youtube.com/watch?v=_6ohUUzh9k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film/2001/apr/04/fiction.features" TargetMode="External"/><Relationship Id="rId2" Type="http://schemas.openxmlformats.org/officeDocument/2006/relationships/hyperlink" Target="https://www.theguardian.com/film/2017/jul/21/dick-van-dyke-sorry-for-cockney-accent-mary-poppins-disney" TargetMode="External"/><Relationship Id="rId1" Type="http://schemas.openxmlformats.org/officeDocument/2006/relationships/slideLayout" Target="../slideLayouts/slideLayout2.xml"/><Relationship Id="rId4" Type="http://schemas.openxmlformats.org/officeDocument/2006/relationships/hyperlink" Target="https://www.telegraph.co.uk/news/2019/04/20/anne-hathaway-apologises-yorkshire-accent-gets-ready-offe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oiceless_labiodental_fricative" TargetMode="External"/><Relationship Id="rId2" Type="http://schemas.openxmlformats.org/officeDocument/2006/relationships/hyperlink" Target="https://www.youtube.com/watch?v=7_FtnOTLkSs" TargetMode="External"/><Relationship Id="rId1" Type="http://schemas.openxmlformats.org/officeDocument/2006/relationships/slideLayout" Target="../slideLayouts/slideLayout2.xml"/><Relationship Id="rId4" Type="http://schemas.openxmlformats.org/officeDocument/2006/relationships/hyperlink" Target="https://en.wikipedia.org/wiki/Voiced_labiodental_fricativ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_rVzBt20N0&amp;pbjreload=10" TargetMode="External"/><Relationship Id="rId2" Type="http://schemas.openxmlformats.org/officeDocument/2006/relationships/hyperlink" Target="https://www.youtube.com/watch?v=EjYjxL-ZtRY"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OwsRI8or-c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qLDCIZ1DIs" TargetMode="External"/><Relationship Id="rId2" Type="http://schemas.openxmlformats.org/officeDocument/2006/relationships/hyperlink" Target="https://www.youtube.com/watch?v=E0GoKwlUPXo"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youtube.com/watch?v=i-dJPoSlPf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026B3B-A372-4A0C-94A7-1FDF2C1CFC7D}"/>
              </a:ext>
            </a:extLst>
          </p:cNvPr>
          <p:cNvSpPr>
            <a:spLocks noGrp="1"/>
          </p:cNvSpPr>
          <p:nvPr>
            <p:ph type="ctrTitle"/>
          </p:nvPr>
        </p:nvSpPr>
        <p:spPr/>
        <p:txBody>
          <a:bodyPr/>
          <a:lstStyle/>
          <a:p>
            <a:r>
              <a:rPr lang="en-US" dirty="0"/>
              <a:t>Acting in a</a:t>
            </a:r>
            <a:r>
              <a:rPr lang="sk-SK" dirty="0"/>
              <a:t>n</a:t>
            </a:r>
            <a:r>
              <a:rPr lang="en-US" dirty="0"/>
              <a:t> Accent</a:t>
            </a:r>
          </a:p>
        </p:txBody>
      </p:sp>
      <p:sp>
        <p:nvSpPr>
          <p:cNvPr id="3" name="Podnadpis 2">
            <a:extLst>
              <a:ext uri="{FF2B5EF4-FFF2-40B4-BE49-F238E27FC236}">
                <a16:creationId xmlns:a16="http://schemas.microsoft.com/office/drawing/2014/main" id="{50600373-7E5E-46F2-8428-1770025CB241}"/>
              </a:ext>
            </a:extLst>
          </p:cNvPr>
          <p:cNvSpPr>
            <a:spLocks noGrp="1"/>
          </p:cNvSpPr>
          <p:nvPr>
            <p:ph type="subTitle" idx="1"/>
          </p:nvPr>
        </p:nvSpPr>
        <p:spPr>
          <a:xfrm>
            <a:off x="8181974" y="5735637"/>
            <a:ext cx="3686175" cy="820737"/>
          </a:xfrm>
        </p:spPr>
        <p:txBody>
          <a:bodyPr>
            <a:normAutofit lnSpcReduction="10000"/>
          </a:bodyPr>
          <a:lstStyle/>
          <a:p>
            <a:r>
              <a:rPr lang="sk-SK" dirty="0"/>
              <a:t>	Barbora </a:t>
            </a:r>
            <a:r>
              <a:rPr lang="sk-SK" dirty="0" err="1"/>
              <a:t>Husáriková</a:t>
            </a:r>
            <a:endParaRPr lang="sk-SK" dirty="0"/>
          </a:p>
          <a:p>
            <a:r>
              <a:rPr lang="sk-SK" dirty="0"/>
              <a:t>	441809</a:t>
            </a:r>
          </a:p>
        </p:txBody>
      </p:sp>
    </p:spTree>
    <p:extLst>
      <p:ext uri="{BB962C8B-B14F-4D97-AF65-F5344CB8AC3E}">
        <p14:creationId xmlns:p14="http://schemas.microsoft.com/office/powerpoint/2010/main" val="250466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434872-CC1E-455B-8929-4A3A29BDBF26}"/>
              </a:ext>
            </a:extLst>
          </p:cNvPr>
          <p:cNvSpPr>
            <a:spLocks noGrp="1"/>
          </p:cNvSpPr>
          <p:nvPr>
            <p:ph type="title"/>
          </p:nvPr>
        </p:nvSpPr>
        <p:spPr>
          <a:xfrm>
            <a:off x="804673" y="1445494"/>
            <a:ext cx="3616856" cy="4376572"/>
          </a:xfrm>
        </p:spPr>
        <p:txBody>
          <a:bodyPr anchor="ctr">
            <a:normAutofit/>
          </a:bodyPr>
          <a:lstStyle/>
          <a:p>
            <a:r>
              <a:rPr lang="sk-SK" sz="4800"/>
              <a:t>A Few Suggestions – cont.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659822B8-7CE4-4A41-9178-EB0A2EAC0F2F}"/>
              </a:ext>
            </a:extLst>
          </p:cNvPr>
          <p:cNvSpPr>
            <a:spLocks noGrp="1"/>
          </p:cNvSpPr>
          <p:nvPr>
            <p:ph idx="1"/>
          </p:nvPr>
        </p:nvSpPr>
        <p:spPr>
          <a:xfrm>
            <a:off x="6096000" y="1399032"/>
            <a:ext cx="5501834" cy="4471416"/>
          </a:xfrm>
        </p:spPr>
        <p:txBody>
          <a:bodyPr anchor="ctr">
            <a:normAutofit/>
          </a:bodyPr>
          <a:lstStyle/>
          <a:p>
            <a:r>
              <a:rPr lang="sk-SK" sz="1500"/>
              <a:t>TV shows are also worth mentioning</a:t>
            </a:r>
          </a:p>
          <a:p>
            <a:pPr lvl="1"/>
            <a:r>
              <a:rPr lang="sk-SK" sz="1500"/>
              <a:t>Hugh Laurie (British) in House, MD. (GenAm)</a:t>
            </a:r>
          </a:p>
          <a:p>
            <a:pPr lvl="1"/>
            <a:r>
              <a:rPr lang="sk-SK" sz="1500"/>
              <a:t>Idris Elba (British) in The Wire (Baltimore accent)</a:t>
            </a:r>
          </a:p>
          <a:p>
            <a:pPr lvl="1"/>
            <a:r>
              <a:rPr lang="sk-SK" sz="1500"/>
              <a:t>Simon Baker (Australian) and Owain Yeoman (Welsh) in The Mentalist (GenAm)</a:t>
            </a:r>
          </a:p>
          <a:p>
            <a:pPr lvl="1"/>
            <a:r>
              <a:rPr lang="sk-SK" sz="1500"/>
              <a:t>Ed Westwick (British) in Gossip Girl (New York)</a:t>
            </a:r>
          </a:p>
          <a:p>
            <a:pPr lvl="1"/>
            <a:endParaRPr lang="sk-SK" sz="1500"/>
          </a:p>
          <a:p>
            <a:r>
              <a:rPr lang="sk-SK" sz="1500"/>
              <a:t>I highly recommend a WIRED video series focusing on this topic:</a:t>
            </a:r>
          </a:p>
          <a:p>
            <a:pPr lvl="2"/>
            <a:r>
              <a:rPr lang="sk-SK" sz="1500">
                <a:hlinkClick r:id="rId2"/>
              </a:rPr>
              <a:t>https://www.youtube.com/watch?v=NvDvESEXcgE</a:t>
            </a:r>
            <a:endParaRPr lang="sk-SK" sz="1500"/>
          </a:p>
          <a:p>
            <a:pPr lvl="2"/>
            <a:r>
              <a:rPr lang="sk-SK" sz="1500">
                <a:hlinkClick r:id="rId3"/>
              </a:rPr>
              <a:t>https://www.youtube.com/watch?v=ZXyWwirLfcg</a:t>
            </a:r>
            <a:endParaRPr lang="sk-SK" sz="1500"/>
          </a:p>
          <a:p>
            <a:pPr lvl="2"/>
            <a:r>
              <a:rPr lang="sk-SK" sz="1500">
                <a:hlinkClick r:id="rId4"/>
              </a:rPr>
              <a:t>https://www.youtube.com/watch?v=_6ohUUzh9kk</a:t>
            </a:r>
            <a:endParaRPr lang="sk-SK" sz="1500"/>
          </a:p>
          <a:p>
            <a:pPr lvl="2"/>
            <a:endParaRPr lang="sk-SK" sz="1500"/>
          </a:p>
          <a:p>
            <a:r>
              <a:rPr lang="sk-SK" sz="1500"/>
              <a:t>It is necessary to admit that focusing on film accents has ruined certain films for me (I don‘t think I can ever watch One Day and Anne Hathaway‘s attempts at Yorkshire accent...just like Van Dyke, she has apologized for her accent)</a:t>
            </a:r>
          </a:p>
          <a:p>
            <a:pPr lvl="1"/>
            <a:endParaRPr lang="sk-SK" sz="1500"/>
          </a:p>
          <a:p>
            <a:endParaRPr lang="sk-SK" sz="1500"/>
          </a:p>
        </p:txBody>
      </p:sp>
    </p:spTree>
    <p:extLst>
      <p:ext uri="{BB962C8B-B14F-4D97-AF65-F5344CB8AC3E}">
        <p14:creationId xmlns:p14="http://schemas.microsoft.com/office/powerpoint/2010/main" val="25581696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7A00AB5-C0DA-4C19-A8AF-D3943194CB4B}"/>
              </a:ext>
            </a:extLst>
          </p:cNvPr>
          <p:cNvSpPr>
            <a:spLocks noGrp="1"/>
          </p:cNvSpPr>
          <p:nvPr>
            <p:ph type="title"/>
          </p:nvPr>
        </p:nvSpPr>
        <p:spPr>
          <a:xfrm>
            <a:off x="2311147" y="365760"/>
            <a:ext cx="7569706" cy="1288238"/>
          </a:xfrm>
        </p:spPr>
        <p:txBody>
          <a:bodyPr anchor="ctr">
            <a:normAutofit/>
          </a:bodyPr>
          <a:lstStyle/>
          <a:p>
            <a:pPr algn="ctr"/>
            <a:r>
              <a:rPr lang="sk-SK" dirty="0" err="1"/>
              <a:t>Something</a:t>
            </a:r>
            <a:r>
              <a:rPr lang="sk-SK" dirty="0"/>
              <a:t> to </a:t>
            </a:r>
            <a:r>
              <a:rPr lang="sk-SK" dirty="0" err="1"/>
              <a:t>think</a:t>
            </a:r>
            <a:r>
              <a:rPr lang="sk-SK" dirty="0"/>
              <a:t> </a:t>
            </a:r>
            <a:r>
              <a:rPr lang="sk-SK" dirty="0" err="1"/>
              <a:t>about</a:t>
            </a:r>
            <a:endParaRPr lang="sk-SK"/>
          </a:p>
        </p:txBody>
      </p:sp>
      <p:sp>
        <p:nvSpPr>
          <p:cNvPr id="3" name="Zástupný objekt pre obsah 2">
            <a:extLst>
              <a:ext uri="{FF2B5EF4-FFF2-40B4-BE49-F238E27FC236}">
                <a16:creationId xmlns:a16="http://schemas.microsoft.com/office/drawing/2014/main" id="{362F4D87-0A3E-4094-9E89-6E7EB4F4EE90}"/>
              </a:ext>
            </a:extLst>
          </p:cNvPr>
          <p:cNvSpPr>
            <a:spLocks noGrp="1"/>
          </p:cNvSpPr>
          <p:nvPr>
            <p:ph idx="1"/>
          </p:nvPr>
        </p:nvSpPr>
        <p:spPr>
          <a:xfrm>
            <a:off x="2165569" y="1956816"/>
            <a:ext cx="7860863" cy="4024884"/>
          </a:xfrm>
        </p:spPr>
        <p:txBody>
          <a:bodyPr anchor="t">
            <a:normAutofit/>
          </a:bodyPr>
          <a:lstStyle/>
          <a:p>
            <a:r>
              <a:rPr lang="sk-SK" sz="1300"/>
              <a:t>Is a bad accent entirely the actor‘s fault?</a:t>
            </a:r>
          </a:p>
          <a:p>
            <a:pPr lvl="1"/>
            <a:r>
              <a:rPr lang="sk-SK" sz="1300"/>
              <a:t>A dialect coach Eric Singer claims that very often the issue of a bad accent would be fixed by the actor having more time to practice</a:t>
            </a:r>
          </a:p>
          <a:p>
            <a:pPr lvl="1"/>
            <a:r>
              <a:rPr lang="sk-SK" sz="1300"/>
              <a:t>Before Texas-born Renee Zellweger played Bridget Jones, the famous British singleton, she went undercover in a London publishing house to practice her Estuary English. Should this be a common practice for actors? I believe this woud help immensely!</a:t>
            </a:r>
          </a:p>
          <a:p>
            <a:pPr lvl="1"/>
            <a:endParaRPr lang="sk-SK" sz="1300"/>
          </a:p>
          <a:p>
            <a:r>
              <a:rPr lang="sk-SK" sz="1300"/>
              <a:t>Should actors even attempt to act in a different accent? </a:t>
            </a:r>
          </a:p>
          <a:p>
            <a:pPr lvl="1"/>
            <a:r>
              <a:rPr lang="sk-SK" sz="1300"/>
              <a:t>Casting Zellweger as the quintessential British heroine caused an uproar. Jane Austen and Margaret Thatcher were also played by American actresses (Anne Hathaway and Meryl Streep). On the other hand, Welsh-born Christian Bale has portrayed a famous American superhero. Should this be done at all? I have to admit that sometimes, the choices of producers and casting directors surprise me, I would not think of Hathaway when trying to cast a Jane Austen film. </a:t>
            </a:r>
          </a:p>
          <a:p>
            <a:pPr lvl="1"/>
            <a:endParaRPr lang="sk-SK" sz="1300"/>
          </a:p>
          <a:p>
            <a:r>
              <a:rPr lang="sk-SK" sz="1300"/>
              <a:t>Are there any actors whose natural accents surprised you? </a:t>
            </a:r>
          </a:p>
          <a:p>
            <a:pPr lvl="1"/>
            <a:r>
              <a:rPr lang="sk-SK" sz="1300"/>
              <a:t>Personally, I spent years in the mistaken belief that Christian Bale was American due to him mostly playing American characters (I think Nolan‘s </a:t>
            </a:r>
            <a:r>
              <a:rPr lang="sk-SK" sz="1300" i="1"/>
              <a:t>Prestige</a:t>
            </a:r>
            <a:r>
              <a:rPr lang="sk-SK" sz="1300"/>
              <a:t> is the only exception I can think of)!</a:t>
            </a:r>
          </a:p>
        </p:txBody>
      </p:sp>
    </p:spTree>
    <p:extLst>
      <p:ext uri="{BB962C8B-B14F-4D97-AF65-F5344CB8AC3E}">
        <p14:creationId xmlns:p14="http://schemas.microsoft.com/office/powerpoint/2010/main" val="35224057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C512F6-564F-49E8-8A97-CD82FFBC7A02}"/>
              </a:ext>
            </a:extLst>
          </p:cNvPr>
          <p:cNvSpPr>
            <a:spLocks noGrp="1"/>
          </p:cNvSpPr>
          <p:nvPr>
            <p:ph type="title"/>
          </p:nvPr>
        </p:nvSpPr>
        <p:spPr>
          <a:xfrm>
            <a:off x="1166649" y="721805"/>
            <a:ext cx="10258732" cy="2147520"/>
          </a:xfrm>
        </p:spPr>
        <p:txBody>
          <a:bodyPr anchor="b">
            <a:normAutofit/>
          </a:bodyPr>
          <a:lstStyle/>
          <a:p>
            <a:r>
              <a:rPr lang="sk-SK" sz="6000"/>
              <a:t>Sources</a:t>
            </a:r>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3608C994-4D47-4AE0-8849-63CE572349AC}"/>
              </a:ext>
            </a:extLst>
          </p:cNvPr>
          <p:cNvSpPr>
            <a:spLocks noGrp="1"/>
          </p:cNvSpPr>
          <p:nvPr>
            <p:ph idx="1"/>
          </p:nvPr>
        </p:nvSpPr>
        <p:spPr>
          <a:xfrm>
            <a:off x="1166649" y="3509010"/>
            <a:ext cx="10258733" cy="3057328"/>
          </a:xfrm>
        </p:spPr>
        <p:txBody>
          <a:bodyPr anchor="ctr">
            <a:normAutofit/>
          </a:bodyPr>
          <a:lstStyle/>
          <a:p>
            <a:r>
              <a:rPr lang="sk-SK" sz="1700" dirty="0">
                <a:hlinkClick r:id="rId2"/>
              </a:rPr>
              <a:t>https://www.theguardian.com/film/2017/jul/21/dick-van-dyke-sorry-for-cockney-accent-mary-poppins-disney</a:t>
            </a:r>
            <a:endParaRPr lang="sk-SK" sz="1700" dirty="0"/>
          </a:p>
          <a:p>
            <a:endParaRPr lang="sk-SK" sz="1700" dirty="0"/>
          </a:p>
          <a:p>
            <a:r>
              <a:rPr lang="sk-SK" sz="1700" dirty="0">
                <a:hlinkClick r:id="rId3"/>
              </a:rPr>
              <a:t>https://www.theguardian.com/film/2001/apr/04/fiction.features</a:t>
            </a:r>
            <a:endParaRPr lang="sk-SK" sz="1700" dirty="0"/>
          </a:p>
          <a:p>
            <a:endParaRPr lang="sk-SK" sz="1700" dirty="0"/>
          </a:p>
          <a:p>
            <a:r>
              <a:rPr lang="sk-SK" sz="1700" dirty="0">
                <a:hlinkClick r:id="rId4"/>
              </a:rPr>
              <a:t>https://www.telegraph.co.uk/news/2019/04/20/anne-hathaway-apologises-yorkshire-accent-gets-ready-offend/</a:t>
            </a:r>
            <a:endParaRPr lang="sk-SK" sz="1700" dirty="0"/>
          </a:p>
          <a:p>
            <a:endParaRPr lang="sk-SK" sz="1700" dirty="0"/>
          </a:p>
          <a:p>
            <a:r>
              <a:rPr lang="en-US" sz="1700" dirty="0"/>
              <a:t>MEIER, Paul. </a:t>
            </a:r>
            <a:r>
              <a:rPr lang="en-US" sz="1700" i="1" dirty="0"/>
              <a:t>Accents and dialects for stage and screen : an instruction manual for 24 accents and dialects commonly used by English-speaking actors</a:t>
            </a:r>
            <a:r>
              <a:rPr lang="en-US" sz="1700" dirty="0"/>
              <a:t>. Lawrence, Kan.: Paul Meier Dialect Services, 2010.</a:t>
            </a:r>
            <a:endParaRPr lang="sk-SK" sz="1700" dirty="0"/>
          </a:p>
          <a:p>
            <a:endParaRPr lang="sk-SK" sz="1700" dirty="0"/>
          </a:p>
          <a:p>
            <a:endParaRPr lang="sk-SK" sz="1700" dirty="0"/>
          </a:p>
        </p:txBody>
      </p:sp>
    </p:spTree>
    <p:extLst>
      <p:ext uri="{BB962C8B-B14F-4D97-AF65-F5344CB8AC3E}">
        <p14:creationId xmlns:p14="http://schemas.microsoft.com/office/powerpoint/2010/main" val="104456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9C5CE-B000-4F68-B2A0-C3EA6AB3F455}"/>
              </a:ext>
            </a:extLst>
          </p:cNvPr>
          <p:cNvSpPr>
            <a:spLocks noGrp="1"/>
          </p:cNvSpPr>
          <p:nvPr>
            <p:ph type="title"/>
          </p:nvPr>
        </p:nvSpPr>
        <p:spPr>
          <a:xfrm>
            <a:off x="804673" y="1445494"/>
            <a:ext cx="3616856" cy="4376572"/>
          </a:xfrm>
        </p:spPr>
        <p:txBody>
          <a:bodyPr anchor="ctr">
            <a:normAutofit/>
          </a:bodyPr>
          <a:lstStyle/>
          <a:p>
            <a:r>
              <a:rPr lang="en-US" sz="4800"/>
              <a:t>General</a:t>
            </a:r>
            <a:r>
              <a:rPr lang="sk-SK" sz="4800"/>
              <a:t> </a:t>
            </a:r>
            <a:r>
              <a:rPr lang="en-US" sz="4800"/>
              <a:t>Introduction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397FAB0A-D79E-4FDF-986E-CB0E324FFDD7}"/>
              </a:ext>
            </a:extLst>
          </p:cNvPr>
          <p:cNvSpPr>
            <a:spLocks noGrp="1"/>
          </p:cNvSpPr>
          <p:nvPr>
            <p:ph idx="1"/>
          </p:nvPr>
        </p:nvSpPr>
        <p:spPr>
          <a:xfrm>
            <a:off x="6096000" y="1399032"/>
            <a:ext cx="5501834" cy="4471416"/>
          </a:xfrm>
        </p:spPr>
        <p:txBody>
          <a:bodyPr anchor="ctr">
            <a:normAutofit/>
          </a:bodyPr>
          <a:lstStyle/>
          <a:p>
            <a:r>
              <a:rPr lang="sk-SK" sz="1700"/>
              <a:t>"</a:t>
            </a:r>
            <a:r>
              <a:rPr lang="en-US" sz="1700"/>
              <a:t>For actors, the chief delight and most solemn duty is to "disappear" inside their character‘s story, and to take on the character‘s behaviors, value system, fears, and dreams. By this act of mimesis, actors hope to penetrate a truth not their own, and to reveal that to an audience. A hard job!" (</a:t>
            </a:r>
            <a:r>
              <a:rPr lang="sk-SK" sz="1700"/>
              <a:t>Meier 9</a:t>
            </a:r>
            <a:r>
              <a:rPr lang="en-US" sz="1700"/>
              <a:t>)</a:t>
            </a:r>
            <a:endParaRPr lang="sk-SK" sz="1700"/>
          </a:p>
          <a:p>
            <a:endParaRPr lang="sk-SK" sz="1700"/>
          </a:p>
          <a:p>
            <a:r>
              <a:rPr lang="sk-SK" sz="1700"/>
              <a:t>Naturally, i</a:t>
            </a:r>
            <a:r>
              <a:rPr lang="en-US" sz="1700"/>
              <a:t>n order for this mimesis to work, actors </a:t>
            </a:r>
            <a:r>
              <a:rPr lang="sk-SK" sz="1700"/>
              <a:t>frequently </a:t>
            </a:r>
            <a:r>
              <a:rPr lang="en-US" sz="1700"/>
              <a:t>have to adopt accents different to their natural ones</a:t>
            </a:r>
            <a:r>
              <a:rPr lang="sk-SK" sz="1700"/>
              <a:t> for their film roles...and some are better at achieving it than others</a:t>
            </a:r>
          </a:p>
          <a:p>
            <a:endParaRPr lang="sk-SK" sz="1700"/>
          </a:p>
          <a:p>
            <a:r>
              <a:rPr lang="en-US" sz="1700"/>
              <a:t>I have decided to look at Cockney accent to represent the UK and </a:t>
            </a:r>
            <a:r>
              <a:rPr lang="sk-SK" sz="1700"/>
              <a:t>General American</a:t>
            </a:r>
            <a:r>
              <a:rPr lang="en-US" sz="1700"/>
              <a:t> to represent the US, since it is impossible to cover all of „actors acting in an accent“ in one presentation</a:t>
            </a:r>
            <a:endParaRPr lang="sk-SK" sz="1700"/>
          </a:p>
          <a:p>
            <a:endParaRPr lang="sk-SK" sz="1700"/>
          </a:p>
          <a:p>
            <a:endParaRPr lang="en-US" sz="1700"/>
          </a:p>
        </p:txBody>
      </p:sp>
    </p:spTree>
    <p:extLst>
      <p:ext uri="{BB962C8B-B14F-4D97-AF65-F5344CB8AC3E}">
        <p14:creationId xmlns:p14="http://schemas.microsoft.com/office/powerpoint/2010/main" val="21606259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8BD7AA-000F-4149-9FF6-E8DB2DE6F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792587" cy="6858000"/>
          </a:xfrm>
          <a:custGeom>
            <a:avLst/>
            <a:gdLst>
              <a:gd name="connsiteX0" fmla="*/ 9792587 w 9792587"/>
              <a:gd name="connsiteY0" fmla="*/ 0 h 6858000"/>
              <a:gd name="connsiteX1" fmla="*/ 2339431 w 9792587"/>
              <a:gd name="connsiteY1" fmla="*/ 0 h 6858000"/>
              <a:gd name="connsiteX2" fmla="*/ 2190696 w 9792587"/>
              <a:gd name="connsiteY2" fmla="*/ 145339 h 6858000"/>
              <a:gd name="connsiteX3" fmla="*/ 0 w 9792587"/>
              <a:gd name="connsiteY3" fmla="*/ 5565888 h 6858000"/>
              <a:gd name="connsiteX4" fmla="*/ 79127 w 9792587"/>
              <a:gd name="connsiteY4" fmla="*/ 6681235 h 6858000"/>
              <a:gd name="connsiteX5" fmla="*/ 108694 w 9792587"/>
              <a:gd name="connsiteY5" fmla="*/ 6858000 h 6858000"/>
              <a:gd name="connsiteX6" fmla="*/ 9792587 w 9792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2587" h="6858000">
                <a:moveTo>
                  <a:pt x="9792587" y="0"/>
                </a:moveTo>
                <a:lnTo>
                  <a:pt x="2339431" y="0"/>
                </a:lnTo>
                <a:lnTo>
                  <a:pt x="2190696" y="145339"/>
                </a:lnTo>
                <a:cubicBezTo>
                  <a:pt x="834428" y="1548908"/>
                  <a:pt x="0" y="3459953"/>
                  <a:pt x="0" y="5565888"/>
                </a:cubicBezTo>
                <a:cubicBezTo>
                  <a:pt x="0" y="5944579"/>
                  <a:pt x="26981" y="6316967"/>
                  <a:pt x="79127" y="6681235"/>
                </a:cubicBezTo>
                <a:lnTo>
                  <a:pt x="108694" y="6858000"/>
                </a:lnTo>
                <a:lnTo>
                  <a:pt x="9792587"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4A4A823-72DC-4BA8-8157-D36A8939A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492529" cy="6858000"/>
          </a:xfrm>
          <a:custGeom>
            <a:avLst/>
            <a:gdLst>
              <a:gd name="connsiteX0" fmla="*/ 9492529 w 9492529"/>
              <a:gd name="connsiteY0" fmla="*/ 0 h 6858000"/>
              <a:gd name="connsiteX1" fmla="*/ 2472310 w 9492529"/>
              <a:gd name="connsiteY1" fmla="*/ 0 h 6858000"/>
              <a:gd name="connsiteX2" fmla="*/ 2157501 w 9492529"/>
              <a:gd name="connsiteY2" fmla="*/ 301488 h 6858000"/>
              <a:gd name="connsiteX3" fmla="*/ 0 w 9492529"/>
              <a:gd name="connsiteY3" fmla="*/ 5565888 h 6858000"/>
              <a:gd name="connsiteX4" fmla="*/ 76084 w 9492529"/>
              <a:gd name="connsiteY4" fmla="*/ 6638337 h 6858000"/>
              <a:gd name="connsiteX5" fmla="*/ 112827 w 9492529"/>
              <a:gd name="connsiteY5" fmla="*/ 6858000 h 6858000"/>
              <a:gd name="connsiteX6" fmla="*/ 9492529 w 9492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2529" h="6858000">
                <a:moveTo>
                  <a:pt x="9492529" y="0"/>
                </a:moveTo>
                <a:lnTo>
                  <a:pt x="2472310" y="0"/>
                </a:lnTo>
                <a:lnTo>
                  <a:pt x="2157501" y="301488"/>
                </a:lnTo>
                <a:cubicBezTo>
                  <a:pt x="823309" y="1655711"/>
                  <a:pt x="0" y="3514654"/>
                  <a:pt x="0" y="5565888"/>
                </a:cubicBezTo>
                <a:cubicBezTo>
                  <a:pt x="0" y="5930014"/>
                  <a:pt x="25944" y="6288079"/>
                  <a:pt x="76084" y="6638337"/>
                </a:cubicBezTo>
                <a:lnTo>
                  <a:pt x="112827" y="6858000"/>
                </a:lnTo>
                <a:lnTo>
                  <a:pt x="9492529"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52D6D19-132B-4F96-A2A2-76816BAB7489}"/>
              </a:ext>
            </a:extLst>
          </p:cNvPr>
          <p:cNvSpPr>
            <a:spLocks noGrp="1"/>
          </p:cNvSpPr>
          <p:nvPr>
            <p:ph type="title"/>
          </p:nvPr>
        </p:nvSpPr>
        <p:spPr>
          <a:xfrm>
            <a:off x="804672" y="1445494"/>
            <a:ext cx="7165235" cy="1288238"/>
          </a:xfrm>
        </p:spPr>
        <p:txBody>
          <a:bodyPr anchor="ctr">
            <a:normAutofit/>
          </a:bodyPr>
          <a:lstStyle/>
          <a:p>
            <a:r>
              <a:rPr lang="sk-SK" dirty="0" err="1"/>
              <a:t>Cockney</a:t>
            </a:r>
            <a:endParaRPr lang="sk-SK" dirty="0"/>
          </a:p>
        </p:txBody>
      </p:sp>
      <p:sp>
        <p:nvSpPr>
          <p:cNvPr id="3" name="Zástupný objekt pre obsah 2">
            <a:extLst>
              <a:ext uri="{FF2B5EF4-FFF2-40B4-BE49-F238E27FC236}">
                <a16:creationId xmlns:a16="http://schemas.microsoft.com/office/drawing/2014/main" id="{919F9CD0-1031-4CC2-B7A6-2C7BC51F45EE}"/>
              </a:ext>
            </a:extLst>
          </p:cNvPr>
          <p:cNvSpPr>
            <a:spLocks noGrp="1"/>
          </p:cNvSpPr>
          <p:nvPr>
            <p:ph idx="1"/>
          </p:nvPr>
        </p:nvSpPr>
        <p:spPr>
          <a:xfrm>
            <a:off x="804671" y="2897372"/>
            <a:ext cx="7860863" cy="3152553"/>
          </a:xfrm>
        </p:spPr>
        <p:txBody>
          <a:bodyPr anchor="t">
            <a:normAutofit/>
          </a:bodyPr>
          <a:lstStyle/>
          <a:p>
            <a:r>
              <a:rPr lang="sk-SK" sz="1300"/>
              <a:t>The working class dialect of London, contrasting sharply with the prestigious Received Pronunciation</a:t>
            </a:r>
          </a:p>
          <a:p>
            <a:r>
              <a:rPr lang="sk-SK" sz="1300">
                <a:hlinkClick r:id="rId2"/>
              </a:rPr>
              <a:t>https://www.youtube.com/watch?v=7_FtnOTLkSs</a:t>
            </a:r>
            <a:endParaRPr lang="sk-SK" sz="1300"/>
          </a:p>
          <a:p>
            <a:r>
              <a:rPr lang="sk-SK" sz="1300" b="1"/>
              <a:t>Prominent features:</a:t>
            </a:r>
          </a:p>
          <a:p>
            <a:r>
              <a:rPr lang="sk-SK" sz="1300"/>
              <a:t>/aɪ/ in the face lexical set: train, late, came, face, able</a:t>
            </a:r>
          </a:p>
          <a:p>
            <a:r>
              <a:rPr lang="sk-SK" sz="1300"/>
              <a:t>T-glottalisation: "Hyde Park" pronounced as "</a:t>
            </a:r>
            <a:r>
              <a:rPr lang="sk-SK" sz="1300" i="1"/>
              <a:t>Hy'Par‘ </a:t>
            </a:r>
            <a:r>
              <a:rPr lang="sk-SK" sz="1300"/>
              <a:t>"</a:t>
            </a:r>
          </a:p>
          <a:p>
            <a:r>
              <a:rPr lang="sk-SK" sz="1300"/>
              <a:t>H-dropping: omission of the [h] sound </a:t>
            </a:r>
          </a:p>
          <a:p>
            <a:r>
              <a:rPr lang="sk-SK" sz="1300"/>
              <a:t>Th-fronting: </a:t>
            </a:r>
            <a:r>
              <a:rPr lang="en-US" sz="1300"/>
              <a:t>/θ/ pronounced</a:t>
            </a:r>
            <a:r>
              <a:rPr lang="sk-SK" sz="1300"/>
              <a:t> as </a:t>
            </a:r>
            <a:r>
              <a:rPr lang="en-US" sz="1300"/>
              <a:t>[</a:t>
            </a:r>
            <a:r>
              <a:rPr lang="en-US" sz="1300">
                <a:hlinkClick r:id="rId3" tooltip="Voiceless labiodental fricative">
                  <a:extLst>
                    <a:ext uri="{A12FA001-AC4F-418D-AE19-62706E023703}">
                      <ahyp:hlinkClr xmlns:ahyp="http://schemas.microsoft.com/office/drawing/2018/hyperlinkcolor" val="tx"/>
                    </a:ext>
                  </a:extLst>
                </a:hlinkClick>
              </a:rPr>
              <a:t>f</a:t>
            </a:r>
            <a:r>
              <a:rPr lang="en-US" sz="1300"/>
              <a:t>] </a:t>
            </a:r>
            <a:r>
              <a:rPr lang="sk-SK" sz="1300"/>
              <a:t>, </a:t>
            </a:r>
            <a:r>
              <a:rPr lang="en-US" sz="1300"/>
              <a:t>/ð/ </a:t>
            </a:r>
            <a:r>
              <a:rPr lang="sk-SK" sz="1300"/>
              <a:t>as </a:t>
            </a:r>
            <a:r>
              <a:rPr lang="en-US" sz="1300"/>
              <a:t>[</a:t>
            </a:r>
            <a:r>
              <a:rPr lang="en-US" sz="1300">
                <a:hlinkClick r:id="rId4" tooltip="Voiced labiodental fricative">
                  <a:extLst>
                    <a:ext uri="{A12FA001-AC4F-418D-AE19-62706E023703}">
                      <ahyp:hlinkClr xmlns:ahyp="http://schemas.microsoft.com/office/drawing/2018/hyperlinkcolor" val="tx"/>
                    </a:ext>
                  </a:extLst>
                </a:hlinkClick>
              </a:rPr>
              <a:t>v</a:t>
            </a:r>
            <a:r>
              <a:rPr lang="en-US" sz="1300"/>
              <a:t>]</a:t>
            </a:r>
            <a:endParaRPr lang="sk-SK" sz="1300"/>
          </a:p>
          <a:p>
            <a:r>
              <a:rPr lang="sk-SK" sz="1300"/>
              <a:t>Glottal stops</a:t>
            </a:r>
          </a:p>
          <a:p>
            <a:r>
              <a:rPr lang="sk-SK" sz="1300"/>
              <a:t>Non-rhotic</a:t>
            </a:r>
          </a:p>
          <a:p>
            <a:r>
              <a:rPr lang="sk-SK" sz="1300"/>
              <a:t>/ing/ endings treated as [ɪn]: feeling, stopping, talking</a:t>
            </a:r>
          </a:p>
        </p:txBody>
      </p:sp>
    </p:spTree>
    <p:extLst>
      <p:ext uri="{BB962C8B-B14F-4D97-AF65-F5344CB8AC3E}">
        <p14:creationId xmlns:p14="http://schemas.microsoft.com/office/powerpoint/2010/main" val="22400075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9DDD6-89D0-4A6C-AEE5-E23438B86C62}"/>
              </a:ext>
            </a:extLst>
          </p:cNvPr>
          <p:cNvSpPr>
            <a:spLocks noGrp="1"/>
          </p:cNvSpPr>
          <p:nvPr>
            <p:ph type="title"/>
          </p:nvPr>
        </p:nvSpPr>
        <p:spPr>
          <a:xfrm>
            <a:off x="762001" y="803325"/>
            <a:ext cx="5314536" cy="1325563"/>
          </a:xfrm>
        </p:spPr>
        <p:txBody>
          <a:bodyPr>
            <a:normAutofit/>
          </a:bodyPr>
          <a:lstStyle/>
          <a:p>
            <a:r>
              <a:rPr lang="sk-SK" dirty="0" err="1"/>
              <a:t>Cockney</a:t>
            </a:r>
            <a:r>
              <a:rPr lang="sk-SK" dirty="0"/>
              <a:t> in Film</a:t>
            </a:r>
          </a:p>
        </p:txBody>
      </p:sp>
      <p:sp>
        <p:nvSpPr>
          <p:cNvPr id="3" name="Zástupný objekt pre obsah 2">
            <a:extLst>
              <a:ext uri="{FF2B5EF4-FFF2-40B4-BE49-F238E27FC236}">
                <a16:creationId xmlns:a16="http://schemas.microsoft.com/office/drawing/2014/main" id="{3EE7DCD1-55B3-4954-892F-4E9EA4EFDAE8}"/>
              </a:ext>
            </a:extLst>
          </p:cNvPr>
          <p:cNvSpPr>
            <a:spLocks noGrp="1"/>
          </p:cNvSpPr>
          <p:nvPr>
            <p:ph idx="1"/>
          </p:nvPr>
        </p:nvSpPr>
        <p:spPr>
          <a:xfrm>
            <a:off x="762000" y="2279018"/>
            <a:ext cx="5314543" cy="3375920"/>
          </a:xfrm>
        </p:spPr>
        <p:txBody>
          <a:bodyPr anchor="t">
            <a:normAutofit/>
          </a:bodyPr>
          <a:lstStyle/>
          <a:p>
            <a:r>
              <a:rPr lang="sk-SK" sz="1500"/>
              <a:t>DICK VAN DYKE</a:t>
            </a:r>
          </a:p>
          <a:p>
            <a:pPr lvl="1"/>
            <a:r>
              <a:rPr lang="sk-SK" sz="1500"/>
              <a:t>Despite being a legend of the American cinema, his accent in Mary Poppins is widely considered „atrocious“. However, some claim to look back on the performance „with great fondness“ and say: „what </a:t>
            </a:r>
            <a:r>
              <a:rPr lang="en-US" sz="1500"/>
              <a:t>Dick Van Dyke's performance lacks in authenticity he clearly makes up for with enthusiasm</a:t>
            </a:r>
            <a:r>
              <a:rPr lang="sk-SK" sz="1500"/>
              <a:t>“</a:t>
            </a:r>
          </a:p>
          <a:p>
            <a:pPr lvl="1"/>
            <a:r>
              <a:rPr lang="sk-SK" sz="1500"/>
              <a:t>Van Dyke has since apologized for his attempts</a:t>
            </a:r>
          </a:p>
          <a:p>
            <a:pPr lvl="1"/>
            <a:endParaRPr lang="sk-SK" sz="1500"/>
          </a:p>
          <a:p>
            <a:pPr lvl="1"/>
            <a:r>
              <a:rPr lang="sk-SK" sz="1500">
                <a:hlinkClick r:id="rId2"/>
              </a:rPr>
              <a:t>https://www.youtube.com/watch?v=EjYjxL-ZtRY</a:t>
            </a:r>
            <a:endParaRPr lang="sk-SK" sz="1500"/>
          </a:p>
          <a:p>
            <a:pPr lvl="1"/>
            <a:endParaRPr lang="sk-SK" sz="1500"/>
          </a:p>
          <a:p>
            <a:pPr lvl="1"/>
            <a:r>
              <a:rPr lang="sk-SK" sz="1500">
                <a:hlinkClick r:id="rId3"/>
              </a:rPr>
              <a:t>https://www.youtube.com/watch?v=B_rVzBt20N0&amp;pbjreload=10</a:t>
            </a:r>
            <a:endParaRPr lang="sk-SK" sz="1500"/>
          </a:p>
          <a:p>
            <a:pPr lvl="1"/>
            <a:endParaRPr lang="sk-SK" sz="1500"/>
          </a:p>
          <a:p>
            <a:pPr lvl="1"/>
            <a:endParaRPr lang="sk-SK" sz="1500"/>
          </a:p>
          <a:p>
            <a:pPr lvl="1"/>
            <a:endParaRPr lang="sk-SK" sz="1500"/>
          </a:p>
          <a:p>
            <a:pPr lvl="1"/>
            <a:endParaRPr lang="sk-SK" sz="15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ok 4" descr="Obrázok, na ktorom je oblečenie, muž, nosenie, oblečený&#10;&#10;Automaticky generovaný popis">
            <a:extLst>
              <a:ext uri="{FF2B5EF4-FFF2-40B4-BE49-F238E27FC236}">
                <a16:creationId xmlns:a16="http://schemas.microsoft.com/office/drawing/2014/main" id="{01C14695-F66E-40C3-8566-3EA8034C269B}"/>
              </a:ext>
            </a:extLst>
          </p:cNvPr>
          <p:cNvPicPr>
            <a:picLocks noChangeAspect="1"/>
          </p:cNvPicPr>
          <p:nvPr/>
        </p:nvPicPr>
        <p:blipFill rotWithShape="1">
          <a:blip r:embed="rId4">
            <a:extLst>
              <a:ext uri="{28A0092B-C50C-407E-A947-70E740481C1C}">
                <a14:useLocalDpi xmlns:a14="http://schemas.microsoft.com/office/drawing/2010/main" val="0"/>
              </a:ext>
            </a:extLst>
          </a:blip>
          <a:srcRect l="17655" r="1017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534945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19D578C-22E5-44B3-B5CB-42A5A3AD0B89}"/>
              </a:ext>
            </a:extLst>
          </p:cNvPr>
          <p:cNvSpPr>
            <a:spLocks noGrp="1"/>
          </p:cNvSpPr>
          <p:nvPr>
            <p:ph type="title"/>
          </p:nvPr>
        </p:nvSpPr>
        <p:spPr>
          <a:xfrm>
            <a:off x="838200" y="365126"/>
            <a:ext cx="7757694" cy="1288238"/>
          </a:xfrm>
        </p:spPr>
        <p:txBody>
          <a:bodyPr anchor="b">
            <a:normAutofit/>
          </a:bodyPr>
          <a:lstStyle/>
          <a:p>
            <a:r>
              <a:rPr lang="sk-SK" dirty="0" err="1"/>
              <a:t>Dick</a:t>
            </a:r>
            <a:r>
              <a:rPr lang="sk-SK" dirty="0"/>
              <a:t> Van </a:t>
            </a:r>
            <a:r>
              <a:rPr lang="sk-SK" dirty="0" err="1"/>
              <a:t>Dyke</a:t>
            </a:r>
            <a:r>
              <a:rPr lang="sk-SK" dirty="0"/>
              <a:t> – Mary </a:t>
            </a:r>
            <a:r>
              <a:rPr lang="sk-SK" dirty="0" err="1"/>
              <a:t>Poppins</a:t>
            </a:r>
            <a:endParaRPr lang="sk-SK" dirty="0"/>
          </a:p>
        </p:txBody>
      </p:sp>
      <p:sp>
        <p:nvSpPr>
          <p:cNvPr id="3" name="Zástupný objekt pre obsah 2">
            <a:extLst>
              <a:ext uri="{FF2B5EF4-FFF2-40B4-BE49-F238E27FC236}">
                <a16:creationId xmlns:a16="http://schemas.microsoft.com/office/drawing/2014/main" id="{F7A2C5FD-31B4-4A43-A021-193905D2283B}"/>
              </a:ext>
            </a:extLst>
          </p:cNvPr>
          <p:cNvSpPr>
            <a:spLocks noGrp="1"/>
          </p:cNvSpPr>
          <p:nvPr>
            <p:ph idx="1"/>
          </p:nvPr>
        </p:nvSpPr>
        <p:spPr>
          <a:xfrm>
            <a:off x="838198" y="1956390"/>
            <a:ext cx="7322290" cy="3907465"/>
          </a:xfrm>
        </p:spPr>
        <p:txBody>
          <a:bodyPr anchor="t">
            <a:normAutofit/>
          </a:bodyPr>
          <a:lstStyle/>
          <a:p>
            <a:r>
              <a:rPr lang="sk-SK" sz="1700"/>
              <a:t>Cockney is non-rhotic, but most of Van Dyke‘s /r/s are not only pronounced, they also sound American</a:t>
            </a:r>
          </a:p>
          <a:p>
            <a:endParaRPr lang="sk-SK" sz="1700"/>
          </a:p>
          <a:p>
            <a:r>
              <a:rPr lang="sk-SK" sz="1700"/>
              <a:t>I noticed probably only two cases of h-dropping, in </a:t>
            </a:r>
            <a:r>
              <a:rPr lang="sk-SK" sz="1700" i="1"/>
              <a:t>happening</a:t>
            </a:r>
            <a:r>
              <a:rPr lang="sk-SK" sz="1700"/>
              <a:t> and </a:t>
            </a:r>
            <a:r>
              <a:rPr lang="sk-SK" sz="1700" i="1"/>
              <a:t>happen</a:t>
            </a:r>
            <a:r>
              <a:rPr lang="sk-SK" sz="1700"/>
              <a:t>, but I would say even those were half-successful attempts</a:t>
            </a:r>
          </a:p>
          <a:p>
            <a:endParaRPr lang="sk-SK" sz="1700"/>
          </a:p>
          <a:p>
            <a:r>
              <a:rPr lang="sk-SK" sz="1700"/>
              <a:t>Th- fronting and glottal stops are similarly rare, so it is fair to say the accent is „all over the place“. In my opinion, it‘s his pronunciation of /r/ that reveals him undoubtedly as an American</a:t>
            </a:r>
          </a:p>
          <a:p>
            <a:endParaRPr lang="sk-SK" sz="1700"/>
          </a:p>
          <a:p>
            <a:r>
              <a:rPr lang="sk-SK" sz="1700"/>
              <a:t>Ultimately though, Mary Poppins is a film intended for children, so I think the target audience might be forgiving</a:t>
            </a:r>
          </a:p>
          <a:p>
            <a:endParaRPr lang="sk-SK" sz="1700"/>
          </a:p>
          <a:p>
            <a:endParaRPr lang="sk-SK" sz="1700"/>
          </a:p>
          <a:p>
            <a:endParaRPr lang="sk-SK" sz="1700"/>
          </a:p>
          <a:p>
            <a:endParaRPr lang="sk-SK" sz="1700"/>
          </a:p>
          <a:p>
            <a:endParaRPr lang="sk-SK" sz="1700"/>
          </a:p>
          <a:p>
            <a:endParaRPr lang="sk-SK" sz="1700"/>
          </a:p>
          <a:p>
            <a:endParaRPr lang="sk-SK" sz="1700"/>
          </a:p>
          <a:p>
            <a:endParaRPr lang="sk-SK" sz="1700"/>
          </a:p>
        </p:txBody>
      </p:sp>
    </p:spTree>
    <p:extLst>
      <p:ext uri="{BB962C8B-B14F-4D97-AF65-F5344CB8AC3E}">
        <p14:creationId xmlns:p14="http://schemas.microsoft.com/office/powerpoint/2010/main" val="12055795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8BD7AA-000F-4149-9FF6-E8DB2DE6F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792587" cy="6858000"/>
          </a:xfrm>
          <a:custGeom>
            <a:avLst/>
            <a:gdLst>
              <a:gd name="connsiteX0" fmla="*/ 9792587 w 9792587"/>
              <a:gd name="connsiteY0" fmla="*/ 0 h 6858000"/>
              <a:gd name="connsiteX1" fmla="*/ 2339431 w 9792587"/>
              <a:gd name="connsiteY1" fmla="*/ 0 h 6858000"/>
              <a:gd name="connsiteX2" fmla="*/ 2190696 w 9792587"/>
              <a:gd name="connsiteY2" fmla="*/ 145339 h 6858000"/>
              <a:gd name="connsiteX3" fmla="*/ 0 w 9792587"/>
              <a:gd name="connsiteY3" fmla="*/ 5565888 h 6858000"/>
              <a:gd name="connsiteX4" fmla="*/ 79127 w 9792587"/>
              <a:gd name="connsiteY4" fmla="*/ 6681235 h 6858000"/>
              <a:gd name="connsiteX5" fmla="*/ 108694 w 9792587"/>
              <a:gd name="connsiteY5" fmla="*/ 6858000 h 6858000"/>
              <a:gd name="connsiteX6" fmla="*/ 9792587 w 9792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2587" h="6858000">
                <a:moveTo>
                  <a:pt x="9792587" y="0"/>
                </a:moveTo>
                <a:lnTo>
                  <a:pt x="2339431" y="0"/>
                </a:lnTo>
                <a:lnTo>
                  <a:pt x="2190696" y="145339"/>
                </a:lnTo>
                <a:cubicBezTo>
                  <a:pt x="834428" y="1548908"/>
                  <a:pt x="0" y="3459953"/>
                  <a:pt x="0" y="5565888"/>
                </a:cubicBezTo>
                <a:cubicBezTo>
                  <a:pt x="0" y="5944579"/>
                  <a:pt x="26981" y="6316967"/>
                  <a:pt x="79127" y="6681235"/>
                </a:cubicBezTo>
                <a:lnTo>
                  <a:pt x="108694" y="6858000"/>
                </a:lnTo>
                <a:lnTo>
                  <a:pt x="9792587"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4A4A823-72DC-4BA8-8157-D36A8939A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492529" cy="6858000"/>
          </a:xfrm>
          <a:custGeom>
            <a:avLst/>
            <a:gdLst>
              <a:gd name="connsiteX0" fmla="*/ 9492529 w 9492529"/>
              <a:gd name="connsiteY0" fmla="*/ 0 h 6858000"/>
              <a:gd name="connsiteX1" fmla="*/ 2472310 w 9492529"/>
              <a:gd name="connsiteY1" fmla="*/ 0 h 6858000"/>
              <a:gd name="connsiteX2" fmla="*/ 2157501 w 9492529"/>
              <a:gd name="connsiteY2" fmla="*/ 301488 h 6858000"/>
              <a:gd name="connsiteX3" fmla="*/ 0 w 9492529"/>
              <a:gd name="connsiteY3" fmla="*/ 5565888 h 6858000"/>
              <a:gd name="connsiteX4" fmla="*/ 76084 w 9492529"/>
              <a:gd name="connsiteY4" fmla="*/ 6638337 h 6858000"/>
              <a:gd name="connsiteX5" fmla="*/ 112827 w 9492529"/>
              <a:gd name="connsiteY5" fmla="*/ 6858000 h 6858000"/>
              <a:gd name="connsiteX6" fmla="*/ 9492529 w 9492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2529" h="6858000">
                <a:moveTo>
                  <a:pt x="9492529" y="0"/>
                </a:moveTo>
                <a:lnTo>
                  <a:pt x="2472310" y="0"/>
                </a:lnTo>
                <a:lnTo>
                  <a:pt x="2157501" y="301488"/>
                </a:lnTo>
                <a:cubicBezTo>
                  <a:pt x="823309" y="1655711"/>
                  <a:pt x="0" y="3514654"/>
                  <a:pt x="0" y="5565888"/>
                </a:cubicBezTo>
                <a:cubicBezTo>
                  <a:pt x="0" y="5930014"/>
                  <a:pt x="25944" y="6288079"/>
                  <a:pt x="76084" y="6638337"/>
                </a:cubicBezTo>
                <a:lnTo>
                  <a:pt x="112827" y="6858000"/>
                </a:lnTo>
                <a:lnTo>
                  <a:pt x="9492529"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CFAC7C1-7876-4882-8843-32820587395B}"/>
              </a:ext>
            </a:extLst>
          </p:cNvPr>
          <p:cNvSpPr>
            <a:spLocks noGrp="1"/>
          </p:cNvSpPr>
          <p:nvPr>
            <p:ph type="title"/>
          </p:nvPr>
        </p:nvSpPr>
        <p:spPr>
          <a:xfrm>
            <a:off x="804672" y="1445494"/>
            <a:ext cx="7165235" cy="1288238"/>
          </a:xfrm>
        </p:spPr>
        <p:txBody>
          <a:bodyPr anchor="ctr">
            <a:normAutofit/>
          </a:bodyPr>
          <a:lstStyle/>
          <a:p>
            <a:r>
              <a:rPr lang="sk-SK" dirty="0"/>
              <a:t>General American</a:t>
            </a:r>
          </a:p>
        </p:txBody>
      </p:sp>
      <p:sp>
        <p:nvSpPr>
          <p:cNvPr id="3" name="Zástupný objekt pre obsah 2">
            <a:extLst>
              <a:ext uri="{FF2B5EF4-FFF2-40B4-BE49-F238E27FC236}">
                <a16:creationId xmlns:a16="http://schemas.microsoft.com/office/drawing/2014/main" id="{0BF8DA76-4F91-4CB9-9E04-789193743215}"/>
              </a:ext>
            </a:extLst>
          </p:cNvPr>
          <p:cNvSpPr>
            <a:spLocks noGrp="1"/>
          </p:cNvSpPr>
          <p:nvPr>
            <p:ph idx="1"/>
          </p:nvPr>
        </p:nvSpPr>
        <p:spPr>
          <a:xfrm>
            <a:off x="804671" y="2897372"/>
            <a:ext cx="7860863" cy="3152553"/>
          </a:xfrm>
        </p:spPr>
        <p:txBody>
          <a:bodyPr anchor="t">
            <a:normAutofit/>
          </a:bodyPr>
          <a:lstStyle/>
          <a:p>
            <a:r>
              <a:rPr lang="sk-SK" sz="1300"/>
              <a:t>Regionally non-specific accent, does not have native speakers, perhaps apart from military brats</a:t>
            </a:r>
          </a:p>
          <a:p>
            <a:r>
              <a:rPr lang="sk-SK" sz="1300"/>
              <a:t>A good example is Stephen Colbert who practiced GenAm to avoid the Southern hillbilly stereotype (he is from South Carolina)</a:t>
            </a:r>
          </a:p>
          <a:p>
            <a:r>
              <a:rPr lang="sk-SK" sz="1300">
                <a:hlinkClick r:id="rId2"/>
              </a:rPr>
              <a:t>https://www.youtube.com/watch?v=OwsRI8or-c4</a:t>
            </a:r>
            <a:endParaRPr lang="sk-SK" sz="1300"/>
          </a:p>
          <a:p>
            <a:r>
              <a:rPr lang="sk-SK" sz="1300" b="1"/>
              <a:t>Prominent features:</a:t>
            </a:r>
          </a:p>
          <a:p>
            <a:r>
              <a:rPr lang="sk-SK" sz="1300"/>
              <a:t>Rhoticity, unlike Cockney </a:t>
            </a:r>
          </a:p>
          <a:p>
            <a:r>
              <a:rPr lang="en-US" sz="1300"/>
              <a:t>many Americans pronounce /t/ as [d]</a:t>
            </a:r>
            <a:r>
              <a:rPr lang="sk-SK" sz="1300"/>
              <a:t>: litter, cattle, city</a:t>
            </a:r>
          </a:p>
          <a:p>
            <a:r>
              <a:rPr lang="sk-SK" sz="1300"/>
              <a:t>Yod-dropping: </a:t>
            </a:r>
            <a:r>
              <a:rPr lang="en-US" sz="1300"/>
              <a:t>Americans would not say [tjun] but [tuː n]</a:t>
            </a:r>
            <a:endParaRPr lang="sk-SK" sz="1300"/>
          </a:p>
          <a:p>
            <a:r>
              <a:rPr lang="sk-SK" sz="1300"/>
              <a:t>“-ile endings” pronounced as [ɫ ], not [ɑ ɪ ɫ ]</a:t>
            </a:r>
          </a:p>
          <a:p>
            <a:r>
              <a:rPr lang="sk-SK" sz="1300"/>
              <a:t>Openness: GenAm </a:t>
            </a:r>
            <a:r>
              <a:rPr lang="en-US" sz="1300"/>
              <a:t>does not employ a vowel /ɒ /, opting for /a:/ instead</a:t>
            </a:r>
            <a:endParaRPr lang="sk-SK" sz="1300"/>
          </a:p>
          <a:p>
            <a:endParaRPr lang="sk-SK" sz="1300"/>
          </a:p>
        </p:txBody>
      </p:sp>
    </p:spTree>
    <p:extLst>
      <p:ext uri="{BB962C8B-B14F-4D97-AF65-F5344CB8AC3E}">
        <p14:creationId xmlns:p14="http://schemas.microsoft.com/office/powerpoint/2010/main" val="19455188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0A748-C40D-463A-8C4F-A97CE7C12274}"/>
              </a:ext>
            </a:extLst>
          </p:cNvPr>
          <p:cNvSpPr>
            <a:spLocks noGrp="1"/>
          </p:cNvSpPr>
          <p:nvPr>
            <p:ph type="title"/>
          </p:nvPr>
        </p:nvSpPr>
        <p:spPr>
          <a:xfrm>
            <a:off x="762001" y="803325"/>
            <a:ext cx="5314536" cy="1325563"/>
          </a:xfrm>
        </p:spPr>
        <p:txBody>
          <a:bodyPr>
            <a:normAutofit/>
          </a:bodyPr>
          <a:lstStyle/>
          <a:p>
            <a:r>
              <a:rPr lang="sk-SK" dirty="0"/>
              <a:t>General American in Film</a:t>
            </a:r>
          </a:p>
        </p:txBody>
      </p:sp>
      <p:sp>
        <p:nvSpPr>
          <p:cNvPr id="3" name="Zástupný objekt pre obsah 2">
            <a:extLst>
              <a:ext uri="{FF2B5EF4-FFF2-40B4-BE49-F238E27FC236}">
                <a16:creationId xmlns:a16="http://schemas.microsoft.com/office/drawing/2014/main" id="{63C0E303-7ADF-4E9C-BCA6-042D00C0495D}"/>
              </a:ext>
            </a:extLst>
          </p:cNvPr>
          <p:cNvSpPr>
            <a:spLocks noGrp="1"/>
          </p:cNvSpPr>
          <p:nvPr>
            <p:ph idx="1"/>
          </p:nvPr>
        </p:nvSpPr>
        <p:spPr>
          <a:xfrm>
            <a:off x="762000" y="2279018"/>
            <a:ext cx="5314543" cy="3375920"/>
          </a:xfrm>
        </p:spPr>
        <p:txBody>
          <a:bodyPr anchor="t">
            <a:normAutofit/>
          </a:bodyPr>
          <a:lstStyle/>
          <a:p>
            <a:r>
              <a:rPr lang="sk-SK" sz="1400"/>
              <a:t>CILLIAN MURPHY</a:t>
            </a:r>
          </a:p>
          <a:p>
            <a:pPr lvl="1"/>
            <a:r>
              <a:rPr lang="sk-SK" sz="1400"/>
              <a:t>If Dick Van Dyke is the first example, than this Irish actor contrasts nicely with him. While Van Dyke is a legend, I consider Murphy underrated, and unfairly so. Morover, Van Dyke‘s bad accent was noticed by many, while Murphy‘s convincing one remains overshadowed by the accent of his colleague, Christian Bale. To compensate for this, I present Murphy‘s accent:</a:t>
            </a:r>
          </a:p>
          <a:p>
            <a:pPr lvl="1"/>
            <a:endParaRPr lang="sk-SK" sz="1400"/>
          </a:p>
          <a:p>
            <a:pPr lvl="1"/>
            <a:r>
              <a:rPr lang="sk-SK" sz="1400">
                <a:hlinkClick r:id="rId2"/>
              </a:rPr>
              <a:t>https://www.youtube.com/watch?v=E0GoKwlUPXo</a:t>
            </a:r>
            <a:endParaRPr lang="sk-SK" sz="1400"/>
          </a:p>
          <a:p>
            <a:pPr lvl="1"/>
            <a:endParaRPr lang="sk-SK" sz="1400"/>
          </a:p>
          <a:p>
            <a:pPr lvl="1"/>
            <a:r>
              <a:rPr lang="sk-SK" sz="1400">
                <a:hlinkClick r:id="rId3"/>
              </a:rPr>
              <a:t>https://www.youtube.com/watch?v=iqLDCIZ1DIs</a:t>
            </a:r>
            <a:endParaRPr lang="sk-SK" sz="1400"/>
          </a:p>
          <a:p>
            <a:pPr lvl="1"/>
            <a:endParaRPr lang="sk-SK" sz="1400"/>
          </a:p>
          <a:p>
            <a:pPr lvl="1"/>
            <a:r>
              <a:rPr lang="sk-SK" sz="1400">
                <a:hlinkClick r:id="rId4"/>
              </a:rPr>
              <a:t>https://www.youtube.com/watch?v=i-dJPoSlPfU</a:t>
            </a:r>
            <a:endParaRPr lang="sk-SK" sz="1400"/>
          </a:p>
          <a:p>
            <a:pPr lvl="1"/>
            <a:endParaRPr lang="sk-SK" sz="14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ok 4" descr="Obrázok, na ktorom je osoba, vnútri, muž, stôl&#10;&#10;Automaticky generovaný popis">
            <a:extLst>
              <a:ext uri="{FF2B5EF4-FFF2-40B4-BE49-F238E27FC236}">
                <a16:creationId xmlns:a16="http://schemas.microsoft.com/office/drawing/2014/main" id="{3238B037-0E43-4BD6-BA50-CAA60EE20003}"/>
              </a:ext>
            </a:extLst>
          </p:cNvPr>
          <p:cNvPicPr>
            <a:picLocks noChangeAspect="1"/>
          </p:cNvPicPr>
          <p:nvPr/>
        </p:nvPicPr>
        <p:blipFill rotWithShape="1">
          <a:blip r:embed="rId5">
            <a:extLst>
              <a:ext uri="{28A0092B-C50C-407E-A947-70E740481C1C}">
                <a14:useLocalDpi xmlns:a14="http://schemas.microsoft.com/office/drawing/2010/main" val="0"/>
              </a:ext>
            </a:extLst>
          </a:blip>
          <a:srcRect t="12068" r="-2" b="1856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236590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F25EA483-88FB-4E42-8EE3-A25A02124055}"/>
              </a:ext>
            </a:extLst>
          </p:cNvPr>
          <p:cNvSpPr>
            <a:spLocks noGrp="1"/>
          </p:cNvSpPr>
          <p:nvPr>
            <p:ph type="title"/>
          </p:nvPr>
        </p:nvSpPr>
        <p:spPr>
          <a:xfrm>
            <a:off x="838200" y="365126"/>
            <a:ext cx="7757694" cy="1288238"/>
          </a:xfrm>
        </p:spPr>
        <p:txBody>
          <a:bodyPr anchor="b">
            <a:normAutofit/>
          </a:bodyPr>
          <a:lstStyle/>
          <a:p>
            <a:r>
              <a:rPr lang="sk-SK" sz="4100" err="1"/>
              <a:t>Cillian</a:t>
            </a:r>
            <a:r>
              <a:rPr lang="sk-SK" sz="4100"/>
              <a:t> Murphy – </a:t>
            </a:r>
            <a:r>
              <a:rPr lang="sk-SK" sz="4100" err="1"/>
              <a:t>Dark</a:t>
            </a:r>
            <a:r>
              <a:rPr lang="sk-SK" sz="4100"/>
              <a:t> </a:t>
            </a:r>
            <a:r>
              <a:rPr lang="sk-SK" sz="4100" err="1"/>
              <a:t>Knight</a:t>
            </a:r>
            <a:r>
              <a:rPr lang="sk-SK" sz="4100"/>
              <a:t> </a:t>
            </a:r>
            <a:r>
              <a:rPr lang="sk-SK" sz="4100" err="1"/>
              <a:t>Trilogy</a:t>
            </a:r>
            <a:endParaRPr lang="sk-SK" sz="4100"/>
          </a:p>
        </p:txBody>
      </p:sp>
      <p:sp>
        <p:nvSpPr>
          <p:cNvPr id="3" name="Zástupný objekt pre obsah 2">
            <a:extLst>
              <a:ext uri="{FF2B5EF4-FFF2-40B4-BE49-F238E27FC236}">
                <a16:creationId xmlns:a16="http://schemas.microsoft.com/office/drawing/2014/main" id="{FB10E501-14B8-4508-905E-51720C547EAF}"/>
              </a:ext>
            </a:extLst>
          </p:cNvPr>
          <p:cNvSpPr>
            <a:spLocks noGrp="1"/>
          </p:cNvSpPr>
          <p:nvPr>
            <p:ph idx="1"/>
          </p:nvPr>
        </p:nvSpPr>
        <p:spPr>
          <a:xfrm>
            <a:off x="838198" y="1956390"/>
            <a:ext cx="7322290" cy="3907465"/>
          </a:xfrm>
        </p:spPr>
        <p:txBody>
          <a:bodyPr anchor="t">
            <a:normAutofit/>
          </a:bodyPr>
          <a:lstStyle/>
          <a:p>
            <a:r>
              <a:rPr lang="sk-SK" sz="1500"/>
              <a:t>I believe /r/s „make or break“ the accent, and Murphy‘s /r/ sound American</a:t>
            </a:r>
          </a:p>
          <a:p>
            <a:endParaRPr lang="sk-SK" sz="1500"/>
          </a:p>
          <a:p>
            <a:r>
              <a:rPr lang="sk-SK" sz="1500"/>
              <a:t>Openness in words such as </a:t>
            </a:r>
            <a:r>
              <a:rPr lang="sk-SK" sz="1500" i="1"/>
              <a:t>that, sorry, mask, Batman</a:t>
            </a:r>
            <a:endParaRPr lang="sk-SK" sz="1500"/>
          </a:p>
          <a:p>
            <a:endParaRPr lang="sk-SK" sz="1500"/>
          </a:p>
          <a:p>
            <a:r>
              <a:rPr lang="sk-SK" sz="1500"/>
              <a:t>Murphy does not resort to using intrusive /r/s, as they are not a GenAm feature. When he says </a:t>
            </a:r>
            <a:r>
              <a:rPr lang="sk-SK" sz="1500" i="1"/>
              <a:t>exile or death</a:t>
            </a:r>
            <a:r>
              <a:rPr lang="sk-SK" sz="1500"/>
              <a:t>, there is simply a glottal stop between the first two words, not an intrusive /r/</a:t>
            </a:r>
          </a:p>
          <a:p>
            <a:endParaRPr lang="sk-SK" sz="1500"/>
          </a:p>
          <a:p>
            <a:r>
              <a:rPr lang="sk-SK" sz="1500"/>
              <a:t>No th-fronting;  dental fricatives </a:t>
            </a:r>
            <a:r>
              <a:rPr lang="en-US" sz="1500"/>
              <a:t>/θ/ </a:t>
            </a:r>
            <a:r>
              <a:rPr lang="sk-SK" sz="1500"/>
              <a:t>and </a:t>
            </a:r>
            <a:r>
              <a:rPr lang="en-US" sz="1500"/>
              <a:t>/ð/ </a:t>
            </a:r>
            <a:r>
              <a:rPr lang="sk-SK" sz="1500"/>
              <a:t>are pronounced correctly</a:t>
            </a:r>
          </a:p>
          <a:p>
            <a:endParaRPr lang="sk-SK" sz="1500"/>
          </a:p>
          <a:p>
            <a:r>
              <a:rPr lang="sk-SK" sz="1500"/>
              <a:t>Unlike Mary Poppins, Nolan‘s trilogy is not intended for children and adults would likely be either disturbed by an inaxplicable non-American accent in Gotham, or at least aware of it. So props to Murphy for doing a good job, even if his character was a minor one!</a:t>
            </a:r>
          </a:p>
          <a:p>
            <a:endParaRPr lang="sk-SK" sz="1500"/>
          </a:p>
          <a:p>
            <a:endParaRPr lang="sk-SK" sz="1500"/>
          </a:p>
        </p:txBody>
      </p:sp>
    </p:spTree>
    <p:extLst>
      <p:ext uri="{BB962C8B-B14F-4D97-AF65-F5344CB8AC3E}">
        <p14:creationId xmlns:p14="http://schemas.microsoft.com/office/powerpoint/2010/main" val="34097014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B08A4-0C53-4FD5-8BC4-06F284A89637}"/>
              </a:ext>
            </a:extLst>
          </p:cNvPr>
          <p:cNvSpPr>
            <a:spLocks noGrp="1"/>
          </p:cNvSpPr>
          <p:nvPr>
            <p:ph type="title"/>
          </p:nvPr>
        </p:nvSpPr>
        <p:spPr>
          <a:xfrm>
            <a:off x="804673" y="1445494"/>
            <a:ext cx="3616856" cy="4376572"/>
          </a:xfrm>
        </p:spPr>
        <p:txBody>
          <a:bodyPr anchor="ctr">
            <a:normAutofit/>
          </a:bodyPr>
          <a:lstStyle/>
          <a:p>
            <a:r>
              <a:rPr lang="sk-SK" sz="4800"/>
              <a:t>A Few Suggestions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jekt pre obsah 2">
            <a:extLst>
              <a:ext uri="{FF2B5EF4-FFF2-40B4-BE49-F238E27FC236}">
                <a16:creationId xmlns:a16="http://schemas.microsoft.com/office/drawing/2014/main" id="{86BED52E-696E-405C-BEEA-77642834BC9A}"/>
              </a:ext>
            </a:extLst>
          </p:cNvPr>
          <p:cNvSpPr>
            <a:spLocks noGrp="1"/>
          </p:cNvSpPr>
          <p:nvPr>
            <p:ph idx="1"/>
          </p:nvPr>
        </p:nvSpPr>
        <p:spPr>
          <a:xfrm>
            <a:off x="6096000" y="1399032"/>
            <a:ext cx="5501834" cy="5010646"/>
          </a:xfrm>
        </p:spPr>
        <p:txBody>
          <a:bodyPr anchor="ctr">
            <a:normAutofit lnSpcReduction="10000"/>
          </a:bodyPr>
          <a:lstStyle/>
          <a:p>
            <a:r>
              <a:rPr lang="sk-SK" sz="2200" dirty="0"/>
              <a:t>My </a:t>
            </a:r>
            <a:r>
              <a:rPr lang="sk-SK" sz="2200" dirty="0" err="1"/>
              <a:t>goal</a:t>
            </a:r>
            <a:r>
              <a:rPr lang="sk-SK" sz="2200" dirty="0"/>
              <a:t> </a:t>
            </a:r>
            <a:r>
              <a:rPr lang="sk-SK" sz="2200" dirty="0" err="1"/>
              <a:t>was</a:t>
            </a:r>
            <a:r>
              <a:rPr lang="sk-SK" sz="2200" dirty="0"/>
              <a:t> to </a:t>
            </a:r>
            <a:r>
              <a:rPr lang="sk-SK" sz="2200" dirty="0" err="1"/>
              <a:t>cover</a:t>
            </a:r>
            <a:r>
              <a:rPr lang="sk-SK" sz="2200" dirty="0"/>
              <a:t> </a:t>
            </a:r>
            <a:r>
              <a:rPr lang="sk-SK" sz="2200" dirty="0" err="1"/>
              <a:t>accents</a:t>
            </a:r>
            <a:r>
              <a:rPr lang="sk-SK" sz="2200" dirty="0"/>
              <a:t> done by </a:t>
            </a:r>
            <a:r>
              <a:rPr lang="sk-SK" sz="2200" dirty="0" err="1"/>
              <a:t>actors</a:t>
            </a:r>
            <a:r>
              <a:rPr lang="sk-SK" sz="2200" dirty="0"/>
              <a:t> </a:t>
            </a:r>
            <a:r>
              <a:rPr lang="sk-SK" sz="2200" dirty="0" err="1"/>
              <a:t>not</a:t>
            </a:r>
            <a:r>
              <a:rPr lang="sk-SK" sz="2200" dirty="0"/>
              <a:t> </a:t>
            </a:r>
            <a:r>
              <a:rPr lang="sk-SK" sz="2200" dirty="0" err="1"/>
              <a:t>playing</a:t>
            </a:r>
            <a:r>
              <a:rPr lang="sk-SK" sz="2200" dirty="0"/>
              <a:t> </a:t>
            </a:r>
            <a:r>
              <a:rPr lang="sk-SK" sz="2200" dirty="0" err="1"/>
              <a:t>the</a:t>
            </a:r>
            <a:r>
              <a:rPr lang="sk-SK" sz="2200" dirty="0"/>
              <a:t> </a:t>
            </a:r>
            <a:r>
              <a:rPr lang="sk-SK" sz="2200" dirty="0" err="1"/>
              <a:t>main</a:t>
            </a:r>
            <a:r>
              <a:rPr lang="sk-SK" sz="2200" dirty="0"/>
              <a:t> </a:t>
            </a:r>
            <a:r>
              <a:rPr lang="sk-SK" sz="2200" dirty="0" err="1"/>
              <a:t>roles</a:t>
            </a:r>
            <a:r>
              <a:rPr lang="sk-SK" sz="2200" dirty="0"/>
              <a:t>, I </a:t>
            </a:r>
            <a:r>
              <a:rPr lang="sk-SK" sz="2200" dirty="0" err="1"/>
              <a:t>also</a:t>
            </a:r>
            <a:r>
              <a:rPr lang="sk-SK" sz="2200" dirty="0"/>
              <a:t> </a:t>
            </a:r>
            <a:r>
              <a:rPr lang="sk-SK" sz="2200" dirty="0" err="1"/>
              <a:t>wanted</a:t>
            </a:r>
            <a:r>
              <a:rPr lang="sk-SK" sz="2200" dirty="0"/>
              <a:t> to </a:t>
            </a:r>
            <a:r>
              <a:rPr lang="sk-SK" sz="2200" dirty="0" err="1"/>
              <a:t>give</a:t>
            </a:r>
            <a:r>
              <a:rPr lang="sk-SK" sz="2200" dirty="0"/>
              <a:t> </a:t>
            </a:r>
            <a:r>
              <a:rPr lang="sk-SK" sz="2200" dirty="0" err="1"/>
              <a:t>an</a:t>
            </a:r>
            <a:r>
              <a:rPr lang="sk-SK" sz="2200" dirty="0"/>
              <a:t> </a:t>
            </a:r>
            <a:r>
              <a:rPr lang="sk-SK" sz="2200" dirty="0" err="1"/>
              <a:t>example</a:t>
            </a:r>
            <a:r>
              <a:rPr lang="sk-SK" sz="2200" dirty="0"/>
              <a:t> of a </a:t>
            </a:r>
            <a:r>
              <a:rPr lang="sk-SK" sz="2200" dirty="0" err="1"/>
              <a:t>job</a:t>
            </a:r>
            <a:r>
              <a:rPr lang="sk-SK" sz="2200" dirty="0"/>
              <a:t> done </a:t>
            </a:r>
            <a:r>
              <a:rPr lang="sk-SK" sz="2200" dirty="0" err="1"/>
              <a:t>well</a:t>
            </a:r>
            <a:r>
              <a:rPr lang="sk-SK" sz="2200" dirty="0"/>
              <a:t> and, in Van </a:t>
            </a:r>
            <a:r>
              <a:rPr lang="sk-SK" sz="2200" dirty="0" err="1"/>
              <a:t>Dyke‘s</a:t>
            </a:r>
            <a:r>
              <a:rPr lang="sk-SK" sz="2200" dirty="0"/>
              <a:t> </a:t>
            </a:r>
            <a:r>
              <a:rPr lang="sk-SK" sz="2200" dirty="0" err="1"/>
              <a:t>own</a:t>
            </a:r>
            <a:r>
              <a:rPr lang="sk-SK" sz="2200" dirty="0"/>
              <a:t> </a:t>
            </a:r>
            <a:r>
              <a:rPr lang="sk-SK" sz="2200" dirty="0" err="1"/>
              <a:t>words</a:t>
            </a:r>
            <a:r>
              <a:rPr lang="sk-SK" sz="2200" dirty="0"/>
              <a:t>, </a:t>
            </a:r>
            <a:r>
              <a:rPr lang="sk-SK" sz="2200" dirty="0" err="1"/>
              <a:t>job</a:t>
            </a:r>
            <a:r>
              <a:rPr lang="sk-SK" sz="2200" dirty="0"/>
              <a:t> done „</a:t>
            </a:r>
            <a:r>
              <a:rPr lang="sk-SK" sz="2200" dirty="0" err="1"/>
              <a:t>atrociously</a:t>
            </a:r>
            <a:r>
              <a:rPr lang="sk-SK" sz="2200" dirty="0"/>
              <a:t>“</a:t>
            </a:r>
          </a:p>
          <a:p>
            <a:endParaRPr lang="sk-SK" sz="2200" dirty="0"/>
          </a:p>
          <a:p>
            <a:r>
              <a:rPr lang="sk-SK" sz="2200" dirty="0" err="1"/>
              <a:t>However</a:t>
            </a:r>
            <a:r>
              <a:rPr lang="sk-SK" sz="2200" dirty="0"/>
              <a:t>, </a:t>
            </a:r>
            <a:r>
              <a:rPr lang="sk-SK" sz="2200" dirty="0" err="1"/>
              <a:t>there</a:t>
            </a:r>
            <a:r>
              <a:rPr lang="sk-SK" sz="2200" dirty="0"/>
              <a:t> are plenty of </a:t>
            </a:r>
            <a:r>
              <a:rPr lang="sk-SK" sz="2200" dirty="0" err="1"/>
              <a:t>other</a:t>
            </a:r>
            <a:r>
              <a:rPr lang="sk-SK" sz="2200" dirty="0"/>
              <a:t> </a:t>
            </a:r>
            <a:r>
              <a:rPr lang="sk-SK" sz="2200" dirty="0" err="1"/>
              <a:t>examples</a:t>
            </a:r>
            <a:r>
              <a:rPr lang="sk-SK" sz="2200" dirty="0"/>
              <a:t> of </a:t>
            </a:r>
            <a:r>
              <a:rPr lang="sk-SK" sz="2200" dirty="0" err="1"/>
              <a:t>actors</a:t>
            </a:r>
            <a:r>
              <a:rPr lang="sk-SK" sz="2200" dirty="0"/>
              <a:t> </a:t>
            </a:r>
            <a:r>
              <a:rPr lang="sk-SK" sz="2200" dirty="0" err="1"/>
              <a:t>adopting</a:t>
            </a:r>
            <a:r>
              <a:rPr lang="sk-SK" sz="2200" dirty="0"/>
              <a:t> </a:t>
            </a:r>
            <a:r>
              <a:rPr lang="sk-SK" sz="2200" dirty="0" err="1"/>
              <a:t>different</a:t>
            </a:r>
            <a:r>
              <a:rPr lang="sk-SK" sz="2200" dirty="0"/>
              <a:t> </a:t>
            </a:r>
            <a:r>
              <a:rPr lang="sk-SK" sz="2200" dirty="0" err="1"/>
              <a:t>accents</a:t>
            </a:r>
            <a:r>
              <a:rPr lang="sk-SK" sz="2200" dirty="0"/>
              <a:t>!</a:t>
            </a:r>
          </a:p>
          <a:p>
            <a:endParaRPr lang="sk-SK" sz="2200" dirty="0"/>
          </a:p>
          <a:p>
            <a:r>
              <a:rPr lang="sk-SK" sz="2200" dirty="0"/>
              <a:t>In my </a:t>
            </a:r>
            <a:r>
              <a:rPr lang="sk-SK" sz="2200" dirty="0" err="1"/>
              <a:t>bachelor</a:t>
            </a:r>
            <a:r>
              <a:rPr lang="sk-SK" sz="2200" dirty="0"/>
              <a:t> </a:t>
            </a:r>
            <a:r>
              <a:rPr lang="sk-SK" sz="2200" dirty="0" err="1"/>
              <a:t>thesis</a:t>
            </a:r>
            <a:r>
              <a:rPr lang="sk-SK" sz="2200" dirty="0"/>
              <a:t>, I </a:t>
            </a:r>
            <a:r>
              <a:rPr lang="sk-SK" sz="2200" dirty="0" err="1"/>
              <a:t>focused</a:t>
            </a:r>
            <a:r>
              <a:rPr lang="sk-SK" sz="2200" dirty="0"/>
              <a:t> on Christian Bale, </a:t>
            </a:r>
            <a:r>
              <a:rPr lang="sk-SK" sz="2200" dirty="0" err="1"/>
              <a:t>Renee</a:t>
            </a:r>
            <a:r>
              <a:rPr lang="sk-SK" sz="2200" dirty="0"/>
              <a:t> </a:t>
            </a:r>
            <a:r>
              <a:rPr lang="sk-SK" sz="2200" dirty="0" err="1"/>
              <a:t>Zellweger</a:t>
            </a:r>
            <a:r>
              <a:rPr lang="sk-SK" sz="2200" dirty="0"/>
              <a:t> and </a:t>
            </a:r>
            <a:r>
              <a:rPr lang="sk-SK" sz="2200" dirty="0" err="1"/>
              <a:t>their</a:t>
            </a:r>
            <a:r>
              <a:rPr lang="sk-SK" sz="2200" dirty="0"/>
              <a:t> </a:t>
            </a:r>
            <a:r>
              <a:rPr lang="sk-SK" sz="2200" dirty="0" err="1"/>
              <a:t>accents</a:t>
            </a:r>
            <a:r>
              <a:rPr lang="sk-SK" sz="2200" dirty="0"/>
              <a:t> </a:t>
            </a:r>
            <a:r>
              <a:rPr lang="sk-SK" sz="2200" dirty="0" err="1"/>
              <a:t>for</a:t>
            </a:r>
            <a:r>
              <a:rPr lang="sk-SK" sz="2200" dirty="0"/>
              <a:t> </a:t>
            </a:r>
            <a:r>
              <a:rPr lang="sk-SK" sz="2200" dirty="0" err="1"/>
              <a:t>The</a:t>
            </a:r>
            <a:r>
              <a:rPr lang="sk-SK" sz="2200" dirty="0"/>
              <a:t> </a:t>
            </a:r>
            <a:r>
              <a:rPr lang="sk-SK" sz="2200" dirty="0" err="1"/>
              <a:t>Dark</a:t>
            </a:r>
            <a:r>
              <a:rPr lang="sk-SK" sz="2200" dirty="0"/>
              <a:t> </a:t>
            </a:r>
            <a:r>
              <a:rPr lang="sk-SK" sz="2200" dirty="0" err="1"/>
              <a:t>Knight</a:t>
            </a:r>
            <a:r>
              <a:rPr lang="sk-SK" sz="2200" dirty="0"/>
              <a:t> and </a:t>
            </a:r>
            <a:r>
              <a:rPr lang="sk-SK" sz="2200" dirty="0" err="1"/>
              <a:t>Bridget</a:t>
            </a:r>
            <a:r>
              <a:rPr lang="sk-SK" sz="2200" dirty="0"/>
              <a:t> </a:t>
            </a:r>
            <a:r>
              <a:rPr lang="sk-SK" sz="2200" dirty="0" err="1"/>
              <a:t>Jones</a:t>
            </a:r>
            <a:r>
              <a:rPr lang="sk-SK" sz="2200" dirty="0"/>
              <a:t> </a:t>
            </a:r>
            <a:r>
              <a:rPr lang="sk-SK" sz="2200" dirty="0" err="1"/>
              <a:t>franchises</a:t>
            </a:r>
            <a:endParaRPr lang="sk-SK" sz="2200" dirty="0"/>
          </a:p>
          <a:p>
            <a:pPr lvl="1"/>
            <a:r>
              <a:rPr lang="sk-SK" sz="1800" dirty="0"/>
              <a:t>Bale </a:t>
            </a:r>
            <a:r>
              <a:rPr lang="sk-SK" sz="1800" dirty="0" err="1"/>
              <a:t>used</a:t>
            </a:r>
            <a:r>
              <a:rPr lang="sk-SK" sz="1800" dirty="0"/>
              <a:t> </a:t>
            </a:r>
            <a:r>
              <a:rPr lang="sk-SK" sz="1800" dirty="0" err="1"/>
              <a:t>GenAm</a:t>
            </a:r>
            <a:r>
              <a:rPr lang="sk-SK" sz="1800" dirty="0"/>
              <a:t>, </a:t>
            </a:r>
            <a:r>
              <a:rPr lang="sk-SK" sz="1800" dirty="0" err="1"/>
              <a:t>Zellweger</a:t>
            </a:r>
            <a:r>
              <a:rPr lang="sk-SK" sz="1800" dirty="0"/>
              <a:t> </a:t>
            </a:r>
            <a:r>
              <a:rPr lang="sk-SK" sz="1800" dirty="0" err="1"/>
              <a:t>used</a:t>
            </a:r>
            <a:r>
              <a:rPr lang="sk-SK" sz="1800" dirty="0"/>
              <a:t> </a:t>
            </a:r>
            <a:r>
              <a:rPr lang="sk-SK" sz="1800" dirty="0" err="1"/>
              <a:t>Estuary</a:t>
            </a:r>
            <a:r>
              <a:rPr lang="sk-SK" sz="1800" dirty="0"/>
              <a:t> English</a:t>
            </a:r>
          </a:p>
          <a:p>
            <a:pPr lvl="1"/>
            <a:r>
              <a:rPr lang="sk-SK" sz="1800" dirty="0" err="1"/>
              <a:t>His</a:t>
            </a:r>
            <a:r>
              <a:rPr lang="sk-SK" sz="1800" dirty="0"/>
              <a:t> </a:t>
            </a:r>
            <a:r>
              <a:rPr lang="sk-SK" sz="1800" dirty="0" err="1"/>
              <a:t>accent</a:t>
            </a:r>
            <a:r>
              <a:rPr lang="sk-SK" sz="1800" dirty="0"/>
              <a:t> </a:t>
            </a:r>
            <a:r>
              <a:rPr lang="sk-SK" sz="1800" dirty="0" err="1"/>
              <a:t>was</a:t>
            </a:r>
            <a:r>
              <a:rPr lang="sk-SK" sz="1800" dirty="0"/>
              <a:t> more </a:t>
            </a:r>
            <a:r>
              <a:rPr lang="sk-SK" sz="1800" dirty="0" err="1"/>
              <a:t>consistent</a:t>
            </a:r>
            <a:r>
              <a:rPr lang="sk-SK" sz="1800" dirty="0"/>
              <a:t> </a:t>
            </a:r>
            <a:r>
              <a:rPr lang="sk-SK" sz="1800" dirty="0" err="1"/>
              <a:t>throughout</a:t>
            </a:r>
            <a:r>
              <a:rPr lang="sk-SK" sz="1800" dirty="0"/>
              <a:t> </a:t>
            </a:r>
            <a:r>
              <a:rPr lang="sk-SK" sz="1800" dirty="0" err="1"/>
              <a:t>the</a:t>
            </a:r>
            <a:r>
              <a:rPr lang="sk-SK" sz="1800" dirty="0"/>
              <a:t> </a:t>
            </a:r>
            <a:r>
              <a:rPr lang="sk-SK" sz="1800" dirty="0" err="1"/>
              <a:t>franchise</a:t>
            </a:r>
            <a:r>
              <a:rPr lang="sk-SK" sz="1800" dirty="0"/>
              <a:t>, </a:t>
            </a:r>
            <a:r>
              <a:rPr lang="sk-SK" sz="1800" dirty="0" err="1"/>
              <a:t>since</a:t>
            </a:r>
            <a:r>
              <a:rPr lang="sk-SK" sz="1800" dirty="0"/>
              <a:t> </a:t>
            </a:r>
            <a:r>
              <a:rPr lang="sk-SK" sz="1800" dirty="0" err="1"/>
              <a:t>fewer</a:t>
            </a:r>
            <a:r>
              <a:rPr lang="sk-SK" sz="1800" dirty="0"/>
              <a:t> </a:t>
            </a:r>
            <a:r>
              <a:rPr lang="sk-SK" sz="1800" dirty="0" err="1"/>
              <a:t>years</a:t>
            </a:r>
            <a:r>
              <a:rPr lang="sk-SK" sz="1800" dirty="0"/>
              <a:t> </a:t>
            </a:r>
            <a:r>
              <a:rPr lang="sk-SK" sz="1800" dirty="0" err="1"/>
              <a:t>have</a:t>
            </a:r>
            <a:r>
              <a:rPr lang="sk-SK" sz="1800" dirty="0"/>
              <a:t> </a:t>
            </a:r>
            <a:r>
              <a:rPr lang="sk-SK" sz="1800" dirty="0" err="1"/>
              <a:t>passed</a:t>
            </a:r>
            <a:r>
              <a:rPr lang="sk-SK" sz="1800" dirty="0"/>
              <a:t> </a:t>
            </a:r>
            <a:r>
              <a:rPr lang="sk-SK" sz="1800" dirty="0" err="1"/>
              <a:t>between</a:t>
            </a:r>
            <a:r>
              <a:rPr lang="sk-SK" sz="1800" dirty="0"/>
              <a:t> </a:t>
            </a:r>
            <a:r>
              <a:rPr lang="sk-SK" sz="1800" dirty="0" err="1"/>
              <a:t>his</a:t>
            </a:r>
            <a:r>
              <a:rPr lang="sk-SK" sz="1800" dirty="0"/>
              <a:t> </a:t>
            </a:r>
            <a:r>
              <a:rPr lang="sk-SK" sz="1800" dirty="0" err="1"/>
              <a:t>portrayals</a:t>
            </a:r>
            <a:r>
              <a:rPr lang="sk-SK" sz="1800" dirty="0"/>
              <a:t> of </a:t>
            </a:r>
            <a:r>
              <a:rPr lang="sk-SK" sz="1800"/>
              <a:t>Batman</a:t>
            </a:r>
            <a:endParaRPr lang="sk-SK" sz="1800" dirty="0"/>
          </a:p>
          <a:p>
            <a:endParaRPr lang="sk-SK" sz="2200" dirty="0"/>
          </a:p>
          <a:p>
            <a:endParaRPr lang="sk-SK" sz="2200" dirty="0"/>
          </a:p>
          <a:p>
            <a:endParaRPr lang="sk-SK" sz="2200" dirty="0"/>
          </a:p>
        </p:txBody>
      </p:sp>
    </p:spTree>
    <p:extLst>
      <p:ext uri="{BB962C8B-B14F-4D97-AF65-F5344CB8AC3E}">
        <p14:creationId xmlns:p14="http://schemas.microsoft.com/office/powerpoint/2010/main" val="17866298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1475</Words>
  <Application>Microsoft Office PowerPoint</Application>
  <PresentationFormat>Širokouhlá</PresentationFormat>
  <Paragraphs>113</Paragraphs>
  <Slides>12</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12</vt:i4>
      </vt:variant>
    </vt:vector>
  </HeadingPairs>
  <TitlesOfParts>
    <vt:vector size="16" baseType="lpstr">
      <vt:lpstr>Arial</vt:lpstr>
      <vt:lpstr>Calibri</vt:lpstr>
      <vt:lpstr>Calibri Light</vt:lpstr>
      <vt:lpstr>Motív Office</vt:lpstr>
      <vt:lpstr>Acting in an Accent</vt:lpstr>
      <vt:lpstr>General Introduction</vt:lpstr>
      <vt:lpstr>Cockney</vt:lpstr>
      <vt:lpstr>Cockney in Film</vt:lpstr>
      <vt:lpstr>Dick Van Dyke – Mary Poppins</vt:lpstr>
      <vt:lpstr>General American</vt:lpstr>
      <vt:lpstr>General American in Film</vt:lpstr>
      <vt:lpstr>Cillian Murphy – Dark Knight Trilogy</vt:lpstr>
      <vt:lpstr>A Few Suggestions</vt:lpstr>
      <vt:lpstr>A Few Suggestions – cont.</vt:lpstr>
      <vt:lpstr>Something to think about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in a Accent</dc:title>
  <dc:creator> </dc:creator>
  <cp:lastModifiedBy> </cp:lastModifiedBy>
  <cp:revision>28</cp:revision>
  <dcterms:created xsi:type="dcterms:W3CDTF">2020-04-19T18:59:59Z</dcterms:created>
  <dcterms:modified xsi:type="dcterms:W3CDTF">2020-04-19T23:25:02Z</dcterms:modified>
</cp:coreProperties>
</file>