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54"/>
  </p:notesMasterIdLst>
  <p:sldIdLst>
    <p:sldId id="256" r:id="rId2"/>
    <p:sldId id="307" r:id="rId3"/>
    <p:sldId id="308" r:id="rId4"/>
    <p:sldId id="280" r:id="rId5"/>
    <p:sldId id="309" r:id="rId6"/>
    <p:sldId id="257" r:id="rId7"/>
    <p:sldId id="283" r:id="rId8"/>
    <p:sldId id="259" r:id="rId9"/>
    <p:sldId id="282" r:id="rId10"/>
    <p:sldId id="260" r:id="rId11"/>
    <p:sldId id="284" r:id="rId12"/>
    <p:sldId id="261" r:id="rId13"/>
    <p:sldId id="285" r:id="rId14"/>
    <p:sldId id="262" r:id="rId15"/>
    <p:sldId id="286" r:id="rId16"/>
    <p:sldId id="263" r:id="rId17"/>
    <p:sldId id="287" r:id="rId18"/>
    <p:sldId id="264" r:id="rId19"/>
    <p:sldId id="316" r:id="rId20"/>
    <p:sldId id="270" r:id="rId21"/>
    <p:sldId id="265" r:id="rId22"/>
    <p:sldId id="289" r:id="rId23"/>
    <p:sldId id="291" r:id="rId24"/>
    <p:sldId id="290" r:id="rId25"/>
    <p:sldId id="312" r:id="rId26"/>
    <p:sldId id="267" r:id="rId27"/>
    <p:sldId id="294" r:id="rId28"/>
    <p:sldId id="293" r:id="rId29"/>
    <p:sldId id="313" r:id="rId30"/>
    <p:sldId id="268" r:id="rId31"/>
    <p:sldId id="296" r:id="rId32"/>
    <p:sldId id="266" r:id="rId33"/>
    <p:sldId id="298" r:id="rId34"/>
    <p:sldId id="299" r:id="rId35"/>
    <p:sldId id="300" r:id="rId36"/>
    <p:sldId id="301" r:id="rId37"/>
    <p:sldId id="314" r:id="rId38"/>
    <p:sldId id="276" r:id="rId39"/>
    <p:sldId id="302" r:id="rId40"/>
    <p:sldId id="303" r:id="rId41"/>
    <p:sldId id="304" r:id="rId42"/>
    <p:sldId id="306" r:id="rId43"/>
    <p:sldId id="269" r:id="rId44"/>
    <p:sldId id="271" r:id="rId45"/>
    <p:sldId id="272" r:id="rId46"/>
    <p:sldId id="273" r:id="rId47"/>
    <p:sldId id="278" r:id="rId48"/>
    <p:sldId id="279" r:id="rId49"/>
    <p:sldId id="274" r:id="rId50"/>
    <p:sldId id="310" r:id="rId51"/>
    <p:sldId id="315" r:id="rId52"/>
    <p:sldId id="311" r:id="rId53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E9F05-F044-44D4-86FD-3A03A94FE5C7}" type="datetimeFigureOut">
              <a:rPr lang="cs-CZ" smtClean="0"/>
              <a:pPr/>
              <a:t>1.4.2020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CCA13-50E0-4362-919B-563584CA1CD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CCA13-50E0-4362-919B-563584CA1CD2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CCA13-50E0-4362-919B-563584CA1CD2}" type="slidenum">
              <a:rPr lang="cs-CZ" smtClean="0"/>
              <a:pPr/>
              <a:t>39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ovací čár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1.4.2020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1.4.2020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1.4.2020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1.4.2020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1.4.2020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1.4.2020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1.4.2020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1.4.2020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1.4.2020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007D2A8C-A2CE-4EF0-9317-AD46304E91E9}" type="datetimeFigureOut">
              <a:rPr lang="cs-CZ" smtClean="0"/>
              <a:pPr/>
              <a:t>1.4.2020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1.4.2020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1.4.2020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ahmp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ahmp.cz/index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p.plzen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amp.plzen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amo.ostrava.cz/c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amo.ostrava.cz/c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Státní okresní archivy</a:t>
            </a:r>
            <a:br>
              <a:rPr lang="cs-CZ" dirty="0"/>
            </a:br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256584"/>
          </a:xfrm>
        </p:spPr>
        <p:txBody>
          <a:bodyPr>
            <a:normAutofit fontScale="92500"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Domažlice se sídlem v Horšovském Týně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Cheb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Karlovy Vary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Klatovy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Plzeň-jih se sídlem v </a:t>
            </a:r>
            <a:r>
              <a:rPr lang="cs-CZ" dirty="0" err="1"/>
              <a:t>Blovicích</a:t>
            </a:r>
            <a:endParaRPr lang="cs-CZ" dirty="0"/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Plzeň-sever se sídlem v </a:t>
            </a:r>
            <a:r>
              <a:rPr lang="cs-CZ" dirty="0" err="1"/>
              <a:t>Plasích</a:t>
            </a:r>
            <a:endParaRPr lang="cs-CZ" dirty="0"/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Rokycany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Sokolov se sídlem v </a:t>
            </a:r>
            <a:r>
              <a:rPr lang="cs-CZ" dirty="0" err="1"/>
              <a:t>Jindřichovicích</a:t>
            </a:r>
            <a:endParaRPr lang="cs-CZ" dirty="0"/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Tachov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38138"/>
          </a:xfrm>
        </p:spPr>
        <p:txBody>
          <a:bodyPr>
            <a:normAutofit fontScale="90000"/>
          </a:bodyPr>
          <a:lstStyle/>
          <a:p>
            <a:r>
              <a:rPr lang="cs-CZ" dirty="0"/>
              <a:t>SOA Plzeň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acho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2602" y="1412776"/>
            <a:ext cx="8859870" cy="409368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www.</a:t>
            </a:r>
            <a:r>
              <a:rPr lang="cs-CZ" dirty="0" err="1"/>
              <a:t>soaplzen.cz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Česká Lípa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Děčín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Chomutov se sídlem v Kadani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Jablonec nad Nisou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Liberec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Litoměřice se sídlem v Lovosicích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Louny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Most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Semily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Teplice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066130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dirty="0"/>
              <a:t>SOA Litoměřice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47864" y="5877272"/>
            <a:ext cx="5338936" cy="980728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soalitomerice.cz</a:t>
            </a:r>
            <a:endParaRPr lang="cs-CZ" dirty="0"/>
          </a:p>
        </p:txBody>
      </p:sp>
      <p:pic>
        <p:nvPicPr>
          <p:cNvPr id="6" name="Zástupný symbol pro obsah 5" descr="litoměři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46659"/>
            <a:ext cx="7632848" cy="5852307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7467600" cy="4824536"/>
          </a:xfrm>
        </p:spPr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Hradec Králové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Chrudim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Jičín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Náchod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Pardubice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Rychnov nad Kněžnou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Svitavy se sídlem v Litomyšli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Trutnov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Ústí nad Orlicí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138138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dirty="0"/>
              <a:t>SOA </a:t>
            </a:r>
            <a:r>
              <a:rPr lang="cs-CZ" dirty="0" err="1"/>
              <a:t>Zámrsk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27584" y="5733256"/>
            <a:ext cx="7859216" cy="576064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vychodoceskearchivy.cz</a:t>
            </a:r>
            <a:r>
              <a:rPr lang="cs-CZ" dirty="0"/>
              <a:t>/</a:t>
            </a:r>
            <a:r>
              <a:rPr lang="cs-CZ" dirty="0" err="1"/>
              <a:t>zamrsk</a:t>
            </a:r>
            <a:r>
              <a:rPr lang="cs-CZ" dirty="0"/>
              <a:t>/</a:t>
            </a:r>
          </a:p>
        </p:txBody>
      </p:sp>
      <p:pic>
        <p:nvPicPr>
          <p:cNvPr id="4" name="Zástupný symbol pro obsah 3" descr="zámrsk2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08912" cy="5397641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136904" cy="5328592"/>
          </a:xfrm>
        </p:spPr>
        <p:txBody>
          <a:bodyPr>
            <a:normAutofit fontScale="77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Blansko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Brno-venkov se sídlem v Rajhradě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Břeclav se sídlem v Mikulově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Havlíčkův Brod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Hodonín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Jihlava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Kroměříž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Pelhřimov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Třebíč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Uherské Hradiště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Vsetín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Vyškov se sídlem ve Slavkově u Brna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Zlín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Znojmo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Žďár nad Sázavou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3888432" cy="864096"/>
          </a:xfrm>
        </p:spPr>
        <p:txBody>
          <a:bodyPr>
            <a:normAutofit/>
          </a:bodyPr>
          <a:lstStyle/>
          <a:p>
            <a:r>
              <a:rPr lang="cs-CZ" dirty="0"/>
              <a:t>MZA v Brně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webmz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883918" cy="511256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796136" y="5805264"/>
            <a:ext cx="3168352" cy="864096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mza.cz</a:t>
            </a:r>
            <a:endParaRPr lang="cs-CZ" dirty="0"/>
          </a:p>
        </p:txBody>
      </p:sp>
      <p:pic>
        <p:nvPicPr>
          <p:cNvPr id="5" name="Zástupný symbol pro obsah 3" descr="mza_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484784"/>
            <a:ext cx="2953591" cy="4032448"/>
          </a:xfrm>
          <a:prstGeom prst="rect">
            <a:avLst/>
          </a:prstGeom>
        </p:spPr>
      </p:pic>
      <p:pic>
        <p:nvPicPr>
          <p:cNvPr id="6" name="Zástupný symbol pro obsah 4" descr="rajhrad2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3550" y="2348880"/>
            <a:ext cx="5682264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19256" cy="4824536"/>
          </a:xfrm>
        </p:spPr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Bruntál se sídlem v Krnově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</a:t>
            </a:r>
            <a:r>
              <a:rPr lang="cs-CZ" dirty="0" err="1"/>
              <a:t>Frýdek</a:t>
            </a:r>
            <a:r>
              <a:rPr lang="cs-CZ" dirty="0"/>
              <a:t>-Místek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Jeseník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Karviná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Nový Jičín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Olomouc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Opava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Prostějov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Přerov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Šumperk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066130"/>
          </a:xfrm>
        </p:spPr>
        <p:txBody>
          <a:bodyPr>
            <a:normAutofit/>
          </a:bodyPr>
          <a:lstStyle/>
          <a:p>
            <a:r>
              <a:rPr lang="cs-CZ" dirty="0"/>
              <a:t>Zemský archiv v Opavě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opava2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8881709" cy="3744416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9512" y="4653136"/>
            <a:ext cx="5184576" cy="936104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archives.cz</a:t>
            </a:r>
            <a:r>
              <a:rPr lang="cs-CZ" dirty="0"/>
              <a:t>/</a:t>
            </a:r>
            <a:r>
              <a:rPr lang="cs-CZ" dirty="0" err="1"/>
              <a:t>zao</a:t>
            </a:r>
            <a:endParaRPr lang="cs-CZ" dirty="0"/>
          </a:p>
        </p:txBody>
      </p:sp>
      <p:pic>
        <p:nvPicPr>
          <p:cNvPr id="5" name="Zástupný symbol pro obsah 3" descr="za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827968"/>
            <a:ext cx="3851920" cy="29671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Archivy národních výborů</a:t>
            </a:r>
          </a:p>
          <a:p>
            <a:pPr lvl="1"/>
            <a:r>
              <a:rPr lang="cs-CZ" dirty="0"/>
              <a:t>navazují na tradice archivů městských</a:t>
            </a:r>
          </a:p>
          <a:p>
            <a:pPr lvl="2"/>
            <a:r>
              <a:rPr lang="cs-CZ" dirty="0"/>
              <a:t>přebírají písemnosti různé povahy</a:t>
            </a:r>
          </a:p>
          <a:p>
            <a:pPr lvl="2"/>
            <a:r>
              <a:rPr lang="cs-CZ" dirty="0"/>
              <a:t>spravovány dobrovolnými pracovníky</a:t>
            </a:r>
          </a:p>
          <a:p>
            <a:pPr lvl="2"/>
            <a:r>
              <a:rPr lang="cs-CZ" dirty="0"/>
              <a:t>uloženy: samostatně, na radnici, součást muzea</a:t>
            </a:r>
          </a:p>
          <a:p>
            <a:r>
              <a:rPr lang="cs-CZ" dirty="0"/>
              <a:t>po roce 1945 </a:t>
            </a:r>
          </a:p>
          <a:p>
            <a:pPr lvl="1"/>
            <a:r>
              <a:rPr lang="cs-CZ" dirty="0"/>
              <a:t>Archiv země České v Praze a MZA v Brně</a:t>
            </a:r>
          </a:p>
          <a:p>
            <a:pPr lvl="2"/>
            <a:r>
              <a:rPr lang="cs-CZ" dirty="0"/>
              <a:t>ujímají se organizace péče o městské a místní archivy</a:t>
            </a:r>
          </a:p>
          <a:p>
            <a:pPr lvl="2"/>
            <a:r>
              <a:rPr lang="cs-CZ" dirty="0"/>
              <a:t>evidují síť těchto archivů, napomáhají jejich zabezpečení a kvalitnějšímu personálnímu obsazení</a:t>
            </a:r>
          </a:p>
          <a:p>
            <a:pPr lvl="2"/>
            <a:r>
              <a:rPr lang="cs-CZ" dirty="0"/>
              <a:t>MZA podněcuje k zakládání archivů okresních </a:t>
            </a:r>
          </a:p>
          <a:p>
            <a:r>
              <a:rPr lang="cs-CZ" dirty="0"/>
              <a:t>po roce 1954</a:t>
            </a:r>
          </a:p>
          <a:p>
            <a:pPr lvl="1"/>
            <a:r>
              <a:rPr lang="cs-CZ" dirty="0"/>
              <a:t>organizace archivní služby v okresech</a:t>
            </a:r>
          </a:p>
          <a:p>
            <a:pPr lvl="1"/>
            <a:r>
              <a:rPr lang="cs-CZ" dirty="0"/>
              <a:t>výstavba okresních archivů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1080120"/>
          </a:xfrm>
        </p:spPr>
        <p:txBody>
          <a:bodyPr>
            <a:normAutofit fontScale="90000"/>
          </a:bodyPr>
          <a:lstStyle/>
          <a:p>
            <a:r>
              <a:rPr lang="cs-CZ" dirty="0"/>
              <a:t>Státní okresní archivy</a:t>
            </a:r>
            <a:br>
              <a:rPr lang="cs-CZ" dirty="0"/>
            </a:br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72816"/>
            <a:ext cx="8568952" cy="4320480"/>
          </a:xfrm>
        </p:spPr>
        <p:txBody>
          <a:bodyPr>
            <a:normAutofit/>
          </a:bodyPr>
          <a:lstStyle/>
          <a:p>
            <a:pPr lvl="1"/>
            <a:r>
              <a:rPr lang="cs-CZ" sz="4200" dirty="0"/>
              <a:t>Archiv hl. města Prahy</a:t>
            </a:r>
          </a:p>
          <a:p>
            <a:pPr lvl="1"/>
            <a:r>
              <a:rPr lang="cs-CZ" sz="4200" dirty="0"/>
              <a:t>Archiv města Plzně</a:t>
            </a:r>
          </a:p>
          <a:p>
            <a:pPr lvl="1"/>
            <a:r>
              <a:rPr lang="cs-CZ" sz="4200" dirty="0"/>
              <a:t>Archiv města Ústí nad Labem</a:t>
            </a:r>
          </a:p>
          <a:p>
            <a:pPr lvl="1"/>
            <a:r>
              <a:rPr lang="cs-CZ" sz="4200" dirty="0"/>
              <a:t>Archiv města Ostravy</a:t>
            </a:r>
          </a:p>
          <a:p>
            <a:pPr lvl="1"/>
            <a:r>
              <a:rPr lang="cs-CZ" sz="4200" dirty="0"/>
              <a:t>Archiv města Brna</a:t>
            </a:r>
          </a:p>
          <a:p>
            <a:pPr lvl="2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400600" cy="2664296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Archiv hl. města Prahy</a:t>
            </a:r>
            <a:br>
              <a:rPr lang="cs-CZ" dirty="0"/>
            </a:br>
            <a:r>
              <a:rPr lang="cs-CZ" sz="3900" b="0" dirty="0"/>
              <a:t>Archivní 6 </a:t>
            </a:r>
            <a:br>
              <a:rPr lang="cs-CZ" sz="3900" b="0" dirty="0"/>
            </a:br>
            <a:r>
              <a:rPr lang="cs-CZ" sz="3900" b="0" dirty="0"/>
              <a:t>Praha – </a:t>
            </a:r>
            <a:r>
              <a:rPr lang="cs-CZ" sz="3900" b="0" dirty="0" err="1"/>
              <a:t>Chodovec</a:t>
            </a:r>
            <a:br>
              <a:rPr lang="cs-CZ" sz="3900" b="0" dirty="0"/>
            </a:br>
            <a:r>
              <a:rPr lang="cs-CZ" sz="3900" b="0" dirty="0">
                <a:hlinkClick r:id="rId2"/>
              </a:rPr>
              <a:t>www.</a:t>
            </a:r>
            <a:r>
              <a:rPr lang="cs-CZ" sz="3900" b="0" dirty="0" err="1">
                <a:hlinkClick r:id="rId2"/>
              </a:rPr>
              <a:t>ahmp.cz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6" name="Zástupný symbol pro obsah 3" descr="clamgall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933056"/>
            <a:ext cx="3842347" cy="2693234"/>
          </a:xfrm>
          <a:prstGeom prst="rect">
            <a:avLst/>
          </a:prstGeom>
        </p:spPr>
      </p:pic>
      <p:pic>
        <p:nvPicPr>
          <p:cNvPr id="8" name="Zástupný symbol pro obsah 7" descr="ahmp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499992" y="908720"/>
            <a:ext cx="4378086" cy="3456384"/>
          </a:xfrm>
        </p:spPr>
      </p:pic>
      <p:pic>
        <p:nvPicPr>
          <p:cNvPr id="9" name="Zástupný symbol pro obsah 5" descr="IMG_2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4437112"/>
            <a:ext cx="2939818" cy="2204864"/>
          </a:xfrm>
          <a:prstGeom prst="rect">
            <a:avLst/>
          </a:prstGeom>
        </p:spPr>
      </p:pic>
      <p:sp>
        <p:nvSpPr>
          <p:cNvPr id="11" name="Zaoblený obdélníkový popisek 10"/>
          <p:cNvSpPr/>
          <p:nvPr/>
        </p:nvSpPr>
        <p:spPr>
          <a:xfrm rot="21340037">
            <a:off x="568802" y="2924677"/>
            <a:ext cx="2268786" cy="984977"/>
          </a:xfrm>
          <a:prstGeom prst="wedgeRoundRectCallout">
            <a:avLst>
              <a:gd name="adj1" fmla="val -6574"/>
              <a:gd name="adj2" fmla="val 856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Gallasův</a:t>
            </a:r>
            <a:r>
              <a:rPr lang="cs-CZ" dirty="0"/>
              <a:t> palác</a:t>
            </a:r>
          </a:p>
          <a:p>
            <a:pPr algn="ctr"/>
            <a:endParaRPr lang="cs-CZ" dirty="0"/>
          </a:p>
        </p:txBody>
      </p:sp>
      <p:sp>
        <p:nvSpPr>
          <p:cNvPr id="12" name="Zaoblený obdélníkový popisek 11"/>
          <p:cNvSpPr/>
          <p:nvPr/>
        </p:nvSpPr>
        <p:spPr>
          <a:xfrm>
            <a:off x="7236296" y="4725144"/>
            <a:ext cx="1800200" cy="1872208"/>
          </a:xfrm>
          <a:prstGeom prst="wedgeRoundRectCallout">
            <a:avLst>
              <a:gd name="adj1" fmla="val -100199"/>
              <a:gd name="adj2" fmla="val -84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Správní</a:t>
            </a:r>
            <a:r>
              <a:rPr lang="en-US" dirty="0"/>
              <a:t> </a:t>
            </a:r>
            <a:r>
              <a:rPr lang="en-US" dirty="0" err="1"/>
              <a:t>archiv</a:t>
            </a:r>
            <a:r>
              <a:rPr lang="en-US" dirty="0"/>
              <a:t> evidence </a:t>
            </a:r>
            <a:r>
              <a:rPr lang="en-US" dirty="0" err="1"/>
              <a:t>obyvatel</a:t>
            </a:r>
            <a:r>
              <a:rPr lang="en-US" dirty="0"/>
              <a:t> hl. </a:t>
            </a:r>
            <a:r>
              <a:rPr lang="en-US" dirty="0" err="1"/>
              <a:t>města</a:t>
            </a:r>
            <a:r>
              <a:rPr lang="en-US" dirty="0"/>
              <a:t> </a:t>
            </a:r>
            <a:r>
              <a:rPr lang="en-US" dirty="0" err="1"/>
              <a:t>Prahy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10539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počátky souvisí s ukládáním listinných privilegií, svědčících o městských právech</a:t>
            </a:r>
          </a:p>
          <a:p>
            <a:pPr lvl="1"/>
            <a:r>
              <a:rPr lang="cs-CZ" dirty="0"/>
              <a:t>uloženy nejprve v domech konšelů, na městské rychtě, později na radnicích v okovaných truhlicích</a:t>
            </a:r>
          </a:p>
          <a:p>
            <a:pPr lvl="1"/>
            <a:r>
              <a:rPr lang="cs-CZ" dirty="0"/>
              <a:t>ukládány písemnosti správy jednotlivých pražských měst, materiály soudní a dokumenty soukromé povahy</a:t>
            </a:r>
          </a:p>
          <a:p>
            <a:pPr lvl="1"/>
            <a:r>
              <a:rPr lang="cs-CZ" dirty="0"/>
              <a:t>nárůst písemností </a:t>
            </a:r>
          </a:p>
          <a:p>
            <a:pPr lvl="2"/>
            <a:r>
              <a:rPr lang="cs-CZ" dirty="0"/>
              <a:t>větší úložný prostor, v truhlicích zůstávaly nejcennější listiny, knižní materiál se přestěhoval do skříní v samostatných místnostech, o které pečoval městský písař, pořizoval první archivní inventáře a soupisy</a:t>
            </a:r>
          </a:p>
          <a:p>
            <a:r>
              <a:rPr lang="cs-CZ" dirty="0"/>
              <a:t>v roce 1784 </a:t>
            </a:r>
          </a:p>
          <a:p>
            <a:pPr lvl="1"/>
            <a:r>
              <a:rPr lang="cs-CZ" dirty="0"/>
              <a:t>původně samostatná pražská města (Staré Město, Nové Město, Malá Strana a Hradčany) byla spojena </a:t>
            </a:r>
          </a:p>
          <a:p>
            <a:pPr lvl="2"/>
            <a:r>
              <a:rPr lang="cs-CZ" dirty="0"/>
              <a:t>ustanoven magistrát, sídlem se stala </a:t>
            </a:r>
          </a:p>
          <a:p>
            <a:pPr lvl="2">
              <a:buNone/>
            </a:pPr>
            <a:r>
              <a:rPr lang="cs-CZ" dirty="0"/>
              <a:t>Staroměstská radnice, kam ukládány všechny archiválie</a:t>
            </a:r>
          </a:p>
          <a:p>
            <a:r>
              <a:rPr lang="cs-CZ" dirty="0"/>
              <a:t>v roce 1851 </a:t>
            </a:r>
          </a:p>
          <a:p>
            <a:pPr lvl="1"/>
            <a:r>
              <a:rPr lang="cs-CZ" dirty="0"/>
              <a:t>městský archiv zřízen jako instituce</a:t>
            </a:r>
          </a:p>
          <a:p>
            <a:pPr lvl="1"/>
            <a:r>
              <a:rPr lang="cs-CZ" dirty="0"/>
              <a:t>prvním archivářem Karel Jaromír Erben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/>
              <a:t>Archiv hl. města Prahy</a:t>
            </a:r>
          </a:p>
        </p:txBody>
      </p:sp>
      <p:pic>
        <p:nvPicPr>
          <p:cNvPr id="4" name="Zástupný symbol pro obsah 7" descr="radn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3760" y="4155584"/>
            <a:ext cx="2160240" cy="2702416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6372200" y="4509120"/>
            <a:ext cx="648072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zpřístupňování městských fondů, sbírek listin a rukopisů</a:t>
            </a:r>
          </a:p>
          <a:p>
            <a:pPr lvl="1"/>
            <a:r>
              <a:rPr lang="cs-CZ" dirty="0"/>
              <a:t>založeno nové oddělení plánů a vyobrazení města, položen základ k rozsáhlé knihovně</a:t>
            </a:r>
          </a:p>
          <a:p>
            <a:r>
              <a:rPr lang="cs-CZ" dirty="0"/>
              <a:t>sídlo v severním křídle Staroměstské radnice (depozitáře, studovna, fotoateliér a konzervační dílna)</a:t>
            </a:r>
          </a:p>
          <a:p>
            <a:pPr lvl="1"/>
            <a:r>
              <a:rPr lang="cs-CZ" dirty="0"/>
              <a:t>technickým vybavením i kvalifikovaným personálem patřil AHMP v meziválečném období k nejmodernějším archivním institucím</a:t>
            </a:r>
          </a:p>
          <a:p>
            <a:r>
              <a:rPr lang="cs-CZ" dirty="0"/>
              <a:t>za války některé archiválie odvezeny na venkovské statky za město</a:t>
            </a:r>
          </a:p>
          <a:p>
            <a:r>
              <a:rPr lang="cs-CZ" dirty="0"/>
              <a:t>8. května 1945 </a:t>
            </a:r>
          </a:p>
          <a:p>
            <a:pPr lvl="1"/>
            <a:r>
              <a:rPr lang="cs-CZ" dirty="0"/>
              <a:t>při požáru Staroměstské radnice shořelo část archiválií, čímž vznikly nenahraditelné ztráty na historickém dědictví Prahy</a:t>
            </a:r>
          </a:p>
          <a:p>
            <a:pPr lvl="1"/>
            <a:r>
              <a:rPr lang="cs-CZ" dirty="0"/>
              <a:t>po válce náhradní prostory v </a:t>
            </a:r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Gallasově</a:t>
            </a:r>
            <a:r>
              <a:rPr lang="cs-CZ" dirty="0"/>
              <a:t> paláci v Husově ulici</a:t>
            </a:r>
          </a:p>
          <a:p>
            <a:r>
              <a:rPr lang="cs-CZ" dirty="0"/>
              <a:t>v letech 1950-1951 </a:t>
            </a:r>
          </a:p>
          <a:p>
            <a:pPr lvl="1"/>
            <a:r>
              <a:rPr lang="cs-CZ" dirty="0"/>
              <a:t>podřízen odboru vnitřních věcí Ústředního národního výboru hlavního města Prahy</a:t>
            </a:r>
          </a:p>
          <a:p>
            <a:r>
              <a:rPr lang="cs-CZ" dirty="0"/>
              <a:t>na konci 80. let 20. století</a:t>
            </a:r>
          </a:p>
          <a:p>
            <a:pPr lvl="1"/>
            <a:r>
              <a:rPr lang="cs-CZ" dirty="0"/>
              <a:t>využívá vedle </a:t>
            </a:r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Gallasova</a:t>
            </a:r>
            <a:r>
              <a:rPr lang="cs-CZ" dirty="0"/>
              <a:t> paláce ještě dalších 8 nevyhovujících pražských a mimopražských depozitářů, mezi nimiž nechyběl ani zámek či protiatomový kryt</a:t>
            </a:r>
          </a:p>
          <a:p>
            <a:r>
              <a:rPr lang="cs-CZ" dirty="0"/>
              <a:t>od roku 1993 samostatným odborem Magistrátu hl. města Prahy</a:t>
            </a:r>
          </a:p>
          <a:p>
            <a:r>
              <a:rPr lang="cs-CZ" dirty="0"/>
              <a:t>v roce 1997 dokončena novostavba archivu v archivním areálu na </a:t>
            </a:r>
            <a:r>
              <a:rPr lang="cs-CZ" dirty="0" err="1"/>
              <a:t>Chodovci</a:t>
            </a: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446449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sídla:</a:t>
            </a:r>
          </a:p>
          <a:p>
            <a:pPr lvl="1"/>
            <a:r>
              <a:rPr lang="cs-CZ" dirty="0"/>
              <a:t>v archivním areálu </a:t>
            </a:r>
          </a:p>
          <a:p>
            <a:pPr lvl="2"/>
            <a:r>
              <a:rPr lang="cs-CZ" dirty="0"/>
              <a:t>Archivní 6, Praha 11 - </a:t>
            </a:r>
            <a:r>
              <a:rPr lang="cs-CZ" dirty="0" err="1"/>
              <a:t>Chodovec</a:t>
            </a:r>
            <a:endParaRPr lang="cs-CZ" dirty="0"/>
          </a:p>
          <a:p>
            <a:pPr lvl="2"/>
            <a:r>
              <a:rPr lang="cs-CZ" dirty="0"/>
              <a:t>studovna pro veřejnost</a:t>
            </a:r>
          </a:p>
          <a:p>
            <a:pPr lvl="1"/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Gallasův</a:t>
            </a:r>
            <a:r>
              <a:rPr lang="cs-CZ" dirty="0"/>
              <a:t> palác</a:t>
            </a:r>
          </a:p>
          <a:p>
            <a:pPr lvl="2"/>
            <a:r>
              <a:rPr lang="cs-CZ" dirty="0"/>
              <a:t>Husova 158/20, Praha 1 - Staré Město</a:t>
            </a:r>
          </a:p>
          <a:p>
            <a:pPr lvl="2"/>
            <a:r>
              <a:rPr lang="cs-CZ" dirty="0"/>
              <a:t>výstavy a konference</a:t>
            </a:r>
          </a:p>
          <a:p>
            <a:pPr lvl="1"/>
            <a:r>
              <a:rPr lang="cs-CZ" dirty="0"/>
              <a:t>Správní archiv evidence obyvatel hl. města Prahy </a:t>
            </a:r>
          </a:p>
          <a:p>
            <a:pPr lvl="2"/>
            <a:r>
              <a:rPr lang="cs-CZ" dirty="0"/>
              <a:t>Nad </a:t>
            </a:r>
            <a:r>
              <a:rPr lang="cs-CZ" dirty="0" err="1"/>
              <a:t>Vršovskou</a:t>
            </a:r>
            <a:r>
              <a:rPr lang="cs-CZ" dirty="0"/>
              <a:t> horou 88, hala 12B</a:t>
            </a:r>
            <a:br>
              <a:rPr lang="cs-CZ" dirty="0"/>
            </a:br>
            <a:r>
              <a:rPr lang="cs-CZ" dirty="0"/>
              <a:t>Praha 10 - Michle</a:t>
            </a:r>
          </a:p>
          <a:p>
            <a:r>
              <a:rPr lang="cs-CZ" dirty="0"/>
              <a:t>vydává:</a:t>
            </a:r>
          </a:p>
          <a:p>
            <a:pPr lvl="1"/>
            <a:r>
              <a:rPr lang="cs-CZ" dirty="0"/>
              <a:t>Pražský sborník historický</a:t>
            </a:r>
          </a:p>
          <a:p>
            <a:pPr lvl="1"/>
            <a:r>
              <a:rPr lang="cs-CZ" dirty="0" err="1"/>
              <a:t>Documenta</a:t>
            </a:r>
            <a:r>
              <a:rPr lang="cs-CZ" dirty="0"/>
              <a:t> Pragensia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/>
              <a:t>Archiv hl. města Prahy </a:t>
            </a:r>
          </a:p>
        </p:txBody>
      </p:sp>
      <p:pic>
        <p:nvPicPr>
          <p:cNvPr id="6" name="Zástupný symbol pro obsah 3" descr="mapka arch.areal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980728"/>
            <a:ext cx="3192969" cy="2448272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>
            <a:off x="4572000" y="1700808"/>
            <a:ext cx="93610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Zástupný symbol pro obsah 3" descr="pr.sborník 2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4005064"/>
            <a:ext cx="3314700" cy="1514475"/>
          </a:xfrm>
          <a:prstGeom prst="rect">
            <a:avLst/>
          </a:prstGeom>
        </p:spPr>
      </p:pic>
      <p:pic>
        <p:nvPicPr>
          <p:cNvPr id="11" name="Zástupný symbol pro obsah 5" descr="documenta2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5534184"/>
            <a:ext cx="5715397" cy="132381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http://www.</a:t>
            </a:r>
            <a:r>
              <a:rPr lang="cs-CZ" dirty="0" err="1">
                <a:hlinkClick r:id="rId2"/>
              </a:rPr>
              <a:t>ahmp.cz</a:t>
            </a:r>
            <a:r>
              <a:rPr lang="cs-CZ" dirty="0">
                <a:hlinkClick r:id="rId2"/>
              </a:rPr>
              <a:t>/index.</a:t>
            </a:r>
            <a:r>
              <a:rPr lang="cs-CZ" dirty="0" err="1">
                <a:hlinkClick r:id="rId2"/>
              </a:rPr>
              <a:t>html</a:t>
            </a:r>
            <a:br>
              <a:rPr lang="cs-CZ" dirty="0"/>
            </a:br>
            <a:endParaRPr lang="cs-CZ" dirty="0"/>
          </a:p>
        </p:txBody>
      </p:sp>
      <p:pic>
        <p:nvPicPr>
          <p:cNvPr id="6" name="Zástupný symbol pro obsah 5" descr="ahmp_20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915700"/>
            <a:ext cx="7674837" cy="59423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426170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 města Plzně </a:t>
            </a:r>
            <a:br>
              <a:rPr lang="cs-CZ" dirty="0"/>
            </a:br>
            <a:r>
              <a:rPr lang="cs-CZ" dirty="0"/>
              <a:t>Veleslavínova 19, Plzeň</a:t>
            </a:r>
            <a:br>
              <a:rPr lang="cs-CZ" dirty="0"/>
            </a:br>
            <a:r>
              <a:rPr lang="cs-CZ" dirty="0">
                <a:hlinkClick r:id="rId3"/>
              </a:rPr>
              <a:t>www.</a:t>
            </a:r>
            <a:r>
              <a:rPr lang="cs-CZ" dirty="0" err="1">
                <a:hlinkClick r:id="rId3"/>
              </a:rPr>
              <a:t>amp.plzen.eu</a:t>
            </a:r>
            <a:br>
              <a:rPr lang="cs-CZ" dirty="0"/>
            </a:br>
            <a:endParaRPr lang="cs-CZ" dirty="0"/>
          </a:p>
        </p:txBody>
      </p:sp>
      <p:pic>
        <p:nvPicPr>
          <p:cNvPr id="10" name="Zástupný symbol pro obsah 9" descr="plze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292080" y="1196752"/>
            <a:ext cx="3528392" cy="5279082"/>
          </a:xfrm>
        </p:spPr>
      </p:pic>
      <p:pic>
        <p:nvPicPr>
          <p:cNvPr id="11" name="Zástupný symbol pro obsah 3" descr="Obr14_we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2060848"/>
            <a:ext cx="2880320" cy="4421280"/>
          </a:xfrm>
          <a:prstGeom prst="rect">
            <a:avLst/>
          </a:prstGeom>
        </p:spPr>
      </p:pic>
      <p:pic>
        <p:nvPicPr>
          <p:cNvPr id="16" name="Zástupný symbol pro obsah 9" descr="Obr14_we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2636912"/>
            <a:ext cx="2304256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6347048" cy="5328592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vývoj spojen s městskou správou</a:t>
            </a:r>
          </a:p>
          <a:p>
            <a:r>
              <a:rPr lang="cs-CZ" dirty="0"/>
              <a:t>období od založení města do 18. století </a:t>
            </a:r>
          </a:p>
          <a:p>
            <a:pPr lvl="1"/>
            <a:r>
              <a:rPr lang="cs-CZ" dirty="0"/>
              <a:t>archiv pečlivě spravován vzdělanými radními písaři</a:t>
            </a:r>
          </a:p>
          <a:p>
            <a:r>
              <a:rPr lang="cs-CZ" dirty="0"/>
              <a:t>v 19. století období úpadku</a:t>
            </a:r>
          </a:p>
          <a:p>
            <a:pPr lvl="1"/>
            <a:r>
              <a:rPr lang="cs-CZ" dirty="0"/>
              <a:t>registratura byla roku 1841 použita jako výplň stropu při přestavbě radnice (v roce 1908 při rekonstrukci nalezena)</a:t>
            </a:r>
          </a:p>
          <a:p>
            <a:pPr lvl="1"/>
            <a:r>
              <a:rPr lang="cs-CZ" dirty="0"/>
              <a:t>do sběru dána registratura z let 1801-1829</a:t>
            </a:r>
          </a:p>
          <a:p>
            <a:pPr lvl="1"/>
            <a:r>
              <a:rPr lang="cs-CZ" dirty="0"/>
              <a:t>listiny zachránil první novověký městský archivář Martin Hruška, jiné archiválie zakoupeny vlastenci</a:t>
            </a:r>
          </a:p>
          <a:p>
            <a:r>
              <a:rPr lang="cs-CZ" dirty="0"/>
              <a:t>v letech1879–1948 </a:t>
            </a:r>
          </a:p>
          <a:p>
            <a:pPr lvl="1"/>
            <a:r>
              <a:rPr lang="cs-CZ" dirty="0"/>
              <a:t>spojení archivu s Městským historickým muzeem</a:t>
            </a:r>
          </a:p>
          <a:p>
            <a:pPr lvl="1"/>
            <a:r>
              <a:rPr lang="cs-CZ" dirty="0"/>
              <a:t>v roce 1931 usnesení o zřízení městského archivu jako samostatného úřadu, ve skutečnosti stále součástí muzea</a:t>
            </a:r>
          </a:p>
          <a:p>
            <a:r>
              <a:rPr lang="cs-CZ" dirty="0"/>
              <a:t>po roce 1948 </a:t>
            </a:r>
          </a:p>
          <a:p>
            <a:pPr lvl="1"/>
            <a:r>
              <a:rPr lang="cs-CZ" dirty="0"/>
              <a:t>zřízení archivu jako organizační součásti Národního výboru města Plzně (oddělením archivu od muzea od 1. července 1948) </a:t>
            </a:r>
          </a:p>
          <a:p>
            <a:r>
              <a:rPr lang="cs-CZ" dirty="0"/>
              <a:t>po roce 1990 </a:t>
            </a:r>
          </a:p>
          <a:p>
            <a:pPr lvl="1"/>
            <a:r>
              <a:rPr lang="cs-CZ" dirty="0"/>
              <a:t>odborem Úřadu města Plzně, nyní Magistrátu města Plzně</a:t>
            </a:r>
          </a:p>
          <a:p>
            <a:r>
              <a:rPr lang="cs-CZ" dirty="0"/>
              <a:t>od 1. ledna 2005 zařazen podle nového archivního zákona mezi nestátní archivy územních samosprávných celků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/>
              <a:t>Archiv města Plzně</a:t>
            </a:r>
          </a:p>
        </p:txBody>
      </p:sp>
      <p:pic>
        <p:nvPicPr>
          <p:cNvPr id="4" name="Zástupný symbol pro obsah 3" descr="radnice plze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620688"/>
            <a:ext cx="2362762" cy="3600400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6084168" y="1772816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0" y="2420888"/>
            <a:ext cx="7164288" cy="396044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 letech 1879–1948 sídlil v budově Městského historického muzea</a:t>
            </a:r>
          </a:p>
          <a:p>
            <a:r>
              <a:rPr lang="cs-CZ" dirty="0"/>
              <a:t>poté ve třech místnostech v budově bývalého gymnázia (dnes Studijní a vědecká knihovna Plzeňského kraje)</a:t>
            </a:r>
          </a:p>
          <a:p>
            <a:r>
              <a:rPr lang="cs-CZ" dirty="0"/>
              <a:t>v dubnu 1954 v přízemí empírové budovy v sadech 5. května 61 </a:t>
            </a:r>
          </a:p>
          <a:p>
            <a:r>
              <a:rPr lang="cs-CZ" dirty="0"/>
              <a:t>od roku 1961 ve Veleslavínově 19 </a:t>
            </a:r>
          </a:p>
          <a:p>
            <a:pPr>
              <a:buNone/>
            </a:pPr>
            <a:r>
              <a:rPr lang="cs-CZ" dirty="0"/>
              <a:t>	bývalá policejní budova s vězením</a:t>
            </a:r>
          </a:p>
          <a:p>
            <a:r>
              <a:rPr lang="cs-CZ" dirty="0"/>
              <a:t>Vydává: 	Minulostí Západočeského kraje</a:t>
            </a:r>
          </a:p>
          <a:p>
            <a:r>
              <a:rPr lang="cs-CZ" dirty="0"/>
              <a:t>               Dějiny města Plzně 1, 2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07504" y="274638"/>
            <a:ext cx="4752528" cy="994122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 města Plzně</a:t>
            </a:r>
          </a:p>
        </p:txBody>
      </p:sp>
      <p:pic>
        <p:nvPicPr>
          <p:cNvPr id="4" name="Zástupný symbol pro obsah 3" descr="západočesmuze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0"/>
            <a:ext cx="4211960" cy="2348880"/>
          </a:xfrm>
          <a:prstGeom prst="rect">
            <a:avLst/>
          </a:prstGeom>
        </p:spPr>
      </p:pic>
      <p:sp>
        <p:nvSpPr>
          <p:cNvPr id="5" name="Zaoblený obdélníkový popisek 4"/>
          <p:cNvSpPr/>
          <p:nvPr/>
        </p:nvSpPr>
        <p:spPr>
          <a:xfrm>
            <a:off x="2411760" y="1340768"/>
            <a:ext cx="2088232" cy="936104"/>
          </a:xfrm>
          <a:prstGeom prst="wedgeRoundRectCallout">
            <a:avLst>
              <a:gd name="adj1" fmla="val 101362"/>
              <a:gd name="adj2" fmla="val 152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Západočeké</a:t>
            </a:r>
            <a:r>
              <a:rPr lang="cs-CZ" dirty="0"/>
              <a:t> muzeum v Plzni</a:t>
            </a:r>
          </a:p>
        </p:txBody>
      </p:sp>
      <p:pic>
        <p:nvPicPr>
          <p:cNvPr id="6" name="Zástupný symbol pro obsah 5" descr="plzen_dejin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1255" y="3717032"/>
            <a:ext cx="1502745" cy="1988840"/>
          </a:xfrm>
          <a:prstGeom prst="rect">
            <a:avLst/>
          </a:prstGeom>
        </p:spPr>
      </p:pic>
      <p:pic>
        <p:nvPicPr>
          <p:cNvPr id="7" name="Zástupný symbol pro obsah 3" descr="minulosti plzně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2348880"/>
            <a:ext cx="1893909" cy="1550288"/>
          </a:xfrm>
          <a:prstGeom prst="rect">
            <a:avLst/>
          </a:prstGeom>
        </p:spPr>
      </p:pic>
      <p:pic>
        <p:nvPicPr>
          <p:cNvPr id="8" name="Zástupný symbol pro obsah 3" descr="dejinyPlzně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5112137"/>
            <a:ext cx="1368152" cy="17458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9512" y="5661248"/>
            <a:ext cx="8507288" cy="792088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www.</a:t>
            </a:r>
            <a:r>
              <a:rPr lang="cs-CZ" dirty="0" err="1">
                <a:hlinkClick r:id="rId2"/>
              </a:rPr>
              <a:t>amp.plzen.eu</a:t>
            </a:r>
            <a:br>
              <a:rPr lang="cs-CZ" dirty="0"/>
            </a:br>
            <a:endParaRPr lang="cs-CZ" dirty="0"/>
          </a:p>
        </p:txBody>
      </p:sp>
      <p:pic>
        <p:nvPicPr>
          <p:cNvPr id="6" name="Zástupný symbol pro obsah 5" descr="amp20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884368" cy="4778404"/>
          </a:xfrm>
        </p:spPr>
      </p:pic>
      <p:pic>
        <p:nvPicPr>
          <p:cNvPr id="7" name="Zástupný symbol pro obsah 3" descr="fbplzeň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050" y="3861048"/>
            <a:ext cx="4159950" cy="2996952"/>
          </a:xfrm>
          <a:prstGeom prst="rect">
            <a:avLst/>
          </a:prstGeom>
        </p:spPr>
      </p:pic>
      <p:sp>
        <p:nvSpPr>
          <p:cNvPr id="8" name="Šipka dolů 7"/>
          <p:cNvSpPr/>
          <p:nvPr/>
        </p:nvSpPr>
        <p:spPr>
          <a:xfrm>
            <a:off x="5220072" y="1988840"/>
            <a:ext cx="360040" cy="1728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po roce 1960</a:t>
            </a:r>
          </a:p>
          <a:p>
            <a:pPr lvl="1"/>
            <a:r>
              <a:rPr lang="cs-CZ" dirty="0"/>
              <a:t>reorganizace územního členění státu</a:t>
            </a:r>
          </a:p>
          <a:p>
            <a:pPr lvl="1"/>
            <a:r>
              <a:rPr lang="cs-CZ" dirty="0"/>
              <a:t>spojování malých archivů tak, aby v okrese působil jeden velký okresní archiv</a:t>
            </a:r>
          </a:p>
          <a:p>
            <a:pPr lvl="1"/>
            <a:r>
              <a:rPr lang="cs-CZ" dirty="0" err="1"/>
              <a:t>meziarchivní</a:t>
            </a:r>
            <a:r>
              <a:rPr lang="cs-CZ" dirty="0"/>
              <a:t> delimitace</a:t>
            </a:r>
          </a:p>
          <a:p>
            <a:pPr lvl="2"/>
            <a:r>
              <a:rPr lang="cs-CZ" dirty="0"/>
              <a:t>státní archivy předávají okresním archivům okresní písemnosti</a:t>
            </a:r>
          </a:p>
          <a:p>
            <a:pPr lvl="3"/>
            <a:r>
              <a:rPr lang="cs-CZ" dirty="0"/>
              <a:t>písemnosti okresních úřadů, okresních soudů, okresních zastupitelstev, staré pozemkové knihy apod.</a:t>
            </a:r>
          </a:p>
          <a:p>
            <a:r>
              <a:rPr lang="cs-CZ" dirty="0"/>
              <a:t>organizace, činnost a řízení okresních a městských archivů </a:t>
            </a:r>
          </a:p>
          <a:p>
            <a:pPr lvl="1"/>
            <a:r>
              <a:rPr lang="cs-CZ" dirty="0"/>
              <a:t>v roce 1970 upravena směrnicemi ministerstva a následně zákonem č. 97/1974 Sb. o archivnictví</a:t>
            </a:r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Státní okresní archivy</a:t>
            </a:r>
            <a:br>
              <a:rPr lang="cs-CZ" dirty="0"/>
            </a:br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pPr algn="r"/>
            <a:r>
              <a:rPr lang="cs-CZ" dirty="0"/>
              <a:t>Archiv města Ústí nad Labem</a:t>
            </a:r>
            <a:br>
              <a:rPr lang="cs-CZ" dirty="0"/>
            </a:br>
            <a:r>
              <a:rPr lang="cs-CZ" dirty="0"/>
              <a:t>Hrnčířská 2</a:t>
            </a:r>
            <a:br>
              <a:rPr lang="cs-CZ" dirty="0"/>
            </a:br>
            <a:r>
              <a:rPr lang="cs-CZ" dirty="0"/>
              <a:t>Ústí nad Labem</a:t>
            </a:r>
          </a:p>
        </p:txBody>
      </p:sp>
      <p:pic>
        <p:nvPicPr>
          <p:cNvPr id="5" name="Zástupný symbol pro obsah 4" descr="magistrát ústí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76872"/>
            <a:ext cx="5940152" cy="3240360"/>
          </a:xfrm>
        </p:spPr>
      </p:pic>
      <p:sp>
        <p:nvSpPr>
          <p:cNvPr id="8" name="Zaoblený obdélníkový popisek 7"/>
          <p:cNvSpPr/>
          <p:nvPr/>
        </p:nvSpPr>
        <p:spPr>
          <a:xfrm>
            <a:off x="0" y="5373216"/>
            <a:ext cx="4248472" cy="1152128"/>
          </a:xfrm>
          <a:prstGeom prst="wedgeRoundRectCallout">
            <a:avLst>
              <a:gd name="adj1" fmla="val -299"/>
              <a:gd name="adj2" fmla="val -5040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2"/>
                </a:solidFill>
              </a:rPr>
              <a:t>Spisový </a:t>
            </a:r>
            <a:r>
              <a:rPr lang="cs-CZ" dirty="0" err="1">
                <a:solidFill>
                  <a:schemeClr val="tx2"/>
                </a:solidFill>
              </a:rPr>
              <a:t>meziarchiv</a:t>
            </a:r>
            <a:endParaRPr lang="cs-CZ" dirty="0">
              <a:solidFill>
                <a:schemeClr val="tx2"/>
              </a:solidFill>
            </a:endParaRPr>
          </a:p>
          <a:p>
            <a:pPr algn="ctr"/>
            <a:r>
              <a:rPr lang="cs-CZ" dirty="0">
                <a:solidFill>
                  <a:schemeClr val="tx2"/>
                </a:solidFill>
              </a:rPr>
              <a:t>Suterén magistrátu</a:t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Velká Hradební 8a</a:t>
            </a:r>
          </a:p>
          <a:p>
            <a:pPr algn="ctr"/>
            <a:r>
              <a:rPr lang="cs-CZ" dirty="0">
                <a:solidFill>
                  <a:schemeClr val="tx2"/>
                </a:solidFill>
              </a:rPr>
              <a:t>Ústí nad Labem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0" y="836712"/>
            <a:ext cx="4932040" cy="144016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u="sng" dirty="0">
                <a:solidFill>
                  <a:schemeClr val="accent1"/>
                </a:solidFill>
              </a:rPr>
              <a:t>www.</a:t>
            </a:r>
            <a:r>
              <a:rPr lang="cs-CZ" sz="2000" b="1" u="sng" dirty="0" err="1">
                <a:solidFill>
                  <a:schemeClr val="accent1"/>
                </a:solidFill>
              </a:rPr>
              <a:t>usti</a:t>
            </a:r>
            <a:r>
              <a:rPr lang="cs-CZ" sz="2000" b="1" u="sng" dirty="0">
                <a:solidFill>
                  <a:schemeClr val="accent1"/>
                </a:solidFill>
              </a:rPr>
              <a:t>-nad-</a:t>
            </a:r>
            <a:r>
              <a:rPr lang="cs-CZ" sz="2000" b="1" u="sng" dirty="0" err="1">
                <a:solidFill>
                  <a:schemeClr val="accent1"/>
                </a:solidFill>
              </a:rPr>
              <a:t>labem.cz</a:t>
            </a:r>
            <a:r>
              <a:rPr lang="cs-CZ" sz="2000" b="1" u="sng" dirty="0">
                <a:solidFill>
                  <a:schemeClr val="accent1"/>
                </a:solidFill>
              </a:rPr>
              <a:t>/</a:t>
            </a:r>
            <a:r>
              <a:rPr lang="cs-CZ" sz="2000" b="1" u="sng" dirty="0" err="1">
                <a:solidFill>
                  <a:schemeClr val="accent1"/>
                </a:solidFill>
              </a:rPr>
              <a:t>cz</a:t>
            </a:r>
            <a:r>
              <a:rPr lang="cs-CZ" sz="2000" b="1" u="sng" dirty="0">
                <a:solidFill>
                  <a:schemeClr val="accent1"/>
                </a:solidFill>
              </a:rPr>
              <a:t>/</a:t>
            </a:r>
            <a:r>
              <a:rPr lang="cs-CZ" sz="2000" b="1" u="sng" dirty="0" err="1">
                <a:solidFill>
                  <a:schemeClr val="accent1"/>
                </a:solidFill>
              </a:rPr>
              <a:t>verejna</a:t>
            </a:r>
            <a:r>
              <a:rPr lang="cs-CZ" sz="2000" b="1" u="sng" dirty="0">
                <a:solidFill>
                  <a:schemeClr val="accent1"/>
                </a:solidFill>
              </a:rPr>
              <a:t>-</a:t>
            </a:r>
            <a:r>
              <a:rPr lang="cs-CZ" sz="2000" b="1" u="sng" dirty="0" err="1">
                <a:solidFill>
                  <a:schemeClr val="accent1"/>
                </a:solidFill>
              </a:rPr>
              <a:t>sprava</a:t>
            </a:r>
            <a:r>
              <a:rPr lang="cs-CZ" sz="2000" b="1" u="sng" dirty="0">
                <a:solidFill>
                  <a:schemeClr val="accent1"/>
                </a:solidFill>
              </a:rPr>
              <a:t>/</a:t>
            </a:r>
            <a:r>
              <a:rPr lang="cs-CZ" sz="2000" b="1" u="sng" dirty="0" err="1">
                <a:solidFill>
                  <a:schemeClr val="accent1"/>
                </a:solidFill>
              </a:rPr>
              <a:t>magistrat</a:t>
            </a:r>
            <a:r>
              <a:rPr lang="cs-CZ" sz="2000" b="1" u="sng" dirty="0">
                <a:solidFill>
                  <a:schemeClr val="accent1"/>
                </a:solidFill>
              </a:rPr>
              <a:t>/odbory-a-</a:t>
            </a:r>
            <a:r>
              <a:rPr lang="cs-CZ" sz="2000" b="1" u="sng" dirty="0" err="1">
                <a:solidFill>
                  <a:schemeClr val="accent1"/>
                </a:solidFill>
              </a:rPr>
              <a:t>oddeleni</a:t>
            </a:r>
            <a:r>
              <a:rPr lang="cs-CZ" sz="2000" b="1" u="sng" dirty="0">
                <a:solidFill>
                  <a:schemeClr val="accent1"/>
                </a:solidFill>
              </a:rPr>
              <a:t>/archiv-</a:t>
            </a:r>
            <a:r>
              <a:rPr lang="cs-CZ" sz="2000" b="1" u="sng" dirty="0" err="1">
                <a:solidFill>
                  <a:schemeClr val="accent1"/>
                </a:solidFill>
              </a:rPr>
              <a:t>mesta</a:t>
            </a:r>
            <a:r>
              <a:rPr lang="cs-CZ" sz="2000" b="1" u="sng" dirty="0">
                <a:solidFill>
                  <a:schemeClr val="accent1"/>
                </a:solidFill>
              </a:rPr>
              <a:t>-</a:t>
            </a:r>
            <a:r>
              <a:rPr lang="cs-CZ" sz="2000" b="1" u="sng" dirty="0" err="1">
                <a:solidFill>
                  <a:schemeClr val="accent1"/>
                </a:solidFill>
              </a:rPr>
              <a:t>usti</a:t>
            </a:r>
            <a:r>
              <a:rPr lang="cs-CZ" sz="2000" b="1" u="sng" dirty="0">
                <a:solidFill>
                  <a:schemeClr val="accent1"/>
                </a:solidFill>
              </a:rPr>
              <a:t>-nad-</a:t>
            </a:r>
            <a:r>
              <a:rPr lang="cs-CZ" sz="2000" b="1" u="sng" dirty="0" err="1">
                <a:solidFill>
                  <a:schemeClr val="accent1"/>
                </a:solidFill>
              </a:rPr>
              <a:t>labem</a:t>
            </a:r>
            <a:r>
              <a:rPr lang="cs-CZ" sz="2000" b="1" u="sng" dirty="0">
                <a:solidFill>
                  <a:schemeClr val="accent1"/>
                </a:solidFill>
              </a:rPr>
              <a:t>/</a:t>
            </a:r>
          </a:p>
        </p:txBody>
      </p:sp>
      <p:pic>
        <p:nvPicPr>
          <p:cNvPr id="10" name="Zástupný symbol pro obsah 7" descr="ústí archi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3745" y="2132856"/>
            <a:ext cx="4250255" cy="472514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cs-CZ" dirty="0"/>
              <a:t>Archiv města Ústí nad Labem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51520" y="692696"/>
            <a:ext cx="8712968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zmiňován již před 300 lety</a:t>
            </a:r>
          </a:p>
          <a:p>
            <a:r>
              <a:rPr lang="cs-CZ" dirty="0"/>
              <a:t>v roce 1828 </a:t>
            </a:r>
          </a:p>
          <a:p>
            <a:pPr lvl="1"/>
            <a:r>
              <a:rPr lang="cs-CZ" dirty="0"/>
              <a:t>městský registrátor Friedrich </a:t>
            </a:r>
            <a:r>
              <a:rPr lang="cs-CZ" dirty="0" err="1"/>
              <a:t>Sonnewend</a:t>
            </a:r>
            <a:r>
              <a:rPr lang="cs-CZ" dirty="0"/>
              <a:t> pověřen uspořádáním historických spisů města</a:t>
            </a:r>
          </a:p>
          <a:p>
            <a:r>
              <a:rPr lang="cs-CZ" dirty="0"/>
              <a:t>v letech 1840-1890 neměl městský archiv trvalého správce</a:t>
            </a:r>
          </a:p>
          <a:p>
            <a:r>
              <a:rPr lang="cs-CZ" dirty="0"/>
              <a:t>v roce 1890 </a:t>
            </a:r>
          </a:p>
          <a:p>
            <a:pPr lvl="1"/>
            <a:r>
              <a:rPr lang="cs-CZ" dirty="0"/>
              <a:t>správcem archivu jmenován knihovník spolku </a:t>
            </a:r>
            <a:r>
              <a:rPr lang="cs-CZ" dirty="0" err="1"/>
              <a:t>Verein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Geschichte</a:t>
            </a:r>
            <a:r>
              <a:rPr lang="cs-CZ" dirty="0"/>
              <a:t> der </a:t>
            </a:r>
            <a:r>
              <a:rPr lang="cs-CZ" dirty="0" err="1"/>
              <a:t>Deutschen</a:t>
            </a:r>
            <a:r>
              <a:rPr lang="cs-CZ" dirty="0"/>
              <a:t> in </a:t>
            </a:r>
            <a:r>
              <a:rPr lang="cs-CZ" dirty="0" err="1"/>
              <a:t>Böhmen</a:t>
            </a:r>
            <a:r>
              <a:rPr lang="cs-CZ" dirty="0"/>
              <a:t> </a:t>
            </a:r>
            <a:r>
              <a:rPr lang="cs-CZ" dirty="0" err="1"/>
              <a:t>Wenzel</a:t>
            </a:r>
            <a:r>
              <a:rPr lang="cs-CZ" dirty="0"/>
              <a:t> </a:t>
            </a:r>
            <a:r>
              <a:rPr lang="cs-CZ" dirty="0" err="1"/>
              <a:t>Hieke</a:t>
            </a:r>
            <a:endParaRPr lang="cs-CZ" dirty="0"/>
          </a:p>
          <a:p>
            <a:r>
              <a:rPr lang="cs-CZ" dirty="0"/>
              <a:t>v letech1895–1919 </a:t>
            </a:r>
          </a:p>
          <a:p>
            <a:pPr lvl="1"/>
            <a:r>
              <a:rPr lang="cs-CZ" dirty="0"/>
              <a:t>vykonával funkci městského archiváře MUDr. Alexander Marian</a:t>
            </a:r>
          </a:p>
          <a:p>
            <a:r>
              <a:rPr lang="cs-CZ" dirty="0"/>
              <a:t>v roce 1920 </a:t>
            </a:r>
          </a:p>
          <a:p>
            <a:pPr lvl="1"/>
            <a:r>
              <a:rPr lang="cs-CZ" dirty="0"/>
              <a:t>ustanoven správcem městského archivu dr. </a:t>
            </a:r>
            <a:r>
              <a:rPr lang="cs-CZ" dirty="0" err="1"/>
              <a:t>Franz</a:t>
            </a:r>
            <a:r>
              <a:rPr lang="cs-CZ" dirty="0"/>
              <a:t> Josef </a:t>
            </a:r>
            <a:r>
              <a:rPr lang="cs-CZ" dirty="0" err="1"/>
              <a:t>Umlauft</a:t>
            </a:r>
            <a:endParaRPr lang="cs-CZ" dirty="0"/>
          </a:p>
          <a:p>
            <a:pPr lvl="1"/>
            <a:r>
              <a:rPr lang="cs-CZ" dirty="0"/>
              <a:t>sídlo ve dvou suterénních místnostech německého gymnasia ve Velké hradební</a:t>
            </a:r>
          </a:p>
          <a:p>
            <a:r>
              <a:rPr lang="cs-CZ" dirty="0"/>
              <a:t>od roku 1922 Archiv města Ústí nad Labem zároveň okresním archivem </a:t>
            </a:r>
          </a:p>
          <a:p>
            <a:pPr lvl="1"/>
            <a:r>
              <a:rPr lang="cs-CZ" dirty="0"/>
              <a:t>přebírá písemnosti patrimoniální správy, městského pivovaru, knihy ústeckého důchodního úřadu, kompletní řadu ústeckých novin od roku 1856 (umístěna ve sklepě </a:t>
            </a:r>
            <a:r>
              <a:rPr lang="cs-CZ" dirty="0" err="1"/>
              <a:t>trmického</a:t>
            </a:r>
            <a:r>
              <a:rPr lang="cs-CZ" dirty="0"/>
              <a:t> zámku) </a:t>
            </a:r>
          </a:p>
          <a:p>
            <a:r>
              <a:rPr lang="cs-CZ" dirty="0"/>
              <a:t>v roce 1936 </a:t>
            </a:r>
          </a:p>
          <a:p>
            <a:pPr lvl="1"/>
            <a:r>
              <a:rPr lang="cs-CZ" dirty="0"/>
              <a:t>Archiv definován jako městský úřad a archivář se stal městským zaměstnancem</a:t>
            </a:r>
          </a:p>
          <a:p>
            <a:r>
              <a:rPr lang="cs-CZ" dirty="0"/>
              <a:t>v roce 1939 </a:t>
            </a:r>
          </a:p>
          <a:p>
            <a:pPr lvl="1"/>
            <a:r>
              <a:rPr lang="cs-CZ" dirty="0"/>
              <a:t>získány prostory v domě na Václavském náměstí v </a:t>
            </a:r>
            <a:r>
              <a:rPr lang="cs-CZ" dirty="0" err="1"/>
              <a:t>Trmicích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836712"/>
            <a:ext cx="8219256" cy="460851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za 2. světové války </a:t>
            </a:r>
          </a:p>
          <a:p>
            <a:pPr lvl="1"/>
            <a:r>
              <a:rPr lang="cs-CZ" dirty="0"/>
              <a:t>archiv spravován společně s městským muzeem</a:t>
            </a:r>
          </a:p>
          <a:p>
            <a:r>
              <a:rPr lang="cs-CZ" dirty="0"/>
              <a:t>od roku 1951</a:t>
            </a:r>
          </a:p>
          <a:p>
            <a:pPr lvl="1"/>
            <a:r>
              <a:rPr lang="cs-CZ" dirty="0"/>
              <a:t>do archivu svezeny a uspořádány fondy města a okresu Ústí nad Labem</a:t>
            </a:r>
          </a:p>
          <a:p>
            <a:r>
              <a:rPr lang="cs-CZ" dirty="0"/>
              <a:t>v roce 1968 </a:t>
            </a:r>
          </a:p>
          <a:p>
            <a:pPr lvl="1"/>
            <a:r>
              <a:rPr lang="cs-CZ" dirty="0"/>
              <a:t>archiv získal nové prostory v centru Ústí nad Labem</a:t>
            </a:r>
          </a:p>
          <a:p>
            <a:r>
              <a:rPr lang="cs-CZ" dirty="0"/>
              <a:t>v roce 1986 správní reforma v okresu Ústí nad Labem </a:t>
            </a:r>
          </a:p>
          <a:p>
            <a:pPr lvl="1"/>
            <a:r>
              <a:rPr lang="cs-CZ" dirty="0"/>
              <a:t>Ústí nad Labem prohlášeno statutárním městem (zrušen ONV)</a:t>
            </a:r>
          </a:p>
          <a:p>
            <a:pPr lvl="1"/>
            <a:r>
              <a:rPr lang="cs-CZ" dirty="0"/>
              <a:t>dle zákona o obcích č. 367/1990 Sb. tento statut potvrzen</a:t>
            </a:r>
          </a:p>
          <a:p>
            <a:r>
              <a:rPr lang="cs-CZ" dirty="0"/>
              <a:t>od roku 1990 je Archiv města Ústí nad Labem samostatným odborným útvarem úřadu města, později magistrátu</a:t>
            </a:r>
          </a:p>
          <a:p>
            <a:r>
              <a:rPr lang="cs-CZ" dirty="0"/>
              <a:t>v roce 2008 udělena Archivu města Ústí nad Labem akreditace</a:t>
            </a:r>
          </a:p>
          <a:p>
            <a:r>
              <a:rPr lang="cs-CZ" dirty="0"/>
              <a:t>Vydává:</a:t>
            </a:r>
          </a:p>
          <a:p>
            <a:pPr lvl="1"/>
            <a:r>
              <a:rPr lang="cs-CZ" dirty="0"/>
              <a:t>Ústecké kalendárium, Memorabilia </a:t>
            </a:r>
            <a:r>
              <a:rPr lang="cs-CZ" dirty="0" err="1"/>
              <a:t>Ustensis</a:t>
            </a:r>
            <a:r>
              <a:rPr lang="cs-CZ" dirty="0"/>
              <a:t>, Ústecký sborník historický, </a:t>
            </a:r>
          </a:p>
          <a:p>
            <a:pPr lvl="1">
              <a:buNone/>
            </a:pPr>
            <a:r>
              <a:rPr lang="cs-CZ" dirty="0"/>
              <a:t>Ústeckou vlastivědu a regionální práce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 města Ústí nad Labem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 descr="ústí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13176"/>
            <a:ext cx="5173980" cy="1348740"/>
          </a:xfrm>
          <a:prstGeom prst="rect">
            <a:avLst/>
          </a:prstGeom>
        </p:spPr>
      </p:pic>
      <p:pic>
        <p:nvPicPr>
          <p:cNvPr id="6" name="Zástupný symbol pro obsah 5" descr="ústí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5589241"/>
            <a:ext cx="4600580" cy="126875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435280" cy="1728192"/>
          </a:xfrm>
        </p:spPr>
        <p:txBody>
          <a:bodyPr>
            <a:normAutofit fontScale="90000"/>
          </a:bodyPr>
          <a:lstStyle/>
          <a:p>
            <a:pPr algn="r"/>
            <a:br>
              <a:rPr lang="cs-CZ" dirty="0"/>
            </a:br>
            <a:r>
              <a:rPr lang="cs-CZ" dirty="0"/>
              <a:t>Archiv města Ostravy</a:t>
            </a:r>
            <a:br>
              <a:rPr lang="cs-CZ" dirty="0"/>
            </a:br>
            <a:r>
              <a:rPr lang="cs-CZ" dirty="0" err="1"/>
              <a:t>Špálova</a:t>
            </a:r>
            <a:r>
              <a:rPr lang="cs-CZ" dirty="0"/>
              <a:t> 19, </a:t>
            </a:r>
            <a:r>
              <a:rPr lang="cs-CZ" dirty="0" err="1"/>
              <a:t>Ostrava</a:t>
            </a:r>
            <a:r>
              <a:rPr lang="cs-CZ" dirty="0"/>
              <a:t>-Přívoz </a:t>
            </a:r>
            <a:br>
              <a:rPr lang="cs-CZ" dirty="0"/>
            </a:br>
            <a:r>
              <a:rPr lang="cs-CZ" dirty="0">
                <a:hlinkClick r:id="rId2"/>
              </a:rPr>
              <a:t>https://amo.ostrava.cz/cs</a:t>
            </a:r>
            <a:br>
              <a:rPr lang="cs-CZ" dirty="0"/>
            </a:br>
            <a:endParaRPr lang="cs-CZ" dirty="0"/>
          </a:p>
        </p:txBody>
      </p:sp>
      <p:pic>
        <p:nvPicPr>
          <p:cNvPr id="8" name="Zástupný symbol pro obsah 7" descr="ostarv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19400" y="2562225"/>
            <a:ext cx="6324600" cy="4295775"/>
          </a:xfrm>
        </p:spPr>
      </p:pic>
      <p:pic>
        <p:nvPicPr>
          <p:cNvPr id="9" name="Zástupný symbol pro obsah 3" descr="kostel-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44824"/>
            <a:ext cx="3827083" cy="2554578"/>
          </a:xfrm>
          <a:prstGeom prst="rect">
            <a:avLst/>
          </a:prstGeom>
        </p:spPr>
      </p:pic>
      <p:sp>
        <p:nvSpPr>
          <p:cNvPr id="11" name="Zaoblený obdélníkový popisek 10"/>
          <p:cNvSpPr/>
          <p:nvPr/>
        </p:nvSpPr>
        <p:spPr>
          <a:xfrm>
            <a:off x="179512" y="4653136"/>
            <a:ext cx="2232248" cy="1872208"/>
          </a:xfrm>
          <a:prstGeom prst="wedgeRoundRectCallout">
            <a:avLst>
              <a:gd name="adj1" fmla="val 92303"/>
              <a:gd name="adj2" fmla="val -746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Archiv se nachází za kostelem Neposkvrněného početí Panny Marie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908720"/>
            <a:ext cx="6048672" cy="525658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počátky spadají do 13. a 14. století</a:t>
            </a:r>
          </a:p>
          <a:p>
            <a:pPr lvl="1"/>
            <a:r>
              <a:rPr lang="cs-CZ" dirty="0"/>
              <a:t>1362 – nejstarší listina vydaná městu císařem Karlem IV. </a:t>
            </a:r>
          </a:p>
          <a:p>
            <a:pPr lvl="2"/>
            <a:r>
              <a:rPr lang="cs-CZ" dirty="0"/>
              <a:t>listiny vydané pro Moravskou Ostravu olomouckým biskupem a </a:t>
            </a:r>
            <a:r>
              <a:rPr lang="cs-CZ" dirty="0" err="1"/>
              <a:t>moravskoostravskou</a:t>
            </a:r>
            <a:r>
              <a:rPr lang="cs-CZ" dirty="0"/>
              <a:t> městskou kanceláří</a:t>
            </a:r>
          </a:p>
          <a:p>
            <a:pPr lvl="2"/>
            <a:r>
              <a:rPr lang="cs-CZ" dirty="0"/>
              <a:t>uloženy na městské rychtě, počátkem 16. století přestěhovány na radnici a uloženy v kovové truhle, městské knihy byly uchovávány v dřevěných skříních</a:t>
            </a:r>
          </a:p>
          <a:p>
            <a:r>
              <a:rPr lang="cs-CZ" dirty="0"/>
              <a:t>po reformě veřejné správy v roce 1850</a:t>
            </a:r>
          </a:p>
          <a:p>
            <a:pPr lvl="1"/>
            <a:r>
              <a:rPr lang="cs-CZ" dirty="0"/>
              <a:t>zrušení patrimoniálních úřadů a magistrátů</a:t>
            </a:r>
          </a:p>
          <a:p>
            <a:pPr lvl="1"/>
            <a:r>
              <a:rPr lang="cs-CZ" dirty="0"/>
              <a:t>snahy o předání písemností do MZA</a:t>
            </a:r>
          </a:p>
          <a:p>
            <a:pPr lvl="2"/>
            <a:r>
              <a:rPr lang="cs-CZ" dirty="0" err="1"/>
              <a:t>Franz</a:t>
            </a:r>
            <a:r>
              <a:rPr lang="cs-CZ" dirty="0"/>
              <a:t> </a:t>
            </a:r>
            <a:r>
              <a:rPr lang="cs-CZ" dirty="0" err="1"/>
              <a:t>Kremer</a:t>
            </a:r>
            <a:r>
              <a:rPr lang="cs-CZ" dirty="0"/>
              <a:t> v roce 1858 zdůraznil, že listiny jsou uloženy jako </a:t>
            </a:r>
          </a:p>
          <a:p>
            <a:pPr lvl="2">
              <a:buNone/>
            </a:pPr>
            <a:r>
              <a:rPr lang="cs-CZ" dirty="0"/>
              <a:t>	"</a:t>
            </a:r>
            <a:r>
              <a:rPr lang="cs-CZ" i="1" dirty="0"/>
              <a:t>starodávné relikvie, draze vykoupené jejich praotci, ve zvláštní železné ohnivzdorné truhle, každá listina zvlášť zabalena v papíru a rovněž přivěšené pečeti uloženy v kovových schránkách</a:t>
            </a:r>
            <a:r>
              <a:rPr lang="cs-CZ" dirty="0"/>
              <a:t>" </a:t>
            </a:r>
          </a:p>
          <a:p>
            <a:pPr lvl="2">
              <a:buNone/>
            </a:pPr>
            <a:r>
              <a:rPr lang="cs-CZ" dirty="0"/>
              <a:t>	a jejich vydání odepřel s tím, že jsou takto uloženy již tři až pět set let, aniž by utrpěly nějakou újmu</a:t>
            </a:r>
          </a:p>
          <a:p>
            <a:pPr lvl="2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 města Ostravy</a:t>
            </a:r>
          </a:p>
        </p:txBody>
      </p:sp>
      <p:pic>
        <p:nvPicPr>
          <p:cNvPr id="4" name="Zástupný symbol pro obsah 3" descr="radnice ostra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4671" y="1196752"/>
            <a:ext cx="2769329" cy="364502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836712"/>
            <a:ext cx="8568952" cy="583264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 roce 1923 </a:t>
            </a:r>
          </a:p>
          <a:p>
            <a:pPr lvl="1"/>
            <a:r>
              <a:rPr lang="cs-CZ" dirty="0" err="1"/>
              <a:t>institucionalizace</a:t>
            </a:r>
            <a:r>
              <a:rPr lang="cs-CZ" dirty="0"/>
              <a:t> městského archivu</a:t>
            </a:r>
          </a:p>
          <a:p>
            <a:pPr lvl="2"/>
            <a:r>
              <a:rPr lang="cs-CZ" dirty="0"/>
              <a:t>v čele referátu, který měl spravovat 2 instituce: archiv a muzeum, gymnazijní profesor Alois </a:t>
            </a:r>
            <a:r>
              <a:rPr lang="cs-CZ" dirty="0" err="1"/>
              <a:t>Adamus</a:t>
            </a:r>
            <a:r>
              <a:rPr lang="cs-CZ" dirty="0"/>
              <a:t>, působil zde do roku 1935</a:t>
            </a:r>
          </a:p>
          <a:p>
            <a:r>
              <a:rPr lang="cs-CZ" dirty="0"/>
              <a:t>v roce 1925 </a:t>
            </a:r>
          </a:p>
          <a:p>
            <a:pPr lvl="1"/>
            <a:r>
              <a:rPr lang="cs-CZ" dirty="0"/>
              <a:t>činnost archivu upravena Instrukcí pro archiv Velké Ostravy</a:t>
            </a:r>
          </a:p>
          <a:p>
            <a:pPr lvl="1"/>
            <a:r>
              <a:rPr lang="cs-CZ" dirty="0"/>
              <a:t>v závěru roku 1925 byl archiv zpřístupněn veřejnosti</a:t>
            </a:r>
          </a:p>
          <a:p>
            <a:pPr lvl="1"/>
            <a:r>
              <a:rPr lang="cs-CZ" dirty="0"/>
              <a:t>soustředění všeho dostupného archivního materiálu z Moravské Ostravy, od roku 1924 (po vzniku tzv. Velké Ostravy) i všech samostatných obcí, které byly do celku začleněny, a z širokého okolí (obava před zničením)</a:t>
            </a:r>
          </a:p>
          <a:p>
            <a:pPr lvl="1"/>
            <a:r>
              <a:rPr lang="cs-CZ" dirty="0"/>
              <a:t>základ archivu tvořily městské listiny, pečetidla, městské knihy, cechovní materiál, stará magistrátní registratura, archiv střeleckého spolku, </a:t>
            </a:r>
            <a:r>
              <a:rPr lang="cs-CZ" dirty="0" err="1"/>
              <a:t>Zwierzinova</a:t>
            </a:r>
            <a:r>
              <a:rPr lang="cs-CZ" dirty="0"/>
              <a:t> pozůstalost, archiválie připojených obcí, spolků, písemných pozůstalostí a jiné dokumentace</a:t>
            </a:r>
          </a:p>
          <a:p>
            <a:r>
              <a:rPr lang="cs-CZ" dirty="0"/>
              <a:t>po roce 1935 v čele archivu úředníci</a:t>
            </a:r>
          </a:p>
          <a:p>
            <a:pPr lvl="1"/>
            <a:r>
              <a:rPr lang="pl-PL" dirty="0"/>
              <a:t>jako poradní orgán působila Archivní a muzejní rada (1935-1939)</a:t>
            </a:r>
          </a:p>
          <a:p>
            <a:r>
              <a:rPr lang="pl-PL" dirty="0"/>
              <a:t>za války v roce 1942 provedena rekonstrukce budovy muzea</a:t>
            </a:r>
          </a:p>
          <a:p>
            <a:pPr lvl="1"/>
            <a:r>
              <a:rPr lang="cs-CZ" dirty="0"/>
              <a:t>část materiálu byla vystěhována do zámku ve Velkých </a:t>
            </a:r>
            <a:r>
              <a:rPr lang="cs-CZ" dirty="0" err="1"/>
              <a:t>Heralticích</a:t>
            </a:r>
            <a:r>
              <a:rPr lang="cs-CZ" dirty="0"/>
              <a:t>, ve Staré Vsi nad </a:t>
            </a:r>
            <a:r>
              <a:rPr lang="cs-CZ" dirty="0" err="1"/>
              <a:t>Ondřejnicí</a:t>
            </a:r>
            <a:r>
              <a:rPr lang="cs-CZ" dirty="0"/>
              <a:t> a do prozatímních depozitářů v jižních a západních Čechách, odkud měly být archiválie odvezeny na německé území </a:t>
            </a:r>
          </a:p>
          <a:p>
            <a:r>
              <a:rPr lang="cs-CZ" dirty="0"/>
              <a:t>do roku 1947 se podařilo získat téměř veškerý archivní materiál zpět včetně nejstarších listin a </a:t>
            </a:r>
            <a:r>
              <a:rPr lang="cs-CZ" dirty="0" err="1"/>
              <a:t>typářů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 města Ostravy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188640"/>
            <a:ext cx="5832648" cy="604867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v roce1952 </a:t>
            </a:r>
          </a:p>
          <a:p>
            <a:pPr lvl="1"/>
            <a:r>
              <a:rPr lang="cs-CZ" dirty="0"/>
              <a:t>došlo k oddělení od muzea</a:t>
            </a:r>
          </a:p>
          <a:p>
            <a:pPr lvl="1"/>
            <a:r>
              <a:rPr lang="cs-CZ" dirty="0"/>
              <a:t>archiv se stal odborným zařízením Jednotného národního výboru v Ostravě, pověřen okresní archivní službou pro </a:t>
            </a:r>
          </a:p>
          <a:p>
            <a:pPr lvl="1">
              <a:buNone/>
            </a:pPr>
            <a:r>
              <a:rPr lang="cs-CZ" dirty="0"/>
              <a:t>	25 obcí tvořících okres Ostrava</a:t>
            </a:r>
          </a:p>
          <a:p>
            <a:r>
              <a:rPr lang="cs-CZ" dirty="0"/>
              <a:t>v roce1960 </a:t>
            </a:r>
          </a:p>
          <a:p>
            <a:pPr lvl="1"/>
            <a:r>
              <a:rPr lang="cs-CZ" dirty="0"/>
              <a:t>zrušen okres Ostrava - venkov, archiv přestal plnit úkoly okresního archivu</a:t>
            </a:r>
          </a:p>
          <a:p>
            <a:pPr lvl="1"/>
            <a:r>
              <a:rPr lang="cs-CZ" dirty="0"/>
              <a:t>přestěhoval se do budovy bývalé </a:t>
            </a:r>
            <a:r>
              <a:rPr lang="cs-CZ" dirty="0" err="1"/>
              <a:t>přívozské</a:t>
            </a:r>
            <a:r>
              <a:rPr lang="cs-CZ" dirty="0"/>
              <a:t> radnice</a:t>
            </a:r>
          </a:p>
          <a:p>
            <a:pPr lvl="1"/>
            <a:r>
              <a:rPr lang="cs-CZ" dirty="0"/>
              <a:t>v 90. letech rekonstrukce budovy a přístavba (1993)</a:t>
            </a:r>
          </a:p>
          <a:p>
            <a:pPr lvl="1"/>
            <a:r>
              <a:rPr lang="cs-CZ" dirty="0"/>
              <a:t>v letech 1996-1997 stěhování </a:t>
            </a:r>
          </a:p>
          <a:p>
            <a:pPr lvl="1">
              <a:buNone/>
            </a:pPr>
            <a:r>
              <a:rPr lang="cs-CZ" dirty="0"/>
              <a:t>	archivního materiálu do nové přístavby</a:t>
            </a:r>
          </a:p>
          <a:p>
            <a:r>
              <a:rPr lang="cs-CZ" dirty="0"/>
              <a:t>rozsáhlá publikační činnost</a:t>
            </a:r>
          </a:p>
          <a:p>
            <a:pPr lvl="1"/>
            <a:r>
              <a:rPr lang="cs-CZ" dirty="0"/>
              <a:t>sborník Ostrava</a:t>
            </a:r>
          </a:p>
          <a:p>
            <a:pPr lvl="1"/>
            <a:r>
              <a:rPr lang="cs-CZ" dirty="0"/>
              <a:t>Ostravské kalendárium</a:t>
            </a:r>
          </a:p>
          <a:p>
            <a:pPr lvl="1"/>
            <a:r>
              <a:rPr lang="cs-CZ" dirty="0"/>
              <a:t>regionální práce</a:t>
            </a:r>
          </a:p>
        </p:txBody>
      </p:sp>
      <p:pic>
        <p:nvPicPr>
          <p:cNvPr id="7" name="Zástupný symbol pro obsah 9" descr="radnice přívo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124744"/>
            <a:ext cx="3419872" cy="2111185"/>
          </a:xfrm>
          <a:prstGeom prst="rect">
            <a:avLst/>
          </a:prstGeom>
        </p:spPr>
      </p:pic>
      <p:sp>
        <p:nvSpPr>
          <p:cNvPr id="8" name="Šipka doprava 7"/>
          <p:cNvSpPr/>
          <p:nvPr/>
        </p:nvSpPr>
        <p:spPr>
          <a:xfrm>
            <a:off x="4572000" y="3284984"/>
            <a:ext cx="1080120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Zástupný symbol pro obsah 3" descr="ostrava32_2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501008"/>
            <a:ext cx="3870066" cy="1008112"/>
          </a:xfrm>
          <a:prstGeom prst="rect">
            <a:avLst/>
          </a:prstGeom>
        </p:spPr>
      </p:pic>
      <p:cxnSp>
        <p:nvCxnSpPr>
          <p:cNvPr id="13" name="Pravoúhlá spojovací čára 12"/>
          <p:cNvCxnSpPr/>
          <p:nvPr/>
        </p:nvCxnSpPr>
        <p:spPr>
          <a:xfrm flipV="1">
            <a:off x="2843808" y="4509120"/>
            <a:ext cx="6048672" cy="7200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Zástupný symbol pro obsah 5" descr="kalend2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2816" y="5301208"/>
            <a:ext cx="4201184" cy="1556792"/>
          </a:xfrm>
          <a:prstGeom prst="rect">
            <a:avLst/>
          </a:prstGeom>
        </p:spPr>
      </p:pic>
      <p:cxnSp>
        <p:nvCxnSpPr>
          <p:cNvPr id="18" name="Pravoúhlá spojovací čára 17"/>
          <p:cNvCxnSpPr/>
          <p:nvPr/>
        </p:nvCxnSpPr>
        <p:spPr>
          <a:xfrm>
            <a:off x="3707904" y="5589240"/>
            <a:ext cx="2160240" cy="86409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https://amo.ostrava.cz/cs</a:t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 descr="amo_20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980728"/>
            <a:ext cx="7560840" cy="5712634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048672" cy="864096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Archiv města Brna</a:t>
            </a:r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4"/>
          </p:nvPr>
        </p:nvSpPr>
        <p:spPr>
          <a:xfrm>
            <a:off x="4645025" y="5805264"/>
            <a:ext cx="4103439" cy="936104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b="1" u="sng" dirty="0">
                <a:solidFill>
                  <a:schemeClr val="accent1"/>
                </a:solidFill>
              </a:rPr>
              <a:t>www.archiv.</a:t>
            </a:r>
            <a:r>
              <a:rPr lang="cs-CZ" b="1" u="sng" dirty="0" err="1">
                <a:solidFill>
                  <a:schemeClr val="accent1"/>
                </a:solidFill>
              </a:rPr>
              <a:t>brno.cz</a:t>
            </a:r>
            <a:r>
              <a:rPr lang="cs-CZ" b="1" u="sng" dirty="0">
                <a:solidFill>
                  <a:schemeClr val="accent1"/>
                </a:solidFill>
              </a:rPr>
              <a:t> </a:t>
            </a:r>
          </a:p>
          <a:p>
            <a:endParaRPr lang="cs-CZ" dirty="0"/>
          </a:p>
        </p:txBody>
      </p:sp>
      <p:pic>
        <p:nvPicPr>
          <p:cNvPr id="21" name="Zástupný symbol pro obsah 9" descr="první pečeť-bar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24744"/>
            <a:ext cx="2395378" cy="2088232"/>
          </a:xfrm>
          <a:prstGeom prst="rect">
            <a:avLst/>
          </a:prstGeom>
        </p:spPr>
      </p:pic>
      <p:sp>
        <p:nvSpPr>
          <p:cNvPr id="22" name="Zaoblený obdélník 21"/>
          <p:cNvSpPr/>
          <p:nvPr/>
        </p:nvSpPr>
        <p:spPr>
          <a:xfrm>
            <a:off x="4644008" y="1268760"/>
            <a:ext cx="42484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Přední 2, Brno – </a:t>
            </a:r>
            <a:r>
              <a:rPr lang="cs-CZ" dirty="0" err="1"/>
              <a:t>Černovice</a:t>
            </a:r>
            <a:endParaRPr lang="cs-CZ" dirty="0"/>
          </a:p>
          <a:p>
            <a:pPr algn="ctr"/>
            <a:endParaRPr lang="cs-CZ" dirty="0"/>
          </a:p>
        </p:txBody>
      </p:sp>
      <p:pic>
        <p:nvPicPr>
          <p:cNvPr id="12" name="Zástupný symbol pro obsah 11" descr="radniceAMB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3861048"/>
            <a:ext cx="4040188" cy="2812711"/>
          </a:xfrm>
        </p:spPr>
      </p:pic>
      <p:pic>
        <p:nvPicPr>
          <p:cNvPr id="13" name="Zástupný symbol pro obsah 3" descr="AM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43740">
            <a:off x="4037769" y="2625909"/>
            <a:ext cx="4743752" cy="3150568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</p:pic>
      <p:sp>
        <p:nvSpPr>
          <p:cNvPr id="14" name="Zaoblený obdélník 13"/>
          <p:cNvSpPr/>
          <p:nvPr/>
        </p:nvSpPr>
        <p:spPr>
          <a:xfrm>
            <a:off x="395536" y="3429000"/>
            <a:ext cx="352839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Nová radnice</a:t>
            </a:r>
          </a:p>
          <a:p>
            <a:pPr algn="ctr"/>
            <a:r>
              <a:rPr lang="cs-CZ" dirty="0"/>
              <a:t>Dominikánské nám. 1, Brno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908720"/>
            <a:ext cx="6480720" cy="547260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od počátku institucionální existence Brna </a:t>
            </a:r>
          </a:p>
          <a:p>
            <a:pPr lvl="1"/>
            <a:r>
              <a:rPr lang="cs-CZ" dirty="0"/>
              <a:t>ukládány písemnosti, které zaručovaly městu důležité hospodářské a politické výsady na Staré radnici, ve druhém poschodí radniční věže</a:t>
            </a:r>
          </a:p>
          <a:p>
            <a:r>
              <a:rPr lang="cs-CZ" dirty="0"/>
              <a:t>v roce 1895 </a:t>
            </a:r>
          </a:p>
          <a:p>
            <a:pPr lvl="1"/>
            <a:r>
              <a:rPr lang="cs-CZ" dirty="0"/>
              <a:t>péčí o archiv pověřen moravský zemský historiograf </a:t>
            </a:r>
          </a:p>
          <a:p>
            <a:pPr lvl="1">
              <a:buNone/>
            </a:pPr>
            <a:r>
              <a:rPr lang="cs-CZ" dirty="0"/>
              <a:t>	</a:t>
            </a:r>
            <a:r>
              <a:rPr lang="cs-CZ" dirty="0" err="1"/>
              <a:t>Bertold</a:t>
            </a:r>
            <a:r>
              <a:rPr lang="cs-CZ" dirty="0"/>
              <a:t> </a:t>
            </a:r>
            <a:r>
              <a:rPr lang="cs-CZ" dirty="0" err="1"/>
              <a:t>Bretholz</a:t>
            </a:r>
            <a:endParaRPr lang="cs-CZ" dirty="0"/>
          </a:p>
          <a:p>
            <a:pPr lvl="1"/>
            <a:r>
              <a:rPr lang="cs-CZ" dirty="0"/>
              <a:t>archiv přestěhován na nynější Novou radnici</a:t>
            </a:r>
          </a:p>
          <a:p>
            <a:r>
              <a:rPr lang="cs-CZ" dirty="0"/>
              <a:t>v roce 1918 </a:t>
            </a:r>
          </a:p>
          <a:p>
            <a:pPr lvl="1"/>
            <a:r>
              <a:rPr lang="cs-CZ" dirty="0"/>
              <a:t>správu městského archivu převzal profesor brněnské univerzity </a:t>
            </a:r>
          </a:p>
          <a:p>
            <a:pPr lvl="1">
              <a:buNone/>
            </a:pPr>
            <a:r>
              <a:rPr lang="cs-CZ" dirty="0"/>
              <a:t>	Bohumil Navrátil</a:t>
            </a:r>
          </a:p>
          <a:p>
            <a:pPr lvl="1"/>
            <a:r>
              <a:rPr lang="cs-CZ" dirty="0"/>
              <a:t>docílil oddělení archivu od městského muzea a zasadil se o trvalé obsazení místa městského archiváře</a:t>
            </a:r>
          </a:p>
          <a:p>
            <a:r>
              <a:rPr lang="cs-CZ" dirty="0"/>
              <a:t>v roce 1929 </a:t>
            </a:r>
          </a:p>
          <a:p>
            <a:pPr lvl="1"/>
            <a:r>
              <a:rPr lang="cs-CZ" dirty="0"/>
              <a:t>prvním městským archivářem zemského hlavního města Brna jmenován Jaroslav Dřímal</a:t>
            </a:r>
          </a:p>
          <a:p>
            <a:pPr lvl="1"/>
            <a:r>
              <a:rPr lang="cs-CZ" dirty="0"/>
              <a:t>probíhala inventarizace a katalogizace celé řady fondů</a:t>
            </a:r>
          </a:p>
          <a:p>
            <a:pPr lvl="1"/>
            <a:r>
              <a:rPr lang="cs-CZ" dirty="0"/>
              <a:t>v roce 1930 vydána publikace: </a:t>
            </a:r>
          </a:p>
          <a:p>
            <a:pPr lvl="1">
              <a:buNone/>
            </a:pPr>
            <a:r>
              <a:rPr lang="cs-CZ" i="1" dirty="0"/>
              <a:t>	Archiv zemského hlavního města Brna</a:t>
            </a:r>
          </a:p>
          <a:p>
            <a:r>
              <a:rPr lang="cs-CZ" dirty="0"/>
              <a:t>v roce 1935 </a:t>
            </a:r>
          </a:p>
          <a:p>
            <a:pPr lvl="1"/>
            <a:r>
              <a:rPr lang="cs-CZ" dirty="0"/>
              <a:t>archiv získal v souvislosti s opravou Nové radnice další prostory, vybavené funkčními regály a zásuvkami na mapy</a:t>
            </a:r>
          </a:p>
          <a:p>
            <a:r>
              <a:rPr lang="cs-CZ" dirty="0"/>
              <a:t>v roce 1939 </a:t>
            </a:r>
          </a:p>
          <a:p>
            <a:pPr lvl="1"/>
            <a:r>
              <a:rPr lang="cs-CZ" dirty="0"/>
              <a:t>na </a:t>
            </a:r>
            <a:r>
              <a:rPr lang="cs-CZ" dirty="0" err="1"/>
              <a:t>Dřímalovo</a:t>
            </a:r>
            <a:r>
              <a:rPr lang="cs-CZ" dirty="0"/>
              <a:t> místo dosazen německý komisař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dirty="0"/>
              <a:t>Archiv města Brna</a:t>
            </a:r>
          </a:p>
        </p:txBody>
      </p:sp>
      <p:pic>
        <p:nvPicPr>
          <p:cNvPr id="5" name="Zástupný symbol pro obsah 7" descr="stará radn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1"/>
            <a:ext cx="2339752" cy="3428999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 flipV="1">
            <a:off x="6372200" y="1196752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Zástupný symbol pro obsah 27" descr="02-mapa-cr-okresy-2015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332656"/>
            <a:ext cx="9143999" cy="6108128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po osvobození Brna </a:t>
            </a:r>
          </a:p>
          <a:p>
            <a:pPr lvl="1"/>
            <a:r>
              <a:rPr lang="cs-CZ" dirty="0"/>
              <a:t>do archivu se vrátili propuštění zaměstnanci, městskému archiváři bylo podřízeno městské muzeum</a:t>
            </a:r>
          </a:p>
          <a:p>
            <a:pPr lvl="1"/>
            <a:r>
              <a:rPr lang="cs-CZ" dirty="0"/>
              <a:t>oprava poškozených depozitářů, navrácení fondů vyvezených za město</a:t>
            </a:r>
          </a:p>
          <a:p>
            <a:pPr lvl="1"/>
            <a:r>
              <a:rPr lang="cs-CZ" dirty="0"/>
              <a:t>přebírání materiálů z ústřední městské spisovny (zasypána při bombardování města) a fondů německých institucí</a:t>
            </a:r>
          </a:p>
          <a:p>
            <a:r>
              <a:rPr lang="cs-CZ" dirty="0"/>
              <a:t>v 50. letech 20. století </a:t>
            </a:r>
          </a:p>
          <a:p>
            <a:pPr lvl="1"/>
            <a:r>
              <a:rPr lang="cs-CZ" dirty="0"/>
              <a:t>přebírání celků </a:t>
            </a:r>
          </a:p>
          <a:p>
            <a:pPr lvl="2"/>
            <a:r>
              <a:rPr lang="cs-CZ" dirty="0"/>
              <a:t>panství Královo Pole, Zábrdovice a Líšeň</a:t>
            </a:r>
          </a:p>
          <a:p>
            <a:pPr lvl="2"/>
            <a:r>
              <a:rPr lang="cs-CZ" dirty="0"/>
              <a:t>líšeňské knihovny rodu </a:t>
            </a:r>
            <a:r>
              <a:rPr lang="cs-CZ" dirty="0" err="1"/>
              <a:t>Belcrediů</a:t>
            </a:r>
            <a:endParaRPr lang="cs-CZ" dirty="0"/>
          </a:p>
          <a:p>
            <a:pPr lvl="2"/>
            <a:r>
              <a:rPr lang="cs-CZ" dirty="0"/>
              <a:t>brněnské matriky a matriční doklady </a:t>
            </a:r>
          </a:p>
          <a:p>
            <a:pPr lvl="3"/>
            <a:r>
              <a:rPr lang="cs-CZ" dirty="0"/>
              <a:t>matriky byly předány do MZA, matriční doklady zůstaly uloženy v městském archivu </a:t>
            </a:r>
          </a:p>
          <a:p>
            <a:r>
              <a:rPr lang="cs-CZ" dirty="0"/>
              <a:t>v roce 1954 </a:t>
            </a:r>
          </a:p>
          <a:p>
            <a:pPr lvl="1"/>
            <a:r>
              <a:rPr lang="cs-CZ" dirty="0"/>
              <a:t>odborným zařízením Městského národního výboru v Brně, přičleněn k odboru pro vnitřní věci</a:t>
            </a:r>
          </a:p>
          <a:p>
            <a:pPr lvl="1"/>
            <a:r>
              <a:rPr lang="cs-CZ" dirty="0"/>
              <a:t>plnil funkci okresního archivu Městského národního výboru a pro všechny Obvodní národní výbory a Místní národní výbory na území města Brna</a:t>
            </a:r>
          </a:p>
          <a:p>
            <a:r>
              <a:rPr lang="cs-CZ" dirty="0"/>
              <a:t>v roce 1956 archiv vydal: </a:t>
            </a:r>
          </a:p>
          <a:p>
            <a:pPr>
              <a:buNone/>
            </a:pPr>
            <a:r>
              <a:rPr lang="cs-CZ" i="1" dirty="0"/>
              <a:t>	Průvodce po fondech a sbírkách Archivu města Brna</a:t>
            </a:r>
          </a:p>
          <a:p>
            <a:r>
              <a:rPr lang="cs-CZ" dirty="0"/>
              <a:t>v roce 1959 začal archiv vydávat sborník </a:t>
            </a:r>
          </a:p>
          <a:p>
            <a:pPr>
              <a:buNone/>
            </a:pPr>
            <a:r>
              <a:rPr lang="cs-CZ" i="1" dirty="0"/>
              <a:t>	Brno v minulosti a dnes </a:t>
            </a:r>
          </a:p>
          <a:p>
            <a:r>
              <a:rPr lang="cs-CZ" dirty="0"/>
              <a:t>v letech 1969 a 1973 vyšly </a:t>
            </a:r>
            <a:r>
              <a:rPr lang="cs-CZ" i="1" dirty="0"/>
              <a:t>Dějiny Brna 1 </a:t>
            </a:r>
            <a:r>
              <a:rPr lang="cs-CZ" dirty="0"/>
              <a:t>a</a:t>
            </a:r>
            <a:r>
              <a:rPr lang="cs-CZ" i="1" dirty="0"/>
              <a:t> Dějiny Brna 2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476672"/>
            <a:ext cx="8352928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po roce 1989 Archiv města Brna získal</a:t>
            </a:r>
          </a:p>
          <a:p>
            <a:pPr lvl="1"/>
            <a:r>
              <a:rPr lang="cs-CZ" dirty="0"/>
              <a:t>budovu v Brně-</a:t>
            </a:r>
            <a:r>
              <a:rPr lang="cs-CZ" dirty="0" err="1"/>
              <a:t>Černovicích</a:t>
            </a:r>
            <a:r>
              <a:rPr lang="cs-CZ" dirty="0"/>
              <a:t> na Přední ulici</a:t>
            </a:r>
          </a:p>
          <a:p>
            <a:pPr lvl="2"/>
            <a:r>
              <a:rPr lang="cs-CZ" dirty="0"/>
              <a:t>do té doby sklad Domácích potřeb</a:t>
            </a:r>
          </a:p>
          <a:p>
            <a:pPr lvl="2"/>
            <a:r>
              <a:rPr lang="cs-CZ" dirty="0"/>
              <a:t>východisko z neudržitelného stavu, v té době byly písemnosti archivu roztroušeny na 14 místech</a:t>
            </a:r>
          </a:p>
          <a:p>
            <a:pPr lvl="1"/>
            <a:r>
              <a:rPr lang="cs-CZ" dirty="0"/>
              <a:t>byla dokončena přestavba objektu v </a:t>
            </a:r>
            <a:r>
              <a:rPr lang="cs-CZ" dirty="0" err="1"/>
              <a:t>Kuřimi</a:t>
            </a:r>
            <a:endParaRPr lang="cs-CZ" dirty="0"/>
          </a:p>
          <a:p>
            <a:r>
              <a:rPr lang="cs-CZ" dirty="0"/>
              <a:t>v roce 2001 rekonstrukce budovy v </a:t>
            </a:r>
            <a:r>
              <a:rPr lang="cs-CZ" dirty="0" err="1"/>
              <a:t>Černovicích</a:t>
            </a:r>
            <a:r>
              <a:rPr lang="cs-CZ" dirty="0"/>
              <a:t> pro archivní účely</a:t>
            </a:r>
          </a:p>
          <a:p>
            <a:pPr lvl="1"/>
            <a:r>
              <a:rPr lang="cs-CZ" dirty="0"/>
              <a:t>v roce 2002 nové hlavní sídlo Archivu města Brna otevřeno</a:t>
            </a:r>
          </a:p>
          <a:p>
            <a:pPr lvl="2"/>
            <a:r>
              <a:rPr lang="cs-CZ" dirty="0"/>
              <a:t>budova o třech podlažích vyřešila pracovní a ukládací problémy archivu</a:t>
            </a:r>
          </a:p>
          <a:p>
            <a:r>
              <a:rPr lang="cs-CZ" dirty="0"/>
              <a:t>v roce 2005 </a:t>
            </a:r>
          </a:p>
          <a:p>
            <a:pPr lvl="1"/>
            <a:r>
              <a:rPr lang="cs-CZ" dirty="0"/>
              <a:t>na sousední parcele v </a:t>
            </a:r>
            <a:r>
              <a:rPr lang="cs-CZ" dirty="0" err="1"/>
              <a:t>Černovicích</a:t>
            </a:r>
            <a:r>
              <a:rPr lang="cs-CZ" dirty="0"/>
              <a:t>  vybudován nový rozsáhlý třípodlažní depozitář</a:t>
            </a:r>
          </a:p>
          <a:p>
            <a:r>
              <a:rPr lang="cs-CZ" dirty="0"/>
              <a:t>nejcennější archiválie</a:t>
            </a:r>
          </a:p>
          <a:p>
            <a:pPr lvl="1"/>
            <a:r>
              <a:rPr lang="cs-CZ" dirty="0"/>
              <a:t>Sbírka listin, mandátů a listů, část Sbírky rukopisů a úředních knih, Svatojakubská a </a:t>
            </a:r>
            <a:r>
              <a:rPr lang="cs-CZ" dirty="0" err="1"/>
              <a:t>Mitrovského</a:t>
            </a:r>
            <a:r>
              <a:rPr lang="cs-CZ" dirty="0"/>
              <a:t> knihovna, zůstávají uloženy v původním sídle archivu, v budově Nové radnice na Dominikánském náměstí</a:t>
            </a:r>
          </a:p>
          <a:p>
            <a:r>
              <a:rPr lang="cs-CZ" dirty="0"/>
              <a:t>další skupina písemností se nachází v budově tzv. </a:t>
            </a:r>
            <a:r>
              <a:rPr lang="cs-CZ" dirty="0" err="1"/>
              <a:t>meziarchivu</a:t>
            </a:r>
            <a:r>
              <a:rPr lang="cs-CZ" dirty="0"/>
              <a:t> v </a:t>
            </a:r>
            <a:r>
              <a:rPr lang="cs-CZ" dirty="0" err="1"/>
              <a:t>Kuřimi</a:t>
            </a:r>
            <a:endParaRPr lang="cs-CZ" dirty="0"/>
          </a:p>
          <a:p>
            <a:pPr lvl="1"/>
            <a:r>
              <a:rPr lang="cs-CZ" dirty="0"/>
              <a:t>jedná se o písemnosti zrušených komunálních podniků a městských zařízení (tedy spisů s dosud </a:t>
            </a:r>
            <a:r>
              <a:rPr lang="cs-CZ" dirty="0" err="1"/>
              <a:t>neprošlou</a:t>
            </a:r>
            <a:r>
              <a:rPr lang="cs-CZ" dirty="0"/>
              <a:t> skartační lhůtou)</a:t>
            </a:r>
          </a:p>
          <a:p>
            <a:r>
              <a:rPr lang="cs-CZ" dirty="0"/>
              <a:t>do roku 2008 byl Archiv města Brna zařízením Magistrátu města Brna, následně se stal jedním z jeho odborů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Depozitáře na Nové radnici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060848"/>
            <a:ext cx="492783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0"/>
            <a:ext cx="3143740" cy="41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645024"/>
            <a:ext cx="3816659" cy="309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aoblený obdélník 8"/>
          <p:cNvSpPr/>
          <p:nvPr/>
        </p:nvSpPr>
        <p:spPr>
          <a:xfrm>
            <a:off x="3275856" y="1772816"/>
            <a:ext cx="25922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20. léta 20. století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1043608" y="6165304"/>
            <a:ext cx="403244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Speciální kovové regály, rok 1958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4896544" cy="1152128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 města Brna</a:t>
            </a:r>
            <a:br>
              <a:rPr lang="cs-CZ" dirty="0"/>
            </a:br>
            <a:r>
              <a:rPr lang="cs-CZ" dirty="0"/>
              <a:t>v </a:t>
            </a:r>
            <a:r>
              <a:rPr lang="cs-CZ" dirty="0" err="1"/>
              <a:t>Černovicích</a:t>
            </a:r>
            <a:br>
              <a:rPr lang="cs-CZ" dirty="0"/>
            </a:br>
            <a:endParaRPr lang="cs-CZ" dirty="0"/>
          </a:p>
        </p:txBody>
      </p:sp>
      <p:pic>
        <p:nvPicPr>
          <p:cNvPr id="14" name="Zástupný symbol pro obsah 13" descr="AMBpred rekonstrukci 00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4077072"/>
            <a:ext cx="4263985" cy="2780928"/>
          </a:xfrm>
        </p:spPr>
      </p:pic>
      <p:pic>
        <p:nvPicPr>
          <p:cNvPr id="17" name="Zástupný symbol pro obsah 12" descr="AMBpred rekonstrukci 00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635896" y="1052736"/>
            <a:ext cx="5508104" cy="3528392"/>
          </a:xfrm>
        </p:spPr>
      </p:pic>
      <p:pic>
        <p:nvPicPr>
          <p:cNvPr id="18" name="Zástupný symbol pro obsah 6" descr="AMBpred rekonstrukci 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3812" y="4223030"/>
            <a:ext cx="4040188" cy="2634970"/>
          </a:xfrm>
          <a:prstGeom prst="rect">
            <a:avLst/>
          </a:prstGeom>
          <a:ln>
            <a:noFill/>
            <a:prstDash val="sysDash"/>
            <a:miter lim="800000"/>
          </a:ln>
        </p:spPr>
      </p:pic>
      <p:sp>
        <p:nvSpPr>
          <p:cNvPr id="19" name="Zaoblený obdélník 18"/>
          <p:cNvSpPr/>
          <p:nvPr/>
        </p:nvSpPr>
        <p:spPr>
          <a:xfrm>
            <a:off x="5148064" y="332656"/>
            <a:ext cx="399593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Budova před rekonstrukcí </a:t>
            </a:r>
          </a:p>
          <a:p>
            <a:pPr algn="ctr"/>
            <a:endParaRPr lang="cs-CZ" dirty="0"/>
          </a:p>
        </p:txBody>
      </p:sp>
      <p:sp>
        <p:nvSpPr>
          <p:cNvPr id="20" name="Zaoblený obdélník 19"/>
          <p:cNvSpPr/>
          <p:nvPr/>
        </p:nvSpPr>
        <p:spPr>
          <a:xfrm>
            <a:off x="0" y="3356992"/>
            <a:ext cx="36358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 err="1"/>
              <a:t>Černovická</a:t>
            </a:r>
            <a:r>
              <a:rPr lang="cs-CZ" dirty="0"/>
              <a:t> transformovna </a:t>
            </a:r>
          </a:p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pro obsah 14" descr="8.14_P10107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2348880"/>
            <a:ext cx="2782506" cy="371045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922114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Archiv města Brna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sz="half" idx="4294967295"/>
          </p:nvPr>
        </p:nvSpPr>
        <p:spPr>
          <a:xfrm>
            <a:off x="179512" y="1412776"/>
            <a:ext cx="3384376" cy="4536504"/>
          </a:xfrm>
        </p:spPr>
        <p:txBody>
          <a:bodyPr>
            <a:normAutofit/>
          </a:bodyPr>
          <a:lstStyle/>
          <a:p>
            <a:r>
              <a:rPr lang="cs-CZ" sz="2000" dirty="0"/>
              <a:t>archiv územně samosprávného celku </a:t>
            </a:r>
          </a:p>
          <a:p>
            <a:r>
              <a:rPr lang="cs-CZ" sz="2000" dirty="0"/>
              <a:t>odbor Magistrátu města Brna </a:t>
            </a:r>
          </a:p>
          <a:p>
            <a:r>
              <a:rPr lang="cs-CZ" sz="2000" dirty="0"/>
              <a:t>sídla: </a:t>
            </a:r>
          </a:p>
          <a:p>
            <a:pPr lvl="1">
              <a:buFont typeface="Arial" pitchFamily="34" charset="0"/>
              <a:buChar char="•"/>
            </a:pPr>
            <a:r>
              <a:rPr lang="cs-CZ" sz="1600" dirty="0"/>
              <a:t>hlavní budova </a:t>
            </a:r>
          </a:p>
          <a:p>
            <a:pPr lvl="1">
              <a:buNone/>
            </a:pPr>
            <a:r>
              <a:rPr lang="cs-CZ" sz="1600" dirty="0"/>
              <a:t>	Přední 2, Brno – </a:t>
            </a:r>
            <a:r>
              <a:rPr lang="cs-CZ" sz="1600" dirty="0" err="1"/>
              <a:t>Černovice</a:t>
            </a:r>
            <a:r>
              <a:rPr lang="cs-CZ" sz="1600" dirty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pl-PL" sz="1600" dirty="0"/>
              <a:t>Nová radnice </a:t>
            </a:r>
          </a:p>
          <a:p>
            <a:pPr lvl="1">
              <a:buNone/>
            </a:pPr>
            <a:r>
              <a:rPr lang="pl-PL" sz="1600" dirty="0"/>
              <a:t>	Dominikánské nám. 1, Brno </a:t>
            </a:r>
          </a:p>
          <a:p>
            <a:pPr lvl="1">
              <a:buFont typeface="Arial" pitchFamily="34" charset="0"/>
              <a:buChar char="•"/>
            </a:pPr>
            <a:r>
              <a:rPr lang="cs-CZ" sz="1600" dirty="0" err="1"/>
              <a:t>Kuřim</a:t>
            </a:r>
            <a:r>
              <a:rPr lang="cs-CZ" sz="1600" dirty="0"/>
              <a:t> – </a:t>
            </a:r>
            <a:r>
              <a:rPr lang="cs-CZ" sz="1600" dirty="0" err="1"/>
              <a:t>meziarchiv</a:t>
            </a:r>
            <a:endParaRPr lang="cs-CZ" sz="1600" dirty="0"/>
          </a:p>
          <a:p>
            <a:pPr lvl="1">
              <a:buNone/>
            </a:pPr>
            <a:r>
              <a:rPr lang="cs-CZ" sz="1600" dirty="0"/>
              <a:t>	</a:t>
            </a:r>
            <a:r>
              <a:rPr lang="cs-CZ" sz="1600" dirty="0" err="1"/>
              <a:t>Křížkovského</a:t>
            </a:r>
            <a:r>
              <a:rPr lang="cs-CZ" sz="1600" dirty="0"/>
              <a:t> 294, </a:t>
            </a:r>
            <a:r>
              <a:rPr lang="cs-CZ" sz="1600" dirty="0" err="1"/>
              <a:t>Kuřim</a:t>
            </a:r>
            <a:endParaRPr lang="cs-CZ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2367" y="4650580"/>
            <a:ext cx="3351633" cy="220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Zástupný symbol pro obsah 9" descr="AMB r_2009_foto sch (10)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980728"/>
            <a:ext cx="3312286" cy="2160240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>
          <a:xfrm>
            <a:off x="6732240" y="3068960"/>
            <a:ext cx="20882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Černovice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3419872" y="6021288"/>
            <a:ext cx="201622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Nová radnice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6804248" y="4509120"/>
            <a:ext cx="194421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Kuřim</a:t>
            </a:r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0" y="0"/>
            <a:ext cx="5652120" cy="7647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V Archivu města Brna jsou uloženy písemnosti: </a:t>
            </a:r>
            <a:br>
              <a:rPr lang="cs-CZ" dirty="0"/>
            </a:b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2"/>
          </p:nvPr>
        </p:nvSpPr>
        <p:spPr>
          <a:xfrm>
            <a:off x="179512" y="764704"/>
            <a:ext cx="5328592" cy="5976664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sz="1700" dirty="0"/>
              <a:t>samosprávných úřadů města Brna a připojených obcí z období od 13. století do současnosti </a:t>
            </a:r>
          </a:p>
          <a:p>
            <a:pPr lvl="1">
              <a:buFont typeface="Wingdings" pitchFamily="2" charset="2"/>
              <a:buChar char="Ø"/>
            </a:pPr>
            <a:r>
              <a:rPr lang="cs-CZ" sz="1300" dirty="0"/>
              <a:t>včetně rozsáhlé sbírky pergamenových listin a městských úředních knih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brněnských řemeslnických cechů, společenstev a spolků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brněnských farních úřadů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českých i německých škol působících na území města Brna včetně školských úřadů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velkostatek </a:t>
            </a:r>
            <a:r>
              <a:rPr lang="cs-CZ" sz="1700" dirty="0" err="1"/>
              <a:t>Kuřim</a:t>
            </a:r>
            <a:endParaRPr lang="cs-CZ" sz="1700" dirty="0"/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kulturních, sociálních a zdravotnických úřadů, působících na území města Brna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městských komunálních podniků a družstev</a:t>
            </a:r>
          </a:p>
          <a:p>
            <a:pPr lvl="1">
              <a:buFont typeface="Wingdings" pitchFamily="2" charset="2"/>
              <a:buChar char="Ø"/>
            </a:pPr>
            <a:r>
              <a:rPr lang="cs-CZ" sz="1300" dirty="0"/>
              <a:t>včetně JZD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písemné pozůstalosti některých významných brněnských občanů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rozsáhlá sbírka fotografií a pohlednic s brněnskou tématikou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sbírka map a plánů, týkajících se území města Brna</a:t>
            </a:r>
          </a:p>
          <a:p>
            <a:endParaRPr lang="cs-CZ" sz="1700" dirty="0"/>
          </a:p>
          <a:p>
            <a:endParaRPr lang="cs-CZ" dirty="0"/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41319" y="0"/>
            <a:ext cx="3502681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aoblený obdélníkový popisek 16"/>
          <p:cNvSpPr/>
          <p:nvPr/>
        </p:nvSpPr>
        <p:spPr>
          <a:xfrm>
            <a:off x="5796136" y="5445224"/>
            <a:ext cx="3240360" cy="1008112"/>
          </a:xfrm>
          <a:prstGeom prst="wedgeRoundRectCallout">
            <a:avLst>
              <a:gd name="adj1" fmla="val 3"/>
              <a:gd name="adj2" fmla="val -499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Privilegium Václava I. </a:t>
            </a:r>
          </a:p>
          <a:p>
            <a:pPr algn="ctr"/>
            <a:r>
              <a:rPr lang="cs-CZ" dirty="0"/>
              <a:t>(leden 1243)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11352" y="0"/>
            <a:ext cx="583264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Zástupný symbol pro obsah 4" descr="l105056239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916832"/>
            <a:ext cx="4464496" cy="3348371"/>
          </a:xfrm>
        </p:spPr>
      </p:pic>
      <p:pic>
        <p:nvPicPr>
          <p:cNvPr id="27" name="Zástupný symbol pro obsah 6" descr="l1050562557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995936" y="3501008"/>
            <a:ext cx="4415011" cy="2924944"/>
          </a:xfrm>
        </p:spPr>
      </p:pic>
      <p:sp>
        <p:nvSpPr>
          <p:cNvPr id="29" name="Zaoblený obdélník 28"/>
          <p:cNvSpPr/>
          <p:nvPr/>
        </p:nvSpPr>
        <p:spPr>
          <a:xfrm>
            <a:off x="251520" y="260648"/>
            <a:ext cx="316835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Právní kniha písaře Jana </a:t>
            </a:r>
          </a:p>
          <a:p>
            <a:pPr algn="ctr"/>
            <a:r>
              <a:rPr lang="cs-CZ" dirty="0"/>
              <a:t>(po roce 1355)</a:t>
            </a:r>
          </a:p>
          <a:p>
            <a:pPr algn="ctr"/>
            <a:endParaRPr lang="cs-CZ" dirty="0"/>
          </a:p>
        </p:txBody>
      </p:sp>
      <p:sp>
        <p:nvSpPr>
          <p:cNvPr id="30" name="Zaoblený obdélník 29"/>
          <p:cNvSpPr/>
          <p:nvPr/>
        </p:nvSpPr>
        <p:spPr>
          <a:xfrm>
            <a:off x="251520" y="5157192"/>
            <a:ext cx="352839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Tzv. Švédské privilegium z </a:t>
            </a:r>
          </a:p>
          <a:p>
            <a:pPr algn="ctr"/>
            <a:r>
              <a:rPr lang="cs-CZ" dirty="0"/>
              <a:t>3. února 1646</a:t>
            </a:r>
          </a:p>
          <a:p>
            <a:pPr algn="ctr"/>
            <a:endParaRPr lang="cs-CZ" dirty="0"/>
          </a:p>
        </p:txBody>
      </p:sp>
      <p:sp>
        <p:nvSpPr>
          <p:cNvPr id="31" name="Zaoblený obdélník 30"/>
          <p:cNvSpPr/>
          <p:nvPr/>
        </p:nvSpPr>
        <p:spPr>
          <a:xfrm>
            <a:off x="6804248" y="6137920"/>
            <a:ext cx="233975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Olomoucký misál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 sbírek Archivu města Brna</a:t>
            </a:r>
          </a:p>
        </p:txBody>
      </p:sp>
      <p:pic>
        <p:nvPicPr>
          <p:cNvPr id="5" name="Zástupný symbol pro obsah 4" descr="sbírka grafik,kreseb a reprotisků 551.tif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040188" cy="2693205"/>
          </a:xfrm>
        </p:spPr>
      </p:pic>
      <p:pic>
        <p:nvPicPr>
          <p:cNvPr id="10" name="Zástupný symbol pro obsah 9" descr="Hlavní nádraží-XXXVd-13.tif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196752"/>
            <a:ext cx="4041775" cy="2607109"/>
          </a:xfrm>
        </p:spPr>
      </p:pic>
      <p:sp>
        <p:nvSpPr>
          <p:cNvPr id="17" name="Zaoblený obdélník 16"/>
          <p:cNvSpPr/>
          <p:nvPr/>
        </p:nvSpPr>
        <p:spPr>
          <a:xfrm>
            <a:off x="539552" y="3789040"/>
            <a:ext cx="291581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Veduta Zelného trhu od Františka Richtera</a:t>
            </a:r>
          </a:p>
        </p:txBody>
      </p:sp>
      <p:sp>
        <p:nvSpPr>
          <p:cNvPr id="19" name="Zaoblený obdélník 18"/>
          <p:cNvSpPr/>
          <p:nvPr/>
        </p:nvSpPr>
        <p:spPr>
          <a:xfrm>
            <a:off x="6263680" y="3284984"/>
            <a:ext cx="28803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Pohlednice z hlavního nádraží v Brně</a:t>
            </a:r>
          </a:p>
        </p:txBody>
      </p:sp>
      <p:pic>
        <p:nvPicPr>
          <p:cNvPr id="8" name="Zástupný symbol pro obsah 4" descr="9.8_VI c1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4005064"/>
            <a:ext cx="4038600" cy="2702522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bg1"/>
            </a:solidFill>
            <a:miter lim="800000"/>
          </a:ln>
        </p:spPr>
      </p:pic>
      <p:sp>
        <p:nvSpPr>
          <p:cNvPr id="9" name="Zaoblený obdélník 8"/>
          <p:cNvSpPr/>
          <p:nvPr/>
        </p:nvSpPr>
        <p:spPr>
          <a:xfrm>
            <a:off x="251520" y="5373216"/>
            <a:ext cx="3600400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Nově proražená třída od pomníku Josefa II. směrem k Velkému náměstí, fotografie Josefa </a:t>
            </a:r>
            <a:r>
              <a:rPr lang="cs-CZ" dirty="0" err="1"/>
              <a:t>Kunzfelda</a:t>
            </a:r>
            <a:endParaRPr 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Nadpis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 evidenčních fondů AMB</a:t>
            </a:r>
          </a:p>
        </p:txBody>
      </p:sp>
      <p:pic>
        <p:nvPicPr>
          <p:cNvPr id="8" name="Zástupný symbol pro obsah 7" descr="archiv digitalizace_foto sch-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3861048"/>
            <a:ext cx="4125885" cy="2750326"/>
          </a:xfrm>
        </p:spPr>
      </p:pic>
      <p:pic>
        <p:nvPicPr>
          <p:cNvPr id="9" name="Zástupný symbol pro obsah 3" descr="archiv digitalizace_foto sch-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5" y="1124744"/>
            <a:ext cx="3888703" cy="2592288"/>
          </a:xfrm>
          <a:prstGeom prst="rect">
            <a:avLst/>
          </a:prstGeom>
        </p:spPr>
      </p:pic>
      <p:pic>
        <p:nvPicPr>
          <p:cNvPr id="10" name="Zástupný symbol pro obsah 18" descr="List_161a_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1700808"/>
            <a:ext cx="5245931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8136904" cy="151216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cs-CZ" dirty="0"/>
          </a:p>
          <a:p>
            <a:pPr>
              <a:buFont typeface="Wingdings" pitchFamily="2" charset="2"/>
              <a:buChar char="Ø"/>
            </a:pPr>
            <a:r>
              <a:rPr lang="cs-CZ" dirty="0"/>
              <a:t>obsahuje více než 63 000 kusů svazků převážně odborné historické literatury a časopisů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40968"/>
            <a:ext cx="5262340" cy="350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Archivní knihovna </a:t>
            </a:r>
            <a:br>
              <a:rPr lang="cs-CZ" dirty="0"/>
            </a:br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1065" y="2348880"/>
            <a:ext cx="4592935" cy="300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332656"/>
            <a:ext cx="8352928" cy="6336704"/>
          </a:xfrm>
        </p:spPr>
        <p:txBody>
          <a:bodyPr>
            <a:normAutofit fontScale="85000" lnSpcReduction="20000"/>
          </a:bodyPr>
          <a:lstStyle/>
          <a:p>
            <a:r>
              <a:rPr lang="cs-CZ" sz="3500" dirty="0"/>
              <a:t>Archivní soubory uložené v </a:t>
            </a:r>
            <a:r>
              <a:rPr lang="cs-CZ" sz="3500" dirty="0" err="1"/>
              <a:t>SOkA</a:t>
            </a:r>
            <a:r>
              <a:rPr lang="cs-CZ" sz="3500" dirty="0"/>
              <a:t> a AM</a:t>
            </a:r>
          </a:p>
          <a:p>
            <a:pPr lvl="1"/>
            <a:r>
              <a:rPr lang="cs-CZ" dirty="0"/>
              <a:t>archivy měst, okresní úřady, zastupitelstva, soudy a okresní národní výbory</a:t>
            </a:r>
          </a:p>
          <a:p>
            <a:pPr lvl="1"/>
            <a:r>
              <a:rPr lang="cs-CZ" dirty="0"/>
              <a:t>fondy původců s okresní působností</a:t>
            </a:r>
          </a:p>
          <a:p>
            <a:pPr lvl="1"/>
            <a:r>
              <a:rPr lang="cs-CZ" dirty="0"/>
              <a:t>po roce 1945 fondy okresních orgánů, organizací a zařízení</a:t>
            </a:r>
          </a:p>
          <a:p>
            <a:pPr lvl="1"/>
            <a:r>
              <a:rPr lang="cs-CZ" dirty="0"/>
              <a:t>fondy místní provenience</a:t>
            </a:r>
          </a:p>
          <a:p>
            <a:pPr lvl="2"/>
            <a:r>
              <a:rPr lang="cs-CZ" dirty="0"/>
              <a:t>obecní úřady, městské a místní národní výbory, notáři</a:t>
            </a:r>
          </a:p>
          <a:p>
            <a:pPr lvl="2"/>
            <a:r>
              <a:rPr lang="cs-CZ" dirty="0"/>
              <a:t>základní a střední školy, místní, obvodní či újezdní školní rady</a:t>
            </a:r>
          </a:p>
          <a:p>
            <a:pPr lvl="2"/>
            <a:r>
              <a:rPr lang="cs-CZ" dirty="0"/>
              <a:t>zdravotnická a kulturní zařízení</a:t>
            </a:r>
          </a:p>
          <a:p>
            <a:pPr lvl="2"/>
            <a:r>
              <a:rPr lang="cs-CZ" dirty="0"/>
              <a:t>cechy a živnostenská společenstva</a:t>
            </a:r>
          </a:p>
          <a:p>
            <a:pPr lvl="2"/>
            <a:r>
              <a:rPr lang="cs-CZ" dirty="0"/>
              <a:t>spolky všeho druhu (dělnické, vzdělávací, střelecké, církevní, čtenářské, zábavní, divadelní, hasičské, hospodářské, pěvecké, hudební, podpůrné, dobročinné, stavební, osvětové, tělovýchovné, zaměstnanecké, odborové)</a:t>
            </a:r>
          </a:p>
          <a:p>
            <a:pPr lvl="2"/>
            <a:r>
              <a:rPr lang="cs-CZ" dirty="0"/>
              <a:t>fondy místních a okresních organizací politických stran před rokem 1945</a:t>
            </a:r>
          </a:p>
          <a:p>
            <a:pPr lvl="2"/>
            <a:r>
              <a:rPr lang="cs-CZ" dirty="0"/>
              <a:t>děkanské a farní úřady či vikariáty</a:t>
            </a:r>
          </a:p>
          <a:p>
            <a:pPr lvl="2"/>
            <a:r>
              <a:rPr lang="cs-CZ" dirty="0"/>
              <a:t>drobnější výrobní a hospodářské podniky či družstva (včetně JZD)</a:t>
            </a:r>
          </a:p>
          <a:p>
            <a:pPr lvl="2"/>
            <a:r>
              <a:rPr lang="cs-CZ" dirty="0"/>
              <a:t>spořitelny, kampeličky, záložny a pojišťovny</a:t>
            </a:r>
          </a:p>
          <a:p>
            <a:pPr lvl="2"/>
            <a:r>
              <a:rPr lang="cs-CZ" dirty="0"/>
              <a:t>osobní písemné pozůstalosti</a:t>
            </a:r>
          </a:p>
          <a:p>
            <a:pPr lvl="2"/>
            <a:r>
              <a:rPr lang="cs-CZ" dirty="0"/>
              <a:t>sbírky dokumentace:</a:t>
            </a:r>
          </a:p>
          <a:p>
            <a:pPr lvl="3"/>
            <a:r>
              <a:rPr lang="cs-CZ" dirty="0"/>
              <a:t>tiskoviny, fotografie, plakáty apod.</a:t>
            </a:r>
          </a:p>
          <a:p>
            <a:pPr lvl="2"/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/>
          <a:lstStyle/>
          <a:p>
            <a:r>
              <a:rPr lang="cs-CZ" dirty="0"/>
              <a:t>Badatelny AMB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534544" cy="288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05064"/>
            <a:ext cx="4151908" cy="271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620688"/>
            <a:ext cx="4673257" cy="305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Zástupný symbol pro obsah 3" descr="archiv digitalizace_foto sch-2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953409" y="3645024"/>
            <a:ext cx="4190591" cy="2794124"/>
          </a:xfrm>
        </p:spPr>
      </p:pic>
      <p:sp>
        <p:nvSpPr>
          <p:cNvPr id="12" name="Zaoblený obdélník 11"/>
          <p:cNvSpPr/>
          <p:nvPr/>
        </p:nvSpPr>
        <p:spPr>
          <a:xfrm>
            <a:off x="5508104" y="3284984"/>
            <a:ext cx="33843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Badatelna v </a:t>
            </a:r>
            <a:r>
              <a:rPr lang="cs-CZ" dirty="0" err="1"/>
              <a:t>Černovicích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0" y="3861048"/>
            <a:ext cx="313184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Badatelna na Nové radnici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79512" y="188640"/>
            <a:ext cx="4896544" cy="108012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Publikační činnost Archivu města Brna</a:t>
            </a:r>
          </a:p>
        </p:txBody>
      </p:sp>
      <p:pic>
        <p:nvPicPr>
          <p:cNvPr id="10" name="Zástupný symbol pro obsah 9" descr="amb_knih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6822" y="3789040"/>
            <a:ext cx="4137178" cy="2664296"/>
          </a:xfrm>
        </p:spPr>
      </p:pic>
      <p:pic>
        <p:nvPicPr>
          <p:cNvPr id="9" name="Zástupný symbol pro obsah 6" descr="něm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91002"/>
            <a:ext cx="1512168" cy="2050397"/>
          </a:xfrm>
          <a:prstGeom prst="rect">
            <a:avLst/>
          </a:prstGeom>
        </p:spPr>
      </p:pic>
      <p:pic>
        <p:nvPicPr>
          <p:cNvPr id="11" name="Zástupný symbol pro obsah 7" descr="Němci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628800"/>
            <a:ext cx="1593177" cy="2160240"/>
          </a:xfrm>
          <a:prstGeom prst="rect">
            <a:avLst/>
          </a:prstGeom>
        </p:spPr>
      </p:pic>
      <p:pic>
        <p:nvPicPr>
          <p:cNvPr id="2" name="Picture 2" descr="D:\Documents\Pictures\Moje naskenované obrázky\skenování02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1" y="95424"/>
            <a:ext cx="1518261" cy="1965424"/>
          </a:xfrm>
          <a:prstGeom prst="rect">
            <a:avLst/>
          </a:prstGeom>
          <a:noFill/>
        </p:spPr>
      </p:pic>
      <p:pic>
        <p:nvPicPr>
          <p:cNvPr id="7171" name="Picture 3" descr="H:\Černý_rukopis\obal_Gestap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1628800"/>
            <a:ext cx="1512168" cy="2183518"/>
          </a:xfrm>
          <a:prstGeom prst="rect">
            <a:avLst/>
          </a:prstGeom>
          <a:noFill/>
        </p:spPr>
      </p:pic>
      <p:sp>
        <p:nvSpPr>
          <p:cNvPr id="12" name="Zástupný symbol pro obsah 5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824536" cy="4464496"/>
          </a:xfrm>
        </p:spPr>
        <p:txBody>
          <a:bodyPr>
            <a:normAutofit fontScale="70000" lnSpcReduction="20000"/>
          </a:bodyPr>
          <a:lstStyle/>
          <a:p>
            <a:endParaRPr lang="cs-CZ" dirty="0"/>
          </a:p>
          <a:p>
            <a:r>
              <a:rPr lang="cs-CZ" dirty="0"/>
              <a:t>Archiv města Brna vydává tzv. </a:t>
            </a:r>
            <a:r>
              <a:rPr lang="cs-CZ" dirty="0" err="1"/>
              <a:t>brunensia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Brno v minulosti a dnes (BMD) </a:t>
            </a:r>
          </a:p>
          <a:p>
            <a:pPr lvl="2"/>
            <a:r>
              <a:rPr lang="cs-CZ" dirty="0"/>
              <a:t>regionální sborník vychází od roku 1959 dodnes </a:t>
            </a:r>
          </a:p>
          <a:p>
            <a:pPr lvl="1"/>
            <a:r>
              <a:rPr lang="cs-CZ" dirty="0" err="1"/>
              <a:t>Suplementa</a:t>
            </a:r>
            <a:r>
              <a:rPr lang="cs-CZ" dirty="0"/>
              <a:t> sborníku BMD </a:t>
            </a:r>
          </a:p>
          <a:p>
            <a:pPr lvl="2"/>
            <a:r>
              <a:rPr lang="cs-CZ" dirty="0"/>
              <a:t>monografické práce o Brně, vycházejí od roku 2005 </a:t>
            </a:r>
          </a:p>
          <a:p>
            <a:r>
              <a:rPr lang="cs-CZ" dirty="0"/>
              <a:t>Velké dějiny Brna </a:t>
            </a:r>
          </a:p>
          <a:p>
            <a:pPr lvl="1"/>
            <a:r>
              <a:rPr lang="cs-CZ" dirty="0"/>
              <a:t>Dějiny Brna v sedmi svazcích </a:t>
            </a:r>
          </a:p>
          <a:p>
            <a:pPr lvl="2"/>
            <a:r>
              <a:rPr lang="cs-CZ" dirty="0"/>
              <a:t>spolupráce s FF MU a dalšími institucemi </a:t>
            </a:r>
          </a:p>
          <a:p>
            <a:pPr lvl="2"/>
            <a:r>
              <a:rPr lang="cs-CZ" dirty="0"/>
              <a:t>projekt pro léta 2009-2021 </a:t>
            </a:r>
          </a:p>
          <a:p>
            <a:r>
              <a:rPr lang="cs-CZ" dirty="0"/>
              <a:t>Soupis vydaných publikací</a:t>
            </a:r>
          </a:p>
          <a:p>
            <a:pPr lvl="1"/>
            <a:r>
              <a:rPr lang="cs-CZ" u="sng" dirty="0">
                <a:solidFill>
                  <a:schemeClr val="accent1"/>
                </a:solidFill>
              </a:rPr>
              <a:t>www.archiv.</a:t>
            </a:r>
            <a:r>
              <a:rPr lang="cs-CZ" u="sng" dirty="0" err="1">
                <a:solidFill>
                  <a:schemeClr val="accent1"/>
                </a:solidFill>
              </a:rPr>
              <a:t>brno.cz</a:t>
            </a:r>
            <a:r>
              <a:rPr lang="cs-CZ" u="sng" dirty="0">
                <a:solidFill>
                  <a:schemeClr val="accent1"/>
                </a:solidFill>
              </a:rPr>
              <a:t> </a:t>
            </a:r>
          </a:p>
          <a:p>
            <a:pPr lvl="1">
              <a:buNone/>
            </a:pPr>
            <a:r>
              <a:rPr lang="cs-CZ" dirty="0"/>
              <a:t>	v sekci Publikace </a:t>
            </a:r>
          </a:p>
          <a:p>
            <a:endParaRPr lang="cs-CZ" dirty="0"/>
          </a:p>
        </p:txBody>
      </p:sp>
      <p:pic>
        <p:nvPicPr>
          <p:cNvPr id="14" name="Zástupný symbol pro obsah 4" descr="layout DB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1619672" y="5481544"/>
            <a:ext cx="3168352" cy="1376456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BYSTRICKÝ, Vladimír a Václav HRUBÝ. </a:t>
            </a:r>
            <a:r>
              <a:rPr lang="cs-CZ" i="1" dirty="0"/>
              <a:t>Přehled archivů ČSR</a:t>
            </a:r>
            <a:r>
              <a:rPr lang="cs-CZ" dirty="0"/>
              <a:t>. Praha: TEPS místního hospodářství, 1985.</a:t>
            </a:r>
          </a:p>
          <a:p>
            <a:r>
              <a:rPr lang="cs-CZ" dirty="0"/>
              <a:t>Webové stránky jednotlivých SOA a AM uvedené v prezentaci.</a:t>
            </a:r>
          </a:p>
          <a:p>
            <a:r>
              <a:rPr lang="cs-CZ" i="1" dirty="0"/>
              <a:t>80 let Archivu města Brna</a:t>
            </a:r>
            <a:r>
              <a:rPr lang="cs-CZ" dirty="0"/>
              <a:t>. Brno, 2009.</a:t>
            </a:r>
          </a:p>
          <a:p>
            <a:r>
              <a:rPr lang="cs-CZ" dirty="0"/>
              <a:t>ČERMÁKOVÁ, Jana – ČERVENÁ, Radana – JORDÁNKOVÁ, Hana – SULITKOVÁ, Ludmila. </a:t>
            </a:r>
            <a:r>
              <a:rPr lang="cs-CZ" i="1" dirty="0"/>
              <a:t>Městské archivy &amp; městští archiváři</a:t>
            </a:r>
            <a:r>
              <a:rPr lang="cs-CZ" dirty="0"/>
              <a:t>. </a:t>
            </a:r>
            <a:r>
              <a:rPr lang="cs-CZ" dirty="0" err="1"/>
              <a:t>Vyd</a:t>
            </a:r>
            <a:r>
              <a:rPr lang="cs-CZ" dirty="0"/>
              <a:t>. 1. Brno: Statutární město Brno, 2010.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Použité zdroje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424936" cy="4968552"/>
          </a:xfrm>
        </p:spPr>
        <p:txBody>
          <a:bodyPr>
            <a:normAutofit fontScale="850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Benešov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Beroun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Kladno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Kolín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Kutná Hora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Nymburk se sídlem v Lysé nad Labem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Mělník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Mladá Boleslav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Praha-východ se sídlem v Přemyšlení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Praha-západ se sídlem v Dobřichovicích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Příbram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Rakovník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34680" cy="778098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br>
              <a:rPr lang="cs-CZ" b="1" dirty="0"/>
            </a:br>
            <a:r>
              <a:rPr lang="cs-CZ" dirty="0"/>
              <a:t>SOA Praha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www.</a:t>
            </a:r>
            <a:r>
              <a:rPr lang="cs-CZ" dirty="0" err="1"/>
              <a:t>soapraha.cz</a:t>
            </a:r>
            <a:endParaRPr lang="cs-CZ" dirty="0"/>
          </a:p>
        </p:txBody>
      </p:sp>
      <p:pic>
        <p:nvPicPr>
          <p:cNvPr id="4" name="Zástupný symbol pro obsah 3" descr="so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8772974" cy="489654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7467600" cy="5061176"/>
          </a:xfrm>
        </p:spPr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České Budějovice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Český Krumlov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Jindřichův Hradec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Písek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Prachatice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Strakonice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Tábor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210146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dirty="0"/>
              <a:t>SOA Třeboň</a:t>
            </a:r>
            <a:br>
              <a:rPr lang="cs-CZ" b="1" dirty="0"/>
            </a:b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řeboň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232" y="6135"/>
            <a:ext cx="8947264" cy="5162139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563888" y="5229200"/>
            <a:ext cx="5400600" cy="1008112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ceskearchivy.cz</a:t>
            </a:r>
            <a:r>
              <a:rPr lang="cs-CZ" dirty="0"/>
              <a:t>/statni-</a:t>
            </a:r>
            <a:r>
              <a:rPr lang="cs-CZ" dirty="0" err="1"/>
              <a:t>okresni</a:t>
            </a:r>
            <a:r>
              <a:rPr lang="cs-CZ" dirty="0"/>
              <a:t>-archivy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1763</TotalTime>
  <Words>2160</Words>
  <Application>Microsoft Office PowerPoint</Application>
  <PresentationFormat>Předvádění na obrazovce (4:3)</PresentationFormat>
  <Paragraphs>421</Paragraphs>
  <Slides>52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60" baseType="lpstr">
      <vt:lpstr>Arial</vt:lpstr>
      <vt:lpstr>Calibri</vt:lpstr>
      <vt:lpstr>Lucida Sans Unicode</vt:lpstr>
      <vt:lpstr>Verdana</vt:lpstr>
      <vt:lpstr>Wingdings</vt:lpstr>
      <vt:lpstr>Wingdings 2</vt:lpstr>
      <vt:lpstr>Wingdings 3</vt:lpstr>
      <vt:lpstr>Shluk</vt:lpstr>
      <vt:lpstr>Státní okresní archivy Archivy měst</vt:lpstr>
      <vt:lpstr>Státní okresní archivy Archivy měst</vt:lpstr>
      <vt:lpstr>Státní okresní archivy Archivy měst</vt:lpstr>
      <vt:lpstr>Prezentace aplikace PowerPoint</vt:lpstr>
      <vt:lpstr>Prezentace aplikace PowerPoint</vt:lpstr>
      <vt:lpstr>  SOA Praha  </vt:lpstr>
      <vt:lpstr>www.soapraha.cz</vt:lpstr>
      <vt:lpstr> SOA Třeboň </vt:lpstr>
      <vt:lpstr>www.ceskearchivy.cz/statni-okresni-archivy</vt:lpstr>
      <vt:lpstr>SOA Plzeň </vt:lpstr>
      <vt:lpstr>www.soaplzen.cz</vt:lpstr>
      <vt:lpstr> SOA Litoměřice </vt:lpstr>
      <vt:lpstr>www.soalitomerice.cz</vt:lpstr>
      <vt:lpstr> SOA Zámrsk </vt:lpstr>
      <vt:lpstr>vychodoceskearchivy.cz/zamrsk/</vt:lpstr>
      <vt:lpstr>MZA v Brně</vt:lpstr>
      <vt:lpstr>www.mza.cz</vt:lpstr>
      <vt:lpstr>Zemský archiv v Opavě</vt:lpstr>
      <vt:lpstr>www.archives.cz/zao</vt:lpstr>
      <vt:lpstr>Archivy měst</vt:lpstr>
      <vt:lpstr>   Archiv hl. města Prahy Archivní 6  Praha – Chodovec www.ahmp.cz   </vt:lpstr>
      <vt:lpstr>Archiv hl. města Prahy</vt:lpstr>
      <vt:lpstr>Prezentace aplikace PowerPoint</vt:lpstr>
      <vt:lpstr>Archiv hl. města Prahy </vt:lpstr>
      <vt:lpstr>http://www.ahmp.cz/index.html </vt:lpstr>
      <vt:lpstr> Archiv města Plzně  Veleslavínova 19, Plzeň www.amp.plzen.eu </vt:lpstr>
      <vt:lpstr>Archiv města Plzně</vt:lpstr>
      <vt:lpstr>Archiv města Plzně</vt:lpstr>
      <vt:lpstr>www.amp.plzen.eu </vt:lpstr>
      <vt:lpstr>Archiv města Ústí nad Labem Hrnčířská 2 Ústí nad Labem</vt:lpstr>
      <vt:lpstr>Archiv města Ústí nad Labem</vt:lpstr>
      <vt:lpstr> Archiv města Ústí nad Labem </vt:lpstr>
      <vt:lpstr> Archiv města Ostravy Špálova 19, Ostrava-Přívoz  https://amo.ostrava.cz/cs </vt:lpstr>
      <vt:lpstr>Archiv města Ostravy</vt:lpstr>
      <vt:lpstr>Archiv města Ostravy</vt:lpstr>
      <vt:lpstr>Prezentace aplikace PowerPoint</vt:lpstr>
      <vt:lpstr>https://amo.ostrava.cz/cs </vt:lpstr>
      <vt:lpstr>Archiv města Brna</vt:lpstr>
      <vt:lpstr>Archiv města Brna</vt:lpstr>
      <vt:lpstr>Prezentace aplikace PowerPoint</vt:lpstr>
      <vt:lpstr>Prezentace aplikace PowerPoint</vt:lpstr>
      <vt:lpstr>Depozitáře na Nové radnici</vt:lpstr>
      <vt:lpstr> Archiv města Brna v Černovicích </vt:lpstr>
      <vt:lpstr>Archiv města Brna</vt:lpstr>
      <vt:lpstr>V Archivu města Brna jsou uloženy písemnosti:  </vt:lpstr>
      <vt:lpstr>Prezentace aplikace PowerPoint</vt:lpstr>
      <vt:lpstr>Ze sbírek Archivu města Brna</vt:lpstr>
      <vt:lpstr>Z evidenčních fondů AMB</vt:lpstr>
      <vt:lpstr> Archivní knihovna  </vt:lpstr>
      <vt:lpstr>Badatelny AMB</vt:lpstr>
      <vt:lpstr>Publikační činnost Archivu města Brna</vt:lpstr>
      <vt:lpstr>Použité zdroje</vt:lpstr>
    </vt:vector>
  </TitlesOfParts>
  <Company>MMB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Státní okresní archivy Archivy měst</dc:title>
  <dc:creator>Administrator</dc:creator>
  <cp:lastModifiedBy>Červená Radana</cp:lastModifiedBy>
  <cp:revision>127</cp:revision>
  <dcterms:created xsi:type="dcterms:W3CDTF">2016-03-09T16:26:39Z</dcterms:created>
  <dcterms:modified xsi:type="dcterms:W3CDTF">2020-04-01T10:00:43Z</dcterms:modified>
</cp:coreProperties>
</file>