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16" r:id="rId3"/>
    <p:sldId id="323" r:id="rId4"/>
    <p:sldId id="325" r:id="rId5"/>
    <p:sldId id="305" r:id="rId6"/>
    <p:sldId id="306" r:id="rId7"/>
    <p:sldId id="327" r:id="rId8"/>
    <p:sldId id="296" r:id="rId9"/>
    <p:sldId id="299" r:id="rId10"/>
    <p:sldId id="297" r:id="rId11"/>
    <p:sldId id="326" r:id="rId12"/>
    <p:sldId id="317" r:id="rId13"/>
    <p:sldId id="318" r:id="rId14"/>
    <p:sldId id="321" r:id="rId15"/>
    <p:sldId id="319" r:id="rId16"/>
    <p:sldId id="320" r:id="rId17"/>
    <p:sldId id="261" r:id="rId18"/>
    <p:sldId id="262" r:id="rId19"/>
    <p:sldId id="270" r:id="rId20"/>
    <p:sldId id="271" r:id="rId21"/>
    <p:sldId id="272" r:id="rId22"/>
    <p:sldId id="264" r:id="rId23"/>
    <p:sldId id="265" r:id="rId24"/>
    <p:sldId id="266" r:id="rId25"/>
    <p:sldId id="267" r:id="rId26"/>
    <p:sldId id="268" r:id="rId27"/>
    <p:sldId id="269" r:id="rId28"/>
    <p:sldId id="274" r:id="rId29"/>
    <p:sldId id="275" r:id="rId30"/>
    <p:sldId id="276" r:id="rId31"/>
    <p:sldId id="277" r:id="rId32"/>
    <p:sldId id="328" r:id="rId33"/>
    <p:sldId id="282" r:id="rId34"/>
    <p:sldId id="283" r:id="rId35"/>
    <p:sldId id="278" r:id="rId36"/>
    <p:sldId id="279" r:id="rId37"/>
    <p:sldId id="284" r:id="rId38"/>
    <p:sldId id="285" r:id="rId39"/>
    <p:sldId id="286" r:id="rId40"/>
    <p:sldId id="287" r:id="rId41"/>
    <p:sldId id="281" r:id="rId42"/>
    <p:sldId id="280" r:id="rId43"/>
    <p:sldId id="288" r:id="rId44"/>
    <p:sldId id="289" r:id="rId45"/>
    <p:sldId id="290" r:id="rId46"/>
    <p:sldId id="291" r:id="rId47"/>
    <p:sldId id="292" r:id="rId48"/>
    <p:sldId id="258" r:id="rId49"/>
    <p:sldId id="257" r:id="rId50"/>
    <p:sldId id="259" r:id="rId51"/>
    <p:sldId id="260" r:id="rId52"/>
    <p:sldId id="293" r:id="rId53"/>
    <p:sldId id="294" r:id="rId54"/>
    <p:sldId id="307" r:id="rId55"/>
    <p:sldId id="309" r:id="rId56"/>
    <p:sldId id="310" r:id="rId57"/>
    <p:sldId id="311" r:id="rId58"/>
    <p:sldId id="301" r:id="rId59"/>
    <p:sldId id="303" r:id="rId60"/>
    <p:sldId id="300" r:id="rId61"/>
    <p:sldId id="313" r:id="rId62"/>
    <p:sldId id="304" r:id="rId63"/>
    <p:sldId id="314" r:id="rId64"/>
    <p:sldId id="312" r:id="rId65"/>
    <p:sldId id="315" r:id="rId66"/>
    <p:sldId id="329" r:id="rId6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1" autoAdjust="0"/>
    <p:restoredTop sz="94660"/>
  </p:normalViewPr>
  <p:slideViewPr>
    <p:cSldViewPr snapToGrid="0">
      <p:cViewPr varScale="1">
        <p:scale>
          <a:sx n="59" d="100"/>
          <a:sy n="59" d="100"/>
        </p:scale>
        <p:origin x="46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3A959-D51A-4F45-AC4F-18B610D7857F}" type="datetimeFigureOut">
              <a:rPr lang="cs-CZ" smtClean="0"/>
              <a:t>24.03.2020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9B90D-33A9-4A5B-ACB6-9AAAE8DC63D5}" type="slidenum">
              <a:rPr lang="cs-CZ" smtClean="0"/>
              <a:t>‹#›</a:t>
            </a:fld>
            <a:endParaRPr lang="cs-CZ"/>
          </a:p>
        </p:txBody>
      </p:sp>
    </p:spTree>
    <p:extLst>
      <p:ext uri="{BB962C8B-B14F-4D97-AF65-F5344CB8AC3E}">
        <p14:creationId xmlns:p14="http://schemas.microsoft.com/office/powerpoint/2010/main" val="836760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A09B90D-33A9-4A5B-ACB6-9AAAE8DC63D5}" type="slidenum">
              <a:rPr lang="cs-CZ" smtClean="0"/>
              <a:t>53</a:t>
            </a:fld>
            <a:endParaRPr lang="cs-CZ"/>
          </a:p>
        </p:txBody>
      </p:sp>
    </p:spTree>
    <p:extLst>
      <p:ext uri="{BB962C8B-B14F-4D97-AF65-F5344CB8AC3E}">
        <p14:creationId xmlns:p14="http://schemas.microsoft.com/office/powerpoint/2010/main" val="3069018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93B2D944-BD8A-431D-A854-36689818EDF6}" type="datetimeFigureOut">
              <a:rPr lang="cs-CZ" smtClean="0"/>
              <a:t>24.03.2020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3387157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3B2D944-BD8A-431D-A854-36689818EDF6}" type="datetimeFigureOut">
              <a:rPr lang="cs-CZ" smtClean="0"/>
              <a:t>24.03.2020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261063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3B2D944-BD8A-431D-A854-36689818EDF6}" type="datetimeFigureOut">
              <a:rPr lang="cs-CZ" smtClean="0"/>
              <a:t>24.03.2020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3823026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3B2D944-BD8A-431D-A854-36689818EDF6}" type="datetimeFigureOut">
              <a:rPr lang="cs-CZ" smtClean="0"/>
              <a:t>24.03.2020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59265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93B2D944-BD8A-431D-A854-36689818EDF6}" type="datetimeFigureOut">
              <a:rPr lang="cs-CZ" smtClean="0"/>
              <a:t>24.03.2020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321855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3B2D944-BD8A-431D-A854-36689818EDF6}" type="datetimeFigureOut">
              <a:rPr lang="cs-CZ" smtClean="0"/>
              <a:t>24.03.2020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1570859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3B2D944-BD8A-431D-A854-36689818EDF6}" type="datetimeFigureOut">
              <a:rPr lang="cs-CZ" smtClean="0"/>
              <a:t>24.03.2020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4145750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93B2D944-BD8A-431D-A854-36689818EDF6}" type="datetimeFigureOut">
              <a:rPr lang="cs-CZ" smtClean="0"/>
              <a:t>24.03.2020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400921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3B2D944-BD8A-431D-A854-36689818EDF6}" type="datetimeFigureOut">
              <a:rPr lang="cs-CZ" smtClean="0"/>
              <a:t>24.03.2020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412097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3B2D944-BD8A-431D-A854-36689818EDF6}" type="datetimeFigureOut">
              <a:rPr lang="cs-CZ" smtClean="0"/>
              <a:t>24.03.2020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25524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3B2D944-BD8A-431D-A854-36689818EDF6}" type="datetimeFigureOut">
              <a:rPr lang="cs-CZ" smtClean="0"/>
              <a:t>24.03.2020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910E2E-9FE2-4DB8-8675-7D22A8E24863}" type="slidenum">
              <a:rPr lang="cs-CZ" smtClean="0"/>
              <a:t>‹#›</a:t>
            </a:fld>
            <a:endParaRPr lang="cs-CZ"/>
          </a:p>
        </p:txBody>
      </p:sp>
    </p:spTree>
    <p:extLst>
      <p:ext uri="{BB962C8B-B14F-4D97-AF65-F5344CB8AC3E}">
        <p14:creationId xmlns:p14="http://schemas.microsoft.com/office/powerpoint/2010/main" val="87234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2D944-BD8A-431D-A854-36689818EDF6}" type="datetimeFigureOut">
              <a:rPr lang="cs-CZ" smtClean="0"/>
              <a:t>24.03.2020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910E2E-9FE2-4DB8-8675-7D22A8E24863}" type="slidenum">
              <a:rPr lang="cs-CZ" smtClean="0"/>
              <a:t>‹#›</a:t>
            </a:fld>
            <a:endParaRPr lang="cs-CZ"/>
          </a:p>
        </p:txBody>
      </p:sp>
    </p:spTree>
    <p:extLst>
      <p:ext uri="{BB962C8B-B14F-4D97-AF65-F5344CB8AC3E}">
        <p14:creationId xmlns:p14="http://schemas.microsoft.com/office/powerpoint/2010/main" val="1210275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kp.cz/digitalni-knihovna/digitalni-knihovny"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muni.cz/services/library/kic-mu" TargetMode="External"/><Relationship Id="rId2" Type="http://schemas.openxmlformats.org/officeDocument/2006/relationships/hyperlink" Target="https://it.muni.cz/phil" TargetMode="External"/><Relationship Id="rId1" Type="http://schemas.openxmlformats.org/officeDocument/2006/relationships/slideLayout" Target="../slideLayouts/slideLayout2.xml"/><Relationship Id="rId4" Type="http://schemas.openxmlformats.org/officeDocument/2006/relationships/hyperlink" Target="http://www.muni.cz/ic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openedx.phil.muni.cz/"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ammlungenonline.albertina.at/?query=Inventarnummer=%5b22479%5d&amp;showtype=record#dcId=1573026408324&amp;p=1"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europeana.eu/portal/en/exhibitions/rise-of-literacy-in-europe" TargetMode="Externa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nkp.cz/digitalni-knihovna/digitalni-knihovn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europeana.eu/portal/en/exhibitions/rise-of-literacy-in-europe/bestsellers#ve-anchor-intro_16420-js"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historiana.eu/#/"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historiana.eu/#/teaching-learning" TargetMode="Externa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kramerius5.nkp.cz/"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dvacatestoleti.eu/navstivte-virtualne/" TargetMode="Externa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gulag.online/"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imslp.org/wiki/Main_Page" TargetMode="Externa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www.fromthefutureworld.cz/?utm_id=81633&amp;utm_medium=display&amp;utm_source=info&amp;utm_campaign=symfonie_a_dvoraka~dvorak_umela_inteligence~052019-052019&amp;utm_content=pr_clanek_135&amp;utm_term=obecny" TargetMode="External"/><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manuscriptorium.com/c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b="1" dirty="0"/>
              <a:t>Digital </a:t>
            </a:r>
            <a:r>
              <a:rPr lang="cs-CZ" b="1" dirty="0" err="1"/>
              <a:t>Humanities</a:t>
            </a:r>
            <a:r>
              <a:rPr lang="cs-CZ" b="1" dirty="0"/>
              <a:t> a estetično </a:t>
            </a:r>
            <a:br>
              <a:rPr lang="cs-CZ" b="1" dirty="0"/>
            </a:br>
            <a:r>
              <a:rPr lang="cs-CZ" b="1" dirty="0"/>
              <a:t>v kyberprostoru </a:t>
            </a:r>
          </a:p>
        </p:txBody>
      </p:sp>
      <p:sp>
        <p:nvSpPr>
          <p:cNvPr id="3" name="Podnadpis 2"/>
          <p:cNvSpPr>
            <a:spLocks noGrp="1"/>
          </p:cNvSpPr>
          <p:nvPr>
            <p:ph type="subTitle" idx="1"/>
          </p:nvPr>
        </p:nvSpPr>
        <p:spPr/>
        <p:txBody>
          <a:bodyPr/>
          <a:lstStyle/>
          <a:p>
            <a:endParaRPr lang="cs-CZ" dirty="0"/>
          </a:p>
          <a:p>
            <a:r>
              <a:rPr lang="cs-CZ" dirty="0"/>
              <a:t>Mgr. Pavlína Mazáčová, Ph.D.</a:t>
            </a:r>
          </a:p>
        </p:txBody>
      </p:sp>
    </p:spTree>
    <p:extLst>
      <p:ext uri="{BB962C8B-B14F-4D97-AF65-F5344CB8AC3E}">
        <p14:creationId xmlns:p14="http://schemas.microsoft.com/office/powerpoint/2010/main" val="4017978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Virtuální dokumenty v </a:t>
            </a:r>
            <a:r>
              <a:rPr lang="cs-CZ" b="1" dirty="0" err="1"/>
              <a:t>Manuscriptoriu</a:t>
            </a:r>
            <a:br>
              <a:rPr lang="cs-CZ" b="1" dirty="0"/>
            </a:br>
            <a:endParaRPr lang="cs-CZ" b="1" dirty="0"/>
          </a:p>
        </p:txBody>
      </p:sp>
      <p:pic>
        <p:nvPicPr>
          <p:cNvPr id="4" name="Zástupný symbol pro obsah 3"/>
          <p:cNvPicPr>
            <a:picLocks noGrp="1"/>
          </p:cNvPicPr>
          <p:nvPr>
            <p:ph idx="1"/>
          </p:nvPr>
        </p:nvPicPr>
        <p:blipFill>
          <a:blip r:embed="rId2"/>
          <a:stretch>
            <a:fillRect/>
          </a:stretch>
        </p:blipFill>
        <p:spPr>
          <a:xfrm>
            <a:off x="838200" y="1368425"/>
            <a:ext cx="10056057" cy="4859380"/>
          </a:xfrm>
          <a:prstGeom prst="rect">
            <a:avLst/>
          </a:prstGeom>
        </p:spPr>
      </p:pic>
    </p:spTree>
    <p:extLst>
      <p:ext uri="{BB962C8B-B14F-4D97-AF65-F5344CB8AC3E}">
        <p14:creationId xmlns:p14="http://schemas.microsoft.com/office/powerpoint/2010/main" val="3396195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Digitální knihovny v ČR</a:t>
            </a:r>
            <a:endParaRPr lang="cs-CZ" dirty="0"/>
          </a:p>
        </p:txBody>
      </p:sp>
      <p:sp>
        <p:nvSpPr>
          <p:cNvPr id="3" name="Zástupný symbol pro obsah 2"/>
          <p:cNvSpPr>
            <a:spLocks noGrp="1"/>
          </p:cNvSpPr>
          <p:nvPr>
            <p:ph idx="1"/>
          </p:nvPr>
        </p:nvSpPr>
        <p:spPr/>
        <p:txBody>
          <a:bodyPr>
            <a:normAutofit fontScale="92500" lnSpcReduction="10000"/>
          </a:bodyPr>
          <a:lstStyle/>
          <a:p>
            <a:pPr marL="0" indent="0">
              <a:buNone/>
            </a:pPr>
            <a:r>
              <a:rPr lang="cs-CZ" b="1" dirty="0"/>
              <a:t>Web archiv</a:t>
            </a:r>
          </a:p>
          <a:p>
            <a:r>
              <a:rPr lang="cs-CZ" dirty="0"/>
              <a:t>Archiv českého webu</a:t>
            </a:r>
          </a:p>
          <a:p>
            <a:r>
              <a:rPr lang="cs-CZ" dirty="0"/>
              <a:t>Zaměřuje se na archivaci národního webu jako na součást českého kulturního dědictví</a:t>
            </a:r>
          </a:p>
          <a:p>
            <a:r>
              <a:rPr lang="cs-CZ" dirty="0"/>
              <a:t>Zabývá se archivací </a:t>
            </a:r>
            <a:r>
              <a:rPr lang="cs-CZ" dirty="0" err="1"/>
              <a:t>bohemikálních</a:t>
            </a:r>
            <a:r>
              <a:rPr lang="cs-CZ" dirty="0"/>
              <a:t> dokumentů zveřejněných na internetu – shromažďováním zdrojů, jejich archivací, dlouhodobou ochranou a zajištěním přístupu k těmto dokumentům</a:t>
            </a:r>
          </a:p>
          <a:p>
            <a:r>
              <a:rPr lang="cs-CZ" dirty="0"/>
              <a:t>Akviziční politiku tvoří tři linie: archivace </a:t>
            </a:r>
            <a:r>
              <a:rPr lang="cs-CZ" b="1" dirty="0"/>
              <a:t>výběrová</a:t>
            </a:r>
            <a:r>
              <a:rPr lang="cs-CZ" dirty="0"/>
              <a:t> (sběr zdrojů na základě selekčních kritérií), t</a:t>
            </a:r>
            <a:r>
              <a:rPr lang="cs-CZ" b="1" dirty="0"/>
              <a:t>ematická</a:t>
            </a:r>
            <a:r>
              <a:rPr lang="cs-CZ" dirty="0"/>
              <a:t> (kolekce zdrojů sledující témata, která rezonují v prostoru českého webu) a </a:t>
            </a:r>
            <a:r>
              <a:rPr lang="cs-CZ" b="1" dirty="0"/>
              <a:t>celoplošná</a:t>
            </a:r>
            <a:r>
              <a:rPr lang="cs-CZ" dirty="0"/>
              <a:t> (automatický sběr obsahu na národní doméně)</a:t>
            </a:r>
          </a:p>
        </p:txBody>
      </p:sp>
      <p:pic>
        <p:nvPicPr>
          <p:cNvPr id="4" name="Obrázek 3"/>
          <p:cNvPicPr>
            <a:picLocks noChangeAspect="1"/>
          </p:cNvPicPr>
          <p:nvPr/>
        </p:nvPicPr>
        <p:blipFill>
          <a:blip r:embed="rId2"/>
          <a:stretch>
            <a:fillRect/>
          </a:stretch>
        </p:blipFill>
        <p:spPr>
          <a:xfrm>
            <a:off x="2806271" y="1539875"/>
            <a:ext cx="1809750" cy="571500"/>
          </a:xfrm>
          <a:prstGeom prst="rect">
            <a:avLst/>
          </a:prstGeom>
        </p:spPr>
      </p:pic>
      <p:sp>
        <p:nvSpPr>
          <p:cNvPr id="5" name="Obdélník 4"/>
          <p:cNvSpPr/>
          <p:nvPr/>
        </p:nvSpPr>
        <p:spPr>
          <a:xfrm>
            <a:off x="7845609" y="5915353"/>
            <a:ext cx="3978962" cy="261610"/>
          </a:xfrm>
          <a:prstGeom prst="rect">
            <a:avLst/>
          </a:prstGeom>
        </p:spPr>
        <p:txBody>
          <a:bodyPr wrap="square">
            <a:spAutoFit/>
          </a:bodyPr>
          <a:lstStyle/>
          <a:p>
            <a:r>
              <a:rPr lang="cs-CZ" sz="1100" dirty="0">
                <a:hlinkClick r:id="rId3"/>
              </a:rPr>
              <a:t>https://www.nkp.cz/digitalni-knihovna/digitalni-knihovny</a:t>
            </a:r>
            <a:endParaRPr lang="cs-CZ" sz="1100" dirty="0"/>
          </a:p>
        </p:txBody>
      </p:sp>
    </p:spTree>
    <p:extLst>
      <p:ext uri="{BB962C8B-B14F-4D97-AF65-F5344CB8AC3E}">
        <p14:creationId xmlns:p14="http://schemas.microsoft.com/office/powerpoint/2010/main" val="3968063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Digitální knihovna FF MU</a:t>
            </a:r>
          </a:p>
        </p:txBody>
      </p:sp>
      <p:sp>
        <p:nvSpPr>
          <p:cNvPr id="3" name="Zástupný symbol pro obsah 2"/>
          <p:cNvSpPr>
            <a:spLocks noGrp="1"/>
          </p:cNvSpPr>
          <p:nvPr>
            <p:ph idx="1"/>
          </p:nvPr>
        </p:nvSpPr>
        <p:spPr/>
        <p:txBody>
          <a:bodyPr>
            <a:normAutofit fontScale="77500" lnSpcReduction="20000"/>
          </a:bodyPr>
          <a:lstStyle/>
          <a:p>
            <a:pPr marL="0" indent="0">
              <a:buNone/>
            </a:pPr>
            <a:r>
              <a:rPr lang="cs-CZ" dirty="0"/>
              <a:t>Umožňuje nahlížet do starších i aktuálních odborných publikací v digitalizované formě, většina zpřístupněna veřejnosti</a:t>
            </a:r>
          </a:p>
          <a:p>
            <a:pPr marL="0" indent="0">
              <a:buNone/>
            </a:pPr>
            <a:endParaRPr lang="cs-CZ" b="1" dirty="0"/>
          </a:p>
          <a:p>
            <a:pPr marL="0" indent="0">
              <a:buNone/>
            </a:pPr>
            <a:r>
              <a:rPr lang="cs-CZ" b="1" dirty="0"/>
              <a:t>Digitální knihovna FF MU zpřístupňuje:</a:t>
            </a:r>
          </a:p>
          <a:p>
            <a:r>
              <a:rPr lang="cs-CZ" dirty="0"/>
              <a:t>Odborné časopisy a periodika FF (od prvních ročníků vydání)</a:t>
            </a:r>
          </a:p>
          <a:p>
            <a:r>
              <a:rPr lang="cs-CZ" dirty="0"/>
              <a:t>Spisy Filozofické fakulty MU (monografická edice)</a:t>
            </a:r>
          </a:p>
          <a:p>
            <a:r>
              <a:rPr lang="cs-CZ" dirty="0"/>
              <a:t>Oborové knižní edice</a:t>
            </a:r>
          </a:p>
          <a:p>
            <a:r>
              <a:rPr lang="cs-CZ" dirty="0"/>
              <a:t>Učebnicové texty vydané v rámci projektu FIFA</a:t>
            </a:r>
          </a:p>
          <a:p>
            <a:r>
              <a:rPr lang="cs-CZ" dirty="0"/>
              <a:t>Další publikace...</a:t>
            </a:r>
          </a:p>
          <a:p>
            <a:endParaRPr lang="cs-CZ" dirty="0"/>
          </a:p>
          <a:p>
            <a:pPr marL="0" indent="0">
              <a:buNone/>
            </a:pPr>
            <a:r>
              <a:rPr lang="cs-CZ" dirty="0"/>
              <a:t>Obsah digitální knihovny má na starost</a:t>
            </a:r>
            <a:r>
              <a:rPr lang="cs-CZ" b="1" dirty="0"/>
              <a:t> </a:t>
            </a:r>
            <a:r>
              <a:rPr lang="cs-CZ" b="1" u="sng" dirty="0">
                <a:hlinkClick r:id="rId2"/>
              </a:rPr>
              <a:t>Centrum informačních technologií FF MU</a:t>
            </a:r>
            <a:r>
              <a:rPr lang="cs-CZ" dirty="0"/>
              <a:t> a </a:t>
            </a:r>
            <a:r>
              <a:rPr lang="cs-CZ" b="1" u="sng" dirty="0">
                <a:hlinkClick r:id="rId3"/>
              </a:rPr>
              <a:t>Knihovnicko-informační centrum MU</a:t>
            </a:r>
            <a:r>
              <a:rPr lang="cs-CZ" b="1" dirty="0"/>
              <a:t>.</a:t>
            </a:r>
            <a:r>
              <a:rPr lang="cs-CZ" dirty="0"/>
              <a:t> Provozována je na </a:t>
            </a:r>
            <a:r>
              <a:rPr lang="cs-CZ" b="1" u="sng" dirty="0">
                <a:hlinkClick r:id="rId4"/>
              </a:rPr>
              <a:t>Ústavu výpočetní techniky MU</a:t>
            </a:r>
            <a:r>
              <a:rPr lang="cs-CZ" b="1" dirty="0"/>
              <a:t>.</a:t>
            </a:r>
            <a:endParaRPr lang="cs-CZ" dirty="0"/>
          </a:p>
          <a:p>
            <a:endParaRPr lang="cs-CZ" dirty="0"/>
          </a:p>
        </p:txBody>
      </p:sp>
    </p:spTree>
    <p:extLst>
      <p:ext uri="{BB962C8B-B14F-4D97-AF65-F5344CB8AC3E}">
        <p14:creationId xmlns:p14="http://schemas.microsoft.com/office/powerpoint/2010/main" val="775644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512548" y="586946"/>
            <a:ext cx="3752850" cy="4572000"/>
          </a:xfrm>
          <a:prstGeom prst="rect">
            <a:avLst/>
          </a:prstGeom>
        </p:spPr>
      </p:pic>
      <p:pic>
        <p:nvPicPr>
          <p:cNvPr id="5" name="Obrázek 4"/>
          <p:cNvPicPr>
            <a:picLocks noChangeAspect="1"/>
          </p:cNvPicPr>
          <p:nvPr/>
        </p:nvPicPr>
        <p:blipFill>
          <a:blip r:embed="rId3"/>
          <a:stretch>
            <a:fillRect/>
          </a:stretch>
        </p:blipFill>
        <p:spPr>
          <a:xfrm>
            <a:off x="4148008" y="1729302"/>
            <a:ext cx="3543300" cy="2905125"/>
          </a:xfrm>
          <a:prstGeom prst="rect">
            <a:avLst/>
          </a:prstGeom>
        </p:spPr>
      </p:pic>
      <p:pic>
        <p:nvPicPr>
          <p:cNvPr id="6" name="Obrázek 5"/>
          <p:cNvPicPr>
            <a:picLocks noChangeAspect="1"/>
          </p:cNvPicPr>
          <p:nvPr/>
        </p:nvPicPr>
        <p:blipFill>
          <a:blip r:embed="rId4"/>
          <a:stretch>
            <a:fillRect/>
          </a:stretch>
        </p:blipFill>
        <p:spPr>
          <a:xfrm>
            <a:off x="7691308" y="1729302"/>
            <a:ext cx="4248150" cy="2447925"/>
          </a:xfrm>
          <a:prstGeom prst="rect">
            <a:avLst/>
          </a:prstGeom>
        </p:spPr>
      </p:pic>
      <p:pic>
        <p:nvPicPr>
          <p:cNvPr id="7" name="Obrázek 6"/>
          <p:cNvPicPr>
            <a:picLocks noChangeAspect="1"/>
          </p:cNvPicPr>
          <p:nvPr/>
        </p:nvPicPr>
        <p:blipFill>
          <a:blip r:embed="rId5"/>
          <a:stretch>
            <a:fillRect/>
          </a:stretch>
        </p:blipFill>
        <p:spPr>
          <a:xfrm>
            <a:off x="9946158" y="4337864"/>
            <a:ext cx="1380610" cy="2271731"/>
          </a:xfrm>
          <a:prstGeom prst="rect">
            <a:avLst/>
          </a:prstGeom>
        </p:spPr>
      </p:pic>
    </p:spTree>
    <p:extLst>
      <p:ext uri="{BB962C8B-B14F-4D97-AF65-F5344CB8AC3E}">
        <p14:creationId xmlns:p14="http://schemas.microsoft.com/office/powerpoint/2010/main" val="542881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Digital </a:t>
            </a:r>
            <a:r>
              <a:rPr lang="cs-CZ" b="1" dirty="0" err="1"/>
              <a:t>Humanities</a:t>
            </a:r>
            <a:endParaRPr lang="cs-CZ" b="1" dirty="0"/>
          </a:p>
        </p:txBody>
      </p:sp>
      <p:sp>
        <p:nvSpPr>
          <p:cNvPr id="3" name="Zástupný symbol pro obsah 2"/>
          <p:cNvSpPr>
            <a:spLocks noGrp="1"/>
          </p:cNvSpPr>
          <p:nvPr>
            <p:ph idx="1"/>
          </p:nvPr>
        </p:nvSpPr>
        <p:spPr>
          <a:xfrm>
            <a:off x="838200" y="1470454"/>
            <a:ext cx="10515600" cy="4706509"/>
          </a:xfrm>
        </p:spPr>
        <p:txBody>
          <a:bodyPr>
            <a:normAutofit fontScale="77500" lnSpcReduction="20000"/>
          </a:bodyPr>
          <a:lstStyle/>
          <a:p>
            <a:pPr marL="0" indent="0">
              <a:buNone/>
            </a:pPr>
            <a:r>
              <a:rPr lang="cs-CZ" dirty="0"/>
              <a:t>Oblast výzkumu, který vzniká spojením moderních technologií s humanitními obory</a:t>
            </a:r>
          </a:p>
          <a:p>
            <a:pPr marL="0" indent="0">
              <a:buNone/>
            </a:pPr>
            <a:r>
              <a:rPr lang="cs-CZ" dirty="0"/>
              <a:t>Zaměření na </a:t>
            </a:r>
            <a:r>
              <a:rPr lang="cs-CZ" b="1" dirty="0"/>
              <a:t>digitalizaci, analyzování a zpřístupňování </a:t>
            </a:r>
            <a:r>
              <a:rPr lang="cs-CZ" dirty="0"/>
              <a:t>materiálů, které souvisí s tradičními humanitními obory (např. historie, filozofie, lingvistika, literatura, umění, archeologie, hudba, atd.) – těmto oborům poskytuje nástroje moderních technologií (např. datové vizualizace, vyhledávání informací, </a:t>
            </a:r>
            <a:r>
              <a:rPr lang="cs-CZ" dirty="0" err="1"/>
              <a:t>datamining</a:t>
            </a:r>
            <a:r>
              <a:rPr lang="cs-CZ" dirty="0"/>
              <a:t> a digitální publikování)</a:t>
            </a:r>
          </a:p>
          <a:p>
            <a:pPr marL="0" indent="0">
              <a:buNone/>
            </a:pPr>
            <a:endParaRPr lang="cs-CZ" dirty="0"/>
          </a:p>
          <a:p>
            <a:pPr marL="0" indent="0">
              <a:buNone/>
            </a:pPr>
            <a:r>
              <a:rPr lang="cs-CZ" dirty="0"/>
              <a:t>Původně pojem „</a:t>
            </a:r>
            <a:r>
              <a:rPr lang="cs-CZ" b="1" dirty="0" err="1"/>
              <a:t>humanities</a:t>
            </a:r>
            <a:r>
              <a:rPr lang="cs-CZ" b="1" dirty="0"/>
              <a:t> </a:t>
            </a:r>
            <a:r>
              <a:rPr lang="cs-CZ" b="1" dirty="0" err="1"/>
              <a:t>computing</a:t>
            </a:r>
            <a:r>
              <a:rPr lang="cs-CZ" dirty="0"/>
              <a:t>“ </a:t>
            </a:r>
          </a:p>
          <a:p>
            <a:pPr marL="0" indent="0">
              <a:buNone/>
            </a:pPr>
            <a:r>
              <a:rPr lang="cs-CZ" dirty="0"/>
              <a:t>Změna k současnému pojmenování „</a:t>
            </a:r>
            <a:r>
              <a:rPr lang="cs-CZ" dirty="0" err="1"/>
              <a:t>digital</a:t>
            </a:r>
            <a:r>
              <a:rPr lang="cs-CZ" dirty="0"/>
              <a:t> </a:t>
            </a:r>
            <a:r>
              <a:rPr lang="cs-CZ" dirty="0" err="1"/>
              <a:t>humanities</a:t>
            </a:r>
            <a:r>
              <a:rPr lang="cs-CZ" dirty="0"/>
              <a:t>“ (monografie </a:t>
            </a:r>
            <a:r>
              <a:rPr lang="cs-CZ" i="1" dirty="0"/>
              <a:t>A </a:t>
            </a:r>
            <a:r>
              <a:rPr lang="cs-CZ" i="1" dirty="0" err="1"/>
              <a:t>Companion</a:t>
            </a:r>
            <a:r>
              <a:rPr lang="cs-CZ" i="1" dirty="0"/>
              <a:t> to Digital </a:t>
            </a:r>
            <a:r>
              <a:rPr lang="cs-CZ" i="1" dirty="0" err="1"/>
              <a:t>Humanities</a:t>
            </a:r>
            <a:r>
              <a:rPr lang="cs-CZ" dirty="0"/>
              <a:t> – 2001</a:t>
            </a:r>
          </a:p>
          <a:p>
            <a:pPr marL="0" indent="0">
              <a:buNone/>
            </a:pPr>
            <a:r>
              <a:rPr lang="cs-CZ" dirty="0"/>
              <a:t>Snaha ukázat, že </a:t>
            </a:r>
            <a:r>
              <a:rPr lang="cs-CZ" dirty="0" err="1"/>
              <a:t>digital</a:t>
            </a:r>
            <a:r>
              <a:rPr lang="cs-CZ" dirty="0"/>
              <a:t> </a:t>
            </a:r>
            <a:r>
              <a:rPr lang="cs-CZ" dirty="0" err="1"/>
              <a:t>humanities</a:t>
            </a:r>
            <a:r>
              <a:rPr lang="cs-CZ" dirty="0"/>
              <a:t> jsou více než jen pouhé digitalizování</a:t>
            </a:r>
          </a:p>
          <a:p>
            <a:pPr marL="0" indent="0">
              <a:buNone/>
            </a:pPr>
            <a:r>
              <a:rPr lang="cs-CZ" dirty="0"/>
              <a:t>Budování digitálních zdrojů s velkým množstvím dat - vznik právních otázek (citlivost některých z údajů, přístupy k různým databázím, omezování)</a:t>
            </a:r>
          </a:p>
          <a:p>
            <a:pPr marL="0" indent="0">
              <a:buNone/>
            </a:pPr>
            <a:r>
              <a:rPr lang="cs-CZ" dirty="0"/>
              <a:t>Dalším problémem je nevyhnutelné nedostatečné využívání informací v daném kontextu, a tedy podhodnocení sémiotického hlediska.</a:t>
            </a:r>
          </a:p>
        </p:txBody>
      </p:sp>
    </p:spTree>
    <p:extLst>
      <p:ext uri="{BB962C8B-B14F-4D97-AF65-F5344CB8AC3E}">
        <p14:creationId xmlns:p14="http://schemas.microsoft.com/office/powerpoint/2010/main" val="2441661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72606" y="1324618"/>
            <a:ext cx="9772650" cy="3590925"/>
          </a:xfrm>
          <a:prstGeom prst="rect">
            <a:avLst/>
          </a:prstGeom>
        </p:spPr>
      </p:pic>
      <p:sp>
        <p:nvSpPr>
          <p:cNvPr id="3" name="TextovéPole 2"/>
          <p:cNvSpPr txBox="1"/>
          <p:nvPr/>
        </p:nvSpPr>
        <p:spPr>
          <a:xfrm>
            <a:off x="4287795" y="6462584"/>
            <a:ext cx="4040659" cy="261610"/>
          </a:xfrm>
          <a:prstGeom prst="rect">
            <a:avLst/>
          </a:prstGeom>
          <a:noFill/>
        </p:spPr>
        <p:txBody>
          <a:bodyPr wrap="square" rtlCol="0">
            <a:spAutoFit/>
          </a:bodyPr>
          <a:lstStyle/>
          <a:p>
            <a:pPr algn="ctr"/>
            <a:r>
              <a:rPr lang="cs-CZ" sz="1100" dirty="0">
                <a:hlinkClick r:id="rId3"/>
              </a:rPr>
              <a:t>https://openedx.phil.muni.cz/</a:t>
            </a:r>
            <a:endParaRPr lang="cs-CZ" sz="1100" dirty="0"/>
          </a:p>
        </p:txBody>
      </p:sp>
    </p:spTree>
    <p:extLst>
      <p:ext uri="{BB962C8B-B14F-4D97-AF65-F5344CB8AC3E}">
        <p14:creationId xmlns:p14="http://schemas.microsoft.com/office/powerpoint/2010/main" val="3939555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79124" y="348177"/>
            <a:ext cx="6556547" cy="6231862"/>
          </a:xfrm>
          <a:prstGeom prst="rect">
            <a:avLst/>
          </a:prstGeom>
        </p:spPr>
      </p:pic>
    </p:spTree>
    <p:extLst>
      <p:ext uri="{BB962C8B-B14F-4D97-AF65-F5344CB8AC3E}">
        <p14:creationId xmlns:p14="http://schemas.microsoft.com/office/powerpoint/2010/main" val="2228825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6990" y="144291"/>
            <a:ext cx="10515600" cy="573989"/>
          </a:xfrm>
        </p:spPr>
        <p:txBody>
          <a:bodyPr>
            <a:normAutofit fontScale="90000"/>
          </a:bodyPr>
          <a:lstStyle/>
          <a:p>
            <a:r>
              <a:rPr lang="cs-CZ" b="1" dirty="0"/>
              <a:t>Evropská muzea online </a:t>
            </a:r>
          </a:p>
        </p:txBody>
      </p:sp>
      <p:sp>
        <p:nvSpPr>
          <p:cNvPr id="5" name="Zástupný symbol pro obsah 4"/>
          <p:cNvSpPr>
            <a:spLocks noGrp="1"/>
          </p:cNvSpPr>
          <p:nvPr>
            <p:ph idx="1"/>
          </p:nvPr>
        </p:nvSpPr>
        <p:spPr/>
        <p:txBody>
          <a:bodyPr/>
          <a:lstStyle/>
          <a:p>
            <a:endParaRPr lang="cs-CZ"/>
          </a:p>
        </p:txBody>
      </p:sp>
      <p:pic>
        <p:nvPicPr>
          <p:cNvPr id="6" name="Obrázek 5"/>
          <p:cNvPicPr>
            <a:picLocks noChangeAspect="1"/>
          </p:cNvPicPr>
          <p:nvPr/>
        </p:nvPicPr>
        <p:blipFill>
          <a:blip r:embed="rId2"/>
          <a:stretch>
            <a:fillRect/>
          </a:stretch>
        </p:blipFill>
        <p:spPr>
          <a:xfrm>
            <a:off x="9525" y="874898"/>
            <a:ext cx="12182475" cy="5457825"/>
          </a:xfrm>
          <a:prstGeom prst="rect">
            <a:avLst/>
          </a:prstGeom>
        </p:spPr>
      </p:pic>
      <p:sp>
        <p:nvSpPr>
          <p:cNvPr id="7" name="TextovéPole 6"/>
          <p:cNvSpPr txBox="1"/>
          <p:nvPr/>
        </p:nvSpPr>
        <p:spPr>
          <a:xfrm>
            <a:off x="370703" y="6488484"/>
            <a:ext cx="9057502" cy="261610"/>
          </a:xfrm>
          <a:prstGeom prst="rect">
            <a:avLst/>
          </a:prstGeom>
          <a:noFill/>
        </p:spPr>
        <p:txBody>
          <a:bodyPr wrap="square" rtlCol="0">
            <a:spAutoFit/>
          </a:bodyPr>
          <a:lstStyle/>
          <a:p>
            <a:r>
              <a:rPr lang="cs-CZ" sz="1100" dirty="0"/>
              <a:t>https://www.europeana.eu/portal/cs</a:t>
            </a:r>
          </a:p>
        </p:txBody>
      </p:sp>
    </p:spTree>
    <p:extLst>
      <p:ext uri="{BB962C8B-B14F-4D97-AF65-F5344CB8AC3E}">
        <p14:creationId xmlns:p14="http://schemas.microsoft.com/office/powerpoint/2010/main" val="696856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EUROPEANA</a:t>
            </a:r>
          </a:p>
        </p:txBody>
      </p:sp>
      <p:sp>
        <p:nvSpPr>
          <p:cNvPr id="3" name="Zástupný symbol pro obsah 2"/>
          <p:cNvSpPr>
            <a:spLocks noGrp="1"/>
          </p:cNvSpPr>
          <p:nvPr>
            <p:ph sz="half" idx="1"/>
          </p:nvPr>
        </p:nvSpPr>
        <p:spPr>
          <a:xfrm>
            <a:off x="432485" y="1482810"/>
            <a:ext cx="5696465" cy="5152767"/>
          </a:xfrm>
        </p:spPr>
        <p:txBody>
          <a:bodyPr/>
          <a:lstStyle/>
          <a:p>
            <a:pPr marL="0" indent="0">
              <a:buNone/>
            </a:pPr>
            <a:r>
              <a:rPr lang="cs-CZ" sz="2400" b="1" dirty="0"/>
              <a:t>Více než 50 000 000 uměleckých děl, artefaktů, knih, videí a zvuků z celé Evropy</a:t>
            </a:r>
          </a:p>
          <a:p>
            <a:pPr marL="0" indent="0">
              <a:buNone/>
            </a:pPr>
            <a:endParaRPr lang="cs-CZ" sz="2400" b="1" dirty="0"/>
          </a:p>
          <a:p>
            <a:pPr marL="0" indent="0">
              <a:buNone/>
            </a:pPr>
            <a:r>
              <a:rPr lang="cs-CZ" sz="2400" dirty="0"/>
              <a:t>Poslání </a:t>
            </a:r>
            <a:r>
              <a:rPr lang="cs-CZ" sz="2400" dirty="0" err="1"/>
              <a:t>Europeany</a:t>
            </a:r>
            <a:r>
              <a:rPr lang="cs-CZ" sz="2400" dirty="0"/>
              <a:t>:</a:t>
            </a:r>
          </a:p>
          <a:p>
            <a:pPr marL="0" indent="0">
              <a:buNone/>
            </a:pPr>
            <a:r>
              <a:rPr lang="cs-CZ" sz="2400" i="1" dirty="0"/>
              <a:t>Měníme svět kulturou! Chceme stavět na bohatém kulturním dědictví Evropy a usnadnit lidem jeho použití – k práci, studiu i jen pro zábavu.</a:t>
            </a:r>
          </a:p>
          <a:p>
            <a:pPr marL="0" indent="0">
              <a:buNone/>
            </a:pPr>
            <a:endParaRPr lang="cs-CZ" i="1" dirty="0"/>
          </a:p>
        </p:txBody>
      </p:sp>
      <p:pic>
        <p:nvPicPr>
          <p:cNvPr id="5" name="Zástupný symbol pro obsah 4"/>
          <p:cNvPicPr>
            <a:picLocks noGrp="1" noChangeAspect="1"/>
          </p:cNvPicPr>
          <p:nvPr>
            <p:ph sz="half" idx="2"/>
          </p:nvPr>
        </p:nvPicPr>
        <p:blipFill>
          <a:blip r:embed="rId2"/>
          <a:stretch>
            <a:fillRect/>
          </a:stretch>
        </p:blipFill>
        <p:spPr>
          <a:xfrm>
            <a:off x="6759147" y="173200"/>
            <a:ext cx="5202194" cy="6316951"/>
          </a:xfrm>
          <a:prstGeom prst="rect">
            <a:avLst/>
          </a:prstGeom>
        </p:spPr>
      </p:pic>
    </p:spTree>
    <p:extLst>
      <p:ext uri="{BB962C8B-B14F-4D97-AF65-F5344CB8AC3E}">
        <p14:creationId xmlns:p14="http://schemas.microsoft.com/office/powerpoint/2010/main" val="1647049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280210" y="158064"/>
            <a:ext cx="9324975" cy="6591300"/>
          </a:xfrm>
          <a:prstGeom prst="rect">
            <a:avLst/>
          </a:prstGeom>
        </p:spPr>
      </p:pic>
      <p:pic>
        <p:nvPicPr>
          <p:cNvPr id="3" name="Obrázek 2"/>
          <p:cNvPicPr>
            <a:picLocks noChangeAspect="1"/>
          </p:cNvPicPr>
          <p:nvPr/>
        </p:nvPicPr>
        <p:blipFill>
          <a:blip r:embed="rId3"/>
          <a:stretch>
            <a:fillRect/>
          </a:stretch>
        </p:blipFill>
        <p:spPr>
          <a:xfrm>
            <a:off x="172996" y="2412141"/>
            <a:ext cx="4214428" cy="3966520"/>
          </a:xfrm>
          <a:prstGeom prst="rect">
            <a:avLst/>
          </a:prstGeom>
        </p:spPr>
      </p:pic>
    </p:spTree>
    <p:extLst>
      <p:ext uri="{BB962C8B-B14F-4D97-AF65-F5344CB8AC3E}">
        <p14:creationId xmlns:p14="http://schemas.microsoft.com/office/powerpoint/2010/main" val="1245934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a:t>
            </a:r>
          </a:p>
        </p:txBody>
      </p:sp>
      <p:sp>
        <p:nvSpPr>
          <p:cNvPr id="3" name="Zástupný symbol pro obsah 2"/>
          <p:cNvSpPr>
            <a:spLocks noGrp="1"/>
          </p:cNvSpPr>
          <p:nvPr>
            <p:ph idx="1"/>
          </p:nvPr>
        </p:nvSpPr>
        <p:spPr/>
        <p:txBody>
          <a:bodyPr/>
          <a:lstStyle/>
          <a:p>
            <a:r>
              <a:rPr lang="cs-CZ" dirty="0"/>
              <a:t>Paměťové instituce a jejich význam</a:t>
            </a:r>
          </a:p>
          <a:p>
            <a:r>
              <a:rPr lang="cs-CZ" dirty="0"/>
              <a:t>Digital </a:t>
            </a:r>
            <a:r>
              <a:rPr lang="cs-CZ" dirty="0" err="1"/>
              <a:t>Humanities</a:t>
            </a:r>
            <a:endParaRPr lang="cs-CZ" dirty="0"/>
          </a:p>
          <a:p>
            <a:r>
              <a:rPr lang="cs-CZ" dirty="0"/>
              <a:t>Umění, literatura, hudba aj. online   </a:t>
            </a:r>
          </a:p>
        </p:txBody>
      </p:sp>
    </p:spTree>
    <p:extLst>
      <p:ext uri="{BB962C8B-B14F-4D97-AF65-F5344CB8AC3E}">
        <p14:creationId xmlns:p14="http://schemas.microsoft.com/office/powerpoint/2010/main" val="316371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09662" y="271462"/>
            <a:ext cx="9972675" cy="6315075"/>
          </a:xfrm>
          <a:prstGeom prst="rect">
            <a:avLst/>
          </a:prstGeom>
        </p:spPr>
      </p:pic>
    </p:spTree>
    <p:extLst>
      <p:ext uri="{BB962C8B-B14F-4D97-AF65-F5344CB8AC3E}">
        <p14:creationId xmlns:p14="http://schemas.microsoft.com/office/powerpoint/2010/main" val="1004792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666874" y="726474"/>
            <a:ext cx="8858250" cy="4762500"/>
          </a:xfrm>
          <a:prstGeom prst="rect">
            <a:avLst/>
          </a:prstGeom>
          <a:ln>
            <a:solidFill>
              <a:schemeClr val="tx2"/>
            </a:solidFill>
          </a:ln>
        </p:spPr>
      </p:pic>
      <p:sp>
        <p:nvSpPr>
          <p:cNvPr id="3" name="TextovéPole 2"/>
          <p:cNvSpPr txBox="1"/>
          <p:nvPr/>
        </p:nvSpPr>
        <p:spPr>
          <a:xfrm>
            <a:off x="1945545" y="6215448"/>
            <a:ext cx="8300909" cy="261610"/>
          </a:xfrm>
          <a:prstGeom prst="rect">
            <a:avLst/>
          </a:prstGeom>
          <a:noFill/>
        </p:spPr>
        <p:txBody>
          <a:bodyPr wrap="square" rtlCol="0">
            <a:spAutoFit/>
          </a:bodyPr>
          <a:lstStyle/>
          <a:p>
            <a:pPr algn="ctr"/>
            <a:r>
              <a:rPr lang="cs-CZ" sz="1100" dirty="0">
                <a:hlinkClick r:id="rId3"/>
              </a:rPr>
              <a:t>http://sammlungenonline.albertina.at/?query=Inventarnummer=[22479]&amp;showtype=record#dcId=1573026408324&amp;p=1</a:t>
            </a:r>
            <a:endParaRPr lang="cs-CZ" sz="1100" dirty="0"/>
          </a:p>
        </p:txBody>
      </p:sp>
    </p:spTree>
    <p:extLst>
      <p:ext uri="{BB962C8B-B14F-4D97-AF65-F5344CB8AC3E}">
        <p14:creationId xmlns:p14="http://schemas.microsoft.com/office/powerpoint/2010/main" val="983450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95312" y="766762"/>
            <a:ext cx="11001375" cy="5324475"/>
          </a:xfrm>
          <a:prstGeom prst="rect">
            <a:avLst/>
          </a:prstGeom>
        </p:spPr>
      </p:pic>
    </p:spTree>
    <p:extLst>
      <p:ext uri="{BB962C8B-B14F-4D97-AF65-F5344CB8AC3E}">
        <p14:creationId xmlns:p14="http://schemas.microsoft.com/office/powerpoint/2010/main" val="3530352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47762" y="476250"/>
            <a:ext cx="9896475" cy="5905500"/>
          </a:xfrm>
          <a:prstGeom prst="rect">
            <a:avLst/>
          </a:prstGeom>
        </p:spPr>
      </p:pic>
    </p:spTree>
    <p:extLst>
      <p:ext uri="{BB962C8B-B14F-4D97-AF65-F5344CB8AC3E}">
        <p14:creationId xmlns:p14="http://schemas.microsoft.com/office/powerpoint/2010/main" val="3258551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85875" y="366712"/>
            <a:ext cx="9620250" cy="6124575"/>
          </a:xfrm>
          <a:prstGeom prst="rect">
            <a:avLst/>
          </a:prstGeom>
        </p:spPr>
      </p:pic>
    </p:spTree>
    <p:extLst>
      <p:ext uri="{BB962C8B-B14F-4D97-AF65-F5344CB8AC3E}">
        <p14:creationId xmlns:p14="http://schemas.microsoft.com/office/powerpoint/2010/main" val="3545191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19150" y="285750"/>
            <a:ext cx="10553700" cy="6286500"/>
          </a:xfrm>
          <a:prstGeom prst="rect">
            <a:avLst/>
          </a:prstGeom>
        </p:spPr>
      </p:pic>
    </p:spTree>
    <p:extLst>
      <p:ext uri="{BB962C8B-B14F-4D97-AF65-F5344CB8AC3E}">
        <p14:creationId xmlns:p14="http://schemas.microsoft.com/office/powerpoint/2010/main" val="844834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19137" y="147637"/>
            <a:ext cx="10753725" cy="6562725"/>
          </a:xfrm>
          <a:prstGeom prst="rect">
            <a:avLst/>
          </a:prstGeom>
        </p:spPr>
      </p:pic>
    </p:spTree>
    <p:extLst>
      <p:ext uri="{BB962C8B-B14F-4D97-AF65-F5344CB8AC3E}">
        <p14:creationId xmlns:p14="http://schemas.microsoft.com/office/powerpoint/2010/main" val="4109218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791730" y="242888"/>
            <a:ext cx="4842968" cy="4835740"/>
          </a:xfrm>
          <a:prstGeom prst="rect">
            <a:avLst/>
          </a:prstGeom>
        </p:spPr>
      </p:pic>
      <p:sp>
        <p:nvSpPr>
          <p:cNvPr id="3" name="TextovéPole 2"/>
          <p:cNvSpPr txBox="1"/>
          <p:nvPr/>
        </p:nvSpPr>
        <p:spPr>
          <a:xfrm>
            <a:off x="481914" y="1359243"/>
            <a:ext cx="1309816" cy="646331"/>
          </a:xfrm>
          <a:prstGeom prst="rect">
            <a:avLst/>
          </a:prstGeom>
          <a:noFill/>
        </p:spPr>
        <p:txBody>
          <a:bodyPr wrap="square" rtlCol="0">
            <a:spAutoFit/>
          </a:bodyPr>
          <a:lstStyle/>
          <a:p>
            <a:r>
              <a:rPr lang="cs-CZ" dirty="0"/>
              <a:t>Blog</a:t>
            </a:r>
          </a:p>
          <a:p>
            <a:r>
              <a:rPr lang="cs-CZ" dirty="0" err="1"/>
              <a:t>Europeany</a:t>
            </a:r>
            <a:endParaRPr lang="cs-CZ" dirty="0"/>
          </a:p>
        </p:txBody>
      </p:sp>
      <p:pic>
        <p:nvPicPr>
          <p:cNvPr id="4" name="Obrázek 3"/>
          <p:cNvPicPr>
            <a:picLocks noChangeAspect="1"/>
          </p:cNvPicPr>
          <p:nvPr/>
        </p:nvPicPr>
        <p:blipFill>
          <a:blip r:embed="rId3"/>
          <a:stretch>
            <a:fillRect/>
          </a:stretch>
        </p:blipFill>
        <p:spPr>
          <a:xfrm>
            <a:off x="6918110" y="242888"/>
            <a:ext cx="4657725" cy="6429375"/>
          </a:xfrm>
          <a:prstGeom prst="rect">
            <a:avLst/>
          </a:prstGeom>
        </p:spPr>
      </p:pic>
    </p:spTree>
    <p:extLst>
      <p:ext uri="{BB962C8B-B14F-4D97-AF65-F5344CB8AC3E}">
        <p14:creationId xmlns:p14="http://schemas.microsoft.com/office/powerpoint/2010/main" val="2089762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1594021" y="1773769"/>
            <a:ext cx="7926036" cy="4515820"/>
          </a:xfrm>
          <a:prstGeom prst="rect">
            <a:avLst/>
          </a:prstGeom>
        </p:spPr>
      </p:pic>
      <p:sp>
        <p:nvSpPr>
          <p:cNvPr id="3" name="TextovéPole 2"/>
          <p:cNvSpPr txBox="1"/>
          <p:nvPr/>
        </p:nvSpPr>
        <p:spPr>
          <a:xfrm>
            <a:off x="1594021" y="704335"/>
            <a:ext cx="7608168" cy="584775"/>
          </a:xfrm>
          <a:prstGeom prst="rect">
            <a:avLst/>
          </a:prstGeom>
          <a:noFill/>
        </p:spPr>
        <p:txBody>
          <a:bodyPr wrap="square" rtlCol="0">
            <a:spAutoFit/>
          </a:bodyPr>
          <a:lstStyle/>
          <a:p>
            <a:r>
              <a:rPr lang="cs-CZ" sz="3200" dirty="0"/>
              <a:t>Př. vyhledaného pojmu: Pablo Picasso</a:t>
            </a:r>
          </a:p>
        </p:txBody>
      </p:sp>
    </p:spTree>
    <p:extLst>
      <p:ext uri="{BB962C8B-B14F-4D97-AF65-F5344CB8AC3E}">
        <p14:creationId xmlns:p14="http://schemas.microsoft.com/office/powerpoint/2010/main" val="1566776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1532237" y="518984"/>
            <a:ext cx="8736227" cy="5721178"/>
          </a:xfrm>
          <a:prstGeom prst="rect">
            <a:avLst/>
          </a:prstGeom>
        </p:spPr>
      </p:pic>
    </p:spTree>
    <p:extLst>
      <p:ext uri="{BB962C8B-B14F-4D97-AF65-F5344CB8AC3E}">
        <p14:creationId xmlns:p14="http://schemas.microsoft.com/office/powerpoint/2010/main" val="235845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Paměťové instituce</a:t>
            </a:r>
          </a:p>
        </p:txBody>
      </p:sp>
      <p:sp>
        <p:nvSpPr>
          <p:cNvPr id="3" name="Zástupný symbol pro obsah 2"/>
          <p:cNvSpPr>
            <a:spLocks noGrp="1"/>
          </p:cNvSpPr>
          <p:nvPr>
            <p:ph idx="1"/>
          </p:nvPr>
        </p:nvSpPr>
        <p:spPr/>
        <p:txBody>
          <a:bodyPr/>
          <a:lstStyle/>
          <a:p>
            <a:r>
              <a:rPr lang="cs-CZ" dirty="0"/>
              <a:t>Typy</a:t>
            </a:r>
          </a:p>
          <a:p>
            <a:r>
              <a:rPr lang="cs-CZ" dirty="0"/>
              <a:t>Role tradiční</a:t>
            </a:r>
          </a:p>
          <a:p>
            <a:r>
              <a:rPr lang="cs-CZ" dirty="0"/>
              <a:t>Role v informační společnosti </a:t>
            </a:r>
          </a:p>
          <a:p>
            <a:endParaRPr lang="cs-CZ" dirty="0"/>
          </a:p>
        </p:txBody>
      </p:sp>
    </p:spTree>
    <p:extLst>
      <p:ext uri="{BB962C8B-B14F-4D97-AF65-F5344CB8AC3E}">
        <p14:creationId xmlns:p14="http://schemas.microsoft.com/office/powerpoint/2010/main" val="773867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1272746" y="512282"/>
            <a:ext cx="9408847" cy="5591956"/>
          </a:xfrm>
          <a:prstGeom prst="rect">
            <a:avLst/>
          </a:prstGeom>
        </p:spPr>
      </p:pic>
    </p:spTree>
    <p:extLst>
      <p:ext uri="{BB962C8B-B14F-4D97-AF65-F5344CB8AC3E}">
        <p14:creationId xmlns:p14="http://schemas.microsoft.com/office/powerpoint/2010/main" val="4152408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1309816" y="517645"/>
            <a:ext cx="9038144" cy="5450668"/>
          </a:xfrm>
          <a:prstGeom prst="rect">
            <a:avLst/>
          </a:prstGeom>
        </p:spPr>
      </p:pic>
    </p:spTree>
    <p:extLst>
      <p:ext uri="{BB962C8B-B14F-4D97-AF65-F5344CB8AC3E}">
        <p14:creationId xmlns:p14="http://schemas.microsoft.com/office/powerpoint/2010/main" val="193668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28675" y="180975"/>
            <a:ext cx="10534650" cy="6496050"/>
          </a:xfrm>
          <a:prstGeom prst="rect">
            <a:avLst/>
          </a:prstGeom>
        </p:spPr>
      </p:pic>
    </p:spTree>
    <p:extLst>
      <p:ext uri="{BB962C8B-B14F-4D97-AF65-F5344CB8AC3E}">
        <p14:creationId xmlns:p14="http://schemas.microsoft.com/office/powerpoint/2010/main" val="2461743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656794"/>
            <a:ext cx="12192000" cy="5544412"/>
          </a:xfrm>
          <a:prstGeom prst="rect">
            <a:avLst/>
          </a:prstGeom>
        </p:spPr>
      </p:pic>
    </p:spTree>
    <p:extLst>
      <p:ext uri="{BB962C8B-B14F-4D97-AF65-F5344CB8AC3E}">
        <p14:creationId xmlns:p14="http://schemas.microsoft.com/office/powerpoint/2010/main" val="3873042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62050" y="657225"/>
            <a:ext cx="9867900" cy="5543550"/>
          </a:xfrm>
          <a:prstGeom prst="rect">
            <a:avLst/>
          </a:prstGeom>
        </p:spPr>
      </p:pic>
    </p:spTree>
    <p:extLst>
      <p:ext uri="{BB962C8B-B14F-4D97-AF65-F5344CB8AC3E}">
        <p14:creationId xmlns:p14="http://schemas.microsoft.com/office/powerpoint/2010/main" val="2074159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680519" y="481914"/>
            <a:ext cx="9156357" cy="1077218"/>
          </a:xfrm>
          <a:prstGeom prst="rect">
            <a:avLst/>
          </a:prstGeom>
          <a:noFill/>
        </p:spPr>
        <p:txBody>
          <a:bodyPr wrap="square" rtlCol="0">
            <a:spAutoFit/>
          </a:bodyPr>
          <a:lstStyle/>
          <a:p>
            <a:r>
              <a:rPr lang="cs-CZ" sz="2800" dirty="0"/>
              <a:t>Sbírka </a:t>
            </a:r>
            <a:r>
              <a:rPr lang="cs-CZ" sz="2800" b="1" dirty="0" err="1"/>
              <a:t>Rise</a:t>
            </a:r>
            <a:r>
              <a:rPr lang="cs-CZ" sz="2800" b="1" dirty="0"/>
              <a:t> </a:t>
            </a:r>
            <a:r>
              <a:rPr lang="cs-CZ" sz="2800" b="1" dirty="0" err="1"/>
              <a:t>of</a:t>
            </a:r>
            <a:r>
              <a:rPr lang="cs-CZ" sz="2800" b="1" dirty="0"/>
              <a:t> </a:t>
            </a:r>
            <a:r>
              <a:rPr lang="cs-CZ" sz="2800" b="1" dirty="0" err="1"/>
              <a:t>Literacy</a:t>
            </a:r>
            <a:r>
              <a:rPr lang="cs-CZ" sz="2800" b="1" dirty="0"/>
              <a:t> in </a:t>
            </a:r>
            <a:r>
              <a:rPr lang="cs-CZ" sz="2800" b="1" dirty="0" err="1"/>
              <a:t>Europe</a:t>
            </a:r>
            <a:r>
              <a:rPr lang="cs-CZ" sz="2800" dirty="0"/>
              <a:t> v EUROPEANĚ </a:t>
            </a:r>
          </a:p>
          <a:p>
            <a:r>
              <a:rPr lang="cs-CZ" u="sng" dirty="0">
                <a:hlinkClick r:id="rId2"/>
              </a:rPr>
              <a:t>https://www.europeana.eu/portal/en/exhibitions/rise-of-literacy-in-europe</a:t>
            </a:r>
            <a:endParaRPr lang="cs-CZ" dirty="0"/>
          </a:p>
          <a:p>
            <a:endParaRPr lang="cs-CZ" dirty="0"/>
          </a:p>
        </p:txBody>
      </p:sp>
      <p:pic>
        <p:nvPicPr>
          <p:cNvPr id="3" name="Obrázek 2"/>
          <p:cNvPicPr/>
          <p:nvPr/>
        </p:nvPicPr>
        <p:blipFill>
          <a:blip r:embed="rId3"/>
          <a:stretch>
            <a:fillRect/>
          </a:stretch>
        </p:blipFill>
        <p:spPr>
          <a:xfrm>
            <a:off x="222422" y="1818853"/>
            <a:ext cx="6492652" cy="3679904"/>
          </a:xfrm>
          <a:prstGeom prst="rect">
            <a:avLst/>
          </a:prstGeom>
        </p:spPr>
      </p:pic>
      <p:pic>
        <p:nvPicPr>
          <p:cNvPr id="4" name="Obrázek 3"/>
          <p:cNvPicPr/>
          <p:nvPr/>
        </p:nvPicPr>
        <p:blipFill>
          <a:blip r:embed="rId4"/>
          <a:stretch>
            <a:fillRect/>
          </a:stretch>
        </p:blipFill>
        <p:spPr>
          <a:xfrm>
            <a:off x="5338119" y="2533135"/>
            <a:ext cx="6764501" cy="4001719"/>
          </a:xfrm>
          <a:prstGeom prst="rect">
            <a:avLst/>
          </a:prstGeom>
        </p:spPr>
      </p:pic>
    </p:spTree>
    <p:extLst>
      <p:ext uri="{BB962C8B-B14F-4D97-AF65-F5344CB8AC3E}">
        <p14:creationId xmlns:p14="http://schemas.microsoft.com/office/powerpoint/2010/main" val="868067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755557" y="222422"/>
            <a:ext cx="5894173" cy="800219"/>
          </a:xfrm>
          <a:prstGeom prst="rect">
            <a:avLst/>
          </a:prstGeom>
          <a:noFill/>
        </p:spPr>
        <p:txBody>
          <a:bodyPr wrap="square" rtlCol="0">
            <a:spAutoFit/>
          </a:bodyPr>
          <a:lstStyle/>
          <a:p>
            <a:r>
              <a:rPr lang="cs-CZ" sz="2800" dirty="0" err="1"/>
              <a:t>Children‘s</a:t>
            </a:r>
            <a:r>
              <a:rPr lang="cs-CZ" sz="2800" dirty="0"/>
              <a:t> </a:t>
            </a:r>
            <a:r>
              <a:rPr lang="cs-CZ" sz="2800" dirty="0" err="1"/>
              <a:t>Books</a:t>
            </a:r>
            <a:r>
              <a:rPr lang="cs-CZ" sz="2800" dirty="0"/>
              <a:t> v EUROPEANĚ</a:t>
            </a:r>
          </a:p>
          <a:p>
            <a:endParaRPr lang="cs-CZ" dirty="0"/>
          </a:p>
        </p:txBody>
      </p:sp>
      <p:pic>
        <p:nvPicPr>
          <p:cNvPr id="4" name="Obrázek 3"/>
          <p:cNvPicPr/>
          <p:nvPr/>
        </p:nvPicPr>
        <p:blipFill>
          <a:blip r:embed="rId2"/>
          <a:stretch>
            <a:fillRect/>
          </a:stretch>
        </p:blipFill>
        <p:spPr>
          <a:xfrm>
            <a:off x="259492" y="854225"/>
            <a:ext cx="6393798" cy="4694980"/>
          </a:xfrm>
          <a:prstGeom prst="rect">
            <a:avLst/>
          </a:prstGeom>
        </p:spPr>
      </p:pic>
      <p:pic>
        <p:nvPicPr>
          <p:cNvPr id="5" name="Obrázek 4"/>
          <p:cNvPicPr>
            <a:picLocks noChangeAspect="1"/>
          </p:cNvPicPr>
          <p:nvPr/>
        </p:nvPicPr>
        <p:blipFill>
          <a:blip r:embed="rId3"/>
          <a:stretch>
            <a:fillRect/>
          </a:stretch>
        </p:blipFill>
        <p:spPr>
          <a:xfrm>
            <a:off x="7525265" y="523676"/>
            <a:ext cx="4451264" cy="6108012"/>
          </a:xfrm>
          <a:prstGeom prst="rect">
            <a:avLst/>
          </a:prstGeom>
        </p:spPr>
      </p:pic>
    </p:spTree>
    <p:extLst>
      <p:ext uri="{BB962C8B-B14F-4D97-AF65-F5344CB8AC3E}">
        <p14:creationId xmlns:p14="http://schemas.microsoft.com/office/powerpoint/2010/main" val="3060563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23912" y="138112"/>
            <a:ext cx="10544175" cy="6581775"/>
          </a:xfrm>
          <a:prstGeom prst="rect">
            <a:avLst/>
          </a:prstGeom>
        </p:spPr>
      </p:pic>
    </p:spTree>
    <p:extLst>
      <p:ext uri="{BB962C8B-B14F-4D97-AF65-F5344CB8AC3E}">
        <p14:creationId xmlns:p14="http://schemas.microsoft.com/office/powerpoint/2010/main" val="2239455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724270" y="890716"/>
            <a:ext cx="6524625" cy="4953000"/>
          </a:xfrm>
          <a:prstGeom prst="rect">
            <a:avLst/>
          </a:prstGeom>
        </p:spPr>
      </p:pic>
      <p:sp>
        <p:nvSpPr>
          <p:cNvPr id="3" name="TextovéPole 2"/>
          <p:cNvSpPr txBox="1"/>
          <p:nvPr/>
        </p:nvSpPr>
        <p:spPr>
          <a:xfrm>
            <a:off x="642551" y="1828800"/>
            <a:ext cx="3410465" cy="1815882"/>
          </a:xfrm>
          <a:prstGeom prst="rect">
            <a:avLst/>
          </a:prstGeom>
          <a:noFill/>
        </p:spPr>
        <p:txBody>
          <a:bodyPr wrap="square" rtlCol="0">
            <a:spAutoFit/>
          </a:bodyPr>
          <a:lstStyle/>
          <a:p>
            <a:r>
              <a:rPr lang="cs-CZ" sz="2800" dirty="0"/>
              <a:t>Originál spisu z r. 1658</a:t>
            </a:r>
          </a:p>
          <a:p>
            <a:endParaRPr lang="cs-CZ" sz="2800" dirty="0"/>
          </a:p>
          <a:p>
            <a:r>
              <a:rPr lang="cs-CZ" sz="2800" dirty="0"/>
              <a:t>Uloženo v </a:t>
            </a:r>
            <a:r>
              <a:rPr lang="cs-CZ" sz="2800" dirty="0" err="1"/>
              <a:t>Bibliothéqe</a:t>
            </a:r>
            <a:r>
              <a:rPr lang="cs-CZ" sz="2800" dirty="0"/>
              <a:t> </a:t>
            </a:r>
            <a:r>
              <a:rPr lang="cs-CZ" sz="2800" dirty="0" err="1"/>
              <a:t>nationale</a:t>
            </a:r>
            <a:r>
              <a:rPr lang="cs-CZ" sz="2800" dirty="0"/>
              <a:t> de France </a:t>
            </a:r>
          </a:p>
        </p:txBody>
      </p:sp>
    </p:spTree>
    <p:extLst>
      <p:ext uri="{BB962C8B-B14F-4D97-AF65-F5344CB8AC3E}">
        <p14:creationId xmlns:p14="http://schemas.microsoft.com/office/powerpoint/2010/main" val="813569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50325" y="624016"/>
            <a:ext cx="4697755" cy="6329607"/>
          </a:xfrm>
          <a:prstGeom prst="rect">
            <a:avLst/>
          </a:prstGeom>
        </p:spPr>
      </p:pic>
      <p:pic>
        <p:nvPicPr>
          <p:cNvPr id="3" name="Obrázek 2"/>
          <p:cNvPicPr>
            <a:picLocks noChangeAspect="1"/>
          </p:cNvPicPr>
          <p:nvPr/>
        </p:nvPicPr>
        <p:blipFill>
          <a:blip r:embed="rId3"/>
          <a:stretch>
            <a:fillRect/>
          </a:stretch>
        </p:blipFill>
        <p:spPr>
          <a:xfrm>
            <a:off x="6153666" y="488170"/>
            <a:ext cx="5202838" cy="6369830"/>
          </a:xfrm>
          <a:prstGeom prst="rect">
            <a:avLst/>
          </a:prstGeom>
        </p:spPr>
      </p:pic>
    </p:spTree>
    <p:extLst>
      <p:ext uri="{BB962C8B-B14F-4D97-AF65-F5344CB8AC3E}">
        <p14:creationId xmlns:p14="http://schemas.microsoft.com/office/powerpoint/2010/main" val="255048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4487"/>
            <a:ext cx="10515600" cy="1325563"/>
          </a:xfrm>
        </p:spPr>
        <p:txBody>
          <a:bodyPr/>
          <a:lstStyle/>
          <a:p>
            <a:r>
              <a:rPr lang="cs-CZ" b="1" dirty="0"/>
              <a:t>Digitální knihovny v ČR</a:t>
            </a:r>
          </a:p>
        </p:txBody>
      </p:sp>
      <p:sp>
        <p:nvSpPr>
          <p:cNvPr id="3" name="Zástupný symbol pro obsah 2"/>
          <p:cNvSpPr>
            <a:spLocks noGrp="1"/>
          </p:cNvSpPr>
          <p:nvPr>
            <p:ph idx="1"/>
          </p:nvPr>
        </p:nvSpPr>
        <p:spPr>
          <a:xfrm>
            <a:off x="838200" y="1825625"/>
            <a:ext cx="10515600" cy="4859380"/>
          </a:xfrm>
        </p:spPr>
        <p:txBody>
          <a:bodyPr>
            <a:normAutofit fontScale="85000" lnSpcReduction="20000"/>
          </a:bodyPr>
          <a:lstStyle/>
          <a:p>
            <a:pPr marL="0" indent="0">
              <a:buNone/>
            </a:pPr>
            <a:r>
              <a:rPr lang="cs-CZ" b="1" dirty="0"/>
              <a:t>Kramerius 3</a:t>
            </a:r>
          </a:p>
          <a:p>
            <a:r>
              <a:rPr lang="cs-CZ" dirty="0"/>
              <a:t> obsahuje plné texty </a:t>
            </a:r>
            <a:r>
              <a:rPr lang="cs-CZ" dirty="0" err="1"/>
              <a:t>bohemikálních</a:t>
            </a:r>
            <a:r>
              <a:rPr lang="cs-CZ" dirty="0"/>
              <a:t> periodik a monografií</a:t>
            </a:r>
            <a:r>
              <a:rPr lang="cs-CZ" b="1" dirty="0"/>
              <a:t> </a:t>
            </a:r>
            <a:r>
              <a:rPr lang="cs-CZ" dirty="0"/>
              <a:t>19. století a částečně 20. století </a:t>
            </a:r>
            <a:r>
              <a:rPr lang="cs-CZ" dirty="0" err="1"/>
              <a:t>zdigitalizovaných</a:t>
            </a:r>
            <a:r>
              <a:rPr lang="cs-CZ" dirty="0"/>
              <a:t> v rámci Národního programu Kramerius</a:t>
            </a:r>
          </a:p>
          <a:p>
            <a:r>
              <a:rPr lang="cs-CZ" dirty="0"/>
              <a:t>Vedle dokumentů v češtině obsahuje Kramerius také řadu dokumentů v německém a ruském jazyce</a:t>
            </a:r>
          </a:p>
          <a:p>
            <a:endParaRPr lang="cs-CZ" dirty="0"/>
          </a:p>
          <a:p>
            <a:pPr marL="0" indent="0">
              <a:buNone/>
            </a:pPr>
            <a:r>
              <a:rPr lang="cs-CZ" b="1" dirty="0"/>
              <a:t>Kramerius 5</a:t>
            </a:r>
          </a:p>
          <a:p>
            <a:r>
              <a:rPr lang="cs-CZ" dirty="0"/>
              <a:t>Obsahuje plné texty dokumentů </a:t>
            </a:r>
            <a:r>
              <a:rPr lang="cs-CZ" dirty="0" err="1"/>
              <a:t>bohemikální</a:t>
            </a:r>
            <a:r>
              <a:rPr lang="cs-CZ" dirty="0"/>
              <a:t> produkce 19. – 21. století </a:t>
            </a:r>
            <a:r>
              <a:rPr lang="cs-CZ" dirty="0" err="1"/>
              <a:t>zdigitalizovaných</a:t>
            </a:r>
            <a:r>
              <a:rPr lang="cs-CZ" dirty="0"/>
              <a:t> v rámci projektu Národní digitální knihovny.</a:t>
            </a:r>
          </a:p>
          <a:p>
            <a:r>
              <a:rPr lang="cs-CZ" dirty="0"/>
              <a:t>Umožňuje též přístup k uživatelsky zajímavým a žádaným publikacím od r.1801 do současnosti a historickým dokumentům do roku 1801 včetně překladů plných textů</a:t>
            </a:r>
          </a:p>
          <a:p>
            <a:r>
              <a:rPr lang="cs-CZ" dirty="0"/>
              <a:t>Se systémem Kramerius 3 je propojen společným rozhraním umožňujícím hledání v obou databázích současně</a:t>
            </a:r>
          </a:p>
        </p:txBody>
      </p:sp>
      <p:pic>
        <p:nvPicPr>
          <p:cNvPr id="4" name="Obrázek 3"/>
          <p:cNvPicPr>
            <a:picLocks noChangeAspect="1"/>
          </p:cNvPicPr>
          <p:nvPr/>
        </p:nvPicPr>
        <p:blipFill>
          <a:blip r:embed="rId2"/>
          <a:stretch>
            <a:fillRect/>
          </a:stretch>
        </p:blipFill>
        <p:spPr>
          <a:xfrm>
            <a:off x="2744487" y="3683815"/>
            <a:ext cx="1809750" cy="571500"/>
          </a:xfrm>
          <a:prstGeom prst="rect">
            <a:avLst/>
          </a:prstGeom>
        </p:spPr>
      </p:pic>
      <p:pic>
        <p:nvPicPr>
          <p:cNvPr id="5" name="Obrázek 4"/>
          <p:cNvPicPr>
            <a:picLocks noChangeAspect="1"/>
          </p:cNvPicPr>
          <p:nvPr/>
        </p:nvPicPr>
        <p:blipFill>
          <a:blip r:embed="rId3"/>
          <a:stretch>
            <a:fillRect/>
          </a:stretch>
        </p:blipFill>
        <p:spPr>
          <a:xfrm>
            <a:off x="2715912" y="1549400"/>
            <a:ext cx="1838325" cy="552450"/>
          </a:xfrm>
          <a:prstGeom prst="rect">
            <a:avLst/>
          </a:prstGeom>
        </p:spPr>
      </p:pic>
      <p:sp>
        <p:nvSpPr>
          <p:cNvPr id="6" name="TextovéPole 5"/>
          <p:cNvSpPr txBox="1"/>
          <p:nvPr/>
        </p:nvSpPr>
        <p:spPr>
          <a:xfrm>
            <a:off x="5345228" y="6289420"/>
            <a:ext cx="6264876" cy="261610"/>
          </a:xfrm>
          <a:prstGeom prst="rect">
            <a:avLst/>
          </a:prstGeom>
          <a:noFill/>
        </p:spPr>
        <p:txBody>
          <a:bodyPr wrap="square" rtlCol="0">
            <a:spAutoFit/>
          </a:bodyPr>
          <a:lstStyle/>
          <a:p>
            <a:r>
              <a:rPr lang="cs-CZ" sz="1100" dirty="0">
                <a:hlinkClick r:id="rId4"/>
              </a:rPr>
              <a:t>                                                                                    https://www.nkp.cz/digitalni-knihovna/digitalni-knihovny</a:t>
            </a:r>
            <a:endParaRPr lang="cs-CZ" sz="1100" dirty="0"/>
          </a:p>
        </p:txBody>
      </p:sp>
    </p:spTree>
    <p:extLst>
      <p:ext uri="{BB962C8B-B14F-4D97-AF65-F5344CB8AC3E}">
        <p14:creationId xmlns:p14="http://schemas.microsoft.com/office/powerpoint/2010/main" val="3559133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75037" y="560172"/>
            <a:ext cx="4367084" cy="5901465"/>
          </a:xfrm>
          <a:prstGeom prst="rect">
            <a:avLst/>
          </a:prstGeom>
        </p:spPr>
      </p:pic>
      <p:pic>
        <p:nvPicPr>
          <p:cNvPr id="3" name="Obrázek 2"/>
          <p:cNvPicPr>
            <a:picLocks noChangeAspect="1"/>
          </p:cNvPicPr>
          <p:nvPr/>
        </p:nvPicPr>
        <p:blipFill>
          <a:blip r:embed="rId3"/>
          <a:stretch>
            <a:fillRect/>
          </a:stretch>
        </p:blipFill>
        <p:spPr>
          <a:xfrm>
            <a:off x="6190736" y="560172"/>
            <a:ext cx="4287150" cy="6064749"/>
          </a:xfrm>
          <a:prstGeom prst="rect">
            <a:avLst/>
          </a:prstGeom>
        </p:spPr>
      </p:pic>
    </p:spTree>
    <p:extLst>
      <p:ext uri="{BB962C8B-B14F-4D97-AF65-F5344CB8AC3E}">
        <p14:creationId xmlns:p14="http://schemas.microsoft.com/office/powerpoint/2010/main" val="2531470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83958" y="506626"/>
            <a:ext cx="6599104" cy="954107"/>
          </a:xfrm>
          <a:prstGeom prst="rect">
            <a:avLst/>
          </a:prstGeom>
        </p:spPr>
        <p:txBody>
          <a:bodyPr wrap="square">
            <a:spAutoFit/>
          </a:bodyPr>
          <a:lstStyle/>
          <a:p>
            <a:r>
              <a:rPr lang="cs-CZ" sz="2800" b="1" dirty="0"/>
              <a:t>O ilustracích v dětských knihách </a:t>
            </a:r>
          </a:p>
          <a:p>
            <a:r>
              <a:rPr lang="cs-CZ" sz="2800" b="1" dirty="0"/>
              <a:t>v EUROPEANĚ</a:t>
            </a:r>
          </a:p>
        </p:txBody>
      </p:sp>
      <p:sp>
        <p:nvSpPr>
          <p:cNvPr id="7" name="TextovéPole 6"/>
          <p:cNvSpPr txBox="1"/>
          <p:nvPr/>
        </p:nvSpPr>
        <p:spPr>
          <a:xfrm>
            <a:off x="1248032" y="1804086"/>
            <a:ext cx="9069860" cy="4524315"/>
          </a:xfrm>
          <a:prstGeom prst="rect">
            <a:avLst/>
          </a:prstGeom>
          <a:noFill/>
        </p:spPr>
        <p:txBody>
          <a:bodyPr wrap="square" rtlCol="0">
            <a:spAutoFit/>
          </a:bodyPr>
          <a:lstStyle/>
          <a:p>
            <a:pPr algn="just"/>
            <a:r>
              <a:rPr lang="cs-CZ" sz="2400" i="1" dirty="0"/>
              <a:t>Přestože zpočátku nebyly ilustrovány všechny dětské knihy, obrázky se staly významnou součástí dětských knih. </a:t>
            </a:r>
          </a:p>
          <a:p>
            <a:pPr algn="just"/>
            <a:endParaRPr lang="cs-CZ" sz="2400" i="1" dirty="0"/>
          </a:p>
          <a:p>
            <a:pPr algn="just"/>
            <a:r>
              <a:rPr lang="cs-CZ" sz="2400" i="1" dirty="0"/>
              <a:t>První knihou s obrázky byl spis </a:t>
            </a:r>
            <a:r>
              <a:rPr lang="cs-CZ" sz="2400" b="1" i="1" dirty="0"/>
              <a:t>Orbis </a:t>
            </a:r>
            <a:r>
              <a:rPr lang="cs-CZ" sz="2400" b="1" i="1" dirty="0" err="1"/>
              <a:t>sensualium</a:t>
            </a:r>
            <a:r>
              <a:rPr lang="cs-CZ" sz="2400" b="1" i="1" dirty="0"/>
              <a:t> pictus</a:t>
            </a:r>
            <a:r>
              <a:rPr lang="cs-CZ" sz="2400" i="1" dirty="0"/>
              <a:t>, učebnice českého učence </a:t>
            </a:r>
            <a:r>
              <a:rPr lang="cs-CZ" sz="2400" b="1" i="1" dirty="0"/>
              <a:t>Jana Amose Komenského</a:t>
            </a:r>
            <a:r>
              <a:rPr lang="cs-CZ" sz="2400" i="1" dirty="0"/>
              <a:t>, vydaná v roce 1658 v latině a němčině a později přeložená do mnoha evropských jazyků. </a:t>
            </a:r>
          </a:p>
          <a:p>
            <a:pPr algn="just"/>
            <a:r>
              <a:rPr lang="cs-CZ" sz="2400" i="1" dirty="0"/>
              <a:t>Obrázky v této knize doprovázely úvod do přírodních věd, náboženství a sociálních témat. </a:t>
            </a:r>
          </a:p>
          <a:p>
            <a:pPr algn="just"/>
            <a:endParaRPr lang="cs-CZ" sz="2400" i="1" dirty="0"/>
          </a:p>
          <a:p>
            <a:pPr algn="just"/>
            <a:r>
              <a:rPr lang="cs-CZ" sz="2400" i="1" dirty="0"/>
              <a:t>V dlouhodobém horizontu se obrázky v dětských knihách staly neoddělitelnými od textu.</a:t>
            </a:r>
          </a:p>
          <a:p>
            <a:endParaRPr lang="cs-CZ" sz="2400" dirty="0"/>
          </a:p>
        </p:txBody>
      </p:sp>
    </p:spTree>
    <p:extLst>
      <p:ext uri="{BB962C8B-B14F-4D97-AF65-F5344CB8AC3E}">
        <p14:creationId xmlns:p14="http://schemas.microsoft.com/office/powerpoint/2010/main" val="1990925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rot="10800000" flipH="1" flipV="1">
            <a:off x="2223597" y="181177"/>
            <a:ext cx="7525885" cy="523220"/>
          </a:xfrm>
          <a:prstGeom prst="rect">
            <a:avLst/>
          </a:prstGeom>
          <a:noFill/>
        </p:spPr>
        <p:txBody>
          <a:bodyPr wrap="square" rtlCol="0">
            <a:spAutoFit/>
          </a:bodyPr>
          <a:lstStyle/>
          <a:p>
            <a:r>
              <a:rPr lang="cs-CZ" sz="2800" b="1" dirty="0"/>
              <a:t>Ilustrace v dětských knihách v EUROPEANĚ</a:t>
            </a:r>
          </a:p>
        </p:txBody>
      </p:sp>
      <p:pic>
        <p:nvPicPr>
          <p:cNvPr id="3" name="Obrázek 2"/>
          <p:cNvPicPr/>
          <p:nvPr/>
        </p:nvPicPr>
        <p:blipFill>
          <a:blip r:embed="rId2"/>
          <a:stretch>
            <a:fillRect/>
          </a:stretch>
        </p:blipFill>
        <p:spPr>
          <a:xfrm>
            <a:off x="6041218" y="704398"/>
            <a:ext cx="5760720" cy="3331845"/>
          </a:xfrm>
          <a:prstGeom prst="rect">
            <a:avLst/>
          </a:prstGeom>
        </p:spPr>
      </p:pic>
      <p:pic>
        <p:nvPicPr>
          <p:cNvPr id="4" name="Obrázek 3"/>
          <p:cNvPicPr/>
          <p:nvPr/>
        </p:nvPicPr>
        <p:blipFill>
          <a:blip r:embed="rId3"/>
          <a:stretch>
            <a:fillRect/>
          </a:stretch>
        </p:blipFill>
        <p:spPr>
          <a:xfrm>
            <a:off x="6292472" y="4241105"/>
            <a:ext cx="5760720" cy="2559050"/>
          </a:xfrm>
          <a:prstGeom prst="rect">
            <a:avLst/>
          </a:prstGeom>
        </p:spPr>
      </p:pic>
      <p:sp>
        <p:nvSpPr>
          <p:cNvPr id="5" name="TextovéPole 4"/>
          <p:cNvSpPr txBox="1"/>
          <p:nvPr/>
        </p:nvSpPr>
        <p:spPr>
          <a:xfrm>
            <a:off x="506628" y="1087395"/>
            <a:ext cx="4831492" cy="5632311"/>
          </a:xfrm>
          <a:prstGeom prst="rect">
            <a:avLst/>
          </a:prstGeom>
          <a:noFill/>
        </p:spPr>
        <p:txBody>
          <a:bodyPr wrap="square" rtlCol="0">
            <a:spAutoFit/>
          </a:bodyPr>
          <a:lstStyle/>
          <a:p>
            <a:r>
              <a:rPr lang="cs-CZ" sz="2400" b="1" dirty="0"/>
              <a:t>Charles </a:t>
            </a:r>
            <a:r>
              <a:rPr lang="cs-CZ" sz="2400" b="1" dirty="0" err="1"/>
              <a:t>Perrault</a:t>
            </a:r>
            <a:endParaRPr lang="cs-CZ" sz="2400" b="1" dirty="0"/>
          </a:p>
          <a:p>
            <a:r>
              <a:rPr lang="cs-CZ" sz="2400" dirty="0"/>
              <a:t>Francouzský spisovatel a vysoký úředník na dvoře Ludvíka IX.</a:t>
            </a:r>
          </a:p>
          <a:p>
            <a:r>
              <a:rPr lang="cs-CZ" sz="2400" dirty="0"/>
              <a:t>Jeden z prvních spisovatelů a vydavatelů </a:t>
            </a:r>
            <a:r>
              <a:rPr lang="cs-CZ" sz="2400" b="1" dirty="0"/>
              <a:t>pohádek</a:t>
            </a:r>
          </a:p>
          <a:p>
            <a:r>
              <a:rPr lang="cs-CZ" sz="2400" dirty="0"/>
              <a:t>Jeho pohádky vyšly poprvé 1697</a:t>
            </a:r>
          </a:p>
          <a:p>
            <a:r>
              <a:rPr lang="cs-CZ" sz="2400" dirty="0"/>
              <a:t>Vycházely z ústních příběhů vyprávěných dětem, oblíbeny i mezi dospělými</a:t>
            </a:r>
          </a:p>
          <a:p>
            <a:endParaRPr lang="cs-CZ" sz="2400" dirty="0"/>
          </a:p>
          <a:p>
            <a:r>
              <a:rPr lang="cs-CZ" sz="2400" dirty="0"/>
              <a:t>V EUROPEANĚ francouzské vydání pohádek z roku 1862</a:t>
            </a:r>
          </a:p>
          <a:p>
            <a:r>
              <a:rPr lang="cs-CZ" sz="2400" dirty="0"/>
              <a:t>Význam ilustrací slavného umělce </a:t>
            </a:r>
            <a:r>
              <a:rPr lang="cs-CZ" sz="2400" b="1" dirty="0"/>
              <a:t>Gustava </a:t>
            </a:r>
            <a:r>
              <a:rPr lang="cs-CZ" sz="2400" b="1" dirty="0" err="1"/>
              <a:t>Dorého</a:t>
            </a:r>
            <a:r>
              <a:rPr lang="cs-CZ" sz="2400" b="1" dirty="0"/>
              <a:t> </a:t>
            </a:r>
            <a:r>
              <a:rPr lang="cs-CZ" sz="2400" dirty="0"/>
              <a:t>(fr. rytce a ilustrátora)</a:t>
            </a:r>
            <a:endParaRPr lang="cs-CZ" sz="2400" b="1" dirty="0"/>
          </a:p>
        </p:txBody>
      </p:sp>
    </p:spTree>
    <p:extLst>
      <p:ext uri="{BB962C8B-B14F-4D97-AF65-F5344CB8AC3E}">
        <p14:creationId xmlns:p14="http://schemas.microsoft.com/office/powerpoint/2010/main" val="2974466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81914" y="481914"/>
            <a:ext cx="8513805" cy="800219"/>
          </a:xfrm>
          <a:prstGeom prst="rect">
            <a:avLst/>
          </a:prstGeom>
          <a:noFill/>
        </p:spPr>
        <p:txBody>
          <a:bodyPr wrap="square" rtlCol="0">
            <a:spAutoFit/>
          </a:bodyPr>
          <a:lstStyle/>
          <a:p>
            <a:r>
              <a:rPr lang="cs-CZ" sz="2800" b="1" dirty="0"/>
              <a:t>O fenoménu bestseler v EUROPEANĚ</a:t>
            </a:r>
          </a:p>
          <a:p>
            <a:endParaRPr lang="cs-CZ" dirty="0"/>
          </a:p>
        </p:txBody>
      </p:sp>
      <p:pic>
        <p:nvPicPr>
          <p:cNvPr id="3" name="Obrázek 2"/>
          <p:cNvPicPr/>
          <p:nvPr/>
        </p:nvPicPr>
        <p:blipFill>
          <a:blip r:embed="rId2"/>
          <a:stretch>
            <a:fillRect/>
          </a:stretch>
        </p:blipFill>
        <p:spPr>
          <a:xfrm>
            <a:off x="7525652" y="253184"/>
            <a:ext cx="4666348" cy="6604816"/>
          </a:xfrm>
          <a:prstGeom prst="rect">
            <a:avLst/>
          </a:prstGeom>
        </p:spPr>
      </p:pic>
      <p:sp>
        <p:nvSpPr>
          <p:cNvPr id="4" name="TextovéPole 3"/>
          <p:cNvSpPr txBox="1"/>
          <p:nvPr/>
        </p:nvSpPr>
        <p:spPr>
          <a:xfrm>
            <a:off x="481914" y="1282133"/>
            <a:ext cx="6759145" cy="4893647"/>
          </a:xfrm>
          <a:prstGeom prst="rect">
            <a:avLst/>
          </a:prstGeom>
          <a:noFill/>
        </p:spPr>
        <p:txBody>
          <a:bodyPr wrap="square" rtlCol="0">
            <a:spAutoFit/>
          </a:bodyPr>
          <a:lstStyle/>
          <a:p>
            <a:r>
              <a:rPr lang="cs-CZ" sz="2400" i="1" dirty="0"/>
              <a:t>V 18. století se vkus čtenářů naklonil ke světské čtení. </a:t>
            </a:r>
          </a:p>
          <a:p>
            <a:r>
              <a:rPr lang="cs-CZ" sz="2400" b="1" i="1" dirty="0"/>
              <a:t>Die Leiden des </a:t>
            </a:r>
            <a:r>
              <a:rPr lang="cs-CZ" sz="2400" b="1" i="1" dirty="0" err="1"/>
              <a:t>jungen</a:t>
            </a:r>
            <a:r>
              <a:rPr lang="cs-CZ" sz="2400" b="1" i="1" dirty="0"/>
              <a:t> Werther od Johanna Wolfganga von Goethe</a:t>
            </a:r>
            <a:r>
              <a:rPr lang="cs-CZ" sz="2400" i="1" dirty="0"/>
              <a:t> byla vydána v roce 1774 a vzbudila velký populární zájem mladých dospělých čtenářů. Byl to román v dopisech zkoumajících tragický milostný příběh vášnivého umělce Werthera, který si nakonec vzal svůj vlastní život. Román si získal skandální pověst, protože podle populární legendy se po vydání knihy zdálo, že míra sebevražd stoupá. Taková reputace však pouze přispěla k popularitě románu. Dopad knihy na německou čtenářskou veřejnost byl popsán jako „revoluce ve čtení“.</a:t>
            </a:r>
          </a:p>
        </p:txBody>
      </p:sp>
      <p:sp>
        <p:nvSpPr>
          <p:cNvPr id="5" name="TextovéPole 4"/>
          <p:cNvSpPr txBox="1"/>
          <p:nvPr/>
        </p:nvSpPr>
        <p:spPr>
          <a:xfrm>
            <a:off x="481914" y="6268113"/>
            <a:ext cx="6895070" cy="538609"/>
          </a:xfrm>
          <a:prstGeom prst="rect">
            <a:avLst/>
          </a:prstGeom>
          <a:noFill/>
        </p:spPr>
        <p:txBody>
          <a:bodyPr wrap="square" rtlCol="0">
            <a:spAutoFit/>
          </a:bodyPr>
          <a:lstStyle/>
          <a:p>
            <a:r>
              <a:rPr lang="cs-CZ" sz="1100" u="sng" dirty="0">
                <a:hlinkClick r:id="rId3"/>
              </a:rPr>
              <a:t>https://www.europeana.eu/portal/en/exhibitions/rise-of-literacy-in-europe/bestsellers#ve-anchor-intro_16420-js</a:t>
            </a:r>
            <a:endParaRPr lang="cs-CZ" sz="1100" dirty="0"/>
          </a:p>
          <a:p>
            <a:endParaRPr lang="cs-CZ" dirty="0"/>
          </a:p>
        </p:txBody>
      </p:sp>
    </p:spTree>
    <p:extLst>
      <p:ext uri="{BB962C8B-B14F-4D97-AF65-F5344CB8AC3E}">
        <p14:creationId xmlns:p14="http://schemas.microsoft.com/office/powerpoint/2010/main" val="1292979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1507524" y="1818220"/>
            <a:ext cx="8568587" cy="4755576"/>
          </a:xfrm>
          <a:prstGeom prst="rect">
            <a:avLst/>
          </a:prstGeom>
        </p:spPr>
      </p:pic>
      <p:sp>
        <p:nvSpPr>
          <p:cNvPr id="3" name="TextovéPole 2"/>
          <p:cNvSpPr txBox="1"/>
          <p:nvPr/>
        </p:nvSpPr>
        <p:spPr>
          <a:xfrm>
            <a:off x="2965622" y="469557"/>
            <a:ext cx="5239264" cy="1015663"/>
          </a:xfrm>
          <a:prstGeom prst="rect">
            <a:avLst/>
          </a:prstGeom>
          <a:noFill/>
        </p:spPr>
        <p:txBody>
          <a:bodyPr wrap="square" rtlCol="0">
            <a:spAutoFit/>
          </a:bodyPr>
          <a:lstStyle/>
          <a:p>
            <a:pPr algn="ctr"/>
            <a:r>
              <a:rPr lang="cs-CZ" sz="2400" b="1" dirty="0"/>
              <a:t>HISTORIANA</a:t>
            </a:r>
          </a:p>
          <a:p>
            <a:pPr algn="ctr"/>
            <a:r>
              <a:rPr lang="cs-CZ" u="sng" dirty="0">
                <a:hlinkClick r:id="rId3"/>
              </a:rPr>
              <a:t>https://historiana.eu/#/</a:t>
            </a:r>
            <a:endParaRPr lang="cs-CZ" dirty="0"/>
          </a:p>
          <a:p>
            <a:pPr algn="ctr"/>
            <a:endParaRPr lang="cs-CZ" dirty="0"/>
          </a:p>
        </p:txBody>
      </p:sp>
    </p:spTree>
    <p:extLst>
      <p:ext uri="{BB962C8B-B14F-4D97-AF65-F5344CB8AC3E}">
        <p14:creationId xmlns:p14="http://schemas.microsoft.com/office/powerpoint/2010/main" val="1163935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123568" y="1143567"/>
            <a:ext cx="6010740" cy="4342834"/>
          </a:xfrm>
          <a:prstGeom prst="rect">
            <a:avLst/>
          </a:prstGeom>
        </p:spPr>
      </p:pic>
      <p:pic>
        <p:nvPicPr>
          <p:cNvPr id="3" name="Obrázek 2"/>
          <p:cNvPicPr/>
          <p:nvPr/>
        </p:nvPicPr>
        <p:blipFill>
          <a:blip r:embed="rId3"/>
          <a:stretch>
            <a:fillRect/>
          </a:stretch>
        </p:blipFill>
        <p:spPr>
          <a:xfrm>
            <a:off x="6332016" y="1143567"/>
            <a:ext cx="5760720" cy="4342834"/>
          </a:xfrm>
          <a:prstGeom prst="rect">
            <a:avLst/>
          </a:prstGeom>
        </p:spPr>
      </p:pic>
    </p:spTree>
    <p:extLst>
      <p:ext uri="{BB962C8B-B14F-4D97-AF65-F5344CB8AC3E}">
        <p14:creationId xmlns:p14="http://schemas.microsoft.com/office/powerpoint/2010/main" val="1213551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171963" y="157171"/>
            <a:ext cx="5760720" cy="4097020"/>
          </a:xfrm>
          <a:prstGeom prst="rect">
            <a:avLst/>
          </a:prstGeom>
        </p:spPr>
      </p:pic>
      <p:pic>
        <p:nvPicPr>
          <p:cNvPr id="3" name="Obrázek 2"/>
          <p:cNvPicPr/>
          <p:nvPr/>
        </p:nvPicPr>
        <p:blipFill>
          <a:blip r:embed="rId3"/>
          <a:stretch>
            <a:fillRect/>
          </a:stretch>
        </p:blipFill>
        <p:spPr>
          <a:xfrm>
            <a:off x="2684298" y="3207300"/>
            <a:ext cx="6496771" cy="3551846"/>
          </a:xfrm>
          <a:prstGeom prst="rect">
            <a:avLst/>
          </a:prstGeom>
          <a:ln>
            <a:solidFill>
              <a:schemeClr val="accent6"/>
            </a:solidFill>
          </a:ln>
        </p:spPr>
      </p:pic>
      <p:pic>
        <p:nvPicPr>
          <p:cNvPr id="4" name="Obrázek 3"/>
          <p:cNvPicPr/>
          <p:nvPr/>
        </p:nvPicPr>
        <p:blipFill>
          <a:blip r:embed="rId4"/>
          <a:stretch>
            <a:fillRect/>
          </a:stretch>
        </p:blipFill>
        <p:spPr>
          <a:xfrm>
            <a:off x="6300709" y="322906"/>
            <a:ext cx="5760720" cy="3931285"/>
          </a:xfrm>
          <a:prstGeom prst="rect">
            <a:avLst/>
          </a:prstGeom>
        </p:spPr>
      </p:pic>
    </p:spTree>
    <p:extLst>
      <p:ext uri="{BB962C8B-B14F-4D97-AF65-F5344CB8AC3E}">
        <p14:creationId xmlns:p14="http://schemas.microsoft.com/office/powerpoint/2010/main" val="88134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98108" y="563823"/>
            <a:ext cx="6252519" cy="886461"/>
          </a:xfrm>
          <a:prstGeom prst="rect">
            <a:avLst/>
          </a:prstGeom>
        </p:spPr>
        <p:txBody>
          <a:bodyPr wrap="square">
            <a:spAutoFit/>
          </a:bodyPr>
          <a:lstStyle/>
          <a:p>
            <a:pPr>
              <a:lnSpc>
                <a:spcPct val="107000"/>
              </a:lnSpc>
              <a:spcAft>
                <a:spcPts val="800"/>
              </a:spcAft>
            </a:pPr>
            <a:r>
              <a:rPr lang="cs-CZ" sz="2400" b="1" dirty="0">
                <a:effectLst/>
                <a:latin typeface="Calibri" panose="020F0502020204030204" pitchFamily="34" charset="0"/>
                <a:ea typeface="Calibri" panose="020F0502020204030204" pitchFamily="34" charset="0"/>
                <a:cs typeface="Times New Roman" panose="02020603050405020304" pitchFamily="18" charset="0"/>
              </a:rPr>
              <a:t>Výukové aktivity v HISTORIANĚ</a:t>
            </a:r>
          </a:p>
          <a:p>
            <a:pPr>
              <a:lnSpc>
                <a:spcPct val="107000"/>
              </a:lnSpc>
              <a:spcAft>
                <a:spcPts val="800"/>
              </a:spcAft>
            </a:pPr>
            <a:r>
              <a:rPr lang="cs-CZ"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https://historiana.eu/#/teaching-learning</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Obrázek 2"/>
          <p:cNvPicPr/>
          <p:nvPr/>
        </p:nvPicPr>
        <p:blipFill>
          <a:blip r:embed="rId3"/>
          <a:stretch>
            <a:fillRect/>
          </a:stretch>
        </p:blipFill>
        <p:spPr>
          <a:xfrm>
            <a:off x="185351" y="2247667"/>
            <a:ext cx="6104238" cy="3127521"/>
          </a:xfrm>
          <a:prstGeom prst="rect">
            <a:avLst/>
          </a:prstGeom>
        </p:spPr>
      </p:pic>
      <p:pic>
        <p:nvPicPr>
          <p:cNvPr id="4" name="Obrázek 3"/>
          <p:cNvPicPr/>
          <p:nvPr/>
        </p:nvPicPr>
        <p:blipFill>
          <a:blip r:embed="rId4"/>
          <a:stretch>
            <a:fillRect/>
          </a:stretch>
        </p:blipFill>
        <p:spPr>
          <a:xfrm>
            <a:off x="6431280" y="2247667"/>
            <a:ext cx="5760720" cy="3127521"/>
          </a:xfrm>
          <a:prstGeom prst="rect">
            <a:avLst/>
          </a:prstGeom>
        </p:spPr>
      </p:pic>
    </p:spTree>
    <p:extLst>
      <p:ext uri="{BB962C8B-B14F-4D97-AF65-F5344CB8AC3E}">
        <p14:creationId xmlns:p14="http://schemas.microsoft.com/office/powerpoint/2010/main" val="1814460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594926"/>
            <a:ext cx="12192000" cy="5272731"/>
          </a:xfrm>
          <a:prstGeom prst="rect">
            <a:avLst/>
          </a:prstGeom>
        </p:spPr>
      </p:pic>
    </p:spTree>
    <p:extLst>
      <p:ext uri="{BB962C8B-B14F-4D97-AF65-F5344CB8AC3E}">
        <p14:creationId xmlns:p14="http://schemas.microsoft.com/office/powerpoint/2010/main" val="4243925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334145" y="395416"/>
            <a:ext cx="11293563" cy="6063198"/>
          </a:xfrm>
          <a:prstGeom prst="rect">
            <a:avLst/>
          </a:prstGeom>
          <a:noFill/>
        </p:spPr>
        <p:txBody>
          <a:bodyPr wrap="square" rtlCol="0">
            <a:spAutoFit/>
          </a:bodyPr>
          <a:lstStyle/>
          <a:p>
            <a:r>
              <a:rPr lang="cs-CZ" sz="2400" cap="all" dirty="0"/>
              <a:t> Český internetový portál (2010)  online dostupných </a:t>
            </a:r>
          </a:p>
          <a:p>
            <a:r>
              <a:rPr lang="cs-CZ" sz="2400" b="1" cap="all" dirty="0"/>
              <a:t> digitalizovaných muzejních sbírek</a:t>
            </a:r>
          </a:p>
          <a:p>
            <a:endParaRPr lang="cs-CZ" sz="2000" b="1" dirty="0"/>
          </a:p>
          <a:p>
            <a:pPr marL="342900" indent="-342900">
              <a:buFont typeface="Arial" panose="020B0604020202020204" pitchFamily="34" charset="0"/>
              <a:buChar char="•"/>
            </a:pPr>
            <a:r>
              <a:rPr lang="cs-CZ" sz="2000" dirty="0"/>
              <a:t>přístupný bez finančního a lokálního omezení</a:t>
            </a:r>
          </a:p>
          <a:p>
            <a:pPr marL="342900" indent="-342900">
              <a:buFont typeface="Arial" panose="020B0604020202020204" pitchFamily="34" charset="0"/>
              <a:buChar char="•"/>
            </a:pPr>
            <a:r>
              <a:rPr lang="cs-CZ" sz="2000" dirty="0"/>
              <a:t>předměty, fotografie a zvukové nahrávky skrze vyhledávací systém</a:t>
            </a:r>
          </a:p>
          <a:p>
            <a:pPr marL="342900" indent="-342900">
              <a:buFont typeface="Arial" panose="020B0604020202020204" pitchFamily="34" charset="0"/>
              <a:buChar char="•"/>
            </a:pPr>
            <a:r>
              <a:rPr lang="cs-CZ" sz="2000" dirty="0"/>
              <a:t>Iniciativa Národního muzea za účelem </a:t>
            </a:r>
            <a:r>
              <a:rPr lang="cs-CZ" sz="2000" b="1" dirty="0"/>
              <a:t>shromažďování a prezentace</a:t>
            </a:r>
            <a:r>
              <a:rPr lang="cs-CZ" sz="2000" dirty="0"/>
              <a:t> </a:t>
            </a:r>
            <a:r>
              <a:rPr lang="cs-CZ" sz="2000" b="1" dirty="0"/>
              <a:t>digitalizovaných muzejních sbírek</a:t>
            </a:r>
          </a:p>
          <a:p>
            <a:pPr marL="342900" indent="-342900">
              <a:buFont typeface="Arial" panose="020B0604020202020204" pitchFamily="34" charset="0"/>
              <a:buChar char="•"/>
            </a:pPr>
            <a:r>
              <a:rPr lang="cs-CZ" sz="2000" b="1" dirty="0"/>
              <a:t>Výběr ze </a:t>
            </a:r>
            <a:r>
              <a:rPr lang="cs-CZ" sz="2000" dirty="0"/>
              <a:t>sbírek 158 českých muzejních institucí</a:t>
            </a:r>
          </a:p>
          <a:p>
            <a:pPr marL="342900" indent="-342900">
              <a:buFont typeface="Arial" panose="020B0604020202020204" pitchFamily="34" charset="0"/>
              <a:buChar char="•"/>
            </a:pPr>
            <a:r>
              <a:rPr lang="cs-CZ" sz="2000" dirty="0"/>
              <a:t>Na portálu přes 106 tisíc sbírkových předmětů</a:t>
            </a:r>
          </a:p>
          <a:p>
            <a:pPr marL="342900" indent="-342900">
              <a:buFont typeface="Arial" panose="020B0604020202020204" pitchFamily="34" charset="0"/>
              <a:buChar char="•"/>
            </a:pPr>
            <a:r>
              <a:rPr lang="cs-CZ" sz="2000" dirty="0"/>
              <a:t>stěžejní pro obsah </a:t>
            </a:r>
            <a:r>
              <a:rPr lang="cs-CZ" sz="2000" dirty="0" err="1"/>
              <a:t>eSbírek</a:t>
            </a:r>
            <a:r>
              <a:rPr lang="cs-CZ" sz="2000" dirty="0"/>
              <a:t> také </a:t>
            </a:r>
            <a:r>
              <a:rPr lang="cs-CZ" sz="2000" b="1" dirty="0"/>
              <a:t>spolupráce s kurátory výstav</a:t>
            </a:r>
          </a:p>
          <a:p>
            <a:pPr marL="342900" indent="-342900">
              <a:buFont typeface="Arial" panose="020B0604020202020204" pitchFamily="34" charset="0"/>
              <a:buChar char="•"/>
            </a:pPr>
            <a:r>
              <a:rPr lang="cs-CZ" sz="2000" b="1" dirty="0"/>
              <a:t>propagace muzejních výstav</a:t>
            </a:r>
            <a:r>
              <a:rPr lang="cs-CZ" sz="2000" dirty="0"/>
              <a:t>.</a:t>
            </a:r>
            <a:br>
              <a:rPr lang="cs-CZ" sz="2000" dirty="0"/>
            </a:br>
            <a:endParaRPr lang="cs-CZ" sz="2000" dirty="0"/>
          </a:p>
          <a:p>
            <a:r>
              <a:rPr lang="cs-CZ" sz="2000" dirty="0"/>
              <a:t>Cíl </a:t>
            </a:r>
            <a:r>
              <a:rPr lang="cs-CZ" sz="2000" dirty="0" err="1"/>
              <a:t>eSbírek</a:t>
            </a:r>
            <a:r>
              <a:rPr lang="cs-CZ" sz="2000" dirty="0"/>
              <a:t>: dostat se do podvědomí vědců a veřejnosti, nabídnout obsah v takové formě, která je svému oboru adekvátní</a:t>
            </a:r>
          </a:p>
          <a:p>
            <a:endParaRPr lang="cs-CZ" sz="2000" dirty="0"/>
          </a:p>
          <a:p>
            <a:r>
              <a:rPr lang="cs-CZ" sz="2000" dirty="0"/>
              <a:t>Úkol: oslovovat další, nové </a:t>
            </a:r>
            <a:r>
              <a:rPr lang="cs-CZ" sz="2000" b="1" dirty="0"/>
              <a:t>kulturní instituce</a:t>
            </a:r>
            <a:r>
              <a:rPr lang="cs-CZ" sz="2000" dirty="0"/>
              <a:t> a nabízet jim na </a:t>
            </a:r>
            <a:r>
              <a:rPr lang="cs-CZ" sz="2000" dirty="0" err="1"/>
              <a:t>eSbírkách</a:t>
            </a:r>
            <a:r>
              <a:rPr lang="cs-CZ" sz="2000" dirty="0"/>
              <a:t> </a:t>
            </a:r>
            <a:r>
              <a:rPr lang="cs-CZ" sz="2000" b="1" dirty="0"/>
              <a:t>prostor pro prezentaci jejich digitalizovaného obsahu</a:t>
            </a:r>
          </a:p>
          <a:p>
            <a:endParaRPr lang="cs-CZ" sz="2000" b="1" dirty="0"/>
          </a:p>
          <a:p>
            <a:r>
              <a:rPr lang="cs-CZ" sz="2000" b="1" dirty="0"/>
              <a:t>Zásadní úloha: </a:t>
            </a:r>
            <a:r>
              <a:rPr lang="cs-CZ" sz="2000" dirty="0"/>
              <a:t>poskytování získaných dat portálu </a:t>
            </a:r>
            <a:r>
              <a:rPr lang="cs-CZ" sz="2000" b="1" dirty="0" err="1"/>
              <a:t>Europeana</a:t>
            </a:r>
            <a:r>
              <a:rPr lang="cs-CZ" sz="2000" dirty="0"/>
              <a:t>, který shromažďuje data z muzeí z celé Evropy a nabízí kulturní bohatství v evropském měřítku</a:t>
            </a:r>
          </a:p>
        </p:txBody>
      </p:sp>
      <p:pic>
        <p:nvPicPr>
          <p:cNvPr id="6" name="Obrázek 5"/>
          <p:cNvPicPr>
            <a:picLocks noChangeAspect="1"/>
          </p:cNvPicPr>
          <p:nvPr/>
        </p:nvPicPr>
        <p:blipFill>
          <a:blip r:embed="rId2"/>
          <a:stretch>
            <a:fillRect/>
          </a:stretch>
        </p:blipFill>
        <p:spPr>
          <a:xfrm>
            <a:off x="8019535" y="395416"/>
            <a:ext cx="3209925" cy="1171575"/>
          </a:xfrm>
          <a:prstGeom prst="rect">
            <a:avLst/>
          </a:prstGeom>
        </p:spPr>
      </p:pic>
    </p:spTree>
    <p:extLst>
      <p:ext uri="{BB962C8B-B14F-4D97-AF65-F5344CB8AC3E}">
        <p14:creationId xmlns:p14="http://schemas.microsoft.com/office/powerpoint/2010/main" val="2870019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24432" y="291974"/>
            <a:ext cx="6096000" cy="1117037"/>
          </a:xfrm>
          <a:prstGeom prst="rect">
            <a:avLst/>
          </a:prstGeom>
        </p:spPr>
        <p:txBody>
          <a:bodyPr>
            <a:spAutoFit/>
          </a:bodyPr>
          <a:lstStyle/>
          <a:p>
            <a:pPr algn="ctr">
              <a:lnSpc>
                <a:spcPct val="107000"/>
              </a:lnSpc>
              <a:spcAft>
                <a:spcPts val="800"/>
              </a:spcAft>
            </a:pPr>
            <a:r>
              <a:rPr lang="cs-CZ" sz="3200" b="1" dirty="0">
                <a:effectLst/>
                <a:latin typeface="Calibri" panose="020F0502020204030204" pitchFamily="34" charset="0"/>
                <a:ea typeface="Calibri" panose="020F0502020204030204" pitchFamily="34" charset="0"/>
                <a:cs typeface="Times New Roman" panose="02020603050405020304" pitchFamily="18" charset="0"/>
              </a:rPr>
              <a:t>Digitální knihovny v ČR</a:t>
            </a:r>
          </a:p>
          <a:p>
            <a:pPr algn="ctr">
              <a:lnSpc>
                <a:spcPct val="107000"/>
              </a:lnSpc>
              <a:spcAft>
                <a:spcPts val="800"/>
              </a:spcAft>
            </a:pPr>
            <a:r>
              <a:rPr lang="cs-CZ" sz="2400" b="1" dirty="0">
                <a:effectLst/>
                <a:latin typeface="Calibri" panose="020F0502020204030204" pitchFamily="34" charset="0"/>
                <a:ea typeface="Calibri" panose="020F0502020204030204" pitchFamily="34" charset="0"/>
                <a:cs typeface="Times New Roman" panose="02020603050405020304" pitchFamily="18" charset="0"/>
              </a:rPr>
              <a:t>Kramerius </a:t>
            </a:r>
            <a:r>
              <a:rPr lang="cs-CZ"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http://kramerius5.nkp.cz/</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Obrázek 2"/>
          <p:cNvPicPr/>
          <p:nvPr/>
        </p:nvPicPr>
        <p:blipFill>
          <a:blip r:embed="rId3"/>
          <a:stretch>
            <a:fillRect/>
          </a:stretch>
        </p:blipFill>
        <p:spPr>
          <a:xfrm>
            <a:off x="2194765" y="1410489"/>
            <a:ext cx="7555333" cy="4928527"/>
          </a:xfrm>
          <a:prstGeom prst="rect">
            <a:avLst/>
          </a:prstGeom>
        </p:spPr>
      </p:pic>
    </p:spTree>
    <p:extLst>
      <p:ext uri="{BB962C8B-B14F-4D97-AF65-F5344CB8AC3E}">
        <p14:creationId xmlns:p14="http://schemas.microsoft.com/office/powerpoint/2010/main" val="304745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57287" y="352425"/>
            <a:ext cx="9877425" cy="6153150"/>
          </a:xfrm>
          <a:prstGeom prst="rect">
            <a:avLst/>
          </a:prstGeom>
        </p:spPr>
      </p:pic>
    </p:spTree>
    <p:extLst>
      <p:ext uri="{BB962C8B-B14F-4D97-AF65-F5344CB8AC3E}">
        <p14:creationId xmlns:p14="http://schemas.microsoft.com/office/powerpoint/2010/main" val="4087882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762125" y="190500"/>
            <a:ext cx="8667750" cy="6477000"/>
          </a:xfrm>
          <a:prstGeom prst="rect">
            <a:avLst/>
          </a:prstGeom>
        </p:spPr>
      </p:pic>
    </p:spTree>
    <p:extLst>
      <p:ext uri="{BB962C8B-B14F-4D97-AF65-F5344CB8AC3E}">
        <p14:creationId xmlns:p14="http://schemas.microsoft.com/office/powerpoint/2010/main" val="8954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04574" y="551466"/>
            <a:ext cx="6096000" cy="1096519"/>
          </a:xfrm>
          <a:prstGeom prst="rect">
            <a:avLst/>
          </a:prstGeom>
        </p:spPr>
        <p:txBody>
          <a:bodyPr>
            <a:spAutoFit/>
          </a:bodyPr>
          <a:lstStyle/>
          <a:p>
            <a:pPr>
              <a:lnSpc>
                <a:spcPct val="107000"/>
              </a:lnSpc>
              <a:spcAft>
                <a:spcPts val="800"/>
              </a:spcAft>
            </a:pPr>
            <a:r>
              <a:rPr lang="cs-CZ" sz="2800" b="1" dirty="0">
                <a:effectLst/>
                <a:latin typeface="Calibri" panose="020F0502020204030204" pitchFamily="34" charset="0"/>
                <a:ea typeface="Calibri" panose="020F0502020204030204" pitchFamily="34" charset="0"/>
                <a:cs typeface="Times New Roman" panose="02020603050405020304" pitchFamily="18" charset="0"/>
              </a:rPr>
              <a:t>MUZEA ve 21. století </a:t>
            </a:r>
          </a:p>
          <a:p>
            <a:pPr>
              <a:lnSpc>
                <a:spcPct val="107000"/>
              </a:lnSpc>
              <a:spcAft>
                <a:spcPts val="800"/>
              </a:spcAft>
            </a:pPr>
            <a:r>
              <a:rPr lang="cs-CZ" sz="2800" b="1" dirty="0" err="1">
                <a:effectLst/>
                <a:latin typeface="Calibri" panose="020F0502020204030204" pitchFamily="34" charset="0"/>
                <a:ea typeface="Calibri" panose="020F0502020204030204" pitchFamily="34" charset="0"/>
                <a:cs typeface="Times New Roman" panose="02020603050405020304" pitchFamily="18" charset="0"/>
              </a:rPr>
              <a:t>Smartify</a:t>
            </a:r>
            <a:endParaRPr lang="cs-CZ"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Obrázek 2"/>
          <p:cNvPicPr/>
          <p:nvPr/>
        </p:nvPicPr>
        <p:blipFill>
          <a:blip r:embed="rId2"/>
          <a:stretch>
            <a:fillRect/>
          </a:stretch>
        </p:blipFill>
        <p:spPr>
          <a:xfrm>
            <a:off x="545345" y="2020313"/>
            <a:ext cx="5760720" cy="3978910"/>
          </a:xfrm>
          <a:prstGeom prst="rect">
            <a:avLst/>
          </a:prstGeom>
        </p:spPr>
      </p:pic>
      <p:pic>
        <p:nvPicPr>
          <p:cNvPr id="4" name="Obrázek 3"/>
          <p:cNvPicPr/>
          <p:nvPr/>
        </p:nvPicPr>
        <p:blipFill>
          <a:blip r:embed="rId3"/>
          <a:stretch>
            <a:fillRect/>
          </a:stretch>
        </p:blipFill>
        <p:spPr>
          <a:xfrm>
            <a:off x="6431280" y="2883217"/>
            <a:ext cx="5760720" cy="3834765"/>
          </a:xfrm>
          <a:prstGeom prst="rect">
            <a:avLst/>
          </a:prstGeom>
        </p:spPr>
      </p:pic>
      <p:pic>
        <p:nvPicPr>
          <p:cNvPr id="5" name="Obrázek 4"/>
          <p:cNvPicPr/>
          <p:nvPr/>
        </p:nvPicPr>
        <p:blipFill>
          <a:blip r:embed="rId4"/>
          <a:stretch>
            <a:fillRect/>
          </a:stretch>
        </p:blipFill>
        <p:spPr>
          <a:xfrm>
            <a:off x="6781156" y="551466"/>
            <a:ext cx="4733925" cy="1504950"/>
          </a:xfrm>
          <a:prstGeom prst="rect">
            <a:avLst/>
          </a:prstGeom>
        </p:spPr>
      </p:pic>
    </p:spTree>
    <p:extLst>
      <p:ext uri="{BB962C8B-B14F-4D97-AF65-F5344CB8AC3E}">
        <p14:creationId xmlns:p14="http://schemas.microsoft.com/office/powerpoint/2010/main" val="2048139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39585" y="432262"/>
            <a:ext cx="9750156" cy="1015663"/>
          </a:xfrm>
          <a:prstGeom prst="rect">
            <a:avLst/>
          </a:prstGeom>
          <a:noFill/>
        </p:spPr>
        <p:txBody>
          <a:bodyPr wrap="square" rtlCol="0">
            <a:spAutoFit/>
          </a:bodyPr>
          <a:lstStyle/>
          <a:p>
            <a:r>
              <a:rPr lang="cs-CZ" sz="2400" b="1" dirty="0"/>
              <a:t>Van </a:t>
            </a:r>
            <a:r>
              <a:rPr lang="cs-CZ" sz="2400" b="1" dirty="0" err="1"/>
              <a:t>Gogh</a:t>
            </a:r>
            <a:r>
              <a:rPr lang="cs-CZ" sz="2400" b="1" dirty="0"/>
              <a:t> a interaktivní 3D</a:t>
            </a:r>
          </a:p>
          <a:p>
            <a:r>
              <a:rPr lang="cs-CZ" b="1" dirty="0"/>
              <a:t>dílo </a:t>
            </a:r>
            <a:r>
              <a:rPr lang="cs-CZ" b="1" dirty="0" err="1"/>
              <a:t>Almond</a:t>
            </a:r>
            <a:r>
              <a:rPr lang="cs-CZ" b="1" dirty="0"/>
              <a:t> </a:t>
            </a:r>
            <a:r>
              <a:rPr lang="cs-CZ" b="1" dirty="0" err="1"/>
              <a:t>Blossom</a:t>
            </a:r>
            <a:r>
              <a:rPr lang="cs-CZ" b="1" dirty="0"/>
              <a:t> v životní velikosti v Amsterdamu</a:t>
            </a:r>
          </a:p>
          <a:p>
            <a:endParaRPr lang="cs-CZ" dirty="0"/>
          </a:p>
        </p:txBody>
      </p:sp>
      <p:pic>
        <p:nvPicPr>
          <p:cNvPr id="3" name="Obrázek 2"/>
          <p:cNvPicPr/>
          <p:nvPr/>
        </p:nvPicPr>
        <p:blipFill>
          <a:blip r:embed="rId3"/>
          <a:stretch>
            <a:fillRect/>
          </a:stretch>
        </p:blipFill>
        <p:spPr>
          <a:xfrm>
            <a:off x="1356285" y="1447925"/>
            <a:ext cx="4358378" cy="2361568"/>
          </a:xfrm>
          <a:prstGeom prst="rect">
            <a:avLst/>
          </a:prstGeom>
        </p:spPr>
      </p:pic>
      <p:pic>
        <p:nvPicPr>
          <p:cNvPr id="4" name="Obrázek 3"/>
          <p:cNvPicPr/>
          <p:nvPr/>
        </p:nvPicPr>
        <p:blipFill>
          <a:blip r:embed="rId4"/>
          <a:stretch>
            <a:fillRect/>
          </a:stretch>
        </p:blipFill>
        <p:spPr>
          <a:xfrm>
            <a:off x="6550430" y="1447925"/>
            <a:ext cx="4039312" cy="2361568"/>
          </a:xfrm>
          <a:prstGeom prst="rect">
            <a:avLst/>
          </a:prstGeom>
        </p:spPr>
      </p:pic>
      <p:pic>
        <p:nvPicPr>
          <p:cNvPr id="5" name="Obrázek 4"/>
          <p:cNvPicPr/>
          <p:nvPr/>
        </p:nvPicPr>
        <p:blipFill>
          <a:blip r:embed="rId5"/>
          <a:stretch>
            <a:fillRect/>
          </a:stretch>
        </p:blipFill>
        <p:spPr>
          <a:xfrm>
            <a:off x="4139738" y="4041718"/>
            <a:ext cx="3813464" cy="2733155"/>
          </a:xfrm>
          <a:prstGeom prst="rect">
            <a:avLst/>
          </a:prstGeom>
        </p:spPr>
      </p:pic>
    </p:spTree>
    <p:extLst>
      <p:ext uri="{BB962C8B-B14F-4D97-AF65-F5344CB8AC3E}">
        <p14:creationId xmlns:p14="http://schemas.microsoft.com/office/powerpoint/2010/main" val="3074030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75005" y="440255"/>
            <a:ext cx="6096000" cy="886461"/>
          </a:xfrm>
          <a:prstGeom prst="rect">
            <a:avLst/>
          </a:prstGeom>
        </p:spPr>
        <p:txBody>
          <a:bodyPr>
            <a:spAutoFit/>
          </a:bodyPr>
          <a:lstStyle/>
          <a:p>
            <a:pPr>
              <a:lnSpc>
                <a:spcPct val="107000"/>
              </a:lnSpc>
              <a:spcAft>
                <a:spcPts val="800"/>
              </a:spcAft>
            </a:pPr>
            <a:r>
              <a:rPr lang="cs-CZ" sz="2400" b="1" dirty="0">
                <a:effectLst/>
                <a:latin typeface="Calibri" panose="020F0502020204030204" pitchFamily="34" charset="0"/>
                <a:ea typeface="Calibri" panose="020F0502020204030204" pitchFamily="34" charset="0"/>
                <a:cs typeface="Times New Roman" panose="02020603050405020304" pitchFamily="18" charset="0"/>
              </a:rPr>
              <a:t>20. století – navštivte virtuálně</a:t>
            </a:r>
            <a:r>
              <a:rPr lang="cs-CZ" dirty="0">
                <a:effectLst/>
                <a:latin typeface="Calibri" panose="020F0502020204030204" pitchFamily="34" charset="0"/>
                <a:ea typeface="Calibri" panose="020F0502020204030204" pitchFamily="34" charset="0"/>
                <a:cs typeface="Times New Roman" panose="02020603050405020304" pitchFamily="18" charset="0"/>
              </a:rPr>
              <a:t>, NM ČR</a:t>
            </a:r>
          </a:p>
          <a:p>
            <a:pPr>
              <a:lnSpc>
                <a:spcPct val="107000"/>
              </a:lnSpc>
              <a:spcAft>
                <a:spcPts val="800"/>
              </a:spcAft>
            </a:pPr>
            <a:r>
              <a:rPr lang="cs-CZ"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http://www.dvacatestoleti.eu/navstivte-virtualne/</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Obrázek 2"/>
          <p:cNvPicPr/>
          <p:nvPr/>
        </p:nvPicPr>
        <p:blipFill>
          <a:blip r:embed="rId3"/>
          <a:stretch>
            <a:fillRect/>
          </a:stretch>
        </p:blipFill>
        <p:spPr>
          <a:xfrm>
            <a:off x="274732" y="1495228"/>
            <a:ext cx="5760720" cy="3447415"/>
          </a:xfrm>
          <a:prstGeom prst="rect">
            <a:avLst/>
          </a:prstGeom>
        </p:spPr>
      </p:pic>
      <p:pic>
        <p:nvPicPr>
          <p:cNvPr id="4" name="Obrázek 3"/>
          <p:cNvPicPr/>
          <p:nvPr/>
        </p:nvPicPr>
        <p:blipFill>
          <a:blip r:embed="rId4"/>
          <a:stretch>
            <a:fillRect/>
          </a:stretch>
        </p:blipFill>
        <p:spPr>
          <a:xfrm>
            <a:off x="6208446" y="2531891"/>
            <a:ext cx="5760720" cy="4092575"/>
          </a:xfrm>
          <a:prstGeom prst="rect">
            <a:avLst/>
          </a:prstGeom>
        </p:spPr>
      </p:pic>
    </p:spTree>
    <p:extLst>
      <p:ext uri="{BB962C8B-B14F-4D97-AF65-F5344CB8AC3E}">
        <p14:creationId xmlns:p14="http://schemas.microsoft.com/office/powerpoint/2010/main" val="3380305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979066" y="687370"/>
            <a:ext cx="10191441" cy="6170630"/>
          </a:xfrm>
          <a:prstGeom prst="rect">
            <a:avLst/>
          </a:prstGeom>
        </p:spPr>
      </p:pic>
    </p:spTree>
    <p:extLst>
      <p:ext uri="{BB962C8B-B14F-4D97-AF65-F5344CB8AC3E}">
        <p14:creationId xmlns:p14="http://schemas.microsoft.com/office/powerpoint/2010/main" val="2664360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210065" y="293034"/>
            <a:ext cx="7678901" cy="4859733"/>
          </a:xfrm>
          <a:prstGeom prst="rect">
            <a:avLst/>
          </a:prstGeom>
        </p:spPr>
      </p:pic>
      <p:pic>
        <p:nvPicPr>
          <p:cNvPr id="3" name="Obrázek 2"/>
          <p:cNvPicPr/>
          <p:nvPr/>
        </p:nvPicPr>
        <p:blipFill>
          <a:blip r:embed="rId3"/>
          <a:stretch>
            <a:fillRect/>
          </a:stretch>
        </p:blipFill>
        <p:spPr>
          <a:xfrm>
            <a:off x="6499010" y="293034"/>
            <a:ext cx="5495925" cy="6324600"/>
          </a:xfrm>
          <a:prstGeom prst="rect">
            <a:avLst/>
          </a:prstGeom>
        </p:spPr>
      </p:pic>
    </p:spTree>
    <p:extLst>
      <p:ext uri="{BB962C8B-B14F-4D97-AF65-F5344CB8AC3E}">
        <p14:creationId xmlns:p14="http://schemas.microsoft.com/office/powerpoint/2010/main" val="2964221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69059" y="259493"/>
            <a:ext cx="6474941" cy="532903"/>
          </a:xfrm>
          <a:prstGeom prst="rect">
            <a:avLst/>
          </a:prstGeom>
        </p:spPr>
        <p:txBody>
          <a:bodyPr wrap="square">
            <a:spAutoFit/>
          </a:bodyPr>
          <a:lstStyle/>
          <a:p>
            <a:pPr>
              <a:lnSpc>
                <a:spcPct val="107000"/>
              </a:lnSpc>
              <a:spcAft>
                <a:spcPts val="800"/>
              </a:spcAft>
            </a:pPr>
            <a:r>
              <a:rPr lang="cs-CZ" sz="2800" dirty="0">
                <a:effectLst/>
                <a:latin typeface="Calibri" panose="020F0502020204030204" pitchFamily="34" charset="0"/>
                <a:ea typeface="Calibri" panose="020F0502020204030204" pitchFamily="34" charset="0"/>
                <a:cs typeface="Times New Roman" panose="02020603050405020304" pitchFamily="18" charset="0"/>
              </a:rPr>
              <a:t>Gulag online </a:t>
            </a:r>
            <a:r>
              <a:rPr lang="cs-CZ"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http://www.gulag.online/</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Obrázek 2"/>
          <p:cNvPicPr/>
          <p:nvPr/>
        </p:nvPicPr>
        <p:blipFill>
          <a:blip r:embed="rId3"/>
          <a:stretch>
            <a:fillRect/>
          </a:stretch>
        </p:blipFill>
        <p:spPr>
          <a:xfrm>
            <a:off x="837582" y="1025816"/>
            <a:ext cx="10137894" cy="5535622"/>
          </a:xfrm>
          <a:prstGeom prst="rect">
            <a:avLst/>
          </a:prstGeom>
          <a:ln>
            <a:solidFill>
              <a:schemeClr val="accent1"/>
            </a:solidFill>
          </a:ln>
        </p:spPr>
      </p:pic>
    </p:spTree>
    <p:extLst>
      <p:ext uri="{BB962C8B-B14F-4D97-AF65-F5344CB8AC3E}">
        <p14:creationId xmlns:p14="http://schemas.microsoft.com/office/powerpoint/2010/main" val="2372316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Digitální sbírky hudby  </a:t>
            </a:r>
          </a:p>
        </p:txBody>
      </p:sp>
      <p:sp>
        <p:nvSpPr>
          <p:cNvPr id="3" name="Zástupný symbol pro obsah 2"/>
          <p:cNvSpPr>
            <a:spLocks noGrp="1"/>
          </p:cNvSpPr>
          <p:nvPr>
            <p:ph sz="half" idx="1"/>
          </p:nvPr>
        </p:nvSpPr>
        <p:spPr>
          <a:xfrm>
            <a:off x="838200" y="1825625"/>
            <a:ext cx="8861854" cy="4351338"/>
          </a:xfrm>
        </p:spPr>
        <p:txBody>
          <a:bodyPr/>
          <a:lstStyle/>
          <a:p>
            <a:pPr marL="0" indent="0" algn="ctr">
              <a:buNone/>
            </a:pPr>
            <a:r>
              <a:rPr lang="cs-CZ" dirty="0" err="1"/>
              <a:t>Petrucciho</a:t>
            </a:r>
            <a:r>
              <a:rPr lang="cs-CZ" dirty="0"/>
              <a:t> knihovna / </a:t>
            </a:r>
            <a:r>
              <a:rPr lang="cs-CZ" u="sng" dirty="0">
                <a:hlinkClick r:id="rId2"/>
              </a:rPr>
              <a:t>https://imslp.org/wiki/Main_Page</a:t>
            </a:r>
            <a:endParaRPr lang="cs-CZ" dirty="0"/>
          </a:p>
          <a:p>
            <a:endParaRPr lang="cs-CZ" dirty="0"/>
          </a:p>
        </p:txBody>
      </p:sp>
      <p:pic>
        <p:nvPicPr>
          <p:cNvPr id="4" name="Obrázek 3"/>
          <p:cNvPicPr/>
          <p:nvPr/>
        </p:nvPicPr>
        <p:blipFill>
          <a:blip r:embed="rId3"/>
          <a:stretch>
            <a:fillRect/>
          </a:stretch>
        </p:blipFill>
        <p:spPr>
          <a:xfrm>
            <a:off x="5994778" y="2533136"/>
            <a:ext cx="6030715" cy="4001186"/>
          </a:xfrm>
          <a:prstGeom prst="rect">
            <a:avLst/>
          </a:prstGeom>
        </p:spPr>
      </p:pic>
      <p:sp>
        <p:nvSpPr>
          <p:cNvPr id="6" name="Obdélník 5"/>
          <p:cNvSpPr/>
          <p:nvPr/>
        </p:nvSpPr>
        <p:spPr>
          <a:xfrm>
            <a:off x="457200" y="3105835"/>
            <a:ext cx="8686800" cy="2585323"/>
          </a:xfrm>
          <a:prstGeom prst="rect">
            <a:avLst/>
          </a:prstGeom>
        </p:spPr>
        <p:txBody>
          <a:bodyPr wrap="square">
            <a:spAutoFit/>
          </a:bodyPr>
          <a:lstStyle/>
          <a:p>
            <a:r>
              <a:rPr lang="cs-CZ" b="1" i="0" dirty="0">
                <a:solidFill>
                  <a:srgbClr val="003466"/>
                </a:solidFill>
                <a:effectLst/>
                <a:latin typeface="Lucida Grande"/>
              </a:rPr>
              <a:t>150,764</a:t>
            </a:r>
            <a:r>
              <a:rPr lang="cs-CZ" b="0" i="0" dirty="0">
                <a:solidFill>
                  <a:srgbClr val="003466"/>
                </a:solidFill>
                <a:effectLst/>
                <a:latin typeface="Lucida Grande"/>
              </a:rPr>
              <a:t> děl</a:t>
            </a:r>
          </a:p>
          <a:p>
            <a:endParaRPr lang="cs-CZ" b="0" i="0" dirty="0">
              <a:solidFill>
                <a:srgbClr val="003466"/>
              </a:solidFill>
              <a:effectLst/>
              <a:latin typeface="Lucida Grande"/>
            </a:endParaRPr>
          </a:p>
          <a:p>
            <a:r>
              <a:rPr lang="cs-CZ" b="1" i="0" dirty="0">
                <a:solidFill>
                  <a:srgbClr val="003466"/>
                </a:solidFill>
                <a:effectLst/>
                <a:latin typeface="Lucida Grande"/>
              </a:rPr>
              <a:t>490,295</a:t>
            </a:r>
            <a:r>
              <a:rPr lang="cs-CZ" b="0" i="0" dirty="0">
                <a:solidFill>
                  <a:srgbClr val="003466"/>
                </a:solidFill>
                <a:effectLst/>
                <a:latin typeface="Lucida Grande"/>
              </a:rPr>
              <a:t> partitur</a:t>
            </a:r>
          </a:p>
          <a:p>
            <a:endParaRPr lang="cs-CZ" b="0" i="0" dirty="0">
              <a:solidFill>
                <a:srgbClr val="003466"/>
              </a:solidFill>
              <a:effectLst/>
              <a:latin typeface="Lucida Grande"/>
            </a:endParaRPr>
          </a:p>
          <a:p>
            <a:r>
              <a:rPr lang="cs-CZ" b="1" i="0" dirty="0">
                <a:solidFill>
                  <a:srgbClr val="003466"/>
                </a:solidFill>
                <a:effectLst/>
                <a:latin typeface="Lucida Grande"/>
              </a:rPr>
              <a:t>58,353</a:t>
            </a:r>
            <a:r>
              <a:rPr lang="cs-CZ" b="0" i="0" dirty="0">
                <a:solidFill>
                  <a:srgbClr val="003466"/>
                </a:solidFill>
                <a:effectLst/>
                <a:latin typeface="Lucida Grande"/>
              </a:rPr>
              <a:t> nahrávek</a:t>
            </a:r>
          </a:p>
          <a:p>
            <a:endParaRPr lang="cs-CZ" b="0" i="0" dirty="0">
              <a:solidFill>
                <a:srgbClr val="003466"/>
              </a:solidFill>
              <a:effectLst/>
              <a:latin typeface="Lucida Grande"/>
            </a:endParaRPr>
          </a:p>
          <a:p>
            <a:r>
              <a:rPr lang="cs-CZ" b="1" i="0" dirty="0">
                <a:solidFill>
                  <a:srgbClr val="003466"/>
                </a:solidFill>
                <a:effectLst/>
                <a:latin typeface="Lucida Grande"/>
              </a:rPr>
              <a:t>18,113</a:t>
            </a:r>
            <a:r>
              <a:rPr lang="cs-CZ" b="0" i="0" dirty="0">
                <a:solidFill>
                  <a:srgbClr val="003466"/>
                </a:solidFill>
                <a:effectLst/>
                <a:latin typeface="Lucida Grande"/>
              </a:rPr>
              <a:t> skladatelů</a:t>
            </a:r>
          </a:p>
          <a:p>
            <a:endParaRPr lang="cs-CZ" b="0" i="0" dirty="0">
              <a:solidFill>
                <a:srgbClr val="003466"/>
              </a:solidFill>
              <a:effectLst/>
              <a:latin typeface="Lucida Grande"/>
            </a:endParaRPr>
          </a:p>
          <a:p>
            <a:r>
              <a:rPr lang="cs-CZ" b="1" i="0" dirty="0">
                <a:solidFill>
                  <a:srgbClr val="003466"/>
                </a:solidFill>
                <a:effectLst/>
                <a:latin typeface="Lucida Grande"/>
              </a:rPr>
              <a:t>527</a:t>
            </a:r>
            <a:r>
              <a:rPr lang="cs-CZ" b="0" i="0" dirty="0">
                <a:solidFill>
                  <a:srgbClr val="003466"/>
                </a:solidFill>
                <a:effectLst/>
                <a:latin typeface="Lucida Grande"/>
              </a:rPr>
              <a:t> interpretů</a:t>
            </a:r>
            <a:endParaRPr lang="cs-CZ" dirty="0"/>
          </a:p>
        </p:txBody>
      </p:sp>
    </p:spTree>
    <p:extLst>
      <p:ext uri="{BB962C8B-B14F-4D97-AF65-F5344CB8AC3E}">
        <p14:creationId xmlns:p14="http://schemas.microsoft.com/office/powerpoint/2010/main" val="725318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1514713" y="135700"/>
            <a:ext cx="5009654" cy="2790379"/>
          </a:xfrm>
          <a:prstGeom prst="rect">
            <a:avLst/>
          </a:prstGeom>
        </p:spPr>
      </p:pic>
      <p:pic>
        <p:nvPicPr>
          <p:cNvPr id="3" name="Obrázek 2"/>
          <p:cNvPicPr/>
          <p:nvPr/>
        </p:nvPicPr>
        <p:blipFill>
          <a:blip r:embed="rId3"/>
          <a:stretch>
            <a:fillRect/>
          </a:stretch>
        </p:blipFill>
        <p:spPr>
          <a:xfrm>
            <a:off x="6524367" y="2316892"/>
            <a:ext cx="5531297" cy="4355757"/>
          </a:xfrm>
          <a:prstGeom prst="rect">
            <a:avLst/>
          </a:prstGeom>
        </p:spPr>
      </p:pic>
      <p:pic>
        <p:nvPicPr>
          <p:cNvPr id="4" name="Obrázek 3"/>
          <p:cNvPicPr/>
          <p:nvPr/>
        </p:nvPicPr>
        <p:blipFill>
          <a:blip r:embed="rId4"/>
          <a:stretch>
            <a:fillRect/>
          </a:stretch>
        </p:blipFill>
        <p:spPr>
          <a:xfrm>
            <a:off x="997528" y="3035725"/>
            <a:ext cx="4914618" cy="3636924"/>
          </a:xfrm>
          <a:prstGeom prst="rect">
            <a:avLst/>
          </a:prstGeom>
        </p:spPr>
      </p:pic>
    </p:spTree>
    <p:extLst>
      <p:ext uri="{BB962C8B-B14F-4D97-AF65-F5344CB8AC3E}">
        <p14:creationId xmlns:p14="http://schemas.microsoft.com/office/powerpoint/2010/main" val="3236058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447725" y="705913"/>
            <a:ext cx="6694479" cy="3878444"/>
          </a:xfrm>
          <a:prstGeom prst="rect">
            <a:avLst/>
          </a:prstGeom>
        </p:spPr>
      </p:pic>
      <p:pic>
        <p:nvPicPr>
          <p:cNvPr id="3" name="Obrázek 2"/>
          <p:cNvPicPr/>
          <p:nvPr/>
        </p:nvPicPr>
        <p:blipFill>
          <a:blip r:embed="rId3"/>
          <a:stretch>
            <a:fillRect/>
          </a:stretch>
        </p:blipFill>
        <p:spPr>
          <a:xfrm>
            <a:off x="7568256" y="1076453"/>
            <a:ext cx="3752850" cy="5495925"/>
          </a:xfrm>
          <a:prstGeom prst="rect">
            <a:avLst/>
          </a:prstGeom>
        </p:spPr>
      </p:pic>
    </p:spTree>
    <p:extLst>
      <p:ext uri="{BB962C8B-B14F-4D97-AF65-F5344CB8AC3E}">
        <p14:creationId xmlns:p14="http://schemas.microsoft.com/office/powerpoint/2010/main" val="3897523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1075038" y="365125"/>
            <a:ext cx="9440562" cy="6282810"/>
          </a:xfrm>
        </p:spPr>
        <p:txBody>
          <a:bodyPr>
            <a:normAutofit/>
          </a:bodyPr>
          <a:lstStyle/>
          <a:p>
            <a:pPr algn="ctr"/>
            <a:r>
              <a:rPr lang="cs-CZ" sz="5400" dirty="0"/>
              <a:t>Cože, Antonín Dvořák jako nová mediální hvězda?! </a:t>
            </a:r>
          </a:p>
        </p:txBody>
      </p:sp>
    </p:spTree>
    <p:extLst>
      <p:ext uri="{BB962C8B-B14F-4D97-AF65-F5344CB8AC3E}">
        <p14:creationId xmlns:p14="http://schemas.microsoft.com/office/powerpoint/2010/main" val="1934286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988541" y="481914"/>
            <a:ext cx="10651524" cy="2739211"/>
          </a:xfrm>
          <a:prstGeom prst="rect">
            <a:avLst/>
          </a:prstGeom>
          <a:noFill/>
        </p:spPr>
        <p:txBody>
          <a:bodyPr wrap="square" rtlCol="0">
            <a:spAutoFit/>
          </a:bodyPr>
          <a:lstStyle/>
          <a:p>
            <a:pPr algn="ctr"/>
            <a:r>
              <a:rPr lang="cs-CZ" sz="3600" dirty="0"/>
              <a:t>Jedinečný futuristický opus </a:t>
            </a:r>
          </a:p>
          <a:p>
            <a:pPr algn="ctr"/>
            <a:r>
              <a:rPr lang="cs-CZ" sz="3600" dirty="0"/>
              <a:t>Autor: </a:t>
            </a:r>
            <a:r>
              <a:rPr lang="cs-CZ" sz="3600" b="1" dirty="0"/>
              <a:t>AIVA / Antonín Dvořák</a:t>
            </a:r>
          </a:p>
          <a:p>
            <a:pPr algn="ctr"/>
            <a:r>
              <a:rPr lang="cs-CZ" sz="3600" dirty="0"/>
              <a:t>Název:</a:t>
            </a:r>
            <a:r>
              <a:rPr lang="cs-CZ" sz="3600" b="1" i="1" dirty="0"/>
              <a:t> </a:t>
            </a:r>
            <a:r>
              <a:rPr lang="cs-CZ" sz="3600" b="1" i="1" dirty="0" err="1"/>
              <a:t>From</a:t>
            </a:r>
            <a:r>
              <a:rPr lang="cs-CZ" sz="3600" b="1" i="1" dirty="0"/>
              <a:t> </a:t>
            </a:r>
            <a:r>
              <a:rPr lang="cs-CZ" sz="3600" b="1" i="1" dirty="0" err="1"/>
              <a:t>the</a:t>
            </a:r>
            <a:r>
              <a:rPr lang="cs-CZ" sz="3600" b="1" i="1" dirty="0"/>
              <a:t> </a:t>
            </a:r>
            <a:r>
              <a:rPr lang="cs-CZ" sz="3600" b="1" i="1" dirty="0" err="1"/>
              <a:t>Future</a:t>
            </a:r>
            <a:r>
              <a:rPr lang="cs-CZ" sz="3600" b="1" i="1" dirty="0"/>
              <a:t> </a:t>
            </a:r>
            <a:r>
              <a:rPr lang="cs-CZ" sz="3600" b="1" i="1" dirty="0" err="1"/>
              <a:t>World</a:t>
            </a:r>
            <a:r>
              <a:rPr lang="cs-CZ" sz="3600" b="1" i="1" dirty="0"/>
              <a:t> op. 71</a:t>
            </a:r>
          </a:p>
          <a:p>
            <a:pPr algn="ctr"/>
            <a:endParaRPr lang="cs-CZ" sz="3600" b="1" i="1" dirty="0"/>
          </a:p>
          <a:p>
            <a:pPr algn="ctr"/>
            <a:r>
              <a:rPr lang="cs-CZ" sz="2800" dirty="0"/>
              <a:t>z nedokončené klavírní skici, uložené v Českém muzeu hudby</a:t>
            </a:r>
          </a:p>
        </p:txBody>
      </p:sp>
      <p:pic>
        <p:nvPicPr>
          <p:cNvPr id="3" name="Obrázek 2"/>
          <p:cNvPicPr>
            <a:picLocks noChangeAspect="1"/>
          </p:cNvPicPr>
          <p:nvPr/>
        </p:nvPicPr>
        <p:blipFill>
          <a:blip r:embed="rId2"/>
          <a:stretch>
            <a:fillRect/>
          </a:stretch>
        </p:blipFill>
        <p:spPr>
          <a:xfrm>
            <a:off x="357370" y="3588287"/>
            <a:ext cx="11567746" cy="2284713"/>
          </a:xfrm>
          <a:prstGeom prst="rect">
            <a:avLst/>
          </a:prstGeom>
        </p:spPr>
      </p:pic>
      <p:sp>
        <p:nvSpPr>
          <p:cNvPr id="4" name="TextovéPole 3"/>
          <p:cNvSpPr txBox="1"/>
          <p:nvPr/>
        </p:nvSpPr>
        <p:spPr>
          <a:xfrm>
            <a:off x="494270" y="6240162"/>
            <a:ext cx="11293947" cy="461665"/>
          </a:xfrm>
          <a:prstGeom prst="rect">
            <a:avLst/>
          </a:prstGeom>
          <a:noFill/>
        </p:spPr>
        <p:txBody>
          <a:bodyPr wrap="square" rtlCol="0">
            <a:spAutoFit/>
          </a:bodyPr>
          <a:lstStyle/>
          <a:p>
            <a:r>
              <a:rPr lang="cs-CZ" sz="1200" dirty="0">
                <a:hlinkClick r:id="rId3"/>
              </a:rPr>
              <a:t>https://www.fromthefutureworld.cz/?utm_id=81633&amp;utm_medium=display&amp;utm_source=info&amp;utm_campaign=symfonie_a_dvoraka~dvorak_umela_inteligence~052019-052019&amp;utm_content=pr_clanek_135&amp;utm_term=obecny</a:t>
            </a:r>
            <a:r>
              <a:rPr lang="cs-CZ" sz="1200" dirty="0"/>
              <a:t> (také </a:t>
            </a:r>
            <a:r>
              <a:rPr lang="cs-CZ" sz="1200" dirty="0" err="1"/>
              <a:t>slidy</a:t>
            </a:r>
            <a:r>
              <a:rPr lang="cs-CZ" sz="1200" dirty="0"/>
              <a:t> následující)</a:t>
            </a:r>
          </a:p>
        </p:txBody>
      </p:sp>
    </p:spTree>
    <p:extLst>
      <p:ext uri="{BB962C8B-B14F-4D97-AF65-F5344CB8AC3E}">
        <p14:creationId xmlns:p14="http://schemas.microsoft.com/office/powerpoint/2010/main" val="2957733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stretch>
            <a:fillRect/>
          </a:stretch>
        </p:blipFill>
        <p:spPr>
          <a:xfrm>
            <a:off x="6431280" y="1437177"/>
            <a:ext cx="5760720" cy="3369945"/>
          </a:xfrm>
          <a:prstGeom prst="rect">
            <a:avLst/>
          </a:prstGeom>
        </p:spPr>
      </p:pic>
      <p:sp>
        <p:nvSpPr>
          <p:cNvPr id="3" name="Obdélník 2"/>
          <p:cNvSpPr/>
          <p:nvPr/>
        </p:nvSpPr>
        <p:spPr>
          <a:xfrm>
            <a:off x="172995" y="271848"/>
            <a:ext cx="7710616" cy="5860066"/>
          </a:xfrm>
          <a:prstGeom prst="rect">
            <a:avLst/>
          </a:prstGeom>
        </p:spPr>
        <p:txBody>
          <a:bodyPr wrap="square">
            <a:spAutoFit/>
          </a:bodyPr>
          <a:lstStyle/>
          <a:p>
            <a:pPr>
              <a:lnSpc>
                <a:spcPct val="107000"/>
              </a:lnSpc>
              <a:spcAft>
                <a:spcPts val="800"/>
              </a:spcAft>
            </a:pPr>
            <a:r>
              <a:rPr lang="cs-CZ" b="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Systém </a:t>
            </a:r>
            <a:r>
              <a:rPr lang="cs-CZ" b="1" cap="all"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umělé inteligence </a:t>
            </a:r>
            <a:r>
              <a:rPr lang="cs-CZ" b="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(AI) </a:t>
            </a:r>
          </a:p>
          <a:p>
            <a:pPr>
              <a:lnSpc>
                <a:spcPct val="107000"/>
              </a:lnSpc>
              <a:spcAft>
                <a:spcPts val="800"/>
              </a:spcAft>
            </a:pPr>
            <a:r>
              <a:rPr lang="cs-CZ"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pro komponování hudby od firmy AIVA Technologies</a:t>
            </a:r>
          </a:p>
          <a:p>
            <a:pPr>
              <a:lnSpc>
                <a:spcPct val="107000"/>
              </a:lnSpc>
              <a:spcAft>
                <a:spcPts val="800"/>
              </a:spcAft>
            </a:pPr>
            <a:endParaRPr lang="cs-CZ" b="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b="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Nastudoval si jeho dílo a </a:t>
            </a:r>
            <a:r>
              <a:rPr lang="cs-CZ" b="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z rozepsaného fragmentu vznikla nová skladba o třech větách pojmenovaná AIVA / </a:t>
            </a:r>
            <a:r>
              <a:rPr lang="cs-CZ" b="1" i="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Antonín Dvořák: </a:t>
            </a:r>
            <a:r>
              <a:rPr lang="cs-CZ" b="1" i="1" dirty="0" err="1">
                <a:solidFill>
                  <a:srgbClr val="141414"/>
                </a:solidFill>
                <a:effectLst/>
                <a:latin typeface="Arial" panose="020B0604020202020204" pitchFamily="34" charset="0"/>
                <a:ea typeface="Calibri" panose="020F0502020204030204" pitchFamily="34" charset="0"/>
                <a:cs typeface="Times New Roman" panose="02020603050405020304" pitchFamily="18" charset="0"/>
              </a:rPr>
              <a:t>From</a:t>
            </a:r>
            <a:r>
              <a:rPr lang="cs-CZ" b="1" i="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 </a:t>
            </a:r>
            <a:r>
              <a:rPr lang="cs-CZ" b="1" i="1" dirty="0" err="1">
                <a:solidFill>
                  <a:srgbClr val="141414"/>
                </a:solidFill>
                <a:effectLst/>
                <a:latin typeface="Arial" panose="020B0604020202020204" pitchFamily="34" charset="0"/>
                <a:ea typeface="Calibri" panose="020F0502020204030204" pitchFamily="34" charset="0"/>
                <a:cs typeface="Times New Roman" panose="02020603050405020304" pitchFamily="18" charset="0"/>
              </a:rPr>
              <a:t>the</a:t>
            </a:r>
            <a:r>
              <a:rPr lang="cs-CZ" b="1" i="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 </a:t>
            </a:r>
            <a:r>
              <a:rPr lang="cs-CZ" b="1" i="1" dirty="0" err="1">
                <a:solidFill>
                  <a:srgbClr val="141414"/>
                </a:solidFill>
                <a:effectLst/>
                <a:latin typeface="Arial" panose="020B0604020202020204" pitchFamily="34" charset="0"/>
                <a:ea typeface="Calibri" panose="020F0502020204030204" pitchFamily="34" charset="0"/>
                <a:cs typeface="Times New Roman" panose="02020603050405020304" pitchFamily="18" charset="0"/>
              </a:rPr>
              <a:t>Future</a:t>
            </a:r>
            <a:r>
              <a:rPr lang="cs-CZ" b="1" i="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 </a:t>
            </a:r>
            <a:r>
              <a:rPr lang="cs-CZ" b="1" i="1" dirty="0" err="1">
                <a:solidFill>
                  <a:srgbClr val="141414"/>
                </a:solidFill>
                <a:effectLst/>
                <a:latin typeface="Arial" panose="020B0604020202020204" pitchFamily="34" charset="0"/>
                <a:ea typeface="Calibri" panose="020F0502020204030204" pitchFamily="34" charset="0"/>
                <a:cs typeface="Times New Roman" panose="02020603050405020304" pitchFamily="18" charset="0"/>
              </a:rPr>
              <a:t>World</a:t>
            </a:r>
            <a:r>
              <a:rPr lang="cs-CZ" b="1" i="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 op. 71</a:t>
            </a:r>
            <a:r>
              <a:rPr lang="cs-CZ" b="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cs-CZ" dirty="0">
                <a:solidFill>
                  <a:srgbClr val="141414"/>
                </a:solidFill>
                <a:latin typeface="Arial" panose="020B0604020202020204" pitchFamily="34" charset="0"/>
                <a:ea typeface="Calibri" panose="020F0502020204030204" pitchFamily="34" charset="0"/>
                <a:cs typeface="Times New Roman" panose="02020603050405020304" pitchFamily="18" charset="0"/>
              </a:rPr>
              <a:t>Světová premiéra 15. 11. – Rudolfinum v Praze, Dvořákova síň</a:t>
            </a:r>
          </a:p>
          <a:p>
            <a:pPr>
              <a:lnSpc>
                <a:spcPct val="107000"/>
              </a:lnSpc>
              <a:spcAft>
                <a:spcPts val="800"/>
              </a:spcAft>
            </a:pPr>
            <a:endParaRPr lang="cs-CZ"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Volba na systém AIVA - „</a:t>
            </a:r>
            <a:r>
              <a:rPr lang="cs-CZ" i="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Systému AIVA byl jako jediné umělé inteligenci na světě přiznán statut ‚autor‘, a to francouzským kolektivním správcem </a:t>
            </a:r>
            <a:r>
              <a:rPr lang="cs-CZ" i="1" dirty="0" err="1">
                <a:solidFill>
                  <a:srgbClr val="141414"/>
                </a:solidFill>
                <a:effectLst/>
                <a:latin typeface="Arial" panose="020B0604020202020204" pitchFamily="34" charset="0"/>
                <a:ea typeface="Calibri" panose="020F0502020204030204" pitchFamily="34" charset="0"/>
                <a:cs typeface="Times New Roman" panose="02020603050405020304" pitchFamily="18" charset="0"/>
              </a:rPr>
              <a:t>Sacem</a:t>
            </a:r>
            <a:r>
              <a:rPr lang="cs-CZ" i="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 Druhým důvodem byl fakt, že AIVA je od počátku trénována (tj. učí se) na dílech klasické hudby</a:t>
            </a:r>
            <a:r>
              <a:rPr lang="cs-CZ"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cs-CZ"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(Richard </a:t>
            </a:r>
            <a:r>
              <a:rPr lang="cs-CZ" dirty="0" err="1">
                <a:solidFill>
                  <a:srgbClr val="141414"/>
                </a:solidFill>
                <a:effectLst/>
                <a:latin typeface="Arial" panose="020B0604020202020204" pitchFamily="34" charset="0"/>
                <a:ea typeface="Calibri" panose="020F0502020204030204" pitchFamily="34" charset="0"/>
                <a:cs typeface="Times New Roman" panose="02020603050405020304" pitchFamily="18" charset="0"/>
              </a:rPr>
              <a:t>Stiebitz</a:t>
            </a:r>
            <a:r>
              <a:rPr lang="cs-CZ"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 kreativní ředitel agentury </a:t>
            </a:r>
            <a:r>
              <a:rPr lang="cs-CZ" dirty="0" err="1">
                <a:solidFill>
                  <a:srgbClr val="141414"/>
                </a:solidFill>
                <a:effectLst/>
                <a:latin typeface="Arial" panose="020B0604020202020204" pitchFamily="34" charset="0"/>
                <a:ea typeface="Calibri" panose="020F0502020204030204" pitchFamily="34" charset="0"/>
                <a:cs typeface="Times New Roman" panose="02020603050405020304" pitchFamily="18" charset="0"/>
              </a:rPr>
              <a:t>Wunderman</a:t>
            </a:r>
            <a:r>
              <a:rPr lang="cs-CZ"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 Thompson)</a:t>
            </a:r>
          </a:p>
          <a:p>
            <a:pPr>
              <a:lnSpc>
                <a:spcPct val="107000"/>
              </a:lnSpc>
              <a:spcAft>
                <a:spcPts val="800"/>
              </a:spcAft>
            </a:pPr>
            <a:endParaRPr lang="cs-CZ" dirty="0">
              <a:solidFill>
                <a:srgbClr val="141414"/>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8174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267215" y="934865"/>
            <a:ext cx="9658604" cy="5194086"/>
          </a:xfrm>
          <a:prstGeom prst="rect">
            <a:avLst/>
          </a:prstGeom>
        </p:spPr>
      </p:pic>
    </p:spTree>
    <p:extLst>
      <p:ext uri="{BB962C8B-B14F-4D97-AF65-F5344CB8AC3E}">
        <p14:creationId xmlns:p14="http://schemas.microsoft.com/office/powerpoint/2010/main" val="1776831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Jak systém pracuje a jak skladba vznikla?</a:t>
            </a:r>
            <a:br>
              <a:rPr lang="cs-CZ" b="1"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br>
            <a:endParaRPr lang="cs-CZ" dirty="0"/>
          </a:p>
        </p:txBody>
      </p:sp>
      <p:sp>
        <p:nvSpPr>
          <p:cNvPr id="3" name="Zástupný symbol pro obsah 2"/>
          <p:cNvSpPr>
            <a:spLocks noGrp="1"/>
          </p:cNvSpPr>
          <p:nvPr>
            <p:ph idx="1"/>
          </p:nvPr>
        </p:nvSpPr>
        <p:spPr/>
        <p:txBody>
          <a:bodyPr>
            <a:normAutofit lnSpcReduction="10000"/>
          </a:bodyPr>
          <a:lstStyle/>
          <a:p>
            <a:pPr marL="0" indent="0" algn="just">
              <a:lnSpc>
                <a:spcPct val="107000"/>
              </a:lnSpc>
              <a:spcAft>
                <a:spcPts val="800"/>
              </a:spcAft>
              <a:buNone/>
            </a:pPr>
            <a:r>
              <a:rPr lang="cs-CZ" sz="2400"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Systém neuronových sítí pracuje s komplexním hudebním modelem, v němž je provázaná melodie, rytmus a tempo s hudebními a emočními vzorci. Nejde jen o notový zápis, ale o širší hudební souvislosti.</a:t>
            </a:r>
          </a:p>
          <a:p>
            <a:pPr marL="0" indent="0" algn="just">
              <a:lnSpc>
                <a:spcPct val="107000"/>
              </a:lnSpc>
              <a:spcAft>
                <a:spcPts val="800"/>
              </a:spcAft>
              <a:buNone/>
            </a:pPr>
            <a:endParaRPr lang="cs-CZ" sz="2400"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cs-CZ" sz="2000" dirty="0">
                <a:solidFill>
                  <a:srgbClr val="141414"/>
                </a:solidFill>
                <a:latin typeface="Arial" panose="020B0604020202020204" pitchFamily="34" charset="0"/>
                <a:ea typeface="Calibri" panose="020F0502020204030204" pitchFamily="34" charset="0"/>
                <a:cs typeface="Times New Roman" panose="02020603050405020304" pitchFamily="18" charset="0"/>
              </a:rPr>
              <a:t>a) Umělá inteligence provedla analýzu 30 000 skladeb autorů od baroka až po 20. století.</a:t>
            </a:r>
          </a:p>
          <a:p>
            <a:pPr marL="0" indent="0" algn="just">
              <a:lnSpc>
                <a:spcPct val="107000"/>
              </a:lnSpc>
              <a:spcAft>
                <a:spcPts val="800"/>
              </a:spcAft>
              <a:buNone/>
            </a:pPr>
            <a:r>
              <a:rPr lang="cs-CZ" sz="2000"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b) Poté provedena analýza 115 opusů Antonína Dvořáka</a:t>
            </a:r>
          </a:p>
          <a:p>
            <a:pPr marL="0" indent="0" algn="just">
              <a:lnSpc>
                <a:spcPct val="107000"/>
              </a:lnSpc>
              <a:spcAft>
                <a:spcPts val="800"/>
              </a:spcAft>
              <a:buNone/>
            </a:pPr>
            <a:r>
              <a:rPr lang="cs-CZ" sz="2000" dirty="0">
                <a:solidFill>
                  <a:srgbClr val="141414"/>
                </a:solidFill>
                <a:latin typeface="Arial" panose="020B0604020202020204" pitchFamily="34" charset="0"/>
                <a:ea typeface="Calibri" panose="020F0502020204030204" pitchFamily="34" charset="0"/>
                <a:cs typeface="Times New Roman" panose="02020603050405020304" pitchFamily="18" charset="0"/>
              </a:rPr>
              <a:t>c) Vytvořeny vzorce a dle nich dokomponována Dvořákova nedokončená skica</a:t>
            </a:r>
          </a:p>
          <a:p>
            <a:pPr marL="0" indent="0" algn="just">
              <a:lnSpc>
                <a:spcPct val="107000"/>
              </a:lnSpc>
              <a:spcAft>
                <a:spcPts val="800"/>
              </a:spcAft>
              <a:buNone/>
            </a:pPr>
            <a:r>
              <a:rPr lang="cs-CZ" sz="2000" dirty="0">
                <a:solidFill>
                  <a:srgbClr val="141414"/>
                </a:solidFill>
                <a:effectLst/>
                <a:latin typeface="Arial" panose="020B0604020202020204" pitchFamily="34" charset="0"/>
                <a:ea typeface="Calibri" panose="020F0502020204030204" pitchFamily="34" charset="0"/>
                <a:cs typeface="Times New Roman" panose="02020603050405020304" pitchFamily="18" charset="0"/>
              </a:rPr>
              <a:t>d) Výsledek: třídílná kompozice / v 1. větě AI dokomponovala fragment / ve 2. a 3. větě nabídla vlastní vizi toho, jak by mohly tyto části být komponovány samotným A. Dvořákem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2296151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926757" y="988541"/>
            <a:ext cx="10058400" cy="3108543"/>
          </a:xfrm>
          <a:prstGeom prst="rect">
            <a:avLst/>
          </a:prstGeom>
          <a:noFill/>
        </p:spPr>
        <p:txBody>
          <a:bodyPr wrap="square" rtlCol="0">
            <a:spAutoFit/>
          </a:bodyPr>
          <a:lstStyle/>
          <a:p>
            <a:endParaRPr lang="cs-CZ" sz="2800" i="1" dirty="0"/>
          </a:p>
          <a:p>
            <a:r>
              <a:rPr lang="cs-CZ" sz="2800" i="1" dirty="0"/>
              <a:t>Tento fascinující projekt mne donutil k úvahám o mysteriu lidské kreativity, o naší odpovědnosti pečovat o umění </a:t>
            </a:r>
            <a:br>
              <a:rPr lang="cs-CZ" sz="2800" i="1" dirty="0"/>
            </a:br>
            <a:r>
              <a:rPr lang="cs-CZ" sz="2800" i="1" dirty="0"/>
              <a:t>a o nevyhnutelnosti rozvíjet umělou inteligenci s rozvahou.</a:t>
            </a:r>
          </a:p>
          <a:p>
            <a:r>
              <a:rPr lang="cs-CZ" sz="2800" dirty="0"/>
              <a:t>						</a:t>
            </a:r>
          </a:p>
          <a:p>
            <a:r>
              <a:rPr lang="cs-CZ" sz="2800" dirty="0"/>
              <a:t>						              (Emmanuel </a:t>
            </a:r>
            <a:r>
              <a:rPr lang="cs-CZ" sz="2800" dirty="0" err="1"/>
              <a:t>Villaume</a:t>
            </a:r>
            <a:r>
              <a:rPr lang="cs-CZ" sz="2800" dirty="0"/>
              <a:t>,</a:t>
            </a:r>
          </a:p>
          <a:p>
            <a:r>
              <a:rPr lang="cs-CZ" sz="2800" dirty="0"/>
              <a:t>				                   šéfdirigent Pražské filharmonie)</a:t>
            </a:r>
          </a:p>
        </p:txBody>
      </p:sp>
    </p:spTree>
    <p:extLst>
      <p:ext uri="{BB962C8B-B14F-4D97-AF65-F5344CB8AC3E}">
        <p14:creationId xmlns:p14="http://schemas.microsoft.com/office/powerpoint/2010/main" val="3757246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365125"/>
            <a:ext cx="10515600" cy="1325563"/>
          </a:xfrm>
        </p:spPr>
        <p:txBody>
          <a:bodyPr/>
          <a:lstStyle/>
          <a:p>
            <a:br>
              <a:rPr lang="cs-CZ" dirty="0"/>
            </a:br>
            <a:endParaRPr lang="cs-CZ" dirty="0"/>
          </a:p>
        </p:txBody>
      </p:sp>
      <p:sp>
        <p:nvSpPr>
          <p:cNvPr id="3" name="Zástupný symbol pro obsah 2"/>
          <p:cNvSpPr>
            <a:spLocks noGrp="1"/>
          </p:cNvSpPr>
          <p:nvPr>
            <p:ph idx="4294967295"/>
          </p:nvPr>
        </p:nvSpPr>
        <p:spPr>
          <a:xfrm>
            <a:off x="247136" y="1825625"/>
            <a:ext cx="8773296" cy="4351338"/>
          </a:xfrm>
        </p:spPr>
        <p:txBody>
          <a:bodyPr/>
          <a:lstStyle/>
          <a:p>
            <a:pPr marL="0" indent="0" algn="ctr">
              <a:buNone/>
            </a:pPr>
            <a:r>
              <a:rPr lang="cs-CZ" dirty="0"/>
              <a:t>			</a:t>
            </a:r>
            <a:r>
              <a:rPr lang="cs-CZ" sz="3600" dirty="0"/>
              <a:t>Děkuji vám za pozornost.</a:t>
            </a:r>
          </a:p>
          <a:p>
            <a:pPr marL="0" indent="0" algn="ctr">
              <a:buNone/>
            </a:pPr>
            <a:endParaRPr lang="cs-CZ" sz="3600" dirty="0"/>
          </a:p>
          <a:p>
            <a:pPr marL="0" indent="0" algn="ctr">
              <a:buNone/>
            </a:pPr>
            <a:r>
              <a:rPr lang="cs-CZ" sz="3600" dirty="0"/>
              <a:t>			pmazacov@phil.muni.cz</a:t>
            </a:r>
          </a:p>
        </p:txBody>
      </p:sp>
    </p:spTree>
    <p:extLst>
      <p:ext uri="{BB962C8B-B14F-4D97-AF65-F5344CB8AC3E}">
        <p14:creationId xmlns:p14="http://schemas.microsoft.com/office/powerpoint/2010/main" val="170592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Digitální knihovny v ČR</a:t>
            </a:r>
            <a:endParaRPr lang="cs-CZ" dirty="0"/>
          </a:p>
        </p:txBody>
      </p:sp>
      <p:sp>
        <p:nvSpPr>
          <p:cNvPr id="3" name="Zástupný symbol pro obsah 2"/>
          <p:cNvSpPr>
            <a:spLocks noGrp="1"/>
          </p:cNvSpPr>
          <p:nvPr>
            <p:ph idx="1"/>
          </p:nvPr>
        </p:nvSpPr>
        <p:spPr/>
        <p:txBody>
          <a:bodyPr>
            <a:normAutofit fontScale="92500"/>
          </a:bodyPr>
          <a:lstStyle/>
          <a:p>
            <a:pPr marL="0" indent="0">
              <a:buNone/>
            </a:pPr>
            <a:r>
              <a:rPr lang="cs-CZ" b="1" dirty="0" err="1"/>
              <a:t>Manuscriptorium</a:t>
            </a:r>
            <a:endParaRPr lang="cs-CZ" b="1" dirty="0"/>
          </a:p>
          <a:p>
            <a:pPr marL="0" indent="0">
              <a:buNone/>
            </a:pPr>
            <a:r>
              <a:rPr lang="cs-CZ" sz="1900" u="sng" dirty="0">
                <a:hlinkClick r:id="rId2"/>
              </a:rPr>
              <a:t>http://www.manuscriptorium.com/cs</a:t>
            </a:r>
            <a:endParaRPr lang="cs-CZ" sz="1900" b="1" dirty="0"/>
          </a:p>
          <a:p>
            <a:r>
              <a:rPr lang="cs-CZ" dirty="0"/>
              <a:t>Vytváří virtuální badatelské prostředí, které poskytuje přístup k existujícím digitálním dokumentům v oblasti historických fondů (</a:t>
            </a:r>
            <a:r>
              <a:rPr lang="cs-CZ" b="1" dirty="0"/>
              <a:t>rukopisy, prvotisky, raně novověké tisky, mapy a ostatní druhy dokumentů)</a:t>
            </a:r>
          </a:p>
          <a:p>
            <a:r>
              <a:rPr lang="cs-CZ" b="1" dirty="0"/>
              <a:t>Historické zdroje</a:t>
            </a:r>
            <a:r>
              <a:rPr lang="cs-CZ" dirty="0"/>
              <a:t>, jinak rozptýlené v různých digitálních knihovnách po celém webu, jsou </a:t>
            </a:r>
            <a:r>
              <a:rPr lang="cs-CZ" b="1" dirty="0"/>
              <a:t>dostupné v jednotném rozhraní jedné digitální knihovny</a:t>
            </a:r>
          </a:p>
          <a:p>
            <a:r>
              <a:rPr lang="cs-CZ" dirty="0"/>
              <a:t>Služba poskytuje snadný přístup k více než 444 tisícům popisných záznamů a 20 milionům digitalizovaných stran (téměř 67 tisíc digitalizovaných dokumentů) z asi 120 institucí, z nichž polovina je ze zahraničí (21 zemí).</a:t>
            </a:r>
          </a:p>
        </p:txBody>
      </p:sp>
      <p:pic>
        <p:nvPicPr>
          <p:cNvPr id="5" name="Obrázek 4"/>
          <p:cNvPicPr>
            <a:picLocks noChangeAspect="1"/>
          </p:cNvPicPr>
          <p:nvPr/>
        </p:nvPicPr>
        <p:blipFill>
          <a:blip r:embed="rId3"/>
          <a:stretch>
            <a:fillRect/>
          </a:stretch>
        </p:blipFill>
        <p:spPr>
          <a:xfrm>
            <a:off x="3789105" y="1535112"/>
            <a:ext cx="1828800" cy="581025"/>
          </a:xfrm>
          <a:prstGeom prst="rect">
            <a:avLst/>
          </a:prstGeom>
        </p:spPr>
      </p:pic>
    </p:spTree>
    <p:extLst>
      <p:ext uri="{BB962C8B-B14F-4D97-AF65-F5344CB8AC3E}">
        <p14:creationId xmlns:p14="http://schemas.microsoft.com/office/powerpoint/2010/main" val="31319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b="1" dirty="0" err="1"/>
              <a:t>Manuscriptorium</a:t>
            </a:r>
            <a:r>
              <a:rPr lang="cs-CZ" dirty="0"/>
              <a:t> </a:t>
            </a:r>
          </a:p>
        </p:txBody>
      </p:sp>
      <p:pic>
        <p:nvPicPr>
          <p:cNvPr id="5" name="Obrázek 4"/>
          <p:cNvPicPr/>
          <p:nvPr/>
        </p:nvPicPr>
        <p:blipFill>
          <a:blip r:embed="rId2"/>
          <a:stretch>
            <a:fillRect/>
          </a:stretch>
        </p:blipFill>
        <p:spPr>
          <a:xfrm>
            <a:off x="296562" y="2250243"/>
            <a:ext cx="5436973" cy="2964309"/>
          </a:xfrm>
          <a:prstGeom prst="rect">
            <a:avLst/>
          </a:prstGeom>
        </p:spPr>
      </p:pic>
      <p:pic>
        <p:nvPicPr>
          <p:cNvPr id="6" name="Obrázek 5"/>
          <p:cNvPicPr/>
          <p:nvPr/>
        </p:nvPicPr>
        <p:blipFill>
          <a:blip r:embed="rId3"/>
          <a:stretch>
            <a:fillRect/>
          </a:stretch>
        </p:blipFill>
        <p:spPr>
          <a:xfrm>
            <a:off x="5923006" y="2250243"/>
            <a:ext cx="6048219" cy="2964309"/>
          </a:xfrm>
          <a:prstGeom prst="rect">
            <a:avLst/>
          </a:prstGeom>
        </p:spPr>
      </p:pic>
    </p:spTree>
    <p:extLst>
      <p:ext uri="{BB962C8B-B14F-4D97-AF65-F5344CB8AC3E}">
        <p14:creationId xmlns:p14="http://schemas.microsoft.com/office/powerpoint/2010/main" val="4179199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p:nvPr/>
        </p:nvPicPr>
        <p:blipFill>
          <a:blip r:embed="rId2"/>
          <a:stretch>
            <a:fillRect/>
          </a:stretch>
        </p:blipFill>
        <p:spPr>
          <a:xfrm>
            <a:off x="212948" y="238888"/>
            <a:ext cx="7559452" cy="4135404"/>
          </a:xfrm>
          <a:prstGeom prst="rect">
            <a:avLst/>
          </a:prstGeom>
        </p:spPr>
      </p:pic>
      <p:pic>
        <p:nvPicPr>
          <p:cNvPr id="5" name="Obrázek 4"/>
          <p:cNvPicPr/>
          <p:nvPr/>
        </p:nvPicPr>
        <p:blipFill>
          <a:blip r:embed="rId3"/>
          <a:stretch>
            <a:fillRect/>
          </a:stretch>
        </p:blipFill>
        <p:spPr>
          <a:xfrm>
            <a:off x="5189838" y="2792629"/>
            <a:ext cx="6598509" cy="3931302"/>
          </a:xfrm>
          <a:prstGeom prst="rect">
            <a:avLst/>
          </a:prstGeom>
        </p:spPr>
      </p:pic>
    </p:spTree>
    <p:extLst>
      <p:ext uri="{BB962C8B-B14F-4D97-AF65-F5344CB8AC3E}">
        <p14:creationId xmlns:p14="http://schemas.microsoft.com/office/powerpoint/2010/main" val="3731435381"/>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1653</Words>
  <Application>Microsoft Office PowerPoint</Application>
  <PresentationFormat>Širokoúhlá obrazovka</PresentationFormat>
  <Paragraphs>168</Paragraphs>
  <Slides>66</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66</vt:i4>
      </vt:variant>
    </vt:vector>
  </HeadingPairs>
  <TitlesOfParts>
    <vt:vector size="71" baseType="lpstr">
      <vt:lpstr>Arial</vt:lpstr>
      <vt:lpstr>Calibri</vt:lpstr>
      <vt:lpstr>Calibri Light</vt:lpstr>
      <vt:lpstr>Lucida Grande</vt:lpstr>
      <vt:lpstr>Motiv Office</vt:lpstr>
      <vt:lpstr>Digital Humanities a estetično  v kyberprostoru </vt:lpstr>
      <vt:lpstr>Obsah</vt:lpstr>
      <vt:lpstr>Paměťové instituce</vt:lpstr>
      <vt:lpstr>Digitální knihovny v ČR</vt:lpstr>
      <vt:lpstr>Prezentace aplikace PowerPoint</vt:lpstr>
      <vt:lpstr>Prezentace aplikace PowerPoint</vt:lpstr>
      <vt:lpstr>Digitální knihovny v ČR</vt:lpstr>
      <vt:lpstr>Manuscriptorium </vt:lpstr>
      <vt:lpstr>Prezentace aplikace PowerPoint</vt:lpstr>
      <vt:lpstr>Virtuální dokumenty v Manuscriptoriu </vt:lpstr>
      <vt:lpstr>Digitální knihovny v ČR</vt:lpstr>
      <vt:lpstr>Digitální knihovna FF MU</vt:lpstr>
      <vt:lpstr>Prezentace aplikace PowerPoint</vt:lpstr>
      <vt:lpstr>Digital Humanities</vt:lpstr>
      <vt:lpstr>Prezentace aplikace PowerPoint</vt:lpstr>
      <vt:lpstr>Prezentace aplikace PowerPoint</vt:lpstr>
      <vt:lpstr>Evropská muzea online </vt:lpstr>
      <vt:lpstr>EUROPEANA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Digitální sbírky hudby  </vt:lpstr>
      <vt:lpstr>Prezentace aplikace PowerPoint</vt:lpstr>
      <vt:lpstr>Cože, Antonín Dvořák jako nová mediální hvězda?! </vt:lpstr>
      <vt:lpstr>Prezentace aplikace PowerPoint</vt:lpstr>
      <vt:lpstr>Prezentace aplikace PowerPoint</vt:lpstr>
      <vt:lpstr>Prezentace aplikace PowerPoint</vt:lpstr>
      <vt:lpstr>Jak systém pracuje a jak skladba vznikla? </vt:lpstr>
      <vt:lpstr>Prezentace aplikace PowerPoint</vt:lpstr>
      <vt:lpstr> </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Projekt INTERES</dc:creator>
  <cp:lastModifiedBy>CRA UZS</cp:lastModifiedBy>
  <cp:revision>31</cp:revision>
  <dcterms:created xsi:type="dcterms:W3CDTF">2019-11-06T07:17:00Z</dcterms:created>
  <dcterms:modified xsi:type="dcterms:W3CDTF">2020-03-24T21:36:43Z</dcterms:modified>
</cp:coreProperties>
</file>