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36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60" autoAdjust="0"/>
  </p:normalViewPr>
  <p:slideViewPr>
    <p:cSldViewPr>
      <p:cViewPr>
        <p:scale>
          <a:sx n="90" d="100"/>
          <a:sy n="90" d="100"/>
        </p:scale>
        <p:origin x="-140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7538A-04D1-464C-A600-44A2F306D580}" type="datetimeFigureOut">
              <a:rPr lang="cs-CZ" smtClean="0"/>
              <a:t>27.6.2020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0795FA-E691-4EE1-A38C-D29B20989E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12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0795FA-E691-4EE1-A38C-D29B20989EA8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609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27.6.2020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27.6.2020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37" r:id="rId1"/>
    <p:sldLayoutId id="2147484538" r:id="rId2"/>
    <p:sldLayoutId id="2147484539" r:id="rId3"/>
    <p:sldLayoutId id="2147484540" r:id="rId4"/>
    <p:sldLayoutId id="2147484541" r:id="rId5"/>
    <p:sldLayoutId id="2147484542" r:id="rId6"/>
    <p:sldLayoutId id="2147484543" r:id="rId7"/>
    <p:sldLayoutId id="2147484544" r:id="rId8"/>
    <p:sldLayoutId id="2147484545" r:id="rId9"/>
    <p:sldLayoutId id="2147484546" r:id="rId10"/>
    <p:sldLayoutId id="214748454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400" dirty="0" err="1" smtClean="0"/>
              <a:t>MUNItelka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uvádí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dirty="0" smtClean="0"/>
              <a:t>FUVID-19</a:t>
            </a:r>
            <a:br>
              <a:rPr lang="cs-CZ" dirty="0" smtClean="0"/>
            </a:b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Fránkovo</a:t>
            </a:r>
            <a:r>
              <a:rPr lang="cs-CZ" dirty="0" smtClean="0"/>
              <a:t> univerzitní vysílání internetových deklamací o české literatuře 19. století</a:t>
            </a:r>
          </a:p>
          <a:p>
            <a:r>
              <a:rPr lang="cs-CZ" dirty="0" smtClean="0"/>
              <a:t>(CJA008/02)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653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3. Tajemno </a:t>
            </a:r>
            <a:r>
              <a:rPr lang="cs-CZ" sz="2800" dirty="0"/>
              <a:t>a napětí v baladách Toman a lesní panna F. L. Čelakovského a Svatební košile K. J. Erbena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Doporučená literatura</a:t>
            </a:r>
          </a:p>
          <a:p>
            <a:endParaRPr lang="cs-CZ" dirty="0"/>
          </a:p>
          <a:p>
            <a:r>
              <a:rPr lang="cs-CZ" dirty="0"/>
              <a:t>Dalibor </a:t>
            </a:r>
            <a:r>
              <a:rPr lang="cs-CZ" dirty="0" smtClean="0"/>
              <a:t>Tureček: Čelakovského Toman a lesní panna jako uzlový bod, in Dalibor Tureček </a:t>
            </a:r>
            <a:r>
              <a:rPr lang="cs-CZ" dirty="0"/>
              <a:t>a kol.: České literární romantično: synopticko-pulzační model kulturního jevu. Brno: Host 2012</a:t>
            </a:r>
          </a:p>
          <a:p>
            <a:r>
              <a:rPr lang="cs-CZ" dirty="0" smtClean="0"/>
              <a:t>Vojtěch </a:t>
            </a:r>
            <a:r>
              <a:rPr lang="cs-CZ" dirty="0" err="1" smtClean="0"/>
              <a:t>Jirát</a:t>
            </a:r>
            <a:r>
              <a:rPr lang="cs-CZ" dirty="0" smtClean="0"/>
              <a:t>: Erben čili Majestát zákona, in týž: Portréty a studie. Praha: Odeon 1978</a:t>
            </a:r>
            <a:endParaRPr lang="cs-CZ" dirty="0"/>
          </a:p>
          <a:p>
            <a:r>
              <a:rPr lang="cs-CZ" dirty="0" smtClean="0"/>
              <a:t>Kytice v nás: sborník ke 150. výroční vydání básnické sbírky Karla Jaromíra Erbena. Jilemnice: </a:t>
            </a:r>
            <a:r>
              <a:rPr lang="cs-CZ" dirty="0" err="1" smtClean="0"/>
              <a:t>Gentiana</a:t>
            </a:r>
            <a:r>
              <a:rPr lang="cs-CZ" dirty="0" smtClean="0"/>
              <a:t> pro Městskou knihovnu Jičín 2003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590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4. Idyla </a:t>
            </a:r>
            <a:r>
              <a:rPr lang="cs-CZ" sz="2800" dirty="0" smtClean="0"/>
              <a:t>a tragično/humor v Babičce </a:t>
            </a:r>
            <a:r>
              <a:rPr lang="cs-CZ" sz="2800" dirty="0" smtClean="0"/>
              <a:t>B. </a:t>
            </a:r>
            <a:r>
              <a:rPr lang="cs-CZ" sz="2800" dirty="0" smtClean="0"/>
              <a:t>Němcové a v Otci Kondelíkovi a ženichu </a:t>
            </a:r>
            <a:r>
              <a:rPr lang="cs-CZ" sz="2800" dirty="0" err="1" smtClean="0"/>
              <a:t>Vejvarovi</a:t>
            </a:r>
            <a:r>
              <a:rPr lang="cs-CZ" sz="2800" dirty="0" smtClean="0"/>
              <a:t> </a:t>
            </a:r>
            <a:r>
              <a:rPr lang="cs-CZ" sz="2800" dirty="0" smtClean="0"/>
              <a:t>I. </a:t>
            </a:r>
            <a:r>
              <a:rPr lang="cs-CZ" sz="2800" dirty="0" err="1" smtClean="0"/>
              <a:t>Herrmanna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1650" dirty="0"/>
              <a:t>Bylo to druhý den k večeru po návratu dětí, když babička tiše skonávala. Barunka jí předříkávala modlitbu umírajících; babička modlila se s ní, až najednou ústa se nehýbala, oko upřené zůstalo na krucifix nad ložem visící, dech se zatajil. — Plamínek života jejího zhasl, jako zhasíná pomalu dohořívající kahánek, v němž palivo vše stráveno.</a:t>
            </a:r>
          </a:p>
          <a:p>
            <a:pPr marL="0" indent="0">
              <a:buNone/>
            </a:pPr>
            <a:r>
              <a:rPr lang="cs-CZ" sz="1650" dirty="0"/>
              <a:t>Barunka zatlačila jí oči, mladá Mílová otevřela okno, „aby duše volnost měla k odletu“. </a:t>
            </a:r>
            <a:r>
              <a:rPr lang="cs-CZ" sz="1650" dirty="0" err="1"/>
              <a:t>Vorša</a:t>
            </a:r>
            <a:r>
              <a:rPr lang="cs-CZ" sz="1650" dirty="0"/>
              <a:t> nemeškajíc mezi plačícími, pospíchala k úlu, který pan otec babičce před kolika roky postavil, a zaklepavši naň, volala třikrát: „Včeličky, včeličky, babička nám umřela!“ Pak </a:t>
            </a:r>
            <a:r>
              <a:rPr lang="cs-CZ" sz="1650" dirty="0" err="1"/>
              <a:t>teprv</a:t>
            </a:r>
            <a:r>
              <a:rPr lang="cs-CZ" sz="1650" dirty="0"/>
              <a:t> sedla na lavičku pod bez a pustila se do štkaní. Pan myslivec kráčel cestou k Žernovu, aby dal zvonit umíráčkem; sám se nabídl k té službě. Bylo mu </a:t>
            </a:r>
            <a:r>
              <a:rPr lang="cs-CZ" sz="1650" dirty="0" err="1"/>
              <a:t>ouzko</a:t>
            </a:r>
            <a:r>
              <a:rPr lang="cs-CZ" sz="1650" dirty="0"/>
              <a:t> v stavení, musil ven, by se mohl vyplakat. „Stýskalo se mi po Viktorce, jak pak zapomenu babičku,“ povídal si cestou. Když zazněl umíráček, hlásající všemu lidu: „že není více babičky“, zaplakalo celé údolíčko. </a:t>
            </a:r>
            <a:endParaRPr lang="cs-CZ" sz="1650" dirty="0" smtClean="0"/>
          </a:p>
          <a:p>
            <a:pPr marL="0" indent="0">
              <a:buNone/>
            </a:pPr>
            <a:r>
              <a:rPr lang="cs-CZ" sz="1650" dirty="0"/>
              <a:t>Třetí den ráno, když se pohřební průvod, </a:t>
            </a:r>
            <a:r>
              <a:rPr lang="cs-CZ" sz="1650" dirty="0" err="1"/>
              <a:t>záležejíc</a:t>
            </a:r>
            <a:r>
              <a:rPr lang="cs-CZ" sz="1650" dirty="0"/>
              <a:t> z velikého množství lidstva, neboť každý, kdo babičku znal, chtěl ji doprovodit ke hrobu, ubíral okolo zámku, rozhrnula bílá ruka těžké záclony u okna, a paní kněžna se mezi nimi objevila. Jak dlouho bylo průvod vidět, tak dlouho smutný zrak její ho provázel, až pak záclonu </a:t>
            </a:r>
            <a:r>
              <a:rPr lang="cs-CZ" sz="1650" dirty="0" err="1"/>
              <a:t>spustíc</a:t>
            </a:r>
            <a:r>
              <a:rPr lang="cs-CZ" sz="1650" dirty="0"/>
              <a:t> a hluboce si </a:t>
            </a:r>
            <a:r>
              <a:rPr lang="cs-CZ" sz="1650" dirty="0" err="1"/>
              <a:t>vzdechnouc</a:t>
            </a:r>
            <a:r>
              <a:rPr lang="cs-CZ" sz="1650" dirty="0"/>
              <a:t>, zašeptala:</a:t>
            </a:r>
          </a:p>
          <a:p>
            <a:pPr marL="0" indent="0">
              <a:buNone/>
            </a:pPr>
            <a:r>
              <a:rPr lang="cs-CZ" sz="1650" dirty="0"/>
              <a:t>„Šťastná to žena</a:t>
            </a:r>
            <a:r>
              <a:rPr lang="cs-CZ" sz="1650" dirty="0" smtClean="0"/>
              <a:t>!“</a:t>
            </a:r>
            <a:endParaRPr lang="cs-CZ" sz="1650" dirty="0"/>
          </a:p>
        </p:txBody>
      </p:sp>
    </p:spTree>
    <p:extLst>
      <p:ext uri="{BB962C8B-B14F-4D97-AF65-F5344CB8AC3E}">
        <p14:creationId xmlns:p14="http://schemas.microsoft.com/office/powerpoint/2010/main" val="3008209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4. Idyla </a:t>
            </a:r>
            <a:r>
              <a:rPr lang="cs-CZ" sz="2800" dirty="0"/>
              <a:t>a tragično/humor v Babičce </a:t>
            </a:r>
            <a:r>
              <a:rPr lang="cs-CZ" sz="2800" dirty="0" smtClean="0"/>
              <a:t>B. </a:t>
            </a:r>
            <a:r>
              <a:rPr lang="cs-CZ" sz="2800" dirty="0"/>
              <a:t>Němcové a v Otci Kondelíkovi a ženichu </a:t>
            </a:r>
            <a:r>
              <a:rPr lang="cs-CZ" sz="2800" dirty="0" err="1"/>
              <a:t>Vejvarovi</a:t>
            </a:r>
            <a:r>
              <a:rPr lang="cs-CZ" sz="2800" dirty="0"/>
              <a:t> </a:t>
            </a:r>
            <a:r>
              <a:rPr lang="cs-CZ" sz="2800" dirty="0" smtClean="0"/>
              <a:t>I. </a:t>
            </a:r>
            <a:r>
              <a:rPr lang="cs-CZ" sz="2800" dirty="0" err="1"/>
              <a:t>Herrmanna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„Vašnosti, milostpaní,“ mluvil </a:t>
            </a:r>
            <a:r>
              <a:rPr lang="cs-CZ" dirty="0" err="1" smtClean="0"/>
              <a:t>Vejvara</a:t>
            </a:r>
            <a:r>
              <a:rPr lang="cs-CZ" dirty="0" smtClean="0"/>
              <a:t> a hlas jeho se chvěl. „Když jsem poprvé spatřil slečnu Pepičku, a vás, milostpaní, cítil jsem, že jednoho dne – –“</a:t>
            </a:r>
          </a:p>
          <a:p>
            <a:pPr marL="0" indent="0">
              <a:buNone/>
            </a:pPr>
            <a:r>
              <a:rPr lang="cs-CZ" dirty="0" err="1" smtClean="0"/>
              <a:t>Vejvarovi</a:t>
            </a:r>
            <a:r>
              <a:rPr lang="cs-CZ" dirty="0" smtClean="0"/>
              <a:t> neskonalou stísněností a pohnutím stahovalo se hrdlo. Do očí vstupovalo mu něco, že už jenom nezřetelně rozeznával postavy manželů před sebou. Bylo třeba veškeré jeho energie, aby se popohnal k dalším slovům.</a:t>
            </a:r>
          </a:p>
          <a:p>
            <a:pPr marL="0" indent="0">
              <a:buNone/>
            </a:pPr>
            <a:r>
              <a:rPr lang="cs-CZ" dirty="0" smtClean="0"/>
              <a:t>„Milostpaní – tento den – nadešel dnes. Po všech těchto přátelských projevech, kterých se mi dostalo od vás, a zejména od vás, vašnosti – (pan Kondelík v tom okamžiku sklopil zraky a v rozpacích vytahoval kapesník) – a doufám, že i slečna Pepička mě </a:t>
            </a:r>
            <a:r>
              <a:rPr lang="cs-CZ" dirty="0" err="1" smtClean="0"/>
              <a:t>návidí</a:t>
            </a:r>
            <a:r>
              <a:rPr lang="cs-CZ" dirty="0" smtClean="0"/>
              <a:t> – vše to mně dodává odvahy, abych se vás otázal, chcete-li mně ji svěřiti na celý další život – neboť ji – neboť ji miluji, že bez ní nemohu žíti – a budu šťasten, najdu-li ve vás druhé drahé rodiče…“</a:t>
            </a:r>
          </a:p>
          <a:p>
            <a:pPr marL="0" indent="0">
              <a:buNone/>
            </a:pPr>
            <a:r>
              <a:rPr lang="cs-CZ" dirty="0" smtClean="0"/>
              <a:t>Dále </a:t>
            </a:r>
            <a:r>
              <a:rPr lang="cs-CZ" dirty="0" err="1" smtClean="0"/>
              <a:t>Vejvara</a:t>
            </a:r>
            <a:r>
              <a:rPr lang="cs-CZ" dirty="0" smtClean="0"/>
              <a:t> nemohl. Sklonil se k ruce paní Kondelíkové a zase ji políbil, načež se chápal ruky </a:t>
            </a:r>
            <a:r>
              <a:rPr lang="cs-CZ" dirty="0" err="1" smtClean="0"/>
              <a:t>Kondelíkovy</a:t>
            </a:r>
            <a:r>
              <a:rPr lang="cs-CZ" dirty="0" smtClean="0"/>
              <a:t>…</a:t>
            </a:r>
          </a:p>
          <a:p>
            <a:pPr marL="0" indent="0">
              <a:buNone/>
            </a:pPr>
            <a:r>
              <a:rPr lang="cs-CZ" dirty="0" smtClean="0"/>
              <a:t>„Mě nekousejte, </a:t>
            </a:r>
            <a:r>
              <a:rPr lang="cs-CZ" dirty="0" err="1" smtClean="0"/>
              <a:t>Vejvaro</a:t>
            </a:r>
            <a:r>
              <a:rPr lang="cs-CZ" dirty="0" smtClean="0"/>
              <a:t>,“ bránil se pan Kondelík, třepaje rukou ve vzduchu. „Vždyť my vám ji dáme. Totiž tuhle maminka má také slovo, a pak Pepča…“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9319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4. Idyla </a:t>
            </a:r>
            <a:r>
              <a:rPr lang="cs-CZ" sz="2800" dirty="0"/>
              <a:t>a tragično/humor v Babičce </a:t>
            </a:r>
            <a:r>
              <a:rPr lang="cs-CZ" sz="2800" dirty="0" smtClean="0"/>
              <a:t>B. </a:t>
            </a:r>
            <a:r>
              <a:rPr lang="cs-CZ" sz="2800" dirty="0"/>
              <a:t>Němcové a v Otci Kondelíkovi a ženichu </a:t>
            </a:r>
            <a:r>
              <a:rPr lang="cs-CZ" sz="2800" dirty="0" err="1"/>
              <a:t>Vejvarovi</a:t>
            </a:r>
            <a:r>
              <a:rPr lang="cs-CZ" sz="2800" dirty="0"/>
              <a:t> </a:t>
            </a:r>
            <a:r>
              <a:rPr lang="cs-CZ" sz="2800" dirty="0" smtClean="0"/>
              <a:t>I. </a:t>
            </a:r>
            <a:r>
              <a:rPr lang="cs-CZ" sz="2800" dirty="0" err="1"/>
              <a:t>Herrmanna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Doporučená literatura</a:t>
            </a:r>
          </a:p>
          <a:p>
            <a:endParaRPr lang="cs-CZ" dirty="0"/>
          </a:p>
          <a:p>
            <a:r>
              <a:rPr lang="cs-CZ" dirty="0" smtClean="0"/>
              <a:t>Václav Černý: Knížka o Babičce. Praha: Lidová demokracie 1963</a:t>
            </a:r>
          </a:p>
          <a:p>
            <a:r>
              <a:rPr lang="cs-CZ" dirty="0" smtClean="0"/>
              <a:t>Dagmar Mocná: Případ Kondelík. Kapitoly z estetiky každodennosti. Praha: Karolinum 2002</a:t>
            </a:r>
          </a:p>
          <a:p>
            <a:r>
              <a:rPr lang="cs-CZ" dirty="0" smtClean="0"/>
              <a:t>Josef Jedlička: České typy aneb Poptávka po našem hrdinovi. Praha: Nakladatelství Franze Kafky 1992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8051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5. Funkce </a:t>
            </a:r>
            <a:r>
              <a:rPr lang="cs-CZ" sz="2800" dirty="0" smtClean="0"/>
              <a:t>motivu kříže v Kříži u potok Karoliny Světlé a ve Třech legendách o krucifixu Julia Zeyera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„Brzo zapomeneš ničemníka toho, jemuž soucit v náruč tě uvrhl, jako na příšeru </a:t>
            </a:r>
            <a:r>
              <a:rPr lang="cs-CZ" dirty="0" err="1" smtClean="0"/>
              <a:t>sna</a:t>
            </a:r>
            <a:r>
              <a:rPr lang="cs-CZ" dirty="0" smtClean="0"/>
              <a:t> těžkého pamatovati budeš na kletý dům… ó spěchej odtud – hle, již se ti síly vracejí – pojď do mého náručí a dej se mi odnésti.“</a:t>
            </a:r>
          </a:p>
          <a:p>
            <a:pPr marL="0" indent="0">
              <a:buNone/>
            </a:pPr>
            <a:r>
              <a:rPr lang="cs-CZ" dirty="0" smtClean="0"/>
              <a:t>„Nepůjdu odsud,“ Evičce z prsou se vydralo, a objavši jednou rukou kříž,, druhou proti němu vztáhla. </a:t>
            </a:r>
          </a:p>
          <a:p>
            <a:pPr marL="0" indent="0">
              <a:buNone/>
            </a:pPr>
            <a:r>
              <a:rPr lang="cs-CZ" dirty="0" smtClean="0"/>
              <a:t>„Evo!“</a:t>
            </a:r>
          </a:p>
          <a:p>
            <a:pPr marL="0" indent="0">
              <a:buNone/>
            </a:pPr>
            <a:r>
              <a:rPr lang="cs-CZ" dirty="0" smtClean="0"/>
              <a:t>„Neopustím kletý dům kletého muže…“</a:t>
            </a:r>
          </a:p>
          <a:p>
            <a:pPr marL="0" indent="0">
              <a:buNone/>
            </a:pPr>
            <a:r>
              <a:rPr lang="cs-CZ" dirty="0" smtClean="0"/>
              <a:t>„On tě ubije!“</a:t>
            </a:r>
          </a:p>
          <a:p>
            <a:pPr marL="0" indent="0">
              <a:buNone/>
            </a:pPr>
            <a:r>
              <a:rPr lang="cs-CZ" dirty="0" smtClean="0"/>
              <a:t>„Nechť mne ubije, nechť se mnou tu naloží jakkoli, jemu jsem se dala, jemu náležím.“</a:t>
            </a:r>
          </a:p>
          <a:p>
            <a:pPr marL="0" indent="0">
              <a:buNone/>
            </a:pPr>
            <a:r>
              <a:rPr lang="cs-CZ" dirty="0" smtClean="0"/>
              <a:t>Ambrož hleděl na ni, jako by ho byla slovy svými omráčila.</a:t>
            </a:r>
          </a:p>
          <a:p>
            <a:pPr marL="0" indent="0">
              <a:buNone/>
            </a:pPr>
            <a:r>
              <a:rPr lang="cs-CZ" dirty="0" smtClean="0"/>
              <a:t>„Všecko neštěstí a hoře, kterého tu ještě zakusím, než zahynu, radostněji uvítám a snesu než hanebné štěstí tebou mi slíbené –“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4087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5. Funkce </a:t>
            </a:r>
            <a:r>
              <a:rPr lang="cs-CZ" sz="2800" dirty="0"/>
              <a:t>motivu kříže v Kříži u </a:t>
            </a:r>
            <a:r>
              <a:rPr lang="cs-CZ" sz="2800" dirty="0" smtClean="0"/>
              <a:t>potoka </a:t>
            </a:r>
            <a:r>
              <a:rPr lang="cs-CZ" sz="2800" dirty="0"/>
              <a:t>Karoliny Světlé a ve Třech legendách o krucifixu Julia Zeyera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„Tak se mi líbíš,“ řekla dona Flavia v nelidském jakémsi opojení záští a lásky, hněvu a chorobné rozkoše a spěchala z lešení k svému dílu. Mdloba zachvátila </a:t>
            </a:r>
            <a:r>
              <a:rPr lang="cs-CZ" dirty="0" err="1"/>
              <a:t>Inulta</a:t>
            </a:r>
            <a:r>
              <a:rPr lang="cs-CZ" dirty="0"/>
              <a:t>, hlava jeho se sklonila a oči tonuly v soumračném mystériu, v mlhách mezi životem a smrtí. To byla konečná agónie! Divoké nadšení uchvacovalo Flavii, srdce jí bušilo, ale ruce se nechvěly. Dala se do práce a zdálo se jí, že pod jejími prsty se rodí div umění! Bylo ticho v dílně jako v hrobě, jen mocný její dech a slabé jeho vzdechy se ozývaly v té hluboké němotě. Ale </a:t>
            </a:r>
            <a:r>
              <a:rPr lang="cs-CZ" dirty="0" err="1"/>
              <a:t>Inultus</a:t>
            </a:r>
            <a:r>
              <a:rPr lang="cs-CZ" dirty="0"/>
              <a:t> se posléze vzpamatoval, otevřel oči dokořán, byl opět zcela živ</a:t>
            </a:r>
            <a:r>
              <a:rPr lang="cs-CZ" dirty="0" smtClean="0"/>
              <a:t>. (…)</a:t>
            </a:r>
            <a:endParaRPr lang="cs-CZ" dirty="0"/>
          </a:p>
          <a:p>
            <a:pPr marL="0" indent="0">
              <a:buNone/>
            </a:pPr>
            <a:r>
              <a:rPr lang="cs-CZ" smtClean="0"/>
              <a:t>„</a:t>
            </a:r>
            <a:r>
              <a:rPr lang="cs-CZ" dirty="0"/>
              <a:t>Madono,“ řekl </a:t>
            </a:r>
            <a:r>
              <a:rPr lang="cs-CZ" dirty="0" err="1"/>
              <a:t>Inultus</a:t>
            </a:r>
            <a:r>
              <a:rPr lang="cs-CZ" dirty="0"/>
              <a:t>, „zdá se mi, že umírám.“</a:t>
            </a:r>
          </a:p>
          <a:p>
            <a:pPr marL="0" indent="0">
              <a:buNone/>
            </a:pPr>
            <a:r>
              <a:rPr lang="cs-CZ" dirty="0"/>
              <a:t>Trhla sebou, tasila svou dýku, první myšlenka její byla lidská, chtěla rychle ty pouta jeho přeříznout a mu uvolnit. Vyskočila na lešení a on, jehož mysl už se kalila blízkou smrtí, nechápal dobře, myslil, že jej chce zavraždit.</a:t>
            </a:r>
          </a:p>
          <a:p>
            <a:pPr marL="0" indent="0">
              <a:buNone/>
            </a:pPr>
            <a:r>
              <a:rPr lang="cs-CZ" dirty="0"/>
              <a:t>„Ano,“ řekl slabě, „máte pravdu. Co na mém životě záleží, bodnete-li mě do srdce, uvidíte ten pravý, vámi tak dlouho hledaný výraz tváře, a oběť moje bude tím dokonalá.“</a:t>
            </a:r>
          </a:p>
          <a:p>
            <a:pPr marL="0" indent="0">
              <a:buNone/>
            </a:pPr>
            <a:r>
              <a:rPr lang="cs-CZ" dirty="0"/>
              <a:t>Hleděl na ni blouznivě. Cítila pravou lávu v žilách svých téci, v uších jí to hučelo jako zvony a tepny ve skráních jí bušily jako kladiva. Krvežíznivé šílenství, rovnající se divoké rozkoši, se jí zmocňovalo, mířila mu dýkou ve vzduchu na srdce.</a:t>
            </a:r>
          </a:p>
          <a:p>
            <a:pPr marL="0" indent="0">
              <a:buNone/>
            </a:pPr>
            <a:r>
              <a:rPr lang="cs-CZ" dirty="0"/>
              <a:t>„Za tebe, můj lide,“ řekl ještě slaběji </a:t>
            </a:r>
            <a:r>
              <a:rPr lang="cs-CZ" dirty="0" err="1"/>
              <a:t>Inultus</a:t>
            </a:r>
            <a:r>
              <a:rPr lang="cs-CZ" dirty="0"/>
              <a:t>, „dávám krev! Bože, přijmi ji co vykoupení!“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32392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5. Funkce </a:t>
            </a:r>
            <a:r>
              <a:rPr lang="cs-CZ" sz="2800" dirty="0"/>
              <a:t>motivu kříže v Kříži u potoka Karoliny Světlé a ve Třech legendách o krucifixu Julia Zeyera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Doporučená literatura</a:t>
            </a:r>
          </a:p>
          <a:p>
            <a:endParaRPr lang="cs-CZ" dirty="0"/>
          </a:p>
          <a:p>
            <a:r>
              <a:rPr lang="cs-CZ" dirty="0" smtClean="0"/>
              <a:t>Václav Vaněk: Kříž – potok – kniha. Ke kompoziční a sémantické výstavbě románu Karoliny Světlé Kříž u potoka. In týž: Disharmonie. Praha: Dauphin 2009, s. 91–102</a:t>
            </a:r>
            <a:endParaRPr lang="cs-CZ" dirty="0"/>
          </a:p>
          <a:p>
            <a:r>
              <a:rPr lang="cs-CZ" dirty="0" smtClean="0"/>
              <a:t>Karel Krejčí: Arbes a Zeyer. In týž: Česká literatura a kulturní proudy evropské. Praha: Československý spisovatel 1975, s. 319–344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197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6. Parnasistní prvky v Pouti k Eldorádu J. Vrchlického, Ve stínu lípy Sv. Čecha a Večeru u </a:t>
            </a:r>
            <a:r>
              <a:rPr lang="cs-CZ" sz="2800" dirty="0" err="1"/>
              <a:t>Idalie</a:t>
            </a:r>
            <a:r>
              <a:rPr lang="cs-CZ" sz="2800" dirty="0"/>
              <a:t> J. Zeyera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2900" b="1" dirty="0"/>
              <a:t>Tůně</a:t>
            </a:r>
          </a:p>
          <a:p>
            <a:pPr marL="0" indent="0">
              <a:buNone/>
            </a:pPr>
            <a:r>
              <a:rPr lang="cs-CZ" sz="2900" dirty="0"/>
              <a:t>Den v srpnu byl a odpoledne parné,</a:t>
            </a:r>
            <a:br>
              <a:rPr lang="cs-CZ" sz="2900" dirty="0"/>
            </a:br>
            <a:r>
              <a:rPr lang="cs-CZ" sz="2900" dirty="0"/>
              <a:t>přes strniště jsem kráčel jednotvárné,</a:t>
            </a:r>
            <a:br>
              <a:rPr lang="cs-CZ" sz="2900" dirty="0"/>
            </a:br>
            <a:r>
              <a:rPr lang="cs-CZ" sz="2900" dirty="0"/>
              <a:t>kraj bez vrchů jak dlaň se otevíral,</a:t>
            </a:r>
            <a:br>
              <a:rPr lang="cs-CZ" sz="2900" dirty="0"/>
            </a:br>
            <a:r>
              <a:rPr lang="cs-CZ" sz="2900" dirty="0"/>
              <a:t>jen v dálce topolů jej oblouk svíral;</a:t>
            </a:r>
            <a:br>
              <a:rPr lang="cs-CZ" sz="2900" dirty="0"/>
            </a:br>
            <a:r>
              <a:rPr lang="cs-CZ" sz="2900" dirty="0"/>
              <a:t>bez konce pole, stále jen a stále.</a:t>
            </a:r>
            <a:br>
              <a:rPr lang="cs-CZ" sz="2900" dirty="0"/>
            </a:br>
            <a:r>
              <a:rPr lang="cs-CZ" sz="2900" dirty="0"/>
              <a:t>Můj krok chvílemi </a:t>
            </a:r>
            <a:r>
              <a:rPr lang="cs-CZ" sz="2900" dirty="0" err="1"/>
              <a:t>zplašil</a:t>
            </a:r>
            <a:r>
              <a:rPr lang="cs-CZ" sz="2900" dirty="0"/>
              <a:t> nenadále</a:t>
            </a:r>
            <a:br>
              <a:rPr lang="cs-CZ" sz="2900" dirty="0"/>
            </a:br>
            <a:r>
              <a:rPr lang="cs-CZ" sz="2900" dirty="0"/>
              <a:t>jen koroptev, jež skryta v brázdě holé</a:t>
            </a:r>
            <a:br>
              <a:rPr lang="cs-CZ" sz="2900" dirty="0"/>
            </a:br>
            <a:r>
              <a:rPr lang="cs-CZ" sz="2900" dirty="0"/>
              <a:t>se k hlíně tulila; ta dlouhá pole</a:t>
            </a:r>
            <a:br>
              <a:rPr lang="cs-CZ" sz="2900" dirty="0"/>
            </a:br>
            <a:r>
              <a:rPr lang="cs-CZ" sz="2900" dirty="0"/>
              <a:t>mi v duši vrhla podivný cit prázdna.</a:t>
            </a:r>
            <a:br>
              <a:rPr lang="cs-CZ" sz="2900" dirty="0"/>
            </a:br>
            <a:r>
              <a:rPr lang="cs-CZ" sz="2900" dirty="0"/>
              <a:t>Dál kráčel jsem – mez sklonila se srázná</a:t>
            </a:r>
            <a:br>
              <a:rPr lang="cs-CZ" sz="2900" dirty="0"/>
            </a:br>
            <a:r>
              <a:rPr lang="cs-CZ" sz="2900" dirty="0"/>
              <a:t>a pod ní stále spící ve údolu</a:t>
            </a:r>
            <a:br>
              <a:rPr lang="cs-CZ" sz="2900" dirty="0"/>
            </a:br>
            <a:r>
              <a:rPr lang="cs-CZ" sz="2900" dirty="0"/>
              <a:t>tůň zívala, pláň vodní plna stvolů</a:t>
            </a:r>
            <a:br>
              <a:rPr lang="cs-CZ" sz="2900" dirty="0"/>
            </a:br>
            <a:r>
              <a:rPr lang="cs-CZ" sz="2900" dirty="0"/>
              <a:t>a velkých listů, vysokého sítí </a:t>
            </a:r>
            <a:br>
              <a:rPr lang="cs-CZ" sz="2900" dirty="0"/>
            </a:br>
            <a:r>
              <a:rPr lang="cs-CZ" sz="2900" dirty="0"/>
              <a:t>se zrádně chtěla před mým zrakem skrýti.</a:t>
            </a:r>
            <a:br>
              <a:rPr lang="cs-CZ" sz="2900" dirty="0"/>
            </a:br>
            <a:r>
              <a:rPr lang="cs-CZ" sz="2900" dirty="0"/>
              <a:t>Kol náhle vzduch byl vlhký, tráva svěží;</a:t>
            </a:r>
            <a:br>
              <a:rPr lang="cs-CZ" sz="2900" dirty="0"/>
            </a:br>
            <a:r>
              <a:rPr lang="cs-CZ" sz="2900" dirty="0"/>
              <a:t>já zřel, jak pavouk náhle vodou běží,</a:t>
            </a:r>
            <a:br>
              <a:rPr lang="cs-CZ" sz="2900" dirty="0"/>
            </a:br>
            <a:r>
              <a:rPr lang="cs-CZ" sz="2900" dirty="0"/>
              <a:t>jak žába před mým krokem chvatem divým</a:t>
            </a:r>
            <a:br>
              <a:rPr lang="cs-CZ" sz="2900" dirty="0"/>
            </a:br>
            <a:r>
              <a:rPr lang="cs-CZ" sz="2900" dirty="0"/>
              <a:t>se vrhá střemhlav v hloub, </a:t>
            </a:r>
            <a:br>
              <a:rPr lang="cs-CZ" sz="2900" dirty="0"/>
            </a:br>
            <a:r>
              <a:rPr lang="cs-CZ" sz="2900" dirty="0"/>
              <a:t>jak vzdechem snivým</a:t>
            </a:r>
            <a:br>
              <a:rPr lang="cs-CZ" sz="2900" dirty="0"/>
            </a:br>
            <a:endParaRPr lang="cs-CZ" sz="29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cs-CZ" sz="2900" dirty="0" smtClean="0"/>
          </a:p>
          <a:p>
            <a:pPr marL="0" indent="0">
              <a:buNone/>
            </a:pPr>
            <a:r>
              <a:rPr lang="cs-CZ" sz="2900" dirty="0" smtClean="0"/>
              <a:t>se </a:t>
            </a:r>
            <a:r>
              <a:rPr lang="cs-CZ" sz="2900" dirty="0"/>
              <a:t>rákos </a:t>
            </a:r>
            <a:r>
              <a:rPr lang="cs-CZ" sz="2900" dirty="0" err="1"/>
              <a:t>chví</a:t>
            </a:r>
            <a:r>
              <a:rPr lang="cs-CZ" sz="2900" dirty="0"/>
              <a:t>. – Hle, v tůni zasmušilé</a:t>
            </a:r>
            <a:br>
              <a:rPr lang="cs-CZ" sz="2900" dirty="0"/>
            </a:br>
            <a:r>
              <a:rPr lang="cs-CZ" sz="2900" dirty="0"/>
              <a:t>jak zvedá lotos kalichy své bílé,</a:t>
            </a:r>
            <a:br>
              <a:rPr lang="cs-CZ" sz="2900" dirty="0"/>
            </a:br>
            <a:r>
              <a:rPr lang="cs-CZ" sz="2900" dirty="0"/>
              <a:t>tak čisté, zářné, plné zlaté rosy!</a:t>
            </a:r>
            <a:br>
              <a:rPr lang="cs-CZ" sz="2900" dirty="0"/>
            </a:br>
            <a:r>
              <a:rPr lang="cs-CZ" sz="2900" dirty="0"/>
              <a:t>sní na vodě jak oko, které prosí</a:t>
            </a:r>
            <a:br>
              <a:rPr lang="cs-CZ" sz="2900" dirty="0"/>
            </a:br>
            <a:r>
              <a:rPr lang="cs-CZ" sz="2900" dirty="0"/>
              <a:t>a </a:t>
            </a:r>
            <a:r>
              <a:rPr lang="cs-CZ" sz="2900" dirty="0" err="1"/>
              <a:t>demonicky</a:t>
            </a:r>
            <a:r>
              <a:rPr lang="cs-CZ" sz="2900" dirty="0"/>
              <a:t> láká, jak zář hvězdná,</a:t>
            </a:r>
            <a:br>
              <a:rPr lang="cs-CZ" sz="2900" dirty="0"/>
            </a:br>
            <a:r>
              <a:rPr lang="cs-CZ" sz="2900" dirty="0"/>
              <a:t>cos line z něho se, jak pod ním </a:t>
            </a:r>
            <a:r>
              <a:rPr lang="cs-CZ" sz="2900" dirty="0" err="1"/>
              <a:t>bezdná</a:t>
            </a:r>
            <a:r>
              <a:rPr lang="cs-CZ" sz="2900" dirty="0"/>
              <a:t/>
            </a:r>
            <a:br>
              <a:rPr lang="cs-CZ" sz="2900" dirty="0"/>
            </a:br>
            <a:r>
              <a:rPr lang="cs-CZ" sz="2900" dirty="0"/>
              <a:t>by nečíhala hloubka tmavá, děsná;</a:t>
            </a:r>
            <a:br>
              <a:rPr lang="cs-CZ" sz="2900" dirty="0"/>
            </a:br>
            <a:r>
              <a:rPr lang="cs-CZ" sz="2900" dirty="0"/>
              <a:t>já zachvěl se, jak vytržený ze </a:t>
            </a:r>
            <a:r>
              <a:rPr lang="cs-CZ" sz="2900" dirty="0" err="1"/>
              <a:t>sna</a:t>
            </a:r>
            <a:r>
              <a:rPr lang="cs-CZ" sz="2900" dirty="0"/>
              <a:t>,</a:t>
            </a:r>
            <a:br>
              <a:rPr lang="cs-CZ" sz="2900" dirty="0"/>
            </a:br>
            <a:r>
              <a:rPr lang="cs-CZ" sz="2900" dirty="0"/>
              <a:t>a kráčeje dál myslil jsem, jak bolem</a:t>
            </a:r>
            <a:br>
              <a:rPr lang="cs-CZ" sz="2900" dirty="0"/>
            </a:br>
            <a:r>
              <a:rPr lang="cs-CZ" sz="2900" dirty="0"/>
              <a:t>a tísní život náš je cestou polem,</a:t>
            </a:r>
            <a:br>
              <a:rPr lang="cs-CZ" sz="2900" dirty="0"/>
            </a:br>
            <a:r>
              <a:rPr lang="cs-CZ" sz="2900" dirty="0"/>
              <a:t>v němž náhle kdesi v tůni, zjasniv vlny,</a:t>
            </a:r>
            <a:br>
              <a:rPr lang="cs-CZ" sz="2900" dirty="0"/>
            </a:br>
            <a:r>
              <a:rPr lang="cs-CZ" sz="2900" dirty="0"/>
              <a:t>květ poesie vzplane čaruplný</a:t>
            </a:r>
            <a:br>
              <a:rPr lang="cs-CZ" sz="2900" dirty="0"/>
            </a:br>
            <a:r>
              <a:rPr lang="cs-CZ" sz="2900" dirty="0"/>
              <a:t>a rovněž láká, toužně vstříc se chýlí</a:t>
            </a:r>
            <a:br>
              <a:rPr lang="cs-CZ" sz="2900" dirty="0"/>
            </a:br>
            <a:r>
              <a:rPr lang="cs-CZ" sz="2900" dirty="0"/>
              <a:t>a slibuje, čím skutečnost jen mýlí.</a:t>
            </a:r>
            <a:br>
              <a:rPr lang="cs-CZ" sz="2900" dirty="0"/>
            </a:br>
            <a:r>
              <a:rPr lang="cs-CZ" sz="2900" dirty="0"/>
              <a:t/>
            </a:r>
            <a:br>
              <a:rPr lang="cs-CZ" sz="2900" dirty="0"/>
            </a:br>
            <a:r>
              <a:rPr lang="cs-CZ" sz="2900" dirty="0"/>
              <a:t>Leč básník, skloněn nad zrcadlem vodním,</a:t>
            </a:r>
            <a:br>
              <a:rPr lang="cs-CZ" sz="2900" dirty="0"/>
            </a:br>
            <a:r>
              <a:rPr lang="cs-CZ" sz="2900" dirty="0"/>
              <a:t>květ utrhne a neptá se, co pod ním. 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5359023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6. Parnasistní prvky v Pouti k Eldorádu J. Vrchlického, Ve stínu lípy Sv. Čecha a Večeru u </a:t>
            </a:r>
            <a:r>
              <a:rPr lang="cs-CZ" sz="2800" dirty="0" err="1"/>
              <a:t>Idalie</a:t>
            </a:r>
            <a:r>
              <a:rPr lang="cs-CZ" sz="2800" dirty="0"/>
              <a:t> J. Zeyera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sz="3200" b="1" dirty="0" smtClean="0"/>
          </a:p>
          <a:p>
            <a:pPr marL="0" indent="0">
              <a:buNone/>
            </a:pPr>
            <a:r>
              <a:rPr lang="cs-CZ" sz="3200" b="1" dirty="0" smtClean="0"/>
              <a:t>Ve </a:t>
            </a:r>
            <a:r>
              <a:rPr lang="cs-CZ" sz="3200" b="1" dirty="0"/>
              <a:t>stínu lípy – </a:t>
            </a:r>
            <a:r>
              <a:rPr lang="cs-CZ" sz="3200" b="1" dirty="0" smtClean="0"/>
              <a:t>kompozice</a:t>
            </a:r>
          </a:p>
          <a:p>
            <a:pPr marL="0" indent="0">
              <a:buNone/>
            </a:pPr>
            <a:endParaRPr lang="cs-CZ" sz="3200" dirty="0"/>
          </a:p>
          <a:p>
            <a:pPr marL="514350" indent="-514350">
              <a:buAutoNum type="romanUcPeriod"/>
            </a:pPr>
            <a:r>
              <a:rPr lang="cs-CZ" sz="3200" dirty="0"/>
              <a:t>– Prolog </a:t>
            </a:r>
          </a:p>
          <a:p>
            <a:pPr marL="514350" indent="-514350">
              <a:buAutoNum type="romanUcPeriod"/>
            </a:pPr>
            <a:r>
              <a:rPr lang="cs-CZ" sz="3200" dirty="0"/>
              <a:t>– tragika, láska k vlasti</a:t>
            </a:r>
          </a:p>
          <a:p>
            <a:pPr marL="514350" indent="-514350">
              <a:buAutoNum type="romanUcPeriod"/>
            </a:pPr>
            <a:r>
              <a:rPr lang="cs-CZ" sz="3200" dirty="0"/>
              <a:t>– komika, cizina</a:t>
            </a:r>
          </a:p>
          <a:p>
            <a:pPr marL="514350" indent="-514350">
              <a:buAutoNum type="romanUcPeriod"/>
            </a:pPr>
            <a:r>
              <a:rPr lang="cs-CZ" sz="3200" dirty="0"/>
              <a:t>– sentimentalita se šťastným koncem</a:t>
            </a:r>
          </a:p>
          <a:p>
            <a:pPr marL="514350" indent="-514350">
              <a:buAutoNum type="romanUcPeriod"/>
            </a:pPr>
            <a:r>
              <a:rPr lang="cs-CZ" sz="3200" dirty="0"/>
              <a:t>– tragikomika</a:t>
            </a:r>
          </a:p>
          <a:p>
            <a:pPr marL="514350" indent="-514350">
              <a:buAutoNum type="romanUcPeriod"/>
            </a:pPr>
            <a:r>
              <a:rPr lang="cs-CZ" sz="3200" dirty="0"/>
              <a:t>– sentimentalita s nešťastným koncem</a:t>
            </a:r>
          </a:p>
          <a:p>
            <a:pPr marL="514350" indent="-514350">
              <a:buAutoNum type="romanUcPeriod"/>
            </a:pPr>
            <a:r>
              <a:rPr lang="cs-CZ" sz="3200" dirty="0"/>
              <a:t>– komika, domácí</a:t>
            </a:r>
          </a:p>
          <a:p>
            <a:pPr marL="514350" indent="-514350">
              <a:buAutoNum type="romanUcPeriod"/>
            </a:pPr>
            <a:r>
              <a:rPr lang="cs-CZ" sz="3200" dirty="0"/>
              <a:t>– tragika, láska k vlasti</a:t>
            </a:r>
          </a:p>
          <a:p>
            <a:pPr marL="514350" indent="-514350">
              <a:buAutoNum type="romanUcPeriod"/>
            </a:pPr>
            <a:r>
              <a:rPr lang="cs-CZ" sz="3200" dirty="0"/>
              <a:t>– Epilog  </a:t>
            </a:r>
          </a:p>
          <a:p>
            <a:pPr marL="0" indent="0">
              <a:buNone/>
            </a:pPr>
            <a:endParaRPr lang="cs-CZ" sz="2900" dirty="0"/>
          </a:p>
        </p:txBody>
      </p:sp>
    </p:spTree>
    <p:extLst>
      <p:ext uri="{BB962C8B-B14F-4D97-AF65-F5344CB8AC3E}">
        <p14:creationId xmlns:p14="http://schemas.microsoft.com/office/powerpoint/2010/main" val="26591194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6. Parnasistní prvky v Pouti k Eldorádu J. Vrchlického, Ve stínu lípy Sv. Čecha a Večeru u </a:t>
            </a:r>
            <a:r>
              <a:rPr lang="cs-CZ" sz="2800" dirty="0" err="1"/>
              <a:t>Idalie</a:t>
            </a:r>
            <a:r>
              <a:rPr lang="cs-CZ" sz="2800" dirty="0"/>
              <a:t> J. Zeyera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Večer u </a:t>
            </a:r>
            <a:r>
              <a:rPr lang="cs-CZ" b="1" dirty="0" err="1" smtClean="0"/>
              <a:t>Idalie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dirty="0"/>
              <a:t>Když záclony a závoje spadly a lešení zmizelo, jako když je země pohltí, zazněl výkřik všeobecného obdivu nad netušenou krásou obrazu. Byla to krajina </a:t>
            </a:r>
            <a:r>
              <a:rPr lang="cs-CZ" dirty="0" err="1"/>
              <a:t>pojmuta</a:t>
            </a:r>
            <a:r>
              <a:rPr lang="cs-CZ" dirty="0"/>
              <a:t> bohorovným vnuknutím a provedena bohorovnou silou tvůrčí. Jaká byla v tom všem lahoda! Tam modralo se nebe, průhledné ač temné jako indigo, bílé se po něm táhly mráčky, mohutní po něm pluli ptáci. Na nebesklonu strměly hory, stály lesy, v jejichž stínu se laně pásly, u jasných vod snily háje, jimiž vítr vanul, skláněje jemné tam rostoucí trávy a květy, v jezeře </a:t>
            </a:r>
            <a:r>
              <a:rPr lang="cs-CZ" dirty="0" err="1"/>
              <a:t>plouly</a:t>
            </a:r>
            <a:r>
              <a:rPr lang="cs-CZ" dirty="0"/>
              <a:t> ryby, hleděly perleťovýma očima na slunce a v rýžovém poli pracovali lidé a batolily se děti. ‚Toť vše jako skutečné,‘ pravil císař s obdivem. ‚Jak skutečné?‘ řekl umělec nespokojen. ‚Pane, myslím, že to více než tím, co se ze zvyku nazývá skutečné. Co nazýváš »věcí«, to není ještě věc o sobě, nýbrž znamení </a:t>
            </a:r>
            <a:r>
              <a:rPr lang="cs-CZ" dirty="0" err="1"/>
              <a:t>jakés</a:t>
            </a:r>
            <a:r>
              <a:rPr lang="cs-CZ" dirty="0"/>
              <a:t> toho, co se tím, co vidíš nebo cítíš, jevit chce. Tvá skutečnost je slupka a to pravé, »co« je jádro v ní. A tím jen se zaměstnává, kdo tvořit chce. Za každou zjevnou věcí, která pouze naznačuje, hloubá se »neznámo«, po kterém dychtíme, bažíme, které nás věčně láká a k sobě vábí a věčně nás volá: hádej, čím jsem! Za tím hlasem jde umělec, když tvoří. A proto může být velkým umělcem i když ku příkladu namaluje pouze hrušku nebo jablko. [...] Hleď‘, řekl císaři, [...]‚hleď sem, ó pane, na tu skálu!‘ – A ukázal na ni na svém obraze. ‚Hleď,‘ pokračoval, ‚hleď dovnitř její hluboké sluje! Vidíš uvnitř to jitření démantových zor a opálových úsvitů?‘ – A z obrazu jeho zářilo vpravdě, jak to pravil, přejasné světlo. </a:t>
            </a:r>
            <a:r>
              <a:rPr lang="cs-CZ" dirty="0" err="1"/>
              <a:t>Všickni</a:t>
            </a:r>
            <a:r>
              <a:rPr lang="cs-CZ" dirty="0"/>
              <a:t> to viděli a mlčeli samým podivem. – Malíř ale mluvil takto dále: ‚Sluj ta jest beze dna, a v jasu jejím přebývá jasný a vznešený duch. </a:t>
            </a:r>
            <a:r>
              <a:rPr lang="cs-CZ" b="1" dirty="0" err="1"/>
              <a:t>Říš</a:t>
            </a:r>
            <a:r>
              <a:rPr lang="cs-CZ" b="1" dirty="0"/>
              <a:t> jeho je nade všechno pomýšlení krásná</a:t>
            </a:r>
            <a:r>
              <a:rPr lang="cs-CZ" dirty="0"/>
              <a:t>. Chceš tam se mnou jít? Tam zraky tvé se </a:t>
            </a:r>
            <a:r>
              <a:rPr lang="cs-CZ" dirty="0" err="1"/>
              <a:t>otevrou</a:t>
            </a:r>
            <a:r>
              <a:rPr lang="cs-CZ" dirty="0"/>
              <a:t>, tam prohlédneš, neb posud byl jsi slep!‘“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4158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cs-CZ" sz="2800" dirty="0" smtClean="0"/>
              <a:t>1. Interpretace </a:t>
            </a:r>
            <a:r>
              <a:rPr lang="cs-CZ" sz="2800" dirty="0" smtClean="0"/>
              <a:t>postavy hlavního hrdiny Máchova Máje a Tylova Strakonického dudáka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dirty="0"/>
              <a:t>Ach — ona, ona! </a:t>
            </a:r>
            <a:r>
              <a:rPr lang="cs-CZ" dirty="0" err="1"/>
              <a:t>Anjel</a:t>
            </a:r>
            <a:r>
              <a:rPr lang="cs-CZ" dirty="0"/>
              <a:t> můj!</a:t>
            </a:r>
            <a:br>
              <a:rPr lang="cs-CZ" dirty="0"/>
            </a:br>
            <a:r>
              <a:rPr lang="cs-CZ" dirty="0"/>
              <a:t>Proč klesla dřív, než jsem ji znal?</a:t>
            </a:r>
            <a:br>
              <a:rPr lang="cs-CZ" dirty="0"/>
            </a:br>
            <a:r>
              <a:rPr lang="cs-CZ" dirty="0"/>
              <a:t>Proč otec můj? — Proč svůdce tvůj?</a:t>
            </a:r>
            <a:br>
              <a:rPr lang="cs-CZ" dirty="0"/>
            </a:br>
            <a:r>
              <a:rPr lang="cs-CZ" dirty="0"/>
              <a:t>Má kletba —“ </a:t>
            </a:r>
            <a:r>
              <a:rPr lang="cs-CZ" dirty="0" err="1"/>
              <a:t>Léč</a:t>
            </a:r>
            <a:r>
              <a:rPr lang="cs-CZ" dirty="0"/>
              <a:t> hluboký žal</a:t>
            </a:r>
            <a:br>
              <a:rPr lang="cs-CZ" dirty="0"/>
            </a:br>
            <a:r>
              <a:rPr lang="cs-CZ" dirty="0"/>
              <a:t>umoří slova. Kvapně vstal</a:t>
            </a:r>
            <a:r>
              <a:rPr lang="cs-CZ" dirty="0" smtClean="0"/>
              <a:t>;</a:t>
            </a:r>
          </a:p>
          <a:p>
            <a:pPr marL="0" indent="0">
              <a:buNone/>
            </a:pPr>
            <a:r>
              <a:rPr lang="cs-CZ" dirty="0" smtClean="0"/>
              <a:t>(…)</a:t>
            </a:r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dirty="0"/>
              <a:t>Budoucí čas?! — Zítřejší den?! —</a:t>
            </a:r>
            <a:br>
              <a:rPr lang="cs-CZ" dirty="0"/>
            </a:br>
            <a:r>
              <a:rPr lang="cs-CZ" dirty="0"/>
              <a:t>Co přes něj dál, pouhý to sen,</a:t>
            </a:r>
            <a:br>
              <a:rPr lang="cs-CZ" dirty="0"/>
            </a:br>
            <a:r>
              <a:rPr lang="cs-CZ" dirty="0"/>
              <a:t>či spaní je bez snění?</a:t>
            </a:r>
            <a:br>
              <a:rPr lang="cs-CZ" dirty="0"/>
            </a:br>
            <a:r>
              <a:rPr lang="cs-CZ" dirty="0"/>
              <a:t>Snad spaní je i život ten,</a:t>
            </a:r>
            <a:br>
              <a:rPr lang="cs-CZ" dirty="0"/>
            </a:br>
            <a:r>
              <a:rPr lang="cs-CZ" dirty="0"/>
              <a:t>jenž žiji teď; a příští den</a:t>
            </a:r>
            <a:br>
              <a:rPr lang="cs-CZ" dirty="0"/>
            </a:br>
            <a:r>
              <a:rPr lang="cs-CZ" dirty="0"/>
              <a:t>jen v jiný sen je změní?</a:t>
            </a:r>
            <a:br>
              <a:rPr lang="cs-CZ" dirty="0"/>
            </a:br>
            <a:r>
              <a:rPr lang="cs-CZ" dirty="0"/>
              <a:t>Či po čem tady toužil jsem,</a:t>
            </a:r>
            <a:br>
              <a:rPr lang="cs-CZ" dirty="0"/>
            </a:br>
            <a:r>
              <a:rPr lang="cs-CZ" dirty="0"/>
              <a:t>a co neměla šírá zem,</a:t>
            </a:r>
            <a:br>
              <a:rPr lang="cs-CZ" dirty="0"/>
            </a:br>
            <a:r>
              <a:rPr lang="cs-CZ" dirty="0"/>
              <a:t>zítřejší den mi zjeví?</a:t>
            </a:r>
            <a:br>
              <a:rPr lang="cs-CZ" dirty="0"/>
            </a:br>
            <a:r>
              <a:rPr lang="cs-CZ" dirty="0"/>
              <a:t>Kdo ví? — Ach žádný neví.“ —</a:t>
            </a:r>
          </a:p>
        </p:txBody>
      </p:sp>
    </p:spTree>
    <p:extLst>
      <p:ext uri="{BB962C8B-B14F-4D97-AF65-F5344CB8AC3E}">
        <p14:creationId xmlns:p14="http://schemas.microsoft.com/office/powerpoint/2010/main" val="29826394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6. Parnasistní prvky </a:t>
            </a:r>
            <a:r>
              <a:rPr lang="cs-CZ" sz="2800" dirty="0" smtClean="0"/>
              <a:t>v Pouti </a:t>
            </a:r>
            <a:r>
              <a:rPr lang="cs-CZ" sz="2800" dirty="0"/>
              <a:t>k Eldorádu J. Vrchlického, Ve stínu lípy Sv. Čecha a </a:t>
            </a:r>
            <a:r>
              <a:rPr lang="cs-CZ" sz="2800" dirty="0" smtClean="0"/>
              <a:t>Večeru </a:t>
            </a:r>
            <a:r>
              <a:rPr lang="cs-CZ" sz="2800" dirty="0"/>
              <a:t>u </a:t>
            </a:r>
            <a:r>
              <a:rPr lang="cs-CZ" sz="2800" dirty="0" err="1"/>
              <a:t>Idalie</a:t>
            </a:r>
            <a:r>
              <a:rPr lang="cs-CZ" sz="2800" dirty="0"/>
              <a:t> J. Zeyera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</a:p>
          <a:p>
            <a:endParaRPr lang="cs-CZ" dirty="0" smtClean="0"/>
          </a:p>
          <a:p>
            <a:r>
              <a:rPr lang="cs-CZ" dirty="0" smtClean="0"/>
              <a:t>Aleš </a:t>
            </a:r>
            <a:r>
              <a:rPr lang="cs-CZ" dirty="0"/>
              <a:t>Haman, Dalibor Tureček (</a:t>
            </a:r>
            <a:r>
              <a:rPr lang="cs-CZ" dirty="0" err="1"/>
              <a:t>eds</a:t>
            </a:r>
            <a:r>
              <a:rPr lang="cs-CZ" dirty="0"/>
              <a:t>.): Český a slovenský literární parnasismus: synopticko-pulzační model kulturního jevu. Brno: Host 2014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96794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7. Zobrazení postavy výměnkáře v povídce Na </a:t>
            </a:r>
            <a:r>
              <a:rPr lang="cs-CZ" sz="2800" dirty="0" err="1" smtClean="0"/>
              <a:t>vejminku</a:t>
            </a:r>
            <a:r>
              <a:rPr lang="cs-CZ" sz="2800" dirty="0" smtClean="0"/>
              <a:t> V. Hálka a Konec života K. V. Raise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Na </a:t>
            </a:r>
            <a:r>
              <a:rPr lang="cs-CZ" b="1" dirty="0" err="1" smtClean="0"/>
              <a:t>vejminku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dirty="0"/>
              <a:t>Jeli vám líto těch nájemníků, zavolejte si je nazpět,“ s posměškem pravil Josef.</a:t>
            </a:r>
          </a:p>
          <a:p>
            <a:pPr marL="0" indent="0">
              <a:buNone/>
            </a:pPr>
            <a:r>
              <a:rPr lang="cs-CZ" dirty="0"/>
              <a:t>„A taky že zavolám! Ať hned jde čeledín a zavolá je nazpět!“</a:t>
            </a:r>
          </a:p>
          <a:p>
            <a:pPr marL="0" indent="0">
              <a:buNone/>
            </a:pPr>
            <a:r>
              <a:rPr lang="cs-CZ" dirty="0"/>
              <a:t>„Čeledín půjde, až já ho pošlu, milý otče,“ řekl s týmž posměškem Josef. „Statek jest jednou připsán na mne, a </a:t>
            </a:r>
            <a:r>
              <a:rPr lang="cs-CZ" dirty="0" err="1"/>
              <a:t>tuť</a:t>
            </a:r>
            <a:r>
              <a:rPr lang="cs-CZ" dirty="0"/>
              <a:t> myslím, že mi náleží také čeládka.“</a:t>
            </a:r>
          </a:p>
          <a:p>
            <a:pPr marL="0" indent="0">
              <a:buNone/>
            </a:pPr>
            <a:r>
              <a:rPr lang="cs-CZ" dirty="0"/>
              <a:t>„Cože?“ křiknul otec Lojka.</a:t>
            </a:r>
          </a:p>
          <a:p>
            <a:pPr marL="0" indent="0">
              <a:buNone/>
            </a:pPr>
            <a:r>
              <a:rPr lang="cs-CZ" dirty="0"/>
              <a:t>„Nu, nevykládejme si tuto, co vy tak zrovna dobře víte, jako já vím. Čeládka náleží k statku, a statek náleží mně.“</a:t>
            </a:r>
          </a:p>
          <a:p>
            <a:pPr marL="0" indent="0">
              <a:buNone/>
            </a:pPr>
            <a:r>
              <a:rPr lang="cs-CZ" dirty="0"/>
              <a:t>„Jakže? A já že bych nesměl čeládku vypovědět, kdy chci?“ rovněž jako prvé s výkřikem ptal se starý Lojka.</a:t>
            </a:r>
          </a:p>
          <a:p>
            <a:pPr marL="0" indent="0">
              <a:buNone/>
            </a:pPr>
            <a:r>
              <a:rPr lang="cs-CZ" dirty="0"/>
              <a:t>„Můžete, tak jako já mohu přijmout čeládku, kterou chci. </a:t>
            </a:r>
            <a:r>
              <a:rPr lang="cs-CZ" dirty="0" err="1"/>
              <a:t>Propustíteli</a:t>
            </a:r>
            <a:r>
              <a:rPr lang="cs-CZ" dirty="0"/>
              <a:t> ji, já snad ji zase přijmu, </a:t>
            </a:r>
            <a:r>
              <a:rPr lang="cs-CZ" dirty="0" err="1"/>
              <a:t>hodíli</a:t>
            </a:r>
            <a:r>
              <a:rPr lang="cs-CZ" dirty="0"/>
              <a:t> se mně.“</a:t>
            </a:r>
          </a:p>
          <a:p>
            <a:pPr marL="0" indent="0">
              <a:buNone/>
            </a:pPr>
            <a:r>
              <a:rPr lang="cs-CZ" dirty="0"/>
              <a:t>„A jak pak to, když já jsem zde ještě po šest roků hospodářem?“ ptal se starý Lojka a k této otázce sebral všecko sebevědomí.</a:t>
            </a:r>
          </a:p>
          <a:p>
            <a:pPr marL="0" indent="0">
              <a:buNone/>
            </a:pPr>
            <a:r>
              <a:rPr lang="cs-CZ" dirty="0"/>
              <a:t>„Na mém statku?“ s úsečností ptal se Josef.</a:t>
            </a:r>
          </a:p>
          <a:p>
            <a:pPr marL="0" indent="0">
              <a:buNone/>
            </a:pPr>
            <a:r>
              <a:rPr lang="cs-CZ" dirty="0"/>
              <a:t>„Na tvém statku?“ zvolal starý Lojka, a tu již mu vyhrkly do toho hlasu slzy. „A to snad mi za chvílí řekneš, abych táhl za těmi hudebníky a </a:t>
            </a:r>
            <a:r>
              <a:rPr lang="cs-CZ" dirty="0" err="1"/>
              <a:t>kalounkáři</a:t>
            </a:r>
            <a:r>
              <a:rPr lang="cs-CZ" dirty="0"/>
              <a:t>?“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54788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7. Zobrazení postavy výměnkáře v povídce Na </a:t>
            </a:r>
            <a:r>
              <a:rPr lang="cs-CZ" sz="2800" dirty="0" err="1"/>
              <a:t>vejminku</a:t>
            </a:r>
            <a:r>
              <a:rPr lang="cs-CZ" sz="2800" dirty="0"/>
              <a:t> V. Hálka a Konec života K. V. Raise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Na </a:t>
            </a:r>
            <a:r>
              <a:rPr lang="cs-CZ" b="1" dirty="0" err="1" smtClean="0"/>
              <a:t>vejminku</a:t>
            </a:r>
            <a:r>
              <a:rPr lang="cs-CZ" b="1" dirty="0" smtClean="0"/>
              <a:t> (</a:t>
            </a:r>
            <a:r>
              <a:rPr lang="cs-CZ" b="1" dirty="0" err="1" smtClean="0"/>
              <a:t>Výminkáři</a:t>
            </a:r>
            <a:r>
              <a:rPr lang="cs-CZ" b="1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„Pár set nemám, milý Toníku.“ Dědeček mluvil slabě a třaslavě.</a:t>
            </a:r>
          </a:p>
          <a:p>
            <a:pPr marL="0" indent="0">
              <a:buNone/>
            </a:pPr>
            <a:r>
              <a:rPr lang="cs-CZ" dirty="0" smtClean="0"/>
              <a:t>„Že nemáte?“ prudce ptal se </a:t>
            </a:r>
            <a:r>
              <a:rPr lang="cs-CZ" dirty="0" err="1" smtClean="0"/>
              <a:t>Morák</a:t>
            </a:r>
            <a:r>
              <a:rPr lang="cs-CZ" dirty="0" smtClean="0"/>
              <a:t>, ale hnedle obrátil a dále vlídně hovořil: „No vím, že nemáte už celých pět stovek, jako jste měl přede dvěma lety –“ a zamlčel se.</a:t>
            </a:r>
          </a:p>
          <a:p>
            <a:pPr marL="0" indent="0">
              <a:buNone/>
            </a:pPr>
            <a:r>
              <a:rPr lang="cs-CZ" dirty="0" smtClean="0"/>
              <a:t>„Tomu jsou, brachu, už aspoň tři roky ne-li více a po ten čas musel jsem také jíst, kdepak ten můj výminek!“</a:t>
            </a:r>
          </a:p>
          <a:p>
            <a:pPr marL="0" indent="0">
              <a:buNone/>
            </a:pPr>
            <a:r>
              <a:rPr lang="cs-CZ" dirty="0" smtClean="0"/>
              <a:t>„No, tři stovky přece dozajista máte, sama </a:t>
            </a:r>
            <a:r>
              <a:rPr lang="cs-CZ" dirty="0" err="1" smtClean="0"/>
              <a:t>Tynyska</a:t>
            </a:r>
            <a:r>
              <a:rPr lang="cs-CZ" dirty="0" smtClean="0"/>
              <a:t> to jednou povídala.“</a:t>
            </a:r>
          </a:p>
          <a:p>
            <a:pPr marL="0" indent="0">
              <a:buNone/>
            </a:pPr>
            <a:r>
              <a:rPr lang="cs-CZ" dirty="0" smtClean="0"/>
              <a:t>Stříhavka se sípavě zasmál: „Kam tě to vede, žebrák jsem teď, učiněný žebrák, několik zlatek tam ještě mám, vždyť jsem nemohl umřít hlady!“</a:t>
            </a:r>
          </a:p>
          <a:p>
            <a:pPr marL="0" indent="0">
              <a:buNone/>
            </a:pPr>
            <a:r>
              <a:rPr lang="cs-CZ" dirty="0" smtClean="0"/>
              <a:t>„Vy že nic nemáte“ vzkřikl </a:t>
            </a:r>
            <a:r>
              <a:rPr lang="cs-CZ" dirty="0" err="1" smtClean="0"/>
              <a:t>Morák</a:t>
            </a:r>
            <a:r>
              <a:rPr lang="cs-CZ" dirty="0" smtClean="0"/>
              <a:t> a povstav zadíval se na pec. Také staroch posadil se na lůžku a maje oči jako vyjeveny, zíral na </a:t>
            </a:r>
            <a:r>
              <a:rPr lang="cs-CZ" dirty="0" err="1" smtClean="0"/>
              <a:t>Moráka</a:t>
            </a:r>
            <a:r>
              <a:rPr lang="cs-CZ" dirty="0" smtClean="0"/>
              <a:t>. Chvěl se a dýchal, až mu v hrdle hvízdalo.</a:t>
            </a:r>
          </a:p>
          <a:p>
            <a:pPr marL="0" indent="0">
              <a:buNone/>
            </a:pPr>
            <a:r>
              <a:rPr lang="cs-CZ" dirty="0" smtClean="0"/>
              <a:t>„Nic nemám, žebrák jsem a neuživí-li mne dcery, abych zahynul u plotu!“ volal pak chraplavě a zdvíhal se, jako by chtěl utéci. Ale nohy zabolely, </a:t>
            </a:r>
            <a:r>
              <a:rPr lang="cs-CZ" dirty="0" err="1" smtClean="0"/>
              <a:t>výminkář</a:t>
            </a:r>
            <a:r>
              <a:rPr lang="cs-CZ" dirty="0" smtClean="0"/>
              <a:t> s výkřikem klesl vedle polštáře, až hlava práskla do cihel. (…)</a:t>
            </a:r>
          </a:p>
          <a:p>
            <a:pPr marL="0" indent="0">
              <a:buNone/>
            </a:pPr>
            <a:r>
              <a:rPr lang="cs-CZ" dirty="0" err="1" smtClean="0"/>
              <a:t>Moračka</a:t>
            </a:r>
            <a:r>
              <a:rPr lang="cs-CZ" dirty="0" smtClean="0"/>
              <a:t> dala dětem zajíti a zadívala se na muže.</a:t>
            </a:r>
          </a:p>
          <a:p>
            <a:pPr marL="0" indent="0">
              <a:buNone/>
            </a:pPr>
            <a:r>
              <a:rPr lang="cs-CZ" dirty="0" smtClean="0"/>
              <a:t>„Má?“ tázala se krátce.</a:t>
            </a:r>
          </a:p>
          <a:p>
            <a:pPr marL="0" indent="0">
              <a:buNone/>
            </a:pPr>
            <a:r>
              <a:rPr lang="cs-CZ" dirty="0" smtClean="0"/>
              <a:t>„Nic nemá, jen to haraburdí a pár zlatek na tabák, za tři roky všecko to pro-“ </a:t>
            </a:r>
            <a:r>
              <a:rPr lang="cs-CZ" dirty="0" err="1" smtClean="0"/>
              <a:t>Morák</a:t>
            </a:r>
            <a:r>
              <a:rPr lang="cs-CZ" dirty="0" smtClean="0"/>
              <a:t> měl na jazyku zlé slovo, ale přece se zarazil a dodal mírněji – „všecko to projedl. Vidíš, já to věděl hned!“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51369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7. Zobrazení postavy výměnkáře v povídce Na </a:t>
            </a:r>
            <a:r>
              <a:rPr lang="cs-CZ" sz="2800" dirty="0" err="1"/>
              <a:t>vejminku</a:t>
            </a:r>
            <a:r>
              <a:rPr lang="cs-CZ" sz="2800" dirty="0"/>
              <a:t> V. Hálka a Konec života K. V. Raise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</a:p>
          <a:p>
            <a:endParaRPr lang="cs-CZ" dirty="0"/>
          </a:p>
          <a:p>
            <a:r>
              <a:rPr lang="cs-CZ" dirty="0" smtClean="0"/>
              <a:t>Martin Hrdina: Mezi ideálem a nahou pravdou. Realismus v českých diskusích o literatuře (1858-1891). Praha: Academia</a:t>
            </a:r>
          </a:p>
          <a:p>
            <a:r>
              <a:rPr lang="cs-CZ" dirty="0" smtClean="0"/>
              <a:t>Michal </a:t>
            </a:r>
            <a:r>
              <a:rPr lang="cs-CZ" dirty="0" err="1" smtClean="0"/>
              <a:t>Charypar</a:t>
            </a:r>
            <a:r>
              <a:rPr lang="cs-CZ" dirty="0" smtClean="0"/>
              <a:t>: Zčeřená hladina – próza českého ideálního realismu. K vymezení literární poetiky. Česká literatura 67, 2019, č. 3, s. 308–336</a:t>
            </a:r>
          </a:p>
          <a:p>
            <a:r>
              <a:rPr lang="cs-CZ" dirty="0" smtClean="0"/>
              <a:t>Anketa k ideálnímu realismu (tamtéž, s. 337–377)</a:t>
            </a:r>
          </a:p>
          <a:p>
            <a:r>
              <a:rPr lang="cs-CZ" dirty="0" smtClean="0"/>
              <a:t>Michal </a:t>
            </a:r>
            <a:r>
              <a:rPr lang="cs-CZ" dirty="0" err="1" smtClean="0"/>
              <a:t>Fránek</a:t>
            </a:r>
            <a:r>
              <a:rPr lang="cs-CZ" dirty="0" smtClean="0"/>
              <a:t>: Podoby motivů </a:t>
            </a:r>
            <a:r>
              <a:rPr lang="cs-CZ" dirty="0" err="1" smtClean="0"/>
              <a:t>výměnkářství</a:t>
            </a:r>
            <a:r>
              <a:rPr lang="cs-CZ" dirty="0" smtClean="0"/>
              <a:t> v české próze 2. poloviny 19. století. </a:t>
            </a:r>
            <a:r>
              <a:rPr lang="cs-CZ" dirty="0" err="1" smtClean="0"/>
              <a:t>Bohemica</a:t>
            </a:r>
            <a:r>
              <a:rPr lang="cs-CZ" dirty="0" smtClean="0"/>
              <a:t> </a:t>
            </a:r>
            <a:r>
              <a:rPr lang="cs-CZ" dirty="0" err="1" smtClean="0"/>
              <a:t>litteraria</a:t>
            </a:r>
            <a:r>
              <a:rPr lang="cs-CZ" dirty="0" smtClean="0"/>
              <a:t> 17, 2014, č. 1, s. 107–130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08893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8. Podoby násilí v próze Kuře melancholik J. K. </a:t>
            </a:r>
            <a:r>
              <a:rPr lang="cs-CZ" sz="2800" dirty="0" err="1" smtClean="0"/>
              <a:t>Šlejhara</a:t>
            </a:r>
            <a:r>
              <a:rPr lang="cs-CZ" sz="2800" dirty="0" smtClean="0"/>
              <a:t> a Peklo Zikmunda Wintra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Dále to ale bylo hůře. Veškerá životní činnost hochova úžasně zemdlívala. Nebyl si již skoro ničeho vědom, co se týče tělesných potřeb, a byl i jinak tak sláb, že naprosto nemohl vyhověti tomu, co slušnost žádala. Dali pod něho režnou plachu, sloužící dřív na vůz, a jeho postýlku odšoupla Pepka do nejzadnějšího kouta; šel totiž z něho opravdu puch. A začal vrhnouti a neměl ani sil, aby vůbec hlavu pozvedl, stranou ji naklonil, nýbrž zrovna po bradičce a po prsíčkách stékaly mu řídké zelenavé šlemy.</a:t>
            </a:r>
          </a:p>
          <a:p>
            <a:pPr marL="0" indent="0">
              <a:buNone/>
            </a:pPr>
            <a:r>
              <a:rPr lang="cs-CZ" dirty="0" smtClean="0"/>
              <a:t>A semknutá maje stále </a:t>
            </a:r>
            <a:r>
              <a:rPr lang="cs-CZ" dirty="0" err="1" smtClean="0"/>
              <a:t>očinka</a:t>
            </a:r>
            <a:r>
              <a:rPr lang="cs-CZ" dirty="0" smtClean="0"/>
              <a:t>, hlavu nazad vztaženu, ruce na naduřelém bříšku zaťaté, a jsa hnisem pokryt, jejž nikdo nestíral, poskytoval trapný, </a:t>
            </a:r>
            <a:r>
              <a:rPr lang="cs-CZ" dirty="0" err="1" smtClean="0"/>
              <a:t>omrazující</a:t>
            </a:r>
            <a:r>
              <a:rPr lang="cs-CZ" dirty="0" smtClean="0"/>
              <a:t> pohled. S hnusem se ovšem od něho odvraceli domácí lidé.</a:t>
            </a:r>
          </a:p>
          <a:p>
            <a:pPr marL="0" indent="0">
              <a:buNone/>
            </a:pPr>
            <a:r>
              <a:rPr lang="cs-CZ" dirty="0" smtClean="0"/>
              <a:t>Hošík však stonal jako dospělý, schopný sebezapření. Vůbec si nestěžoval, slůvka nepronesl o nějakém strádání, jako by věděl, že to tak musí být. Jen někdy se ještě ozvala nějaká potřeba života; krk jal se natahovati, ztěžka rozevřel </a:t>
            </a:r>
            <a:r>
              <a:rPr lang="cs-CZ" dirty="0" err="1" smtClean="0"/>
              <a:t>očinka</a:t>
            </a:r>
            <a:r>
              <a:rPr lang="cs-CZ" dirty="0" smtClean="0"/>
              <a:t>, zatěkav </a:t>
            </a:r>
            <a:r>
              <a:rPr lang="cs-CZ" dirty="0" err="1" smtClean="0"/>
              <a:t>jima</a:t>
            </a:r>
            <a:r>
              <a:rPr lang="cs-CZ" dirty="0" smtClean="0"/>
              <a:t> někam do okolí, ústa se mu sešpulila k </a:t>
            </a:r>
            <a:r>
              <a:rPr lang="cs-CZ" dirty="0" err="1" smtClean="0"/>
              <a:t>jakémus</a:t>
            </a:r>
            <a:r>
              <a:rPr lang="cs-CZ" dirty="0" smtClean="0"/>
              <a:t> polykání a sliny se mu z nich ronily na bradu. Leč potom zas očka zavřel, dozadu klesla mu hlava a na bříško přimkl pěsti, zpět zašed do ponurých svých mrákot a sebezapření.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1996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8. Podoby násilí v próze Kuře melancholik J. K. </a:t>
            </a:r>
            <a:r>
              <a:rPr lang="cs-CZ" sz="2800" dirty="0" err="1"/>
              <a:t>Šlejhara</a:t>
            </a:r>
            <a:r>
              <a:rPr lang="cs-CZ" sz="2800" dirty="0"/>
              <a:t> a Peklo Zikmunda Wintra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Tu stály proti sobě: vyschlé děvčátko náhle pobledlé s očima ustrašenýma, velikýma, pod věncem růžovým, v šatkách bílých, a statná, veliká, našedivělá žena s očima zlýma a ostrýma i špičatýma jako </a:t>
            </a:r>
            <a:r>
              <a:rPr lang="cs-CZ" dirty="0" err="1" smtClean="0"/>
              <a:t>vražedlné</a:t>
            </a:r>
            <a:r>
              <a:rPr lang="cs-CZ" dirty="0" smtClean="0"/>
              <a:t> dýky. (…)</a:t>
            </a:r>
          </a:p>
          <a:p>
            <a:pPr marL="0" indent="0">
              <a:buNone/>
            </a:pPr>
            <a:r>
              <a:rPr lang="cs-CZ" dirty="0" smtClean="0"/>
              <a:t>Paní nabyla řeči zase. Ukazujíc k hrdlu děvčete ustrašeného, hlasem dušeným a </a:t>
            </a:r>
            <a:r>
              <a:rPr lang="cs-CZ" dirty="0" err="1" smtClean="0"/>
              <a:t>chrotivým</a:t>
            </a:r>
            <a:r>
              <a:rPr lang="cs-CZ" dirty="0"/>
              <a:t> </a:t>
            </a:r>
            <a:r>
              <a:rPr lang="cs-CZ" dirty="0" smtClean="0"/>
              <a:t>sípala: „Kdes ten groš se šňůrou vzala, slibuj, že </a:t>
            </a:r>
            <a:r>
              <a:rPr lang="cs-CZ" dirty="0" err="1" smtClean="0"/>
              <a:t>tys</a:t>
            </a:r>
            <a:r>
              <a:rPr lang="cs-CZ" dirty="0" smtClean="0"/>
              <a:t> mi ho ukradla!?“ (…)</a:t>
            </a:r>
          </a:p>
          <a:p>
            <a:pPr marL="0" indent="0">
              <a:buNone/>
            </a:pPr>
            <a:r>
              <a:rPr lang="cs-CZ" dirty="0" smtClean="0"/>
              <a:t>Zrak mají vyvrácený a plný nenávisti šikmou, paní vyrazila ze sebe ještě některý tvrdý skřek, a </a:t>
            </a:r>
            <a:r>
              <a:rPr lang="cs-CZ" dirty="0" err="1" smtClean="0"/>
              <a:t>rozpřahnuvši</a:t>
            </a:r>
            <a:r>
              <a:rPr lang="cs-CZ" dirty="0" smtClean="0"/>
              <a:t> se udeřila děvče dřevem do spánku pod růžový do spánku pod růžový věneček.</a:t>
            </a:r>
          </a:p>
          <a:p>
            <a:pPr marL="0" indent="0">
              <a:buNone/>
            </a:pPr>
            <a:r>
              <a:rPr lang="cs-CZ" dirty="0" smtClean="0"/>
              <a:t>Bez hlesnutí složila se dívka na zem. Pes zařval štěkotem velikým. A paní Alžběta, nejsouc sebe mocna, ještě několikrát spustila těžké tvrdé dřevo z tvrdé ruky na hlavu a na slabounké tělo děvčete. „Na drtky tě rozšlapu, když nechceš mluvit, elemente, na drtky!“</a:t>
            </a:r>
          </a:p>
          <a:p>
            <a:pPr marL="0" indent="0">
              <a:buNone/>
            </a:pPr>
            <a:r>
              <a:rPr lang="cs-CZ" dirty="0" smtClean="0"/>
              <a:t>Děvče </a:t>
            </a:r>
            <a:r>
              <a:rPr lang="cs-CZ" dirty="0" err="1" smtClean="0"/>
              <a:t>schroplo</a:t>
            </a:r>
            <a:r>
              <a:rPr lang="cs-CZ" dirty="0" smtClean="0"/>
              <a:t> jednou a zůstalo tu, jak lehlo.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4028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8. Podoby násilí v próze Kuře melancholik J. K. </a:t>
            </a:r>
            <a:r>
              <a:rPr lang="cs-CZ" sz="2800" dirty="0" err="1"/>
              <a:t>Šlejhara</a:t>
            </a:r>
            <a:r>
              <a:rPr lang="cs-CZ" sz="2800" dirty="0"/>
              <a:t> a Peklo Zikmunda Wintra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</a:p>
          <a:p>
            <a:endParaRPr lang="cs-CZ" dirty="0" smtClean="0"/>
          </a:p>
          <a:p>
            <a:r>
              <a:rPr lang="cs-CZ" dirty="0" smtClean="0"/>
              <a:t>Jiří Kudrnáč: Komentář: In Josef Karel </a:t>
            </a:r>
            <a:r>
              <a:rPr lang="cs-CZ" dirty="0" err="1" smtClean="0"/>
              <a:t>Šlejhar</a:t>
            </a:r>
            <a:r>
              <a:rPr lang="cs-CZ" dirty="0" smtClean="0"/>
              <a:t>: Dojmy z přírody a společnosti – Co život opomíjí. Edice Česká knižnice. Praha: NLN, s. 507–519</a:t>
            </a:r>
          </a:p>
          <a:p>
            <a:r>
              <a:rPr lang="cs-CZ" dirty="0" smtClean="0"/>
              <a:t>Jaroslava Janáčková: Peklo. In táž: Stoletou alejí. O české próze minulého věku. Praha: Československý spisovatel 1985, s. 261–265 </a:t>
            </a:r>
          </a:p>
          <a:p>
            <a:r>
              <a:rPr lang="cs-CZ" dirty="0" smtClean="0"/>
              <a:t>Věra Brožová: Komentář</a:t>
            </a:r>
            <a:r>
              <a:rPr lang="cs-CZ" dirty="0"/>
              <a:t>: In </a:t>
            </a:r>
            <a:r>
              <a:rPr lang="cs-CZ" dirty="0" smtClean="0"/>
              <a:t>Zikmund Winter: Povídky. </a:t>
            </a:r>
            <a:r>
              <a:rPr lang="cs-CZ" dirty="0"/>
              <a:t>Edice Česká knižnice. </a:t>
            </a:r>
            <a:r>
              <a:rPr lang="cs-CZ" dirty="0" smtClean="0"/>
              <a:t>Brno: Host, </a:t>
            </a:r>
            <a:r>
              <a:rPr lang="cs-CZ" dirty="0"/>
              <a:t>s. </a:t>
            </a:r>
            <a:r>
              <a:rPr lang="cs-CZ" dirty="0" smtClean="0"/>
              <a:t>337–364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17604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9. Dilemata hlavní hrdinky v dramatu </a:t>
            </a:r>
            <a:r>
              <a:rPr lang="cs-CZ" sz="2800" dirty="0" err="1" smtClean="0"/>
              <a:t>Vojnarka</a:t>
            </a:r>
            <a:r>
              <a:rPr lang="cs-CZ" sz="2800" dirty="0" smtClean="0"/>
              <a:t>  Aloise Jiráska, Gazdina roba Gabriely Preissové a Maryša bratří Mrštíků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err="1" smtClean="0"/>
              <a:t>Vojnarka</a:t>
            </a:r>
            <a:endParaRPr lang="cs-CZ" b="1" dirty="0"/>
          </a:p>
          <a:p>
            <a:pPr marL="0" indent="0">
              <a:buNone/>
            </a:pPr>
            <a:r>
              <a:rPr lang="cs-CZ" dirty="0" smtClean="0"/>
              <a:t>Selka: Ten starý vdovec?</a:t>
            </a:r>
          </a:p>
          <a:p>
            <a:pPr marL="0" indent="0">
              <a:buNone/>
            </a:pPr>
            <a:r>
              <a:rPr lang="cs-CZ" dirty="0" err="1" smtClean="0"/>
              <a:t>Vojnar</a:t>
            </a:r>
            <a:r>
              <a:rPr lang="cs-CZ" dirty="0" smtClean="0"/>
              <a:t>: Aha starý! Vida! No, a co ty </a:t>
            </a:r>
            <a:r>
              <a:rPr lang="cs-CZ" dirty="0" err="1" smtClean="0"/>
              <a:t>jseš</a:t>
            </a:r>
            <a:r>
              <a:rPr lang="cs-CZ" dirty="0" smtClean="0"/>
              <a:t>? Taky </a:t>
            </a:r>
            <a:r>
              <a:rPr lang="cs-CZ" dirty="0" err="1" smtClean="0"/>
              <a:t>udova</a:t>
            </a:r>
            <a:r>
              <a:rPr lang="cs-CZ" dirty="0" smtClean="0"/>
              <a:t> a taky už ne </a:t>
            </a:r>
            <a:r>
              <a:rPr lang="cs-CZ" dirty="0" err="1" smtClean="0"/>
              <a:t>zrouna</a:t>
            </a:r>
            <a:r>
              <a:rPr lang="cs-CZ" dirty="0" smtClean="0"/>
              <a:t> </a:t>
            </a:r>
            <a:r>
              <a:rPr lang="cs-CZ" dirty="0" err="1" smtClean="0"/>
              <a:t>ďoučátko</a:t>
            </a:r>
            <a:r>
              <a:rPr lang="cs-CZ" dirty="0" smtClean="0"/>
              <a:t>. Ale Vavrouška má velký statek, žádné děti, žádné dluhy a </a:t>
            </a:r>
            <a:r>
              <a:rPr lang="cs-CZ" dirty="0" err="1" smtClean="0"/>
              <a:t>poudal</a:t>
            </a:r>
            <a:r>
              <a:rPr lang="cs-CZ" dirty="0" smtClean="0"/>
              <a:t> mně včera, že by hned </a:t>
            </a:r>
            <a:r>
              <a:rPr lang="cs-CZ" dirty="0" err="1" smtClean="0"/>
              <a:t>uďál</a:t>
            </a:r>
            <a:r>
              <a:rPr lang="cs-CZ" dirty="0" smtClean="0"/>
              <a:t> </a:t>
            </a:r>
            <a:r>
              <a:rPr lang="cs-CZ" dirty="0" err="1" smtClean="0"/>
              <a:t>závazeňk</a:t>
            </a:r>
            <a:r>
              <a:rPr lang="cs-CZ" dirty="0" smtClean="0"/>
              <a:t> o celé </a:t>
            </a:r>
            <a:r>
              <a:rPr lang="cs-CZ" dirty="0" err="1" smtClean="0"/>
              <a:t>mení.tak</a:t>
            </a:r>
            <a:r>
              <a:rPr lang="cs-CZ" dirty="0" smtClean="0"/>
              <a:t> se mu </a:t>
            </a:r>
            <a:r>
              <a:rPr lang="cs-CZ" dirty="0" err="1" smtClean="0"/>
              <a:t>rozně</a:t>
            </a:r>
            <a:r>
              <a:rPr lang="cs-CZ" dirty="0" smtClean="0"/>
              <a:t> líbíš. Rozvaž, co by z toho měl </a:t>
            </a:r>
            <a:r>
              <a:rPr lang="cs-CZ" dirty="0" err="1" smtClean="0"/>
              <a:t>Honzka</a:t>
            </a:r>
            <a:r>
              <a:rPr lang="cs-CZ" dirty="0" smtClean="0"/>
              <a:t>. </a:t>
            </a:r>
            <a:r>
              <a:rPr lang="cs-CZ" dirty="0" err="1" smtClean="0"/>
              <a:t>Šecko</a:t>
            </a:r>
            <a:r>
              <a:rPr lang="cs-CZ" dirty="0" smtClean="0"/>
              <a:t> by jednou podědil, nebo vy byste už děti neměli.</a:t>
            </a:r>
          </a:p>
          <a:p>
            <a:pPr marL="0" indent="0">
              <a:buNone/>
            </a:pPr>
            <a:r>
              <a:rPr lang="cs-CZ" dirty="0" smtClean="0"/>
              <a:t>Selka (pro sebe): Zas abych se prodala! (K </a:t>
            </a:r>
            <a:r>
              <a:rPr lang="cs-CZ" dirty="0" err="1" smtClean="0"/>
              <a:t>Vojnaroi</a:t>
            </a:r>
            <a:r>
              <a:rPr lang="cs-CZ" dirty="0" smtClean="0"/>
              <a:t>.) Honzíček má dost, co zdědil a co mu ještě zachovám. A kdo ví, jaký by byl na něj nevlastní táta.</a:t>
            </a:r>
          </a:p>
          <a:p>
            <a:pPr marL="0" indent="0">
              <a:buNone/>
            </a:pPr>
            <a:r>
              <a:rPr lang="cs-CZ" dirty="0" err="1" smtClean="0"/>
              <a:t>Vojnar</a:t>
            </a:r>
            <a:r>
              <a:rPr lang="cs-CZ" dirty="0" smtClean="0"/>
              <a:t> (drsně): No, trochu silnější ruka by mu neškodila.</a:t>
            </a:r>
          </a:p>
          <a:p>
            <a:pPr marL="0" indent="0">
              <a:buNone/>
            </a:pPr>
            <a:r>
              <a:rPr lang="cs-CZ" dirty="0" smtClean="0"/>
              <a:t>Selka: Ale </a:t>
            </a:r>
            <a:r>
              <a:rPr lang="cs-CZ" dirty="0" err="1" smtClean="0"/>
              <a:t>dyby</a:t>
            </a:r>
            <a:r>
              <a:rPr lang="cs-CZ" dirty="0" smtClean="0"/>
              <a:t> ho ztloukla! Ne, </a:t>
            </a:r>
            <a:r>
              <a:rPr lang="cs-CZ" dirty="0" err="1" smtClean="0"/>
              <a:t>švaře</a:t>
            </a:r>
            <a:r>
              <a:rPr lang="cs-CZ" dirty="0" smtClean="0"/>
              <a:t>! To by bylo peklo! Hoch je má jediná radost. A </a:t>
            </a:r>
            <a:r>
              <a:rPr lang="cs-CZ" dirty="0" err="1" smtClean="0"/>
              <a:t>dybych</a:t>
            </a:r>
            <a:r>
              <a:rPr lang="cs-CZ" dirty="0" smtClean="0"/>
              <a:t> </a:t>
            </a:r>
            <a:r>
              <a:rPr lang="cs-CZ" dirty="0" err="1" smtClean="0"/>
              <a:t>seudala</a:t>
            </a:r>
            <a:r>
              <a:rPr lang="cs-CZ" dirty="0" smtClean="0"/>
              <a:t>, abych se dívala, jak se před tátou krčí a třese, do koutka </a:t>
            </a:r>
            <a:r>
              <a:rPr lang="cs-CZ" dirty="0" err="1" smtClean="0"/>
              <a:t>zalízá</a:t>
            </a:r>
            <a:r>
              <a:rPr lang="cs-CZ" dirty="0" smtClean="0"/>
              <a:t>, hoch ve svém! Ne, </a:t>
            </a:r>
            <a:r>
              <a:rPr lang="cs-CZ" dirty="0" err="1" smtClean="0"/>
              <a:t>švaře</a:t>
            </a:r>
            <a:r>
              <a:rPr lang="cs-CZ" dirty="0" smtClean="0"/>
              <a:t>, to budu </a:t>
            </a:r>
            <a:r>
              <a:rPr lang="cs-CZ" dirty="0" err="1" smtClean="0"/>
              <a:t>eště</a:t>
            </a:r>
            <a:r>
              <a:rPr lang="cs-CZ" dirty="0" smtClean="0"/>
              <a:t> jednou tak dělat a třeba sama s </a:t>
            </a:r>
            <a:r>
              <a:rPr lang="cs-CZ" dirty="0" err="1" smtClean="0"/>
              <a:t>koněma</a:t>
            </a:r>
            <a:r>
              <a:rPr lang="cs-CZ" dirty="0" smtClean="0"/>
              <a:t> jezdit.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7117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9. Dilemata hlavní hrdinky v dramatu </a:t>
            </a:r>
            <a:r>
              <a:rPr lang="cs-CZ" sz="2800" dirty="0" err="1"/>
              <a:t>Vojnarka</a:t>
            </a:r>
            <a:r>
              <a:rPr lang="cs-CZ" sz="2800" dirty="0"/>
              <a:t>  Aloise Jiráska, Gazdina roba Gabriely Preissové a Maryša bratří Mrštíků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Gazdina roba</a:t>
            </a:r>
          </a:p>
          <a:p>
            <a:pPr marL="0" indent="0">
              <a:buNone/>
            </a:pPr>
            <a:r>
              <a:rPr lang="cs-CZ" dirty="0" err="1" smtClean="0"/>
              <a:t>Samko</a:t>
            </a:r>
            <a:r>
              <a:rPr lang="cs-CZ" dirty="0"/>
              <a:t>: </a:t>
            </a:r>
            <a:r>
              <a:rPr lang="cs-CZ" dirty="0" err="1" smtClean="0"/>
              <a:t>Evuško</a:t>
            </a:r>
            <a:r>
              <a:rPr lang="cs-CZ" dirty="0" smtClean="0"/>
              <a:t>, on </a:t>
            </a:r>
            <a:r>
              <a:rPr lang="cs-CZ" dirty="0"/>
              <a:t>si tě Mánek jakživ nesebere za ženu. </a:t>
            </a:r>
          </a:p>
          <a:p>
            <a:pPr marL="0" indent="0">
              <a:buNone/>
            </a:pPr>
            <a:r>
              <a:rPr lang="cs-CZ" dirty="0"/>
              <a:t>Eva: O mi </a:t>
            </a:r>
            <a:r>
              <a:rPr lang="cs-CZ" dirty="0" err="1"/>
              <a:t>říkajú</a:t>
            </a:r>
            <a:r>
              <a:rPr lang="cs-CZ" dirty="0"/>
              <a:t> všichni – ale já zas povídám, že on by mne bar proti celému světu dovedl k </a:t>
            </a:r>
            <a:r>
              <a:rPr lang="cs-CZ" dirty="0" err="1"/>
              <a:t>oltářu</a:t>
            </a:r>
            <a:r>
              <a:rPr lang="cs-CZ" dirty="0"/>
              <a:t> – já však včil už za něho nepůjdu. </a:t>
            </a:r>
          </a:p>
          <a:p>
            <a:pPr marL="0" indent="0">
              <a:buNone/>
            </a:pPr>
            <a:r>
              <a:rPr lang="cs-CZ" dirty="0" err="1"/>
              <a:t>Samko</a:t>
            </a:r>
            <a:r>
              <a:rPr lang="cs-CZ" dirty="0"/>
              <a:t>: Proč s ním tedy mluvíš a veřejně o každé muzice se vydáváš za jeho </a:t>
            </a:r>
            <a:r>
              <a:rPr lang="cs-CZ" dirty="0" err="1"/>
              <a:t>frajerku</a:t>
            </a:r>
            <a:r>
              <a:rPr lang="cs-CZ" dirty="0"/>
              <a:t>? </a:t>
            </a:r>
          </a:p>
          <a:p>
            <a:pPr marL="0" indent="0">
              <a:buNone/>
            </a:pPr>
            <a:r>
              <a:rPr lang="cs-CZ" dirty="0"/>
              <a:t>Eva: Protože </a:t>
            </a:r>
            <a:r>
              <a:rPr lang="cs-CZ" dirty="0" err="1"/>
              <a:t>chcu</a:t>
            </a:r>
            <a:r>
              <a:rPr lang="cs-CZ" dirty="0"/>
              <a:t>…Těžko povídat… </a:t>
            </a:r>
          </a:p>
          <a:p>
            <a:pPr marL="0" indent="0">
              <a:buNone/>
            </a:pPr>
            <a:r>
              <a:rPr lang="cs-CZ" dirty="0" err="1"/>
              <a:t>Samko</a:t>
            </a:r>
            <a:r>
              <a:rPr lang="cs-CZ" dirty="0"/>
              <a:t>: Vidíš, </a:t>
            </a:r>
            <a:r>
              <a:rPr lang="cs-CZ" dirty="0" err="1"/>
              <a:t>Evušo</a:t>
            </a:r>
            <a:r>
              <a:rPr lang="cs-CZ" dirty="0"/>
              <a:t>, </a:t>
            </a:r>
            <a:r>
              <a:rPr lang="cs-CZ" dirty="0" err="1"/>
              <a:t>tys</a:t>
            </a:r>
            <a:r>
              <a:rPr lang="cs-CZ" dirty="0"/>
              <a:t> divná </a:t>
            </a:r>
            <a:r>
              <a:rPr lang="cs-CZ" dirty="0" err="1"/>
              <a:t>děvčica</a:t>
            </a:r>
            <a:r>
              <a:rPr lang="cs-CZ" dirty="0"/>
              <a:t>-já ti nerozumím. Ale tolik chápu s </a:t>
            </a:r>
            <a:r>
              <a:rPr lang="cs-CZ" dirty="0" err="1"/>
              <a:t>jistotú</a:t>
            </a:r>
            <a:r>
              <a:rPr lang="cs-CZ" dirty="0"/>
              <a:t>, že bys Mánka pro tu </a:t>
            </a:r>
            <a:r>
              <a:rPr lang="cs-CZ" dirty="0" err="1"/>
              <a:t>jinú</a:t>
            </a:r>
            <a:r>
              <a:rPr lang="cs-CZ" dirty="0"/>
              <a:t> víru a vyčítání nerovnosti nechtěla za </a:t>
            </a:r>
            <a:r>
              <a:rPr lang="cs-CZ" dirty="0" err="1"/>
              <a:t>muža</a:t>
            </a:r>
            <a:r>
              <a:rPr lang="cs-CZ" dirty="0"/>
              <a:t>. Ale že </a:t>
            </a:r>
            <a:r>
              <a:rPr lang="cs-CZ" dirty="0" err="1"/>
              <a:t>sa</a:t>
            </a:r>
            <a:r>
              <a:rPr lang="cs-CZ" dirty="0"/>
              <a:t> tak darmo trápíš? … Již dávno bych </a:t>
            </a:r>
            <a:r>
              <a:rPr lang="cs-CZ" dirty="0" err="1"/>
              <a:t>sa</a:t>
            </a:r>
            <a:r>
              <a:rPr lang="cs-CZ" dirty="0"/>
              <a:t> byl s Mánkem pro tebe rval, byť mne to aj život stálo!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03787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9. Dilemata hlavní hrdinky v dramatu </a:t>
            </a:r>
            <a:r>
              <a:rPr lang="cs-CZ" sz="2800" dirty="0" err="1"/>
              <a:t>Vojnarka</a:t>
            </a:r>
            <a:r>
              <a:rPr lang="cs-CZ" sz="2800" dirty="0"/>
              <a:t>  Aloise Jiráska, Gazdina roba Gabriely Preissové a Maryša bratří Mrštíků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Maryša</a:t>
            </a:r>
          </a:p>
          <a:p>
            <a:pPr marL="0" indent="0">
              <a:buNone/>
            </a:pPr>
            <a:r>
              <a:rPr lang="cs-CZ" dirty="0" smtClean="0"/>
              <a:t>FRANCEK</a:t>
            </a:r>
            <a:r>
              <a:rPr lang="cs-CZ" dirty="0"/>
              <a:t>. Do Brna </a:t>
            </a:r>
            <a:r>
              <a:rPr lang="cs-CZ" dirty="0" err="1"/>
              <a:t>chcu</a:t>
            </a:r>
            <a:r>
              <a:rPr lang="cs-CZ" dirty="0"/>
              <a:t> jít. Mám tam </a:t>
            </a:r>
            <a:r>
              <a:rPr lang="cs-CZ" dirty="0" err="1"/>
              <a:t>prá</a:t>
            </a:r>
            <a:r>
              <a:rPr lang="it-IT" dirty="0" smtClean="0"/>
              <a:t>c</a:t>
            </a:r>
            <a:r>
              <a:rPr lang="cs-CZ" dirty="0" smtClean="0"/>
              <a:t>u </a:t>
            </a:r>
            <a:r>
              <a:rPr lang="cs-CZ" dirty="0"/>
              <a:t>pro tebe i pro sebe. Seber se a </a:t>
            </a:r>
            <a:r>
              <a:rPr lang="cs-CZ" dirty="0" err="1" smtClean="0"/>
              <a:t>poď</a:t>
            </a:r>
            <a:r>
              <a:rPr lang="ar-SA" dirty="0" smtClean="0"/>
              <a:t> </a:t>
            </a:r>
            <a:r>
              <a:rPr lang="cs-CZ" dirty="0"/>
              <a:t>se </a:t>
            </a:r>
            <a:r>
              <a:rPr lang="cs-CZ" dirty="0" err="1"/>
              <a:t>mn</a:t>
            </a:r>
            <a:r>
              <a:rPr lang="es-ES_tradnl" dirty="0"/>
              <a:t>ó</a:t>
            </a:r>
            <a:r>
              <a:rPr lang="ru-RU" dirty="0"/>
              <a:t>!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ROZÁ</a:t>
            </a:r>
            <a:r>
              <a:rPr lang="de-DE" dirty="0"/>
              <a:t>RA (</a:t>
            </a:r>
            <a:r>
              <a:rPr lang="de-DE" dirty="0" smtClean="0"/>
              <a:t>p</a:t>
            </a:r>
            <a:r>
              <a:rPr lang="cs-CZ" dirty="0" err="1" smtClean="0"/>
              <a:t>řijde</a:t>
            </a:r>
            <a:r>
              <a:rPr lang="cs-CZ" dirty="0" smtClean="0"/>
              <a:t> </a:t>
            </a:r>
            <a:r>
              <a:rPr lang="cs-CZ" dirty="0"/>
              <a:t>do </a:t>
            </a:r>
            <a:r>
              <a:rPr lang="cs-CZ" dirty="0" err="1"/>
              <a:t>světnice</a:t>
            </a:r>
            <a:r>
              <a:rPr lang="cs-CZ" dirty="0"/>
              <a:t> s </a:t>
            </a:r>
            <a:r>
              <a:rPr lang="cs-CZ" dirty="0" err="1"/>
              <a:t>náručím</a:t>
            </a:r>
            <a:r>
              <a:rPr lang="cs-CZ" dirty="0"/>
              <a:t> </a:t>
            </a:r>
            <a:r>
              <a:rPr lang="cs-CZ" dirty="0" err="1"/>
              <a:t>dříví</a:t>
            </a:r>
            <a:r>
              <a:rPr lang="cs-CZ" dirty="0"/>
              <a:t>, složí je u kamen a síní zas odejde, ohlížejíc se </a:t>
            </a:r>
            <a:r>
              <a:rPr lang="cs-CZ" dirty="0" err="1"/>
              <a:t>při</a:t>
            </a:r>
            <a:r>
              <a:rPr lang="cs-CZ" dirty="0"/>
              <a:t> tom po obou. </a:t>
            </a:r>
            <a:r>
              <a:rPr lang="cs-CZ" dirty="0" err="1"/>
              <a:t>Zř</a:t>
            </a:r>
            <a:r>
              <a:rPr lang="cs-CZ" dirty="0" err="1" smtClean="0"/>
              <a:t>ejmě</a:t>
            </a:r>
            <a:r>
              <a:rPr lang="cs-CZ" dirty="0" smtClean="0"/>
              <a:t> </a:t>
            </a:r>
            <a:r>
              <a:rPr lang="cs-CZ" dirty="0"/>
              <a:t>dává najevo, že poslouchá). </a:t>
            </a:r>
          </a:p>
          <a:p>
            <a:pPr marL="0" indent="0">
              <a:buNone/>
            </a:pPr>
            <a:r>
              <a:rPr lang="cs-CZ" dirty="0"/>
              <a:t>VÁ</a:t>
            </a:r>
            <a:r>
              <a:rPr lang="nl-NL" dirty="0"/>
              <a:t>VROV</a:t>
            </a:r>
            <a:r>
              <a:rPr lang="cs-CZ" dirty="0"/>
              <a:t>Á (hledí </a:t>
            </a:r>
            <a:r>
              <a:rPr lang="cs-CZ" dirty="0" smtClean="0"/>
              <a:t>vyjeveně </a:t>
            </a:r>
            <a:r>
              <a:rPr lang="cs-CZ" dirty="0"/>
              <a:t>na </a:t>
            </a:r>
            <a:r>
              <a:rPr lang="cs-CZ" dirty="0" err="1"/>
              <a:t>něho</a:t>
            </a:r>
            <a:r>
              <a:rPr lang="cs-CZ" dirty="0"/>
              <a:t>, když Rozára odejde). </a:t>
            </a:r>
            <a:r>
              <a:rPr lang="cs-CZ" dirty="0" err="1"/>
              <a:t>Františ</a:t>
            </a:r>
            <a:r>
              <a:rPr lang="ru-RU" dirty="0"/>
              <a:t>ku! </a:t>
            </a:r>
            <a:r>
              <a:rPr lang="cs-CZ" dirty="0"/>
              <a:t>– </a:t>
            </a:r>
          </a:p>
          <a:p>
            <a:pPr marL="0" indent="0">
              <a:buNone/>
            </a:pPr>
            <a:r>
              <a:rPr lang="it-IT" dirty="0"/>
              <a:t>FRANCEK. Nu, co se d</a:t>
            </a:r>
            <a:r>
              <a:rPr lang="cs-CZ" dirty="0" err="1"/>
              <a:t>íváš</a:t>
            </a:r>
            <a:r>
              <a:rPr lang="en-US" altLang="zh-TW" dirty="0"/>
              <a:t>? </a:t>
            </a:r>
            <a:r>
              <a:rPr lang="cs-CZ" dirty="0"/>
              <a:t>– – </a:t>
            </a:r>
          </a:p>
          <a:p>
            <a:pPr marL="0" indent="0">
              <a:buNone/>
            </a:pPr>
            <a:r>
              <a:rPr lang="cs-CZ" dirty="0"/>
              <a:t>VÁ</a:t>
            </a:r>
            <a:r>
              <a:rPr lang="nl-NL" dirty="0"/>
              <a:t>VROV</a:t>
            </a:r>
            <a:r>
              <a:rPr lang="cs-CZ" dirty="0"/>
              <a:t>Á (s rostoucí</a:t>
            </a:r>
            <a:r>
              <a:rPr lang="it-IT" dirty="0"/>
              <a:t>m podiven</a:t>
            </a:r>
            <a:r>
              <a:rPr lang="cs-CZ" dirty="0" err="1"/>
              <a:t>ím</a:t>
            </a:r>
            <a:r>
              <a:rPr lang="cs-CZ" dirty="0"/>
              <a:t> a </a:t>
            </a:r>
            <a:r>
              <a:rPr lang="cs-CZ" dirty="0" err="1"/>
              <a:t>hrůzou</a:t>
            </a:r>
            <a:r>
              <a:rPr lang="cs-CZ" dirty="0"/>
              <a:t>). Do Brna - - s </a:t>
            </a:r>
            <a:r>
              <a:rPr lang="cs-CZ" dirty="0" err="1"/>
              <a:t>teb</a:t>
            </a:r>
            <a:r>
              <a:rPr lang="es-ES_tradnl" dirty="0"/>
              <a:t>ó</a:t>
            </a:r>
            <a:r>
              <a:rPr lang="en-US" altLang="zh-TW" dirty="0"/>
              <a:t>? - - j</a:t>
            </a:r>
            <a:r>
              <a:rPr lang="cs-CZ" dirty="0"/>
              <a:t>á - - cizí ž</a:t>
            </a:r>
            <a:r>
              <a:rPr lang="en-US" altLang="zh-TW" dirty="0" err="1"/>
              <a:t>ena</a:t>
            </a:r>
            <a:r>
              <a:rPr lang="en-US" altLang="zh-TW" dirty="0"/>
              <a:t>?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(Oba hledí na sebe.) </a:t>
            </a:r>
          </a:p>
          <a:p>
            <a:pPr marL="0" indent="0">
              <a:buNone/>
            </a:pPr>
            <a:r>
              <a:rPr lang="cs-CZ" dirty="0"/>
              <a:t>FRANCEK (</a:t>
            </a:r>
            <a:r>
              <a:rPr lang="cs-CZ" dirty="0" smtClean="0"/>
              <a:t>tvrdě). </a:t>
            </a:r>
            <a:r>
              <a:rPr lang="cs-CZ" dirty="0"/>
              <a:t>Jaká – cizí ž</a:t>
            </a:r>
            <a:r>
              <a:rPr lang="en-US" altLang="zh-TW" dirty="0" err="1"/>
              <a:t>ena</a:t>
            </a:r>
            <a:r>
              <a:rPr lang="en-US" altLang="zh-TW" dirty="0"/>
              <a:t>?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VÁ</a:t>
            </a:r>
            <a:r>
              <a:rPr lang="nl-NL" dirty="0"/>
              <a:t>VROV</a:t>
            </a:r>
            <a:r>
              <a:rPr lang="cs-CZ" dirty="0"/>
              <a:t>Á (chytá se za hlavu). Pro Boha </a:t>
            </a:r>
            <a:r>
              <a:rPr lang="cs-CZ" dirty="0" err="1"/>
              <a:t>milosrdnýho</a:t>
            </a:r>
            <a:r>
              <a:rPr lang="cs-CZ" dirty="0"/>
              <a:t> – </a:t>
            </a:r>
            <a:r>
              <a:rPr lang="cs-CZ" dirty="0" err="1"/>
              <a:t>chlapc</a:t>
            </a:r>
            <a:r>
              <a:rPr lang="cs-CZ" dirty="0"/>
              <a:t>̌</a:t>
            </a:r>
            <a:r>
              <a:rPr lang="ru-RU" dirty="0"/>
              <a:t>e! </a:t>
            </a:r>
            <a:endParaRPr lang="cs-CZ" dirty="0"/>
          </a:p>
          <a:p>
            <a:pPr marL="0" indent="0">
              <a:buNone/>
            </a:pPr>
            <a:r>
              <a:rPr lang="de-DE" dirty="0"/>
              <a:t>FRANCEK. </a:t>
            </a:r>
            <a:r>
              <a:rPr lang="cs-CZ" dirty="0" smtClean="0"/>
              <a:t>Čeho </a:t>
            </a:r>
            <a:r>
              <a:rPr lang="cs-CZ" dirty="0"/>
              <a:t>se bojíš</a:t>
            </a:r>
            <a:r>
              <a:rPr lang="en-US" altLang="zh-TW" dirty="0"/>
              <a:t>?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VÁ</a:t>
            </a:r>
            <a:r>
              <a:rPr lang="nl-NL" dirty="0"/>
              <a:t>VROV</a:t>
            </a:r>
            <a:r>
              <a:rPr lang="cs-CZ" dirty="0"/>
              <a:t>Á (</a:t>
            </a:r>
            <a:r>
              <a:rPr lang="cs-CZ" dirty="0" err="1"/>
              <a:t>přiskočí</a:t>
            </a:r>
            <a:r>
              <a:rPr lang="cs-CZ" dirty="0"/>
              <a:t> k </a:t>
            </a:r>
            <a:r>
              <a:rPr lang="cs-CZ" dirty="0" err="1"/>
              <a:t>němu</a:t>
            </a:r>
            <a:r>
              <a:rPr lang="cs-CZ" dirty="0"/>
              <a:t> a hledí mu do </a:t>
            </a:r>
            <a:r>
              <a:rPr lang="cs-CZ" dirty="0" err="1"/>
              <a:t>očí</a:t>
            </a:r>
            <a:r>
              <a:rPr lang="cs-CZ" dirty="0"/>
              <a:t>). Co to </a:t>
            </a:r>
            <a:r>
              <a:rPr lang="cs-CZ" dirty="0" err="1"/>
              <a:t>obméšlíš</a:t>
            </a:r>
            <a:r>
              <a:rPr lang="en-US" altLang="zh-TW" dirty="0"/>
              <a:t>?! (M</a:t>
            </a:r>
            <a:r>
              <a:rPr lang="cs-CZ" dirty="0" err="1"/>
              <a:t>írnějším</a:t>
            </a:r>
            <a:r>
              <a:rPr lang="cs-CZ" dirty="0"/>
              <a:t> t</a:t>
            </a:r>
            <a:r>
              <a:rPr lang="es-ES_tradnl" dirty="0"/>
              <a:t>ó</a:t>
            </a:r>
            <a:r>
              <a:rPr lang="cs-CZ" dirty="0" err="1"/>
              <a:t>nem</a:t>
            </a:r>
            <a:r>
              <a:rPr lang="cs-CZ" dirty="0"/>
              <a:t>.) </a:t>
            </a:r>
            <a:r>
              <a:rPr lang="cs-CZ" dirty="0" err="1"/>
              <a:t>Dyt</a:t>
            </a:r>
            <a:r>
              <a:rPr lang="cs-CZ" dirty="0"/>
              <a:t>̌ si to jenom rozvaž, co to po mně chceš?! (Bere jej za ramena.) </a:t>
            </a:r>
          </a:p>
          <a:p>
            <a:pPr marL="0" indent="0">
              <a:buNone/>
            </a:pPr>
            <a:r>
              <a:rPr lang="de-DE" dirty="0"/>
              <a:t>FRANCEK (</a:t>
            </a:r>
            <a:r>
              <a:rPr lang="de-DE" dirty="0" err="1"/>
              <a:t>krout</a:t>
            </a:r>
            <a:r>
              <a:rPr lang="cs-CZ" dirty="0"/>
              <a:t>í hlavou). </a:t>
            </a:r>
          </a:p>
          <a:p>
            <a:pPr marL="0" indent="0">
              <a:buNone/>
            </a:pPr>
            <a:r>
              <a:rPr lang="cs-CZ" dirty="0"/>
              <a:t>VÁ</a:t>
            </a:r>
            <a:r>
              <a:rPr lang="nl-NL" dirty="0"/>
              <a:t>VROV</a:t>
            </a:r>
            <a:r>
              <a:rPr lang="cs-CZ" dirty="0"/>
              <a:t>Á. Když </a:t>
            </a:r>
            <a:r>
              <a:rPr lang="cs-CZ" dirty="0" smtClean="0"/>
              <a:t>tě </a:t>
            </a:r>
            <a:r>
              <a:rPr lang="cs-CZ" dirty="0"/>
              <a:t>sepjat</a:t>
            </a:r>
            <a:r>
              <a:rPr lang="fr-FR" dirty="0"/>
              <a:t>é</a:t>
            </a:r>
            <a:r>
              <a:rPr lang="cs-CZ" dirty="0" err="1"/>
              <a:t>ma</a:t>
            </a:r>
            <a:r>
              <a:rPr lang="cs-CZ" dirty="0"/>
              <a:t> rukama prosím. (Sedá s ním na lavici u kamen. Pokud </a:t>
            </a:r>
            <a:r>
              <a:rPr lang="cs-CZ" dirty="0" err="1"/>
              <a:t>mož</a:t>
            </a:r>
            <a:r>
              <a:rPr lang="pt-PT" dirty="0"/>
              <a:t>no do </a:t>
            </a:r>
            <a:r>
              <a:rPr lang="pt-PT" dirty="0" smtClean="0"/>
              <a:t>st</a:t>
            </a:r>
            <a:r>
              <a:rPr lang="cs-CZ" dirty="0" err="1" smtClean="0"/>
              <a:t>ředu</a:t>
            </a:r>
            <a:r>
              <a:rPr lang="cs-CZ" dirty="0" smtClean="0"/>
              <a:t> jeviště.) </a:t>
            </a:r>
            <a:r>
              <a:rPr lang="cs-CZ" dirty="0"/>
              <a:t>Rozmysli si to. </a:t>
            </a:r>
            <a:r>
              <a:rPr lang="cs-CZ" dirty="0" err="1"/>
              <a:t>Dyt</a:t>
            </a:r>
            <a:r>
              <a:rPr lang="cs-CZ" dirty="0"/>
              <a:t>̌ se netrápíš jenom ty, trápím se já taky a víc než </a:t>
            </a:r>
            <a:r>
              <a:rPr lang="en-US" dirty="0"/>
              <a:t>ty! — </a:t>
            </a:r>
            <a:r>
              <a:rPr lang="da-DK" dirty="0"/>
              <a:t>Dyt</a:t>
            </a:r>
            <a:r>
              <a:rPr lang="cs-CZ" dirty="0"/>
              <a:t>̌ já na </a:t>
            </a:r>
            <a:r>
              <a:rPr lang="cs-CZ" dirty="0" smtClean="0"/>
              <a:t>tě </a:t>
            </a:r>
            <a:r>
              <a:rPr lang="cs-CZ" dirty="0"/>
              <a:t>myslím, kady chodím, a nikdo neví, co nocí pro tebe sem nespala, proslzela dní. Co vytrpím od Vávry – o tom nemluvím, co vystojím pro tebe, ví </a:t>
            </a:r>
            <a:r>
              <a:rPr lang="cs-CZ" dirty="0" smtClean="0"/>
              <a:t>jedině </a:t>
            </a:r>
            <a:r>
              <a:rPr lang="cs-CZ" dirty="0" err="1"/>
              <a:t>Bůh</a:t>
            </a:r>
            <a:r>
              <a:rPr lang="cs-CZ" dirty="0"/>
              <a:t> a já. Vdaná </a:t>
            </a:r>
            <a:r>
              <a:rPr lang="cs-CZ" dirty="0" err="1"/>
              <a:t>su</a:t>
            </a:r>
            <a:r>
              <a:rPr lang="cs-CZ" dirty="0"/>
              <a:t>, ale srdcem sem ti </a:t>
            </a:r>
            <a:r>
              <a:rPr lang="cs-CZ" dirty="0" smtClean="0"/>
              <a:t>zůstala </a:t>
            </a:r>
            <a:r>
              <a:rPr lang="cs-CZ" dirty="0"/>
              <a:t>vě</a:t>
            </a:r>
            <a:r>
              <a:rPr lang="it-IT" dirty="0"/>
              <a:t>rna, Franti</a:t>
            </a:r>
            <a:r>
              <a:rPr lang="cs-CZ" dirty="0" err="1"/>
              <a:t>šku</a:t>
            </a:r>
            <a:r>
              <a:rPr lang="cs-CZ" dirty="0"/>
              <a:t>. </a:t>
            </a:r>
            <a:r>
              <a:rPr lang="en-US" dirty="0"/>
              <a:t>— </a:t>
            </a:r>
            <a:r>
              <a:rPr lang="cs-CZ" dirty="0"/>
              <a:t>Dušu bych za tebe dala, tak ti mám ráda, ale to, co ty po mně žádáš – to ti, </a:t>
            </a:r>
            <a:r>
              <a:rPr lang="cs-CZ" dirty="0" err="1" smtClean="0"/>
              <a:t>chlapč</a:t>
            </a:r>
            <a:r>
              <a:rPr lang="da-DK" dirty="0" smtClean="0"/>
              <a:t>e</a:t>
            </a:r>
            <a:r>
              <a:rPr lang="da-DK" dirty="0"/>
              <a:t>, </a:t>
            </a:r>
            <a:r>
              <a:rPr lang="da-DK" dirty="0" smtClean="0"/>
              <a:t>ud</a:t>
            </a:r>
            <a:r>
              <a:rPr lang="cs-CZ" dirty="0" err="1" smtClean="0"/>
              <a:t>ělat</a:t>
            </a:r>
            <a:r>
              <a:rPr lang="cs-CZ" dirty="0" smtClean="0"/>
              <a:t> </a:t>
            </a:r>
            <a:r>
              <a:rPr lang="cs-CZ" dirty="0" err="1"/>
              <a:t>nemožu</a:t>
            </a:r>
            <a:r>
              <a:rPr lang="cs-CZ" dirty="0"/>
              <a:t> a </a:t>
            </a:r>
            <a:r>
              <a:rPr lang="cs-CZ" dirty="0" err="1"/>
              <a:t>nemožu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94651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cs-CZ" sz="2800" dirty="0" smtClean="0"/>
              <a:t>1. Interpretace </a:t>
            </a:r>
            <a:r>
              <a:rPr lang="cs-CZ" sz="2800" dirty="0"/>
              <a:t>postavy hlavního hrdiny Máchova Máje a Tylova Strakonického dudáka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ŠVANDA</a:t>
            </a:r>
            <a:r>
              <a:rPr lang="cs-CZ" dirty="0"/>
              <a:t>: To se to se mnou zatočilo – teď jsem </a:t>
            </a:r>
            <a:r>
              <a:rPr lang="cs-CZ" dirty="0" err="1"/>
              <a:t>dodudal</a:t>
            </a:r>
            <a:r>
              <a:rPr lang="cs-CZ" dirty="0"/>
              <a:t>! Teď jsem ze vší slávy v louži – i s tisíci! Ty jsi měl pravdu, Kalafuno, když jsi mi říkal, abych zůstal doma. Ale já měl zabedněnou palici a nevěděl jsem, jaká skluzavka je ten velký svět. Doma jsem měl aspoň jednoho kamaráda – a tady jsem padl do rukou obyčejným i vznešeným darebákům. Doma jsem měl Dorotku – ach, na tu nesmím ani vzpomenout, nebo bych se hned oběsil a ještě k tomu abych se vypohlavkoval oběma rukama. Dorotka má ke mně lásku jako trám – a já – já! Ale to vše zavinil ne můj kozlík, ale ten darebák, ten </a:t>
            </a:r>
            <a:r>
              <a:rPr lang="cs-CZ" dirty="0" err="1"/>
              <a:t>Vocilka</a:t>
            </a:r>
            <a:r>
              <a:rPr lang="cs-CZ" dirty="0"/>
              <a:t>! Dostanu-li toho chlapa ještě jednou mezi pěstě – ale to je daremná myšlenka! Tady mi snad chystají lněný obojek. A také jsem ho zasloužil. Já měl říci: Princezno, takhle a takhle, to nejde! Ale to mě posedlo furiantství a já jen jak bych udělal Dorotce naschvály. Hlavu bych si strhl! Věru, já jsem ten nejmizernější chudák; snad je to tím, že stojím ve světě tak sám a sám, odmalička jako kůl v plotě. – Rodiče jsem nikdy nepoznal – ach, na ty nechci vzpomínat! – Moje matka! Zrovna jako by to byla nějaká vlčice!</a:t>
            </a:r>
          </a:p>
        </p:txBody>
      </p:sp>
    </p:spTree>
    <p:extLst>
      <p:ext uri="{BB962C8B-B14F-4D97-AF65-F5344CB8AC3E}">
        <p14:creationId xmlns:p14="http://schemas.microsoft.com/office/powerpoint/2010/main" val="18477796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9. Dilemata hlavní hrdinky v dramatu </a:t>
            </a:r>
            <a:r>
              <a:rPr lang="cs-CZ" sz="2800" dirty="0" err="1"/>
              <a:t>Vojnarka</a:t>
            </a:r>
            <a:r>
              <a:rPr lang="cs-CZ" sz="2800" dirty="0"/>
              <a:t>  Aloise Jiráska, Gazdina roba Gabriely Preissové a Maryša bratří Mrštíků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Doporučená literatura</a:t>
            </a:r>
          </a:p>
          <a:p>
            <a:r>
              <a:rPr lang="cs-CZ" dirty="0" smtClean="0"/>
              <a:t>Otokar Fischer: Činohra Národního divadla. Praha: Československý spisovatel 1983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9692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1. Interpretace </a:t>
            </a:r>
            <a:r>
              <a:rPr lang="cs-CZ" sz="2800" dirty="0"/>
              <a:t>postavy hlavního hrdiny Máchova Máje a Tylova Strakonického dudáka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Doporučená literatura</a:t>
            </a:r>
          </a:p>
          <a:p>
            <a:endParaRPr lang="cs-CZ" dirty="0" smtClean="0"/>
          </a:p>
          <a:p>
            <a:r>
              <a:rPr lang="cs-CZ" dirty="0" smtClean="0"/>
              <a:t>Aleš Haman: Trvání v proměně. 2. vyd. Praha: ARSCI 2010</a:t>
            </a:r>
          </a:p>
          <a:p>
            <a:r>
              <a:rPr lang="cs-CZ" dirty="0" smtClean="0"/>
              <a:t>Dalibor Tureček: Rozporuplná sounáležitost: německojazyčné aspekty obrozenského dramatu. Praha: Divadelní ústav 2001</a:t>
            </a:r>
          </a:p>
          <a:p>
            <a:r>
              <a:rPr lang="cs-CZ" dirty="0" smtClean="0"/>
              <a:t>Dalibor Tureček: Ach zemi krásnou, zemi milovanou: k hermeneutice postavy Viléma. In: Aleš, Haman, Radim Kopáč (</a:t>
            </a:r>
            <a:r>
              <a:rPr lang="cs-CZ" dirty="0" err="1" smtClean="0"/>
              <a:t>eds</a:t>
            </a:r>
            <a:r>
              <a:rPr lang="cs-CZ" dirty="0" smtClean="0"/>
              <a:t>.): Mácha redivivus (1810-2010), s. 61-86</a:t>
            </a:r>
          </a:p>
          <a:p>
            <a:r>
              <a:rPr lang="cs-CZ" dirty="0" smtClean="0"/>
              <a:t>Dalibor Tureček a kol.: České literární romantično: synopticko-pulzační model kulturního jevu. Brno: Host 2012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8468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2. Prvky </a:t>
            </a:r>
            <a:r>
              <a:rPr lang="cs-CZ" sz="2800" dirty="0" smtClean="0"/>
              <a:t>satiry a ironie ve Křtu svatého Vladimíra K. H. Borovského a Povídkách malostranských </a:t>
            </a:r>
            <a:r>
              <a:rPr lang="cs-CZ" sz="2800" dirty="0" smtClean="0"/>
              <a:t>Jana Nerudy </a:t>
            </a:r>
            <a:endParaRPr lang="cs-CZ" sz="2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dirty="0"/>
              <a:t>Jdu Vašemu Veličenstvu</a:t>
            </a:r>
            <a:br>
              <a:rPr lang="cs-CZ" dirty="0"/>
            </a:br>
            <a:r>
              <a:rPr lang="cs-CZ" dirty="0"/>
              <a:t>slušně </a:t>
            </a:r>
            <a:r>
              <a:rPr lang="cs-CZ" dirty="0" err="1"/>
              <a:t>vomeldovat</a:t>
            </a:r>
            <a:r>
              <a:rPr lang="cs-CZ" dirty="0"/>
              <a:t>,</a:t>
            </a:r>
            <a:br>
              <a:rPr lang="cs-CZ" dirty="0"/>
            </a:br>
            <a:r>
              <a:rPr lang="cs-CZ" dirty="0"/>
              <a:t>že se to, co mluvil Perun,</a:t>
            </a:r>
            <a:br>
              <a:rPr lang="cs-CZ" dirty="0"/>
            </a:br>
            <a:r>
              <a:rPr lang="cs-CZ" dirty="0"/>
              <a:t>stydím opakovat.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Nechce hřmít a osopil se</a:t>
            </a:r>
            <a:br>
              <a:rPr lang="cs-CZ" dirty="0"/>
            </a:br>
            <a:r>
              <a:rPr lang="cs-CZ" dirty="0"/>
              <a:t>na mne jak na čubu,</a:t>
            </a:r>
            <a:br>
              <a:rPr lang="cs-CZ" dirty="0"/>
            </a:br>
            <a:r>
              <a:rPr lang="cs-CZ" dirty="0"/>
              <a:t>nectně s Vaším </a:t>
            </a:r>
            <a:r>
              <a:rPr lang="cs-CZ" dirty="0" smtClean="0"/>
              <a:t>		   	         Veličenstvem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vypláchnul si hubu.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Ať </a:t>
            </a:r>
            <a:r>
              <a:rPr lang="cs-CZ" dirty="0"/>
              <a:t>si tu svou čokoládu</a:t>
            </a:r>
            <a:br>
              <a:rPr lang="cs-CZ" dirty="0"/>
            </a:br>
            <a:r>
              <a:rPr lang="cs-CZ" dirty="0"/>
              <a:t>cár </a:t>
            </a:r>
            <a:r>
              <a:rPr lang="cs-CZ" dirty="0" err="1"/>
              <a:t>prej</a:t>
            </a:r>
            <a:r>
              <a:rPr lang="cs-CZ" dirty="0"/>
              <a:t> sám sežere,</a:t>
            </a:r>
            <a:br>
              <a:rPr lang="cs-CZ" dirty="0"/>
            </a:br>
            <a:r>
              <a:rPr lang="cs-CZ" dirty="0"/>
              <a:t>a že on na celou službu,</a:t>
            </a:r>
            <a:br>
              <a:rPr lang="cs-CZ" dirty="0"/>
            </a:br>
            <a:r>
              <a:rPr lang="cs-CZ" dirty="0"/>
              <a:t>s odpuštěním sere;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že je </a:t>
            </a:r>
            <a:r>
              <a:rPr lang="cs-CZ" dirty="0" err="1"/>
              <a:t>cárův</a:t>
            </a:r>
            <a:r>
              <a:rPr lang="cs-CZ" dirty="0"/>
              <a:t> svátek a prd</a:t>
            </a:r>
            <a:br>
              <a:rPr lang="cs-CZ" dirty="0"/>
            </a:br>
            <a:r>
              <a:rPr lang="cs-CZ" dirty="0"/>
              <a:t>s odpuštěním rovno,</a:t>
            </a:r>
            <a:br>
              <a:rPr lang="cs-CZ" dirty="0"/>
            </a:br>
            <a:r>
              <a:rPr lang="cs-CZ" dirty="0"/>
              <a:t>že mu je po celém cáru</a:t>
            </a:r>
            <a:br>
              <a:rPr lang="cs-CZ" dirty="0"/>
            </a:br>
            <a:r>
              <a:rPr lang="cs-CZ" dirty="0"/>
              <a:t>s odpuštěním hovno! </a:t>
            </a:r>
            <a:r>
              <a:rPr lang="cs-CZ" dirty="0" smtClean="0"/>
              <a:t>—“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8920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2. Prvky </a:t>
            </a:r>
            <a:r>
              <a:rPr lang="cs-CZ" sz="2800" dirty="0"/>
              <a:t>satiry a ironie ve Křtu svatého Vladimíra K. H. Borovského a Povídkách malostranských </a:t>
            </a:r>
            <a:r>
              <a:rPr lang="cs-CZ" sz="2800" dirty="0" smtClean="0"/>
              <a:t>Jana </a:t>
            </a:r>
            <a:r>
              <a:rPr lang="cs-CZ" sz="2800" dirty="0"/>
              <a:t>Nerudy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Figurky</a:t>
            </a:r>
          </a:p>
          <a:p>
            <a:pPr marL="0" indent="0">
              <a:buNone/>
            </a:pPr>
            <a:r>
              <a:rPr lang="cs-CZ" dirty="0" smtClean="0"/>
              <a:t>Včera </a:t>
            </a:r>
            <a:r>
              <a:rPr lang="cs-CZ" dirty="0"/>
              <a:t>mně bylo třicet let. Cítím, že jsem jiný člověk. </a:t>
            </a:r>
            <a:r>
              <a:rPr lang="cs-CZ" dirty="0" err="1"/>
              <a:t>Teprv</a:t>
            </a:r>
            <a:r>
              <a:rPr lang="cs-CZ" dirty="0"/>
              <a:t> od včerejška jsem celým mužem, krev se proudí v přísném taktu, každý nerv je ocelový, každá </a:t>
            </a:r>
            <a:r>
              <a:rPr lang="cs-CZ" dirty="0" err="1"/>
              <a:t>myšlénka</a:t>
            </a:r>
            <a:r>
              <a:rPr lang="cs-CZ" dirty="0"/>
              <a:t> opravdová — je to zázračné, jak muž vyzraje přes noc, ba mžikem, a jakou sílu má vědomí: Teď jsi třicet let! — Takhle se sobě opravdu líbím, </a:t>
            </a:r>
            <a:r>
              <a:rPr lang="cs-CZ" dirty="0" err="1"/>
              <a:t>cítímť</a:t>
            </a:r>
            <a:r>
              <a:rPr lang="cs-CZ" dirty="0"/>
              <a:t>, že </a:t>
            </a:r>
            <a:r>
              <a:rPr lang="cs-CZ" i="1" dirty="0"/>
              <a:t>mohu</a:t>
            </a:r>
            <a:r>
              <a:rPr lang="cs-CZ" dirty="0"/>
              <a:t> něco zdárného vyvést a že </a:t>
            </a:r>
            <a:r>
              <a:rPr lang="cs-CZ" i="1" dirty="0"/>
              <a:t>vyvedu</a:t>
            </a:r>
            <a:r>
              <a:rPr lang="cs-CZ" dirty="0"/>
              <a:t>. Hledím na vše se vznešenou klidností. — Teď — ano teď budu si psát zas s chutí svůj deník, abych se viděl portrétovaného, jak vypadám. Vím, že po letech budu čítat stránky toho svého deníku s pýchou. A kdo jej čísti bude po smrti mé, každý </a:t>
            </a:r>
            <a:r>
              <a:rPr lang="cs-CZ" dirty="0" smtClean="0"/>
              <a:t>zvolá</a:t>
            </a:r>
            <a:r>
              <a:rPr lang="cs-CZ" dirty="0"/>
              <a:t>: Ejhle </a:t>
            </a:r>
            <a:r>
              <a:rPr lang="cs-CZ" i="1" dirty="0"/>
              <a:t>muž</a:t>
            </a:r>
            <a:r>
              <a:rPr lang="cs-CZ" dirty="0" smtClean="0"/>
              <a:t>!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0326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2. Prvky </a:t>
            </a:r>
            <a:r>
              <a:rPr lang="cs-CZ" sz="2800" dirty="0"/>
              <a:t>satiry a ironie ve Křtu svatého Vladimíra K. H. Borovského a Povídkách malostranských Jana Nerudy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Doporučená literatura</a:t>
            </a:r>
          </a:p>
          <a:p>
            <a:endParaRPr lang="cs-CZ" dirty="0"/>
          </a:p>
          <a:p>
            <a:r>
              <a:rPr lang="cs-CZ" dirty="0" smtClean="0"/>
              <a:t>Vladimír Macura: Sen o zdravém rozumu, in týž: Český sen. Praha: Nakladatelství Lidové noviny 1999</a:t>
            </a:r>
            <a:endParaRPr lang="cs-CZ" dirty="0"/>
          </a:p>
          <a:p>
            <a:r>
              <a:rPr lang="cs-CZ" dirty="0" smtClean="0"/>
              <a:t>Dagmar Mocná: Záludný svět </a:t>
            </a:r>
            <a:r>
              <a:rPr lang="cs-CZ" dirty="0"/>
              <a:t>P</a:t>
            </a:r>
            <a:r>
              <a:rPr lang="cs-CZ" dirty="0" smtClean="0"/>
              <a:t>ovídek malostranských. Praha: Academia 2012</a:t>
            </a:r>
            <a:endParaRPr lang="cs-CZ" dirty="0"/>
          </a:p>
          <a:p>
            <a:r>
              <a:rPr lang="cs-CZ" dirty="0" smtClean="0"/>
              <a:t>Jaroslava Janáčková: Dvojí pohled na tichý dům, in táž: Stoletou alejí. O české próze devatenáctého věku. Praha: Československý spisovatel 1985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4795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3. Tajemno </a:t>
            </a:r>
            <a:r>
              <a:rPr lang="cs-CZ" sz="2800" dirty="0" smtClean="0"/>
              <a:t>a napětí v baladách Toman a lesní panna F. L. Čelakovského a Svatební košile K. J. Erbena</a:t>
            </a:r>
            <a:endParaRPr lang="cs-CZ" sz="2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Jede, jede doubravou,</a:t>
            </a:r>
            <a:br>
              <a:rPr lang="cs-CZ" dirty="0"/>
            </a:br>
            <a:r>
              <a:rPr lang="cs-CZ" dirty="0"/>
              <a:t>les šumí mu nad hlavou,</a:t>
            </a:r>
            <a:br>
              <a:rPr lang="cs-CZ" dirty="0"/>
            </a:br>
            <a:r>
              <a:rPr lang="cs-CZ" dirty="0"/>
              <a:t>větřík chladný z noci fouká,</a:t>
            </a:r>
            <a:br>
              <a:rPr lang="cs-CZ" dirty="0"/>
            </a:br>
            <a:r>
              <a:rPr lang="cs-CZ" dirty="0"/>
              <a:t>nad </a:t>
            </a:r>
            <a:r>
              <a:rPr lang="cs-CZ" dirty="0" err="1"/>
              <a:t>ouvalem</a:t>
            </a:r>
            <a:r>
              <a:rPr lang="cs-CZ" dirty="0"/>
              <a:t> sova houká;</a:t>
            </a:r>
            <a:br>
              <a:rPr lang="cs-CZ" dirty="0"/>
            </a:br>
            <a:r>
              <a:rPr lang="cs-CZ" dirty="0"/>
              <a:t>koník blýská očima,</a:t>
            </a:r>
            <a:br>
              <a:rPr lang="cs-CZ" dirty="0"/>
            </a:br>
            <a:r>
              <a:rPr lang="cs-CZ" dirty="0"/>
              <a:t>koník stříhá ušima.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Cupy</a:t>
            </a:r>
            <a:r>
              <a:rPr lang="cs-CZ" dirty="0"/>
              <a:t> </a:t>
            </a:r>
            <a:r>
              <a:rPr lang="cs-CZ" dirty="0" err="1"/>
              <a:t>dupy</a:t>
            </a:r>
            <a:r>
              <a:rPr lang="cs-CZ" dirty="0"/>
              <a:t> z houštiny</a:t>
            </a:r>
            <a:br>
              <a:rPr lang="cs-CZ" dirty="0"/>
            </a:br>
            <a:r>
              <a:rPr lang="cs-CZ" dirty="0"/>
              <a:t>letí jelen v </a:t>
            </a:r>
            <a:r>
              <a:rPr lang="cs-CZ" dirty="0" err="1"/>
              <a:t>mejtiny</a:t>
            </a:r>
            <a:r>
              <a:rPr lang="cs-CZ" dirty="0"/>
              <a:t>,</a:t>
            </a:r>
            <a:br>
              <a:rPr lang="cs-CZ" dirty="0"/>
            </a:br>
            <a:r>
              <a:rPr lang="cs-CZ" dirty="0"/>
              <a:t>na jelínku podkasaná</a:t>
            </a:r>
            <a:br>
              <a:rPr lang="cs-CZ" dirty="0"/>
            </a:br>
            <a:r>
              <a:rPr lang="cs-CZ" dirty="0"/>
              <a:t>sedí sobě Lesní panna;</a:t>
            </a:r>
            <a:br>
              <a:rPr lang="cs-CZ" dirty="0"/>
            </a:br>
            <a:r>
              <a:rPr lang="cs-CZ" dirty="0"/>
              <a:t>šaty půl má zelené,</a:t>
            </a:r>
            <a:br>
              <a:rPr lang="cs-CZ" dirty="0"/>
            </a:br>
            <a:r>
              <a:rPr lang="cs-CZ" dirty="0"/>
              <a:t>půl </a:t>
            </a:r>
            <a:r>
              <a:rPr lang="cs-CZ" dirty="0" err="1"/>
              <a:t>kadeřmi</a:t>
            </a:r>
            <a:r>
              <a:rPr lang="cs-CZ" dirty="0"/>
              <a:t> černěné,</a:t>
            </a:r>
            <a:br>
              <a:rPr lang="cs-CZ" dirty="0"/>
            </a:br>
            <a:r>
              <a:rPr lang="cs-CZ" dirty="0"/>
              <a:t>a ze svatojanských broučků</a:t>
            </a:r>
            <a:br>
              <a:rPr lang="cs-CZ" dirty="0"/>
            </a:br>
            <a:r>
              <a:rPr lang="cs-CZ" dirty="0"/>
              <a:t>svítí pásek na kloboučku.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Třikrát kolem jak střela</a:t>
            </a:r>
            <a:br>
              <a:rPr lang="cs-CZ" dirty="0"/>
            </a:br>
            <a:r>
              <a:rPr lang="cs-CZ" dirty="0"/>
              <a:t>v běhu koně objela,</a:t>
            </a:r>
            <a:br>
              <a:rPr lang="cs-CZ" dirty="0"/>
            </a:br>
            <a:r>
              <a:rPr lang="cs-CZ" dirty="0"/>
              <a:t>pak Tomanovi po boku</a:t>
            </a:r>
            <a:br>
              <a:rPr lang="cs-CZ" dirty="0"/>
            </a:br>
            <a:r>
              <a:rPr lang="cs-CZ" dirty="0"/>
              <a:t>vyrovnává v plavném skoku:</a:t>
            </a:r>
            <a:br>
              <a:rPr lang="cs-CZ" dirty="0"/>
            </a:br>
            <a:r>
              <a:rPr lang="cs-CZ" dirty="0"/>
              <a:t>„Švarný hochu, nezoufej,</a:t>
            </a:r>
            <a:br>
              <a:rPr lang="cs-CZ" dirty="0"/>
            </a:br>
            <a:r>
              <a:rPr lang="cs-CZ" dirty="0"/>
              <a:t>bujným větrům žalost dej,</a:t>
            </a:r>
            <a:br>
              <a:rPr lang="cs-CZ" dirty="0"/>
            </a:br>
            <a:r>
              <a:rPr lang="cs-CZ" dirty="0"/>
              <a:t>jedna-</a:t>
            </a:r>
            <a:r>
              <a:rPr lang="cs-CZ" dirty="0" err="1"/>
              <a:t>li</a:t>
            </a:r>
            <a:r>
              <a:rPr lang="cs-CZ" dirty="0"/>
              <a:t> tě opustila,</a:t>
            </a:r>
            <a:br>
              <a:rPr lang="cs-CZ" dirty="0"/>
            </a:br>
            <a:r>
              <a:rPr lang="cs-CZ" dirty="0"/>
              <a:t>nahradí to stokrát jiná.</a:t>
            </a:r>
            <a:br>
              <a:rPr lang="cs-CZ" dirty="0"/>
            </a:br>
            <a:r>
              <a:rPr lang="cs-CZ" dirty="0"/>
              <a:t>Švarný hochu, nezoufej,</a:t>
            </a:r>
            <a:br>
              <a:rPr lang="cs-CZ" dirty="0"/>
            </a:br>
            <a:r>
              <a:rPr lang="cs-CZ" dirty="0"/>
              <a:t>bujným větrům žalost dej!“</a:t>
            </a:r>
            <a:br>
              <a:rPr lang="cs-CZ" dirty="0"/>
            </a:br>
            <a:r>
              <a:rPr lang="cs-CZ" dirty="0"/>
              <a:t>To když sladce zpívala,</a:t>
            </a:r>
            <a:br>
              <a:rPr lang="cs-CZ" dirty="0"/>
            </a:br>
            <a:r>
              <a:rPr lang="cs-CZ" dirty="0"/>
              <a:t>v oči se mu dívala</a:t>
            </a:r>
            <a:br>
              <a:rPr lang="cs-CZ" dirty="0"/>
            </a:br>
            <a:r>
              <a:rPr lang="cs-CZ" dirty="0"/>
              <a:t>Lesní panna na jelenu,</a:t>
            </a:r>
            <a:br>
              <a:rPr lang="cs-CZ" dirty="0"/>
            </a:br>
            <a:r>
              <a:rPr lang="cs-CZ" dirty="0"/>
              <a:t>Toman cítí v srdci změnu.</a:t>
            </a:r>
          </a:p>
        </p:txBody>
      </p:sp>
    </p:spTree>
    <p:extLst>
      <p:ext uri="{BB962C8B-B14F-4D97-AF65-F5344CB8AC3E}">
        <p14:creationId xmlns:p14="http://schemas.microsoft.com/office/powerpoint/2010/main" val="3823376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3. Tajemno </a:t>
            </a:r>
            <a:r>
              <a:rPr lang="cs-CZ" sz="2800" dirty="0"/>
              <a:t>a napětí v baladách Toman a lesní panna F. L. Čelakovského a Svatební košile K. J. Erbena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Byla noc, byla hluboká,</a:t>
            </a:r>
            <a:br>
              <a:rPr lang="cs-CZ" dirty="0"/>
            </a:br>
            <a:r>
              <a:rPr lang="cs-CZ" dirty="0"/>
              <a:t>měsíček svítil z vysoka</a:t>
            </a:r>
            <a:br>
              <a:rPr lang="cs-CZ" dirty="0"/>
            </a:br>
            <a:r>
              <a:rPr lang="cs-CZ" dirty="0"/>
              <a:t>a ticho, pusto v dědině,</a:t>
            </a:r>
            <a:br>
              <a:rPr lang="cs-CZ" dirty="0"/>
            </a:br>
            <a:r>
              <a:rPr lang="cs-CZ" dirty="0"/>
              <a:t>vítr burácel jedině.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A on tu napřed — skok a </a:t>
            </a:r>
            <a:r>
              <a:rPr lang="cs-CZ" dirty="0" smtClean="0"/>
              <a:t>    			   skok</a:t>
            </a:r>
            <a:r>
              <a:rPr lang="cs-CZ" dirty="0"/>
              <a:t>,</a:t>
            </a:r>
            <a:br>
              <a:rPr lang="cs-CZ" dirty="0"/>
            </a:br>
            <a:r>
              <a:rPr lang="cs-CZ" dirty="0"/>
              <a:t>a ona za ním, co jí krok.</a:t>
            </a:r>
            <a:br>
              <a:rPr lang="cs-CZ" dirty="0"/>
            </a:br>
            <a:r>
              <a:rPr lang="cs-CZ" dirty="0"/>
              <a:t>Psi houfem ve vsi zavyli,</a:t>
            </a:r>
            <a:br>
              <a:rPr lang="cs-CZ" dirty="0"/>
            </a:br>
            <a:r>
              <a:rPr lang="cs-CZ" dirty="0"/>
              <a:t>když ty pocestné zvětřili;</a:t>
            </a:r>
            <a:br>
              <a:rPr lang="cs-CZ" dirty="0"/>
            </a:br>
            <a:r>
              <a:rPr lang="cs-CZ" dirty="0"/>
              <a:t>a vyli, vyli divnou věc:</a:t>
            </a:r>
            <a:br>
              <a:rPr lang="cs-CZ" dirty="0"/>
            </a:br>
            <a:r>
              <a:rPr lang="cs-CZ" dirty="0"/>
              <a:t>že tě nablízku umrlec!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„Pěkná noc, jasná — v tu dobu</a:t>
            </a:r>
            <a:br>
              <a:rPr lang="cs-CZ" dirty="0"/>
            </a:br>
            <a:r>
              <a:rPr lang="cs-CZ" dirty="0"/>
              <a:t>vstávají mrtví ze hrobů,</a:t>
            </a:r>
            <a:br>
              <a:rPr lang="cs-CZ" dirty="0"/>
            </a:br>
            <a:r>
              <a:rPr lang="cs-CZ" dirty="0"/>
              <a:t>a nežli zvíš, jsou tobě blíž </a:t>
            </a:r>
            <a:r>
              <a:rPr lang="cs-CZ" dirty="0" smtClean="0"/>
              <a:t>				       —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má milá, nic se nebojíš?“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„Což bych se bála? </a:t>
            </a:r>
            <a:r>
              <a:rPr lang="cs-CZ" dirty="0" err="1"/>
              <a:t>Tys</a:t>
            </a:r>
            <a:r>
              <a:rPr lang="cs-CZ" dirty="0"/>
              <a:t> se </a:t>
            </a:r>
            <a:r>
              <a:rPr lang="cs-CZ" dirty="0" smtClean="0"/>
              <a:t>				mnou</a:t>
            </a:r>
            <a:r>
              <a:rPr lang="cs-CZ" dirty="0"/>
              <a:t>,</a:t>
            </a:r>
            <a:br>
              <a:rPr lang="cs-CZ" dirty="0"/>
            </a:br>
            <a:r>
              <a:rPr lang="cs-CZ" dirty="0"/>
              <a:t>a oko boží nade mnou. —</a:t>
            </a:r>
            <a:br>
              <a:rPr lang="cs-CZ" dirty="0"/>
            </a:br>
            <a:r>
              <a:rPr lang="cs-CZ" dirty="0"/>
              <a:t>Pověz, můj milý, řekni přec,</a:t>
            </a:r>
            <a:br>
              <a:rPr lang="cs-CZ" dirty="0"/>
            </a:br>
            <a:r>
              <a:rPr lang="cs-CZ" dirty="0"/>
              <a:t>živ-</a:t>
            </a:r>
            <a:r>
              <a:rPr lang="cs-CZ" dirty="0" err="1"/>
              <a:t>li</a:t>
            </a:r>
            <a:r>
              <a:rPr lang="cs-CZ" dirty="0"/>
              <a:t> a zdráv je tvůj otec?</a:t>
            </a:r>
            <a:br>
              <a:rPr lang="cs-CZ" dirty="0"/>
            </a:br>
            <a:r>
              <a:rPr lang="cs-CZ" dirty="0"/>
              <a:t>Tvůj otec a tvá milá máť,</a:t>
            </a:r>
            <a:br>
              <a:rPr lang="cs-CZ" dirty="0"/>
            </a:br>
            <a:r>
              <a:rPr lang="cs-CZ" dirty="0"/>
              <a:t>a ráda-</a:t>
            </a:r>
            <a:r>
              <a:rPr lang="cs-CZ" dirty="0" err="1"/>
              <a:t>li</a:t>
            </a:r>
            <a:r>
              <a:rPr lang="cs-CZ" dirty="0"/>
              <a:t> mě bude </a:t>
            </a:r>
            <a:r>
              <a:rPr lang="cs-CZ" dirty="0" err="1"/>
              <a:t>znáť</a:t>
            </a:r>
            <a:r>
              <a:rPr lang="cs-CZ" dirty="0"/>
              <a:t>?“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87203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3405</TotalTime>
  <Words>4054</Words>
  <Application>Microsoft Office PowerPoint</Application>
  <PresentationFormat>Předvádění na obrazovce (4:3)</PresentationFormat>
  <Paragraphs>190</Paragraphs>
  <Slides>30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Přehlednost</vt:lpstr>
      <vt:lpstr>         MUNItelka uvádí  FUVID-19 </vt:lpstr>
      <vt:lpstr>1. Interpretace postavy hlavního hrdiny Máchova Máje a Tylova Strakonického dudáka</vt:lpstr>
      <vt:lpstr>1. Interpretace postavy hlavního hrdiny Máchova Máje a Tylova Strakonického dudáka</vt:lpstr>
      <vt:lpstr>1. Interpretace postavy hlavního hrdiny Máchova Máje a Tylova Strakonického dudáka</vt:lpstr>
      <vt:lpstr>2. Prvky satiry a ironie ve Křtu svatého Vladimíra K. H. Borovského a Povídkách malostranských Jana Nerudy </vt:lpstr>
      <vt:lpstr>2. Prvky satiry a ironie ve Křtu svatého Vladimíra K. H. Borovského a Povídkách malostranských Jana Nerudy </vt:lpstr>
      <vt:lpstr>2. Prvky satiry a ironie ve Křtu svatého Vladimíra K. H. Borovského a Povídkách malostranských Jana Nerudy </vt:lpstr>
      <vt:lpstr>3. Tajemno a napětí v baladách Toman a lesní panna F. L. Čelakovského a Svatební košile K. J. Erbena</vt:lpstr>
      <vt:lpstr>3. Tajemno a napětí v baladách Toman a lesní panna F. L. Čelakovského a Svatební košile K. J. Erbena</vt:lpstr>
      <vt:lpstr>3. Tajemno a napětí v baladách Toman a lesní panna F. L. Čelakovského a Svatební košile K. J. Erbena</vt:lpstr>
      <vt:lpstr>4. Idyla a tragično/humor v Babičce B. Němcové a v Otci Kondelíkovi a ženichu Vejvarovi I. Herrmanna</vt:lpstr>
      <vt:lpstr>4. Idyla a tragično/humor v Babičce B. Němcové a v Otci Kondelíkovi a ženichu Vejvarovi I. Herrmanna</vt:lpstr>
      <vt:lpstr>4. Idyla a tragično/humor v Babičce B. Němcové a v Otci Kondelíkovi a ženichu Vejvarovi I. Herrmanna</vt:lpstr>
      <vt:lpstr>5. Funkce motivu kříže v Kříži u potok Karoliny Světlé a ve Třech legendách o krucifixu Julia Zeyera</vt:lpstr>
      <vt:lpstr>5. Funkce motivu kříže v Kříži u potoka Karoliny Světlé a ve Třech legendách o krucifixu Julia Zeyera</vt:lpstr>
      <vt:lpstr>5. Funkce motivu kříže v Kříži u potoka Karoliny Světlé a ve Třech legendách o krucifixu Julia Zeyera</vt:lpstr>
      <vt:lpstr>6. Parnasistní prvky v Pouti k Eldorádu J. Vrchlického, Ve stínu lípy Sv. Čecha a Večeru u Idalie J. Zeyera</vt:lpstr>
      <vt:lpstr>6. Parnasistní prvky v Pouti k Eldorádu J. Vrchlického, Ve stínu lípy Sv. Čecha a Večeru u Idalie J. Zeyera</vt:lpstr>
      <vt:lpstr>6. Parnasistní prvky v Pouti k Eldorádu J. Vrchlického, Ve stínu lípy Sv. Čecha a Večeru u Idalie J. Zeyera</vt:lpstr>
      <vt:lpstr>6. Parnasistní prvky v Pouti k Eldorádu J. Vrchlického, Ve stínu lípy Sv. Čecha a Večeru u Idalie J. Zeyera</vt:lpstr>
      <vt:lpstr>7. Zobrazení postavy výměnkáře v povídce Na vejminku V. Hálka a Konec života K. V. Raise</vt:lpstr>
      <vt:lpstr>7. Zobrazení postavy výměnkáře v povídce Na vejminku V. Hálka a Konec života K. V. Raise</vt:lpstr>
      <vt:lpstr>7. Zobrazení postavy výměnkáře v povídce Na vejminku V. Hálka a Konec života K. V. Raise</vt:lpstr>
      <vt:lpstr>8. Podoby násilí v próze Kuře melancholik J. K. Šlejhara a Peklo Zikmunda Wintra</vt:lpstr>
      <vt:lpstr>8. Podoby násilí v próze Kuře melancholik J. K. Šlejhara a Peklo Zikmunda Wintra</vt:lpstr>
      <vt:lpstr>8. Podoby násilí v próze Kuře melancholik J. K. Šlejhara a Peklo Zikmunda Wintra</vt:lpstr>
      <vt:lpstr>9. Dilemata hlavní hrdinky v dramatu Vojnarka  Aloise Jiráska, Gazdina roba Gabriely Preissové a Maryša bratří Mrštíků</vt:lpstr>
      <vt:lpstr>9. Dilemata hlavní hrdinky v dramatu Vojnarka  Aloise Jiráska, Gazdina roba Gabriely Preissové a Maryša bratří Mrštíků</vt:lpstr>
      <vt:lpstr>9. Dilemata hlavní hrdinky v dramatu Vojnarka  Aloise Jiráska, Gazdina roba Gabriely Preissové a Maryša bratří Mrštíků</vt:lpstr>
      <vt:lpstr>9. Dilemata hlavní hrdinky v dramatu Vojnarka  Aloise Jiráska, Gazdina roba Gabriely Preissové a Maryša bratří Mrštíků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MUNItelka uvádí  FUVID-19 </dc:title>
  <dc:creator>Uživatel</dc:creator>
  <cp:lastModifiedBy>Marcela</cp:lastModifiedBy>
  <cp:revision>59</cp:revision>
  <dcterms:created xsi:type="dcterms:W3CDTF">2020-06-20T08:34:33Z</dcterms:created>
  <dcterms:modified xsi:type="dcterms:W3CDTF">2020-06-27T20:22:20Z</dcterms:modified>
</cp:coreProperties>
</file>