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64" r:id="rId6"/>
    <p:sldId id="263" r:id="rId7"/>
    <p:sldId id="259" r:id="rId8"/>
    <p:sldId id="265" r:id="rId9"/>
    <p:sldId id="266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3"/>
  </p:normalViewPr>
  <p:slideViewPr>
    <p:cSldViewPr snapToGrid="0" snapToObjects="1">
      <p:cViewPr varScale="1">
        <p:scale>
          <a:sx n="120" d="100"/>
          <a:sy n="120" d="100"/>
        </p:scale>
        <p:origin x="140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5111-1AB4-1847-ADD3-B6C83E38B662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B2A1E-5629-9F4C-9AEE-292ABDDC2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609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5111-1AB4-1847-ADD3-B6C83E38B662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B2A1E-5629-9F4C-9AEE-292ABDDC2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663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5111-1AB4-1847-ADD3-B6C83E38B662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B2A1E-5629-9F4C-9AEE-292ABDDC2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51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5111-1AB4-1847-ADD3-B6C83E38B662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B2A1E-5629-9F4C-9AEE-292ABDDC2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806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5111-1AB4-1847-ADD3-B6C83E38B662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B2A1E-5629-9F4C-9AEE-292ABDDC2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4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5111-1AB4-1847-ADD3-B6C83E38B662}" type="datetimeFigureOut">
              <a:rPr lang="en-US" smtClean="0"/>
              <a:t>4/20/20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B2A1E-5629-9F4C-9AEE-292ABDDC2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3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5111-1AB4-1847-ADD3-B6C83E38B662}" type="datetimeFigureOut">
              <a:rPr lang="en-US" smtClean="0"/>
              <a:t>4/20/20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B2A1E-5629-9F4C-9AEE-292ABDDC2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69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5111-1AB4-1847-ADD3-B6C83E38B662}" type="datetimeFigureOut">
              <a:rPr lang="en-US" smtClean="0"/>
              <a:t>4/20/20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B2A1E-5629-9F4C-9AEE-292ABDDC2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721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5111-1AB4-1847-ADD3-B6C83E38B662}" type="datetimeFigureOut">
              <a:rPr lang="en-US" smtClean="0"/>
              <a:t>4/20/20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B2A1E-5629-9F4C-9AEE-292ABDDC2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910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5111-1AB4-1847-ADD3-B6C83E38B662}" type="datetimeFigureOut">
              <a:rPr lang="en-US" smtClean="0"/>
              <a:t>4/20/20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B2A1E-5629-9F4C-9AEE-292ABDDC2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12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5111-1AB4-1847-ADD3-B6C83E38B662}" type="datetimeFigureOut">
              <a:rPr lang="en-US" smtClean="0"/>
              <a:t>4/20/20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B2A1E-5629-9F4C-9AEE-292ABDDC2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085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05111-1AB4-1847-ADD3-B6C83E38B662}" type="datetimeFigureOut">
              <a:rPr lang="en-US" smtClean="0"/>
              <a:t>4/20/20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B2A1E-5629-9F4C-9AEE-292ABDDC2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147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Čeština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jako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druhý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/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cizí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jazyk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pro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náctileté</a:t>
            </a:r>
            <a:r>
              <a:rPr lang="en-US" sz="3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tx2">
                    <a:lumMod val="75000"/>
                  </a:schemeClr>
                </a:solidFill>
              </a:rPr>
              <a:t>cizince</a:t>
            </a:r>
            <a:endParaRPr lang="en-US" sz="3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700" dirty="0">
                <a:solidFill>
                  <a:schemeClr val="tx1"/>
                </a:solidFill>
              </a:rPr>
              <a:t>Linda </a:t>
            </a:r>
            <a:r>
              <a:rPr lang="en-US" sz="1700" dirty="0" err="1">
                <a:solidFill>
                  <a:schemeClr val="tx1"/>
                </a:solidFill>
              </a:rPr>
              <a:t>Doleží</a:t>
            </a:r>
            <a:endParaRPr lang="en-US" sz="1700" dirty="0">
              <a:solidFill>
                <a:schemeClr val="tx1"/>
              </a:solidFill>
            </a:endParaRPr>
          </a:p>
          <a:p>
            <a:endParaRPr lang="en-US" sz="1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548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17375E"/>
                </a:solidFill>
              </a:rPr>
              <a:t>Užitečné</a:t>
            </a:r>
            <a:r>
              <a:rPr lang="en-US" dirty="0">
                <a:solidFill>
                  <a:srgbClr val="17375E"/>
                </a:solidFill>
              </a:rPr>
              <a:t> </a:t>
            </a:r>
            <a:r>
              <a:rPr lang="en-US" dirty="0" err="1">
                <a:solidFill>
                  <a:srgbClr val="17375E"/>
                </a:solidFill>
              </a:rPr>
              <a:t>odkazy</a:t>
            </a:r>
            <a:endParaRPr lang="en-US" dirty="0">
              <a:solidFill>
                <a:srgbClr val="17375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sz="2800" dirty="0" err="1"/>
              <a:t>Doleží</a:t>
            </a:r>
            <a:r>
              <a:rPr lang="en-US" sz="2800" dirty="0"/>
              <a:t>, L. (ed.)(2016): </a:t>
            </a:r>
            <a:r>
              <a:rPr lang="en-US" sz="2800" i="1" dirty="0" err="1"/>
              <a:t>Začínáme</a:t>
            </a:r>
            <a:r>
              <a:rPr lang="en-US" sz="2800" i="1" dirty="0"/>
              <a:t> </a:t>
            </a:r>
            <a:r>
              <a:rPr lang="en-US" sz="2800" i="1" dirty="0" err="1"/>
              <a:t>učit</a:t>
            </a:r>
            <a:r>
              <a:rPr lang="en-US" sz="2800" i="1" dirty="0"/>
              <a:t> </a:t>
            </a:r>
            <a:r>
              <a:rPr lang="en-US" sz="2800" i="1" dirty="0" err="1"/>
              <a:t>češtinu</a:t>
            </a:r>
            <a:r>
              <a:rPr lang="en-US" sz="2800" i="1" dirty="0"/>
              <a:t> pro </a:t>
            </a:r>
            <a:r>
              <a:rPr lang="en-US" sz="2800" i="1" dirty="0" err="1"/>
              <a:t>náctileté</a:t>
            </a:r>
            <a:r>
              <a:rPr lang="en-US" sz="2800" i="1" dirty="0"/>
              <a:t> </a:t>
            </a:r>
            <a:r>
              <a:rPr lang="en-US" sz="2800" i="1" dirty="0" err="1"/>
              <a:t>cizice</a:t>
            </a:r>
            <a:r>
              <a:rPr lang="en-US" sz="2800" i="1" dirty="0"/>
              <a:t>. </a:t>
            </a:r>
            <a:r>
              <a:rPr lang="en-US" sz="2800" i="1" dirty="0" err="1"/>
              <a:t>Příručka</a:t>
            </a:r>
            <a:r>
              <a:rPr lang="en-US" sz="2800" i="1" dirty="0"/>
              <a:t> pro </a:t>
            </a:r>
            <a:r>
              <a:rPr lang="en-US" sz="2800" i="1" dirty="0" err="1"/>
              <a:t>lektorky</a:t>
            </a:r>
            <a:r>
              <a:rPr lang="en-US" sz="2800" i="1" dirty="0"/>
              <a:t> a </a:t>
            </a:r>
            <a:r>
              <a:rPr lang="en-US" sz="2800" i="1" dirty="0" err="1"/>
              <a:t>lektory</a:t>
            </a:r>
            <a:r>
              <a:rPr lang="en-US" sz="2800" dirty="0"/>
              <a:t>. AUČCJ, </a:t>
            </a:r>
            <a:r>
              <a:rPr lang="en-US" sz="2800" dirty="0" err="1"/>
              <a:t>Praha</a:t>
            </a:r>
            <a:r>
              <a:rPr lang="en-US" sz="2800" dirty="0"/>
              <a:t>. </a:t>
            </a:r>
            <a:r>
              <a:rPr lang="en-US" sz="2800" dirty="0" err="1"/>
              <a:t>Dostupné</a:t>
            </a:r>
            <a:r>
              <a:rPr lang="en-US" sz="2800" dirty="0"/>
              <a:t> z: http://</a:t>
            </a:r>
            <a:r>
              <a:rPr lang="en-US" sz="2800" dirty="0" err="1"/>
              <a:t>www.auccj.cz</a:t>
            </a:r>
            <a:r>
              <a:rPr lang="en-US" sz="2800" dirty="0"/>
              <a:t>/upload/article/488/zaciname-ucit-cestinu-pro-deti-cizince-2-stupen-zs-a</a:t>
            </a:r>
            <a:r>
              <a:rPr lang="en-US" sz="2800"/>
              <a:t>-ss.pdf</a:t>
            </a:r>
          </a:p>
          <a:p>
            <a:pPr algn="just"/>
            <a:endParaRPr lang="en-US" sz="2800" dirty="0"/>
          </a:p>
          <a:p>
            <a:pPr algn="just"/>
            <a:r>
              <a:rPr lang="en-US" sz="2800" dirty="0" err="1"/>
              <a:t>Doleží</a:t>
            </a:r>
            <a:r>
              <a:rPr lang="en-US" sz="2800" dirty="0"/>
              <a:t>, L., </a:t>
            </a:r>
            <a:r>
              <a:rPr lang="en-US" sz="2800" dirty="0" err="1"/>
              <a:t>Škodová</a:t>
            </a:r>
            <a:r>
              <a:rPr lang="en-US" sz="2800" dirty="0"/>
              <a:t>, S. (2016): </a:t>
            </a:r>
            <a:r>
              <a:rPr lang="en-US" sz="2800" dirty="0" err="1"/>
              <a:t>Když</a:t>
            </a:r>
            <a:r>
              <a:rPr lang="en-US" sz="2800" dirty="0"/>
              <a:t> </a:t>
            </a:r>
            <a:r>
              <a:rPr lang="en-US" sz="2800" dirty="0" err="1"/>
              <a:t>učíme</a:t>
            </a:r>
            <a:r>
              <a:rPr lang="en-US" sz="2800" dirty="0"/>
              <a:t> </a:t>
            </a:r>
            <a:r>
              <a:rPr lang="en-US" sz="2800" dirty="0" err="1"/>
              <a:t>náctileté</a:t>
            </a:r>
            <a:r>
              <a:rPr lang="en-US" sz="2800" dirty="0"/>
              <a:t> </a:t>
            </a:r>
            <a:r>
              <a:rPr lang="en-US" sz="2800" dirty="0" err="1"/>
              <a:t>češtinu</a:t>
            </a:r>
            <a:r>
              <a:rPr lang="en-US" sz="2800" dirty="0"/>
              <a:t> </a:t>
            </a:r>
            <a:r>
              <a:rPr lang="en-US" sz="2800" dirty="0" err="1"/>
              <a:t>jako</a:t>
            </a:r>
            <a:r>
              <a:rPr lang="en-US" sz="2800" dirty="0"/>
              <a:t> </a:t>
            </a:r>
            <a:r>
              <a:rPr lang="en-US" sz="2800" dirty="0" err="1"/>
              <a:t>druhý</a:t>
            </a:r>
            <a:r>
              <a:rPr lang="en-US" sz="2800" dirty="0"/>
              <a:t>/</a:t>
            </a:r>
            <a:r>
              <a:rPr lang="en-US" sz="2800" dirty="0" err="1"/>
              <a:t>cizí</a:t>
            </a:r>
            <a:r>
              <a:rPr lang="en-US" sz="2800" dirty="0"/>
              <a:t> </a:t>
            </a:r>
            <a:r>
              <a:rPr lang="en-US" sz="2800" dirty="0" err="1"/>
              <a:t>jazyk</a:t>
            </a:r>
            <a:r>
              <a:rPr lang="en-US" sz="2800" dirty="0"/>
              <a:t>. In: </a:t>
            </a:r>
            <a:r>
              <a:rPr lang="en-US" sz="2800" dirty="0" err="1"/>
              <a:t>Doleží</a:t>
            </a:r>
            <a:r>
              <a:rPr lang="en-US" sz="2800" dirty="0"/>
              <a:t>, L. (ed.): </a:t>
            </a:r>
            <a:r>
              <a:rPr lang="en-US" sz="2800" i="1" dirty="0" err="1"/>
              <a:t>Začínáme</a:t>
            </a:r>
            <a:r>
              <a:rPr lang="en-US" sz="2800" i="1" dirty="0"/>
              <a:t> </a:t>
            </a:r>
            <a:r>
              <a:rPr lang="en-US" sz="2800" i="1" dirty="0" err="1"/>
              <a:t>učit</a:t>
            </a:r>
            <a:r>
              <a:rPr lang="en-US" sz="2800" i="1" dirty="0"/>
              <a:t> </a:t>
            </a:r>
            <a:r>
              <a:rPr lang="en-US" sz="2800" i="1" dirty="0" err="1"/>
              <a:t>češtinu</a:t>
            </a:r>
            <a:r>
              <a:rPr lang="en-US" sz="2800" i="1" dirty="0"/>
              <a:t> pro </a:t>
            </a:r>
            <a:r>
              <a:rPr lang="en-US" sz="2800" i="1" dirty="0" err="1"/>
              <a:t>náctileté</a:t>
            </a:r>
            <a:r>
              <a:rPr lang="en-US" sz="2800" i="1" dirty="0"/>
              <a:t> </a:t>
            </a:r>
            <a:r>
              <a:rPr lang="en-US" sz="2800" i="1" dirty="0" err="1"/>
              <a:t>cizice</a:t>
            </a:r>
            <a:r>
              <a:rPr lang="en-US" sz="2800" i="1" dirty="0"/>
              <a:t>. </a:t>
            </a:r>
            <a:r>
              <a:rPr lang="en-US" sz="2800" i="1" dirty="0" err="1"/>
              <a:t>Příručka</a:t>
            </a:r>
            <a:r>
              <a:rPr lang="en-US" sz="2800" i="1" dirty="0"/>
              <a:t> pro </a:t>
            </a:r>
            <a:r>
              <a:rPr lang="en-US" sz="2800" i="1" dirty="0" err="1"/>
              <a:t>lektorky</a:t>
            </a:r>
            <a:r>
              <a:rPr lang="en-US" sz="2800" i="1" dirty="0"/>
              <a:t> a </a:t>
            </a:r>
            <a:r>
              <a:rPr lang="en-US" sz="2800" i="1" dirty="0" err="1"/>
              <a:t>lektory</a:t>
            </a:r>
            <a:r>
              <a:rPr lang="en-US" sz="2800" dirty="0"/>
              <a:t>. AUČCJ, </a:t>
            </a:r>
            <a:r>
              <a:rPr lang="en-US" sz="2800" dirty="0" err="1"/>
              <a:t>Praha</a:t>
            </a:r>
            <a:r>
              <a:rPr lang="en-US" sz="2800" dirty="0"/>
              <a:t>. 9-16.</a:t>
            </a:r>
          </a:p>
          <a:p>
            <a:pPr algn="just"/>
            <a:endParaRPr lang="en-US" sz="2800" dirty="0"/>
          </a:p>
          <a:p>
            <a:pPr algn="just"/>
            <a:r>
              <a:rPr lang="cs-CZ" sz="2800" dirty="0"/>
              <a:t>Procházková, Z., Suchánková, T. (Eds.): </a:t>
            </a:r>
            <a:r>
              <a:rPr lang="cs-CZ" sz="2800" i="1" dirty="0"/>
              <a:t>Metodický poradník učitele cizích jazyků</a:t>
            </a:r>
            <a:r>
              <a:rPr lang="cs-CZ" sz="2800" dirty="0"/>
              <a:t>. Univerzita J. E. Purkyně, Ústí nad Labem. </a:t>
            </a:r>
            <a:endParaRPr lang="en-US" sz="2800" dirty="0"/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19729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Specifika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výuky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náctiletých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Content Placeholder 3" descr="Snímek obrazovky 2017-04-23 v 10.47.21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707" r="-1070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443385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Konkrétní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projevy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Emoční</a:t>
            </a:r>
            <a:r>
              <a:rPr lang="en-US" dirty="0"/>
              <a:t> </a:t>
            </a:r>
            <a:r>
              <a:rPr lang="en-US" dirty="0" err="1"/>
              <a:t>výkyvy</a:t>
            </a:r>
            <a:endParaRPr lang="en-US" dirty="0"/>
          </a:p>
          <a:p>
            <a:r>
              <a:rPr lang="en-US" dirty="0" err="1"/>
              <a:t>Hlad</a:t>
            </a:r>
            <a:endParaRPr lang="en-US" dirty="0"/>
          </a:p>
          <a:p>
            <a:r>
              <a:rPr lang="cs-CZ" dirty="0"/>
              <a:t>Ú</a:t>
            </a:r>
            <a:r>
              <a:rPr lang="en-US" dirty="0" err="1"/>
              <a:t>nava</a:t>
            </a:r>
            <a:endParaRPr lang="en-US" dirty="0"/>
          </a:p>
          <a:p>
            <a:r>
              <a:rPr lang="en-US" dirty="0" err="1"/>
              <a:t>Závislost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internetu</a:t>
            </a:r>
            <a:endParaRPr lang="en-US" dirty="0"/>
          </a:p>
          <a:p>
            <a:r>
              <a:rPr lang="en-US" dirty="0" err="1"/>
              <a:t>Důležitost</a:t>
            </a:r>
            <a:r>
              <a:rPr lang="en-US" dirty="0"/>
              <a:t>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158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17375E"/>
                </a:solidFill>
              </a:rPr>
              <a:t>Cizí</a:t>
            </a:r>
            <a:r>
              <a:rPr lang="en-US" dirty="0">
                <a:solidFill>
                  <a:srgbClr val="17375E"/>
                </a:solidFill>
              </a:rPr>
              <a:t> </a:t>
            </a:r>
            <a:r>
              <a:rPr lang="en-US" dirty="0" err="1">
                <a:solidFill>
                  <a:srgbClr val="17375E"/>
                </a:solidFill>
              </a:rPr>
              <a:t>jazyky</a:t>
            </a:r>
            <a:endParaRPr lang="en-US" dirty="0">
              <a:solidFill>
                <a:srgbClr val="17375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Stresující</a:t>
            </a:r>
            <a:r>
              <a:rPr lang="en-US" dirty="0"/>
              <a:t> </a:t>
            </a:r>
            <a:r>
              <a:rPr lang="en-US" dirty="0" err="1"/>
              <a:t>situace</a:t>
            </a:r>
            <a:endParaRPr lang="en-US" dirty="0"/>
          </a:p>
          <a:p>
            <a:r>
              <a:rPr lang="en-US" dirty="0" err="1"/>
              <a:t>Bariéry</a:t>
            </a:r>
            <a:endParaRPr lang="en-US" dirty="0"/>
          </a:p>
          <a:p>
            <a:r>
              <a:rPr lang="en-US" dirty="0" err="1"/>
              <a:t>Tiché</a:t>
            </a:r>
            <a:r>
              <a:rPr lang="en-US" dirty="0"/>
              <a:t> </a:t>
            </a:r>
            <a:r>
              <a:rPr lang="en-US" dirty="0" err="1"/>
              <a:t>období</a:t>
            </a:r>
            <a:endParaRPr lang="en-US" dirty="0"/>
          </a:p>
          <a:p>
            <a:r>
              <a:rPr lang="en-US" dirty="0"/>
              <a:t>Second Language Anxiety</a:t>
            </a:r>
          </a:p>
          <a:p>
            <a:r>
              <a:rPr lang="en-US" dirty="0"/>
              <a:t>Role </a:t>
            </a:r>
            <a:r>
              <a:rPr lang="en-US" dirty="0" err="1"/>
              <a:t>emocí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717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>
                <a:solidFill>
                  <a:srgbClr val="17375E"/>
                </a:solidFill>
                <a:latin typeface="+mn-lt"/>
                <a:cs typeface="Cambria"/>
              </a:rPr>
              <a:t>Úzkost</a:t>
            </a:r>
            <a:endParaRPr lang="en-US" dirty="0">
              <a:solidFill>
                <a:srgbClr val="17375E"/>
              </a:solidFill>
              <a:latin typeface="+mn-lt"/>
              <a:cs typeface="Cambria"/>
            </a:endParaRPr>
          </a:p>
        </p:txBody>
      </p:sp>
      <p:sp>
        <p:nvSpPr>
          <p:cNvPr id="46082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sz="1800" dirty="0">
                <a:latin typeface="+mj-lt"/>
                <a:ea typeface="ＭＳ Ｐゴシック" charset="0"/>
                <a:cs typeface="Cambria" charset="0"/>
              </a:rPr>
              <a:t>Second Language Anxiety – škály pro hodnocení této úzkosti tzv. anxiety scales, konkrétně např. Foreign Language Classroom Anxiety Scale (FLCAS, Horwitz, Horwitz and Cope, 1986).</a:t>
            </a:r>
          </a:p>
          <a:p>
            <a:endParaRPr lang="cs-CZ" sz="1800" dirty="0">
              <a:latin typeface="+mj-lt"/>
              <a:ea typeface="ＭＳ Ｐゴシック" charset="0"/>
              <a:cs typeface="Cambria" charset="0"/>
            </a:endParaRPr>
          </a:p>
          <a:p>
            <a:r>
              <a:rPr lang="cs-CZ" sz="1800" dirty="0">
                <a:latin typeface="+mj-lt"/>
                <a:ea typeface="ＭＳ Ｐゴシック" charset="0"/>
                <a:cs typeface="Cambria" charset="0"/>
              </a:rPr>
              <a:t>souvislost mezi úzkostí tohoto typu a úrovní jazyka, jíž člověk dosáhne</a:t>
            </a:r>
          </a:p>
          <a:p>
            <a:endParaRPr lang="cs-CZ" sz="1800" dirty="0">
              <a:latin typeface="+mj-lt"/>
              <a:ea typeface="ＭＳ Ｐゴシック" charset="0"/>
              <a:cs typeface="Cambria" charset="0"/>
            </a:endParaRPr>
          </a:p>
          <a:p>
            <a:r>
              <a:rPr lang="cs-CZ" sz="1800" dirty="0">
                <a:latin typeface="+mj-lt"/>
                <a:ea typeface="ＭＳ Ｐゴシック" charset="0"/>
                <a:cs typeface="Cambria" charset="0"/>
              </a:rPr>
              <a:t>s obecnou úzkostí tato souvislost nebyla prokázána (Tran, 2011, str. 70).</a:t>
            </a:r>
          </a:p>
          <a:p>
            <a:endParaRPr lang="cs-CZ" sz="1800" dirty="0">
              <a:latin typeface="+mj-lt"/>
              <a:ea typeface="ＭＳ Ｐゴシック" charset="0"/>
              <a:cs typeface="Cambria" charset="0"/>
            </a:endParaRPr>
          </a:p>
          <a:p>
            <a:r>
              <a:rPr lang="cs-CZ" sz="1800" dirty="0">
                <a:latin typeface="+mj-lt"/>
                <a:ea typeface="ＭＳ Ｐゴシック" charset="0"/>
                <a:cs typeface="Cambria" charset="0"/>
              </a:rPr>
              <a:t>někteří výzkumníci tento typ úzkosti považuji za důsledek těžkostí v osvojování cizího jazyka, ne jako důvod (viz např. Argaman and Abu-Rabia, 2002 in Tran, 2011, str. 71)</a:t>
            </a:r>
          </a:p>
          <a:p>
            <a:endParaRPr lang="cs-CZ" sz="1800" dirty="0">
              <a:latin typeface="+mj-lt"/>
              <a:ea typeface="ＭＳ Ｐゴシック" charset="0"/>
              <a:cs typeface="Cambria" charset="0"/>
            </a:endParaRPr>
          </a:p>
          <a:p>
            <a:r>
              <a:rPr lang="cs-CZ" sz="1800" dirty="0">
                <a:latin typeface="+mj-lt"/>
                <a:ea typeface="ＭＳ Ｐゴシック" charset="0"/>
                <a:cs typeface="Cambria" charset="0"/>
              </a:rPr>
              <a:t>Špačková (2011) však uvádí, že ne vždy je úzkost špatná a že určité napětí může mít pozitivní efekt. </a:t>
            </a:r>
          </a:p>
          <a:p>
            <a:endParaRPr lang="en-US" sz="1800" dirty="0">
              <a:latin typeface="+mj-lt"/>
              <a:ea typeface="ＭＳ Ｐゴシック" charset="0"/>
              <a:cs typeface="Cambr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3197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7375E"/>
                </a:solidFill>
              </a:rPr>
              <a:t>Confidence-tricks</a:t>
            </a:r>
          </a:p>
        </p:txBody>
      </p:sp>
      <p:pic>
        <p:nvPicPr>
          <p:cNvPr id="4" name="Content Placeholder 3" descr="Snímek obrazovky 2017-11-02 v 15.30.44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981" r="-398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13677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17375E"/>
                </a:solidFill>
              </a:rPr>
              <a:t>Doporučení</a:t>
            </a:r>
            <a:endParaRPr lang="en-US" dirty="0">
              <a:solidFill>
                <a:srgbClr val="17375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Buďte</a:t>
            </a:r>
            <a:r>
              <a:rPr lang="en-US" dirty="0"/>
              <a:t> </a:t>
            </a:r>
            <a:r>
              <a:rPr lang="en-US" dirty="0" err="1"/>
              <a:t>nápadití</a:t>
            </a:r>
            <a:r>
              <a:rPr lang="en-US" dirty="0"/>
              <a:t> a </a:t>
            </a:r>
            <a:r>
              <a:rPr lang="en-US" dirty="0" err="1"/>
              <a:t>nabídněte</a:t>
            </a:r>
            <a:r>
              <a:rPr lang="en-US" dirty="0"/>
              <a:t> </a:t>
            </a:r>
            <a:r>
              <a:rPr lang="en-US" dirty="0" err="1"/>
              <a:t>pestré</a:t>
            </a:r>
            <a:r>
              <a:rPr lang="en-US" dirty="0"/>
              <a:t> </a:t>
            </a:r>
            <a:r>
              <a:rPr lang="en-US" dirty="0" err="1"/>
              <a:t>vyučování</a:t>
            </a:r>
            <a:endParaRPr lang="en-US" dirty="0"/>
          </a:p>
          <a:p>
            <a:r>
              <a:rPr lang="en-US" dirty="0"/>
              <a:t>Volte </a:t>
            </a:r>
            <a:r>
              <a:rPr lang="en-US" dirty="0" err="1"/>
              <a:t>témata</a:t>
            </a:r>
            <a:r>
              <a:rPr lang="en-US" dirty="0"/>
              <a:t> a </a:t>
            </a:r>
            <a:r>
              <a:rPr lang="en-US" dirty="0" err="1"/>
              <a:t>postupy</a:t>
            </a:r>
            <a:r>
              <a:rPr lang="en-US" dirty="0"/>
              <a:t> </a:t>
            </a:r>
            <a:r>
              <a:rPr lang="en-US" dirty="0" err="1"/>
              <a:t>blízké</a:t>
            </a:r>
            <a:r>
              <a:rPr lang="en-US" dirty="0"/>
              <a:t> </a:t>
            </a:r>
            <a:r>
              <a:rPr lang="en-US" dirty="0" err="1"/>
              <a:t>cílové</a:t>
            </a:r>
            <a:r>
              <a:rPr lang="en-US" dirty="0"/>
              <a:t> </a:t>
            </a:r>
            <a:r>
              <a:rPr lang="en-US" dirty="0" err="1"/>
              <a:t>skupině</a:t>
            </a:r>
            <a:endParaRPr lang="en-US" dirty="0"/>
          </a:p>
          <a:p>
            <a:r>
              <a:rPr lang="en-US" dirty="0" err="1"/>
              <a:t>Nalaďte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frekvenci</a:t>
            </a:r>
            <a:endParaRPr lang="en-US" dirty="0"/>
          </a:p>
          <a:p>
            <a:r>
              <a:rPr lang="en-US" dirty="0" err="1"/>
              <a:t>Vymezte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pravidla</a:t>
            </a:r>
            <a:r>
              <a:rPr lang="en-US" dirty="0"/>
              <a:t> a </a:t>
            </a:r>
            <a:r>
              <a:rPr lang="en-US" dirty="0" err="1"/>
              <a:t>hranice</a:t>
            </a:r>
            <a:endParaRPr lang="en-US" dirty="0"/>
          </a:p>
          <a:p>
            <a:r>
              <a:rPr lang="en-US" dirty="0" err="1"/>
              <a:t>Používejte</a:t>
            </a:r>
            <a:r>
              <a:rPr lang="en-US" dirty="0"/>
              <a:t> confidence-tricks a </a:t>
            </a:r>
            <a:r>
              <a:rPr lang="en-US" dirty="0" err="1"/>
              <a:t>vytvořte</a:t>
            </a:r>
            <a:r>
              <a:rPr lang="en-US" dirty="0"/>
              <a:t> </a:t>
            </a:r>
            <a:r>
              <a:rPr lang="en-US" dirty="0" err="1"/>
              <a:t>bezpečné</a:t>
            </a:r>
            <a:r>
              <a:rPr lang="en-US" dirty="0"/>
              <a:t> </a:t>
            </a:r>
            <a:r>
              <a:rPr lang="en-US" dirty="0" err="1"/>
              <a:t>prostředí</a:t>
            </a:r>
            <a:endParaRPr lang="en-US" dirty="0"/>
          </a:p>
          <a:p>
            <a:r>
              <a:rPr lang="en-US" dirty="0" err="1"/>
              <a:t>Posilujte</a:t>
            </a:r>
            <a:r>
              <a:rPr lang="en-US" dirty="0"/>
              <a:t> </a:t>
            </a:r>
            <a:r>
              <a:rPr lang="en-US" dirty="0" err="1"/>
              <a:t>pozitivní</a:t>
            </a:r>
            <a:r>
              <a:rPr lang="en-US" dirty="0"/>
              <a:t> </a:t>
            </a:r>
            <a:r>
              <a:rPr lang="en-US" dirty="0" err="1"/>
              <a:t>emoce</a:t>
            </a:r>
            <a:endParaRPr lang="en-US" dirty="0"/>
          </a:p>
          <a:p>
            <a:r>
              <a:rPr lang="en-US" dirty="0" err="1"/>
              <a:t>Buďte</a:t>
            </a:r>
            <a:r>
              <a:rPr lang="en-US" dirty="0"/>
              <a:t> </a:t>
            </a:r>
            <a:r>
              <a:rPr lang="en-US" dirty="0" err="1"/>
              <a:t>otevření</a:t>
            </a:r>
            <a:r>
              <a:rPr lang="en-US" dirty="0"/>
              <a:t> a </a:t>
            </a:r>
            <a:r>
              <a:rPr lang="en-US" dirty="0" err="1"/>
              <a:t>flexibilní</a:t>
            </a:r>
            <a:endParaRPr lang="en-US" dirty="0"/>
          </a:p>
          <a:p>
            <a:r>
              <a:rPr lang="en-US" dirty="0" err="1"/>
              <a:t>Dívejte</a:t>
            </a:r>
            <a:r>
              <a:rPr lang="en-US" dirty="0"/>
              <a:t> se </a:t>
            </a:r>
            <a:r>
              <a:rPr lang="en-US" b="1" dirty="0" err="1"/>
              <a:t>za</a:t>
            </a:r>
            <a:r>
              <a:rPr lang="en-US" dirty="0"/>
              <a:t> </a:t>
            </a:r>
            <a:r>
              <a:rPr lang="en-US" dirty="0" err="1"/>
              <a:t>věci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697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Unikátní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lumMod val="75000"/>
                  </a:schemeClr>
                </a:solidFill>
              </a:rPr>
              <a:t>období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Content Placeholder 3" descr="Snímek obrazovky 2017-01-31 v 5.23.20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6735" b="-673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89256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0173C2-7E34-274A-8091-68CDA0AF2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0B14ADF-0764-2148-A6C2-0998F83DC59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99580" y="1600200"/>
            <a:ext cx="2944840" cy="4525963"/>
          </a:xfrm>
        </p:spPr>
      </p:pic>
    </p:spTree>
    <p:extLst>
      <p:ext uri="{BB962C8B-B14F-4D97-AF65-F5344CB8AC3E}">
        <p14:creationId xmlns:p14="http://schemas.microsoft.com/office/powerpoint/2010/main" val="3607972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338</Words>
  <Application>Microsoft Macintosh PowerPoint</Application>
  <PresentationFormat>Předvádění na obrazovce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Čeština jako druhý/cizí jazyk pro náctileté cizince</vt:lpstr>
      <vt:lpstr>Specifika výuky náctiletých</vt:lpstr>
      <vt:lpstr>Konkrétní projevy</vt:lpstr>
      <vt:lpstr>Cizí jazyky</vt:lpstr>
      <vt:lpstr>Úzkost</vt:lpstr>
      <vt:lpstr>Confidence-tricks</vt:lpstr>
      <vt:lpstr>Doporučení</vt:lpstr>
      <vt:lpstr>Unikátní období</vt:lpstr>
      <vt:lpstr>Prezentace aplikace PowerPoint</vt:lpstr>
      <vt:lpstr>Užitečné odkazy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Týden učitelství 27. 4. 2017</dc:title>
  <dc:creator>Li</dc:creator>
  <cp:lastModifiedBy>Microsoft Office User</cp:lastModifiedBy>
  <cp:revision>19</cp:revision>
  <dcterms:created xsi:type="dcterms:W3CDTF">2017-04-22T14:23:03Z</dcterms:created>
  <dcterms:modified xsi:type="dcterms:W3CDTF">2020-04-20T07:37:05Z</dcterms:modified>
</cp:coreProperties>
</file>