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2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CC496-4BEF-794B-86C3-9A1E803CA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C3EB69-A6F7-2048-89C3-95B9ADB1B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68CFB7-B815-824C-B796-2261F0D6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321683-0EB6-B745-8691-0FA11C68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A78331-3AE2-D649-A3E2-18ACC26F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B19FC-B988-A746-B481-8E4FEAC47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CA58A2-F802-C344-BF5F-6D51BD912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38F78C-7D52-3443-A162-2EB0A6C0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8D029D-F06C-9C4C-AA60-F58BD20D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DAFEB5-A27A-5E4D-96AA-C1922756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8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96C0B7-4023-DB46-A706-5DB3AE006E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2C833C-B137-044B-8402-10DE8FFE0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393EC3-4F45-3D43-86A9-D5387180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41E339-FEA3-8541-94F0-FF8F20FD8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B21988-E742-D644-98FB-E7B49F9E4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78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D93B1-300D-1E46-BDA3-31A9B6610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7D5D22-5176-4442-B884-70E5CF850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A59B1-0C1E-124B-A9C3-73ED4D6C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A591F-B08A-2A44-B10B-AF76A6849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9CA237-B4B4-9946-88B2-BFBBA31E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00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A4F62-7363-5246-A73F-054FA813C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9594BF-368F-E94E-A231-C70C481C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6B53EE-17EC-C44B-8D5B-2D09AC64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6CB40C-13D8-E74B-BC04-893C18B2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C75D66-8303-4849-A181-61744038D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46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9A1A0-2D85-404D-B844-A63AC686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72C81-5912-D34F-B91C-6701B2A82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1A928C-B4DE-8A45-9F6A-34512465D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EEDACD-BE95-5E4A-897A-9ABFFF02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2F3A3B-2403-AA4A-B629-1608E1224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6445BC-9A71-0642-AAFC-89CFE99E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13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4DBD0-6237-7041-81C0-CBA9A866B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36CC24-2C29-9C4E-BB64-CEDEE8747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30D4FF-70D6-AB40-A92E-10D4DA716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30D7A90-5010-2E4C-A713-BD930FDE0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FDAFA2-702B-854B-8D7D-68087808E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2C585A-01EB-B547-B7A1-D1E6FBB16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62F095-F1BD-AC4C-8FA0-77E0F59A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1EE7A6-BA56-FE4E-8AB2-33458F96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51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47E16-524D-494C-B3BA-4FD9A63D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A4C2F5F-F87E-8B49-8AA3-DF7B1F371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8028A0-7F6A-4E40-B22C-13BF9806E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A34DF9-A4BA-6F4B-B312-1961C460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24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26F65B-E21A-C349-8854-87739E6C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FAEA29-8E5D-7040-A916-03B5C22D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A43E31-8437-8145-AD4D-70B435B5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18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91A73-63FA-034D-9742-48120C68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DCD531-AD40-BF48-8914-D9EDB378E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F71A9F-1CBE-5944-A5FE-94F885692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A65717-CFB0-7F4B-953D-3509A753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EF6970-6182-9C45-94A2-B9C8B902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2AEDDC-8C95-EA4D-A77D-8B6B672C8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90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44F2B-D042-B344-AC05-E93206CB2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21A1E43-7780-544F-A2DF-D9952391D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3D7F37-CBF1-8440-A57B-0750026AA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0D1318-2DC1-F14E-BE7D-895E1525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4BC708-B480-C14C-8F76-4526E7EB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6EEDD8-BB7A-4E48-97AC-28FC71D4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70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F03C097-C17B-8140-9DDD-7B6D5DBAE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9C210C-3C1D-F949-9FA8-0A66F0132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D2E1E0-4486-8F40-84EB-33811612D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989F-54E9-D54C-8FB1-A3B8E6372955}" type="datetimeFigureOut">
              <a:rPr lang="cs-CZ" smtClean="0"/>
              <a:t>05.05.20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E14821-E295-C249-AAAA-2C4CC3634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F2317C-F110-944A-8665-0C3ACE927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634AF-1FE8-AB45-951A-A1C9A3F68A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75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ychologytoday.com/us/blog/life-bilingual/201903/dyslexia-bilingualism-and-learning-second-languag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rOvfIgiDZc" TargetMode="External"/><Relationship Id="rId2" Type="http://schemas.openxmlformats.org/officeDocument/2006/relationships/hyperlink" Target="https://www.youtube.com/watch?v=11r7CFlK2s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15nOajd_7mo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zhlas.cz/zpravy-domov/den-dyslexie-dysgrafie-dyskalkulie-divadlo_1809091212_kro" TargetMode="External"/><Relationship Id="rId2" Type="http://schemas.openxmlformats.org/officeDocument/2006/relationships/hyperlink" Target="https://www.ceskatelevize.cz/ivysilani/10437113181-dar-dyslexie/21256226442/diskus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iresias.muni.cz/dystest/" TargetMode="External"/><Relationship Id="rId2" Type="http://schemas.openxmlformats.org/officeDocument/2006/relationships/hyperlink" Target="https://www.teiresias.muni.cz/studium/radne-studium/studenti-se-specifickymi-poruchami-uc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stforum.cz/article/view/TF2015-6-8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143CA-80F2-7549-9D03-85BB935278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Specifické poruchy učení a čeština jako druhý/cizí jazyk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AEA11C-3E76-774B-8498-F1CBB66A8D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Linda </a:t>
            </a:r>
            <a:r>
              <a:rPr lang="cs-CZ" dirty="0" err="1"/>
              <a:t>Doleží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304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8BE69-9465-E74E-B37F-48B3DC5C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Leximapping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A8A15E5-A049-B543-BCD1-82AF92703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5281" y="365125"/>
            <a:ext cx="4736778" cy="6225767"/>
          </a:xfrm>
        </p:spPr>
      </p:pic>
    </p:spTree>
    <p:extLst>
      <p:ext uri="{BB962C8B-B14F-4D97-AF65-F5344CB8AC3E}">
        <p14:creationId xmlns:p14="http://schemas.microsoft.com/office/powerpoint/2010/main" val="3605190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FD4CC-CC20-7A47-AB0A-D8CAC8C9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Grosjean</a:t>
            </a:r>
            <a:r>
              <a:rPr lang="cs-CZ" dirty="0"/>
              <a:t> (2019) – rozhovor </a:t>
            </a:r>
            <a:br>
              <a:rPr lang="cs-CZ" dirty="0"/>
            </a:br>
            <a:r>
              <a:rPr lang="cs-CZ" sz="1300" dirty="0"/>
              <a:t>(</a:t>
            </a:r>
            <a:r>
              <a:rPr lang="cs-CZ" sz="1300" dirty="0">
                <a:hlinkClick r:id="rId2"/>
              </a:rPr>
              <a:t>https://www.psychologytoday.com/us/blog/life-bilingual/201903/dyslexia-bilingualism-and-learning-second-language</a:t>
            </a:r>
            <a:br>
              <a:rPr lang="cs-CZ" sz="1300" dirty="0"/>
            </a:br>
            <a:r>
              <a:rPr lang="cs-CZ" sz="1300" dirty="0"/>
              <a:t>překlad a úprava L.D.)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B2CC89-29F6-654A-8704-F46EA0802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/>
              <a:t>Může být efekt dyslexie silnější v jednom jazyce než v jazyce druhém?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i="1" dirty="0"/>
              <a:t>Dyslexie u bilingvních mluvčích je evidentní v obou jazycích. To je proto, že se tato porucha týká genetického profilu jedince…Rozsah viditelnosti poruchy bude větší ve slabším jazyce. Pokud má bilingvní dítě problém se čtením pouze v jednom z jazyků, nejedná se o dyslexii.</a:t>
            </a:r>
          </a:p>
          <a:p>
            <a:pPr marL="0" indent="0" algn="just">
              <a:buNone/>
            </a:pPr>
            <a:r>
              <a:rPr lang="cs-CZ" sz="2400" b="1" dirty="0"/>
              <a:t>Jak rozeznáme dyslexii od potíží, které plynou z učení se druhém jazyku?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i="1" dirty="0"/>
              <a:t>Je potřeba vyřadit faktory, které s dyslexií nesouvisí. Např. má student zdravotní potíže, prožil nějaké trauma, nebo je rozrušený v souvislosti s problémy v rodině či s imigrací, má normální intelektuální a </a:t>
            </a:r>
            <a:r>
              <a:rPr lang="cs-CZ" sz="2400" i="1" dirty="0" err="1"/>
              <a:t>senzo</a:t>
            </a:r>
            <a:r>
              <a:rPr lang="cs-CZ" sz="2400" i="1" dirty="0"/>
              <a:t>-motorické schopnosti, apod. Pokud můžeme spojit potíže se čtením s těmito a podobnými faktory, nejedná se pravděpodobně o poruchu čtení.</a:t>
            </a:r>
          </a:p>
          <a:p>
            <a:pPr marL="0" indent="0" algn="just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24637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4B557-D331-7640-ADBD-7F3C8B517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CDE75-9BC1-9F40-9076-6AC48A323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Jak můžeme pomáhat dětem s OMJ, které mají dyslexii?</a:t>
            </a:r>
          </a:p>
          <a:p>
            <a:pPr marL="0" indent="0" algn="just">
              <a:buNone/>
            </a:pPr>
            <a:r>
              <a:rPr lang="cs-CZ" i="1" dirty="0"/>
              <a:t>Stejně jako </a:t>
            </a:r>
            <a:r>
              <a:rPr lang="cs-CZ" i="1" dirty="0" err="1"/>
              <a:t>monolingvním</a:t>
            </a:r>
            <a:r>
              <a:rPr lang="cs-CZ" i="1" dirty="0"/>
              <a:t> dětem. Nicméně, je důležité, abychom jim zprostředkovali podporu vhodnou pro někoho, kdo je uprostřed procesu osvojování a učení se jazyku a kdo pochází z odlišného kulturního zázemí. </a:t>
            </a:r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b="1" dirty="0"/>
              <a:t>V jakém jazyce by měla podpora probíhat? Čeho bychom si měli být vědomi?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/>
              <a:t>Podpora by měla probíhat v jazyce školy, příp. v obou jazycích, pokud se v nich dítě vzdělává. Měli bychom si být vědomi toho, jak probíhá jazykový vývoj u bilingvních jedinců a jak se liší či podobají jazyky těchto jedinců. Měli bychom rovněž znát individuální charakteristiky a schopnosti studentů, aby mohl být přístup a podpora namířeny na jejich silné stránky. </a:t>
            </a:r>
          </a:p>
          <a:p>
            <a:pPr algn="just"/>
            <a:endParaRPr lang="cs-CZ" i="1" dirty="0"/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700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8D044-DCAF-444E-99A3-68571199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41AC42-68F9-7145-AF36-B5223BFE0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https://www.youtube.com/watch?v=11r7CFlK2sc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dyslexia</a:t>
            </a:r>
            <a:r>
              <a:rPr lang="cs-CZ" dirty="0"/>
              <a:t> </a:t>
            </a:r>
            <a:r>
              <a:rPr lang="cs-CZ" dirty="0" err="1"/>
              <a:t>differently</a:t>
            </a:r>
            <a:r>
              <a:rPr lang="cs-CZ" dirty="0"/>
              <a:t> – krátké, animované video, anglicky.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Https://www.youtube.com/watch?v=FrOvfIgiDZc</a:t>
            </a:r>
            <a:r>
              <a:rPr lang="cs-CZ" dirty="0"/>
              <a:t>       </a:t>
            </a:r>
          </a:p>
          <a:p>
            <a:pPr marL="0" indent="0">
              <a:buNone/>
            </a:pPr>
            <a:r>
              <a:rPr lang="cs-CZ" dirty="0" err="1"/>
              <a:t>Famous</a:t>
            </a:r>
            <a:r>
              <a:rPr lang="cs-CZ" dirty="0"/>
              <a:t> </a:t>
            </a:r>
            <a:r>
              <a:rPr lang="cs-CZ" dirty="0" err="1"/>
              <a:t>dyslexics</a:t>
            </a:r>
            <a:r>
              <a:rPr lang="cs-CZ" dirty="0"/>
              <a:t> – anglicky, zajímavé osobnosti s dyslexií.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https://www.youtube.com/watch?v=15nOajd_7mo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Headstrong</a:t>
            </a:r>
            <a:r>
              <a:rPr lang="cs-CZ" dirty="0"/>
              <a:t> </a:t>
            </a:r>
            <a:r>
              <a:rPr lang="cs-CZ" dirty="0" err="1"/>
              <a:t>Nation</a:t>
            </a:r>
            <a:r>
              <a:rPr lang="cs-CZ" dirty="0"/>
              <a:t>: </a:t>
            </a:r>
            <a:r>
              <a:rPr lang="cs-CZ" dirty="0" err="1"/>
              <a:t>Inside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Hidden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Dyslexia</a:t>
            </a:r>
            <a:r>
              <a:rPr lang="cs-CZ" dirty="0"/>
              <a:t> &amp; ADHD – zajímavé video, krásné metafory, anglicky.</a:t>
            </a:r>
          </a:p>
        </p:txBody>
      </p:sp>
    </p:spTree>
    <p:extLst>
      <p:ext uri="{BB962C8B-B14F-4D97-AF65-F5344CB8AC3E}">
        <p14:creationId xmlns:p14="http://schemas.microsoft.com/office/powerpoint/2010/main" val="3267780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EA576-727D-FA4A-9744-AFECC080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2AE78-E2CC-8945-80CE-B7ED7AD0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https://www.ceskatelevize.cz/ivysilani/10437113181-dar-dyslexie/21256226442/diskuse</a:t>
            </a:r>
            <a:endParaRPr lang="cs-CZ" dirty="0"/>
          </a:p>
          <a:p>
            <a:pPr marL="0" indent="0">
              <a:buNone/>
            </a:pPr>
            <a:endParaRPr lang="cs-CZ" dirty="0">
              <a:hlinkClick r:id="rId3"/>
            </a:endParaRP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https://www.irozhlas.cz/zpravy-domov/den-dyslexie-dysgrafie-dyskalkulie-divadlo_1809091212_kro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955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629BD-8CEE-7F4B-AD07-91685F534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59B4F6-9FE5-4243-BA7B-DE3D48339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https://www.teiresias.muni.cz/studium/radne-studium/studenti-se-specifickymi-poruchami-uceni</a:t>
            </a:r>
            <a:endParaRPr lang="cs-CZ" dirty="0">
              <a:hlinkClick r:id="rId3"/>
            </a:endParaRPr>
          </a:p>
          <a:p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https://www.teiresias.muni.cz/dystest/</a:t>
            </a:r>
            <a:r>
              <a:rPr lang="cs-CZ" dirty="0"/>
              <a:t>     </a:t>
            </a:r>
          </a:p>
          <a:p>
            <a:endParaRPr lang="cs-CZ" dirty="0"/>
          </a:p>
          <a:p>
            <a:r>
              <a:rPr lang="cs-CZ" dirty="0">
                <a:hlinkClick r:id="rId4"/>
              </a:rPr>
              <a:t>https://testforum.cz/article/view/TF2015-6-88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40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5C7F7B-F3C9-6D4F-9E67-70D8330A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7C3F429-E189-E14B-8AE7-6B19450345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3606" y="846368"/>
            <a:ext cx="3790560" cy="5336321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8FEC23B-A228-5B48-903C-9803927A9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52702"/>
            <a:ext cx="5183680" cy="351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51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80047-0E2D-4A41-8FEE-2BD05FEF9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 err="1"/>
              <a:t>Doleží</a:t>
            </a:r>
            <a:r>
              <a:rPr lang="cs-CZ" sz="2800" dirty="0"/>
              <a:t> (2017)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BB016FE-3CFA-1C44-97F1-B50FA7950C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1350" y="1905794"/>
            <a:ext cx="8369300" cy="419100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34E6ED6-98FE-5944-B6A2-EC41848474A3}"/>
              </a:ext>
            </a:extLst>
          </p:cNvPr>
          <p:cNvSpPr txBox="1"/>
          <p:nvPr/>
        </p:nvSpPr>
        <p:spPr>
          <a:xfrm>
            <a:off x="1349298" y="6055112"/>
            <a:ext cx="10137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Kontrolní seznam varovných signálů týkajících se možných obtíží při učení se cizímu jazyku (</a:t>
            </a:r>
            <a:r>
              <a:rPr lang="cs-CZ" sz="1400" dirty="0" err="1"/>
              <a:t>DiFino</a:t>
            </a:r>
            <a:r>
              <a:rPr lang="cs-CZ" sz="1400" dirty="0"/>
              <a:t>, </a:t>
            </a:r>
            <a:r>
              <a:rPr lang="cs-CZ" sz="1400" dirty="0" err="1"/>
              <a:t>Lombardino</a:t>
            </a:r>
            <a:r>
              <a:rPr lang="cs-CZ" sz="1400" dirty="0"/>
              <a:t>, 2004, s. 396, překlad L. D)</a:t>
            </a:r>
          </a:p>
        </p:txBody>
      </p:sp>
    </p:spTree>
    <p:extLst>
      <p:ext uri="{BB962C8B-B14F-4D97-AF65-F5344CB8AC3E}">
        <p14:creationId xmlns:p14="http://schemas.microsoft.com/office/powerpoint/2010/main" val="57354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CA612-7B63-2F49-B730-E17259016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9DD3424-9519-4048-BB6A-1FD4338C48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0674" y="365484"/>
            <a:ext cx="6482034" cy="5811479"/>
          </a:xfrm>
        </p:spPr>
      </p:pic>
    </p:spTree>
    <p:extLst>
      <p:ext uri="{BB962C8B-B14F-4D97-AF65-F5344CB8AC3E}">
        <p14:creationId xmlns:p14="http://schemas.microsoft.com/office/powerpoint/2010/main" val="172353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E6332-8346-4845-A4EB-CCC5F9F32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mateřský vs. jazyk druhý/cizí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65433CC-F402-404E-BE23-39930CD753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0550" y="2458244"/>
            <a:ext cx="8470900" cy="3086100"/>
          </a:xfrm>
        </p:spPr>
      </p:pic>
    </p:spTree>
    <p:extLst>
      <p:ext uri="{BB962C8B-B14F-4D97-AF65-F5344CB8AC3E}">
        <p14:creationId xmlns:p14="http://schemas.microsoft.com/office/powerpoint/2010/main" val="85302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57644-EACE-584F-842F-9D2AB9E4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Čtení – vliv ortografie (</a:t>
            </a:r>
            <a:r>
              <a:rPr lang="cs-CZ" dirty="0" err="1"/>
              <a:t>Łodej</a:t>
            </a:r>
            <a:r>
              <a:rPr lang="cs-CZ" dirty="0"/>
              <a:t>, 2016)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16BF6B-8953-3F45-AD9C-33C3AD92A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Jazyky s hlubokou ortografií</a:t>
            </a:r>
          </a:p>
          <a:p>
            <a:r>
              <a:rPr lang="cs-CZ" dirty="0"/>
              <a:t>Jazyky s mělkou ortografií</a:t>
            </a:r>
          </a:p>
          <a:p>
            <a:endParaRPr lang="cs-CZ" dirty="0"/>
          </a:p>
          <a:p>
            <a:r>
              <a:rPr lang="cs-CZ" dirty="0" err="1"/>
              <a:t>Dyslexic</a:t>
            </a:r>
            <a:r>
              <a:rPr lang="cs-CZ" dirty="0"/>
              <a:t> Preference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, DPER</a:t>
            </a:r>
          </a:p>
        </p:txBody>
      </p:sp>
    </p:spTree>
    <p:extLst>
      <p:ext uri="{BB962C8B-B14F-4D97-AF65-F5344CB8AC3E}">
        <p14:creationId xmlns:p14="http://schemas.microsoft.com/office/powerpoint/2010/main" val="389455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7E0BD-E2B9-0B4F-8525-4D7FB4DD1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Heinlová</a:t>
            </a:r>
            <a:r>
              <a:rPr lang="cs-CZ" dirty="0"/>
              <a:t> (2017)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36287-1676-5245-9BDC-0107D4AD0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„Otázka inkluze osob se specifickými poruchami učení (SPU) na vysoké škole jakožto na nepovinném vzdělávacím stupni, kde je navíc předchozí absolvování maturitní zkoušky víceméně zárukou potřebných studijních předpokladů, </a:t>
            </a:r>
            <a:r>
              <a:rPr lang="cs-CZ" b="1" dirty="0"/>
              <a:t>nevzbuzuje takové emoce jako na základní a střední škole</a:t>
            </a:r>
            <a:r>
              <a:rPr lang="cs-CZ" dirty="0"/>
              <a:t>.“ (str. 30) </a:t>
            </a:r>
          </a:p>
        </p:txBody>
      </p:sp>
    </p:spTree>
    <p:extLst>
      <p:ext uri="{BB962C8B-B14F-4D97-AF65-F5344CB8AC3E}">
        <p14:creationId xmlns:p14="http://schemas.microsoft.com/office/powerpoint/2010/main" val="105046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62DD1-A294-4847-BA17-498CB794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CD1791-428C-3C43-8BA1-CE1383AB5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„V náhledu na specifické potřeby učení a v postoji k osobám s odlišnými způsoby učení dochází v současné době ke kvalitativnímu posunu. Jedním z projevů tohoto přehodnocení je mimo jiné změna v používání zavedené terminologie. To je patrné zejména v anglicky psané odborné literatuře, kde </a:t>
            </a:r>
            <a:r>
              <a:rPr lang="cs-CZ" b="1" dirty="0"/>
              <a:t>dřívější výraz </a:t>
            </a:r>
            <a:r>
              <a:rPr lang="cs-CZ" b="1" dirty="0" err="1"/>
              <a:t>difficulties</a:t>
            </a:r>
            <a:r>
              <a:rPr lang="cs-CZ" b="1" dirty="0"/>
              <a:t> (obtíže) v termínu „</a:t>
            </a:r>
            <a:r>
              <a:rPr lang="cs-CZ" b="1" dirty="0" err="1"/>
              <a:t>learning</a:t>
            </a:r>
            <a:r>
              <a:rPr lang="cs-CZ" b="1" dirty="0"/>
              <a:t> </a:t>
            </a:r>
            <a:r>
              <a:rPr lang="cs-CZ" b="1" dirty="0" err="1"/>
              <a:t>difficulties</a:t>
            </a:r>
            <a:r>
              <a:rPr lang="cs-CZ" b="1" dirty="0"/>
              <a:t>“ nahradil výraz </a:t>
            </a:r>
            <a:r>
              <a:rPr lang="cs-CZ" b="1" dirty="0" err="1"/>
              <a:t>differences</a:t>
            </a:r>
            <a:r>
              <a:rPr lang="cs-CZ" b="1" dirty="0"/>
              <a:t> (odlišnosti) </a:t>
            </a:r>
            <a:r>
              <a:rPr lang="cs-CZ" dirty="0"/>
              <a:t>v termínu „</a:t>
            </a:r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differences</a:t>
            </a:r>
            <a:r>
              <a:rPr lang="cs-CZ" dirty="0"/>
              <a:t>“, který podle mého názoru lépe než české označení „specifické poruchy učení“ reflektuje progresivní názor, že se nejedná o sníženou schopnost učení, ale o odlišný způsob uchopování reality a zpracovávání informací o ní daný </a:t>
            </a:r>
            <a:r>
              <a:rPr lang="cs-CZ" dirty="0" err="1"/>
              <a:t>neurodiverzitou</a:t>
            </a:r>
            <a:r>
              <a:rPr lang="cs-CZ" dirty="0"/>
              <a:t>.“ (str. 40) </a:t>
            </a:r>
          </a:p>
        </p:txBody>
      </p:sp>
    </p:spTree>
    <p:extLst>
      <p:ext uri="{BB962C8B-B14F-4D97-AF65-F5344CB8AC3E}">
        <p14:creationId xmlns:p14="http://schemas.microsoft.com/office/powerpoint/2010/main" val="3093376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E9DCDE-BBB2-0F44-81CC-B16F52D41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Multisenzorický</a:t>
            </a:r>
            <a:r>
              <a:rPr lang="cs-CZ" dirty="0"/>
              <a:t> přístup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6D43777-86BA-4641-90CA-C50180EFA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6241" y="1825625"/>
            <a:ext cx="7259518" cy="4351338"/>
          </a:xfrm>
        </p:spPr>
      </p:pic>
    </p:spTree>
    <p:extLst>
      <p:ext uri="{BB962C8B-B14F-4D97-AF65-F5344CB8AC3E}">
        <p14:creationId xmlns:p14="http://schemas.microsoft.com/office/powerpoint/2010/main" val="2049597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701</Words>
  <Application>Microsoft Macintosh PowerPoint</Application>
  <PresentationFormat>Širokoúhlá obrazovka</PresentationFormat>
  <Paragraphs>46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Specifické poruchy učení a čeština jako druhý/cizí jazyk</vt:lpstr>
      <vt:lpstr>Prezentace aplikace PowerPoint</vt:lpstr>
      <vt:lpstr>Doleží (2017)</vt:lpstr>
      <vt:lpstr>Prezentace aplikace PowerPoint</vt:lpstr>
      <vt:lpstr>Jazyk mateřský vs. jazyk druhý/cizí</vt:lpstr>
      <vt:lpstr>Čtení – vliv ortografie (Łodej, 2016) </vt:lpstr>
      <vt:lpstr>Heinlová (2017)</vt:lpstr>
      <vt:lpstr>Prezentace aplikace PowerPoint</vt:lpstr>
      <vt:lpstr>Multisenzorický přístup</vt:lpstr>
      <vt:lpstr>Leximapping</vt:lpstr>
      <vt:lpstr>Grosjean (2019) – rozhovor  (https://www.psychologytoday.com/us/blog/life-bilingual/201903/dyslexia-bilingualism-and-learning-second-language překlad a úprava L.D.)</vt:lpstr>
      <vt:lpstr>Prezentace aplikace PowerPoint</vt:lpstr>
      <vt:lpstr>Odkazy</vt:lpstr>
      <vt:lpstr>Prezentace aplikace PowerPoint</vt:lpstr>
      <vt:lpstr>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Specifické poruchy učení a čeština jako druhý/cizí jazyk</dc:title>
  <dc:creator>Microsoft Office User</dc:creator>
  <cp:lastModifiedBy>Microsoft Office User</cp:lastModifiedBy>
  <cp:revision>15</cp:revision>
  <dcterms:created xsi:type="dcterms:W3CDTF">2020-05-03T12:38:35Z</dcterms:created>
  <dcterms:modified xsi:type="dcterms:W3CDTF">2020-05-05T07:06:34Z</dcterms:modified>
</cp:coreProperties>
</file>