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57" r:id="rId6"/>
    <p:sldId id="258" r:id="rId7"/>
    <p:sldId id="259" r:id="rId8"/>
    <p:sldId id="278" r:id="rId9"/>
    <p:sldId id="279" r:id="rId10"/>
    <p:sldId id="280" r:id="rId11"/>
    <p:sldId id="281" r:id="rId12"/>
    <p:sldId id="282" r:id="rId13"/>
    <p:sldId id="283" r:id="rId14"/>
    <p:sldId id="260" r:id="rId15"/>
    <p:sldId id="276" r:id="rId16"/>
    <p:sldId id="261" r:id="rId17"/>
    <p:sldId id="262" r:id="rId18"/>
    <p:sldId id="263" r:id="rId19"/>
    <p:sldId id="264" r:id="rId20"/>
    <p:sldId id="265" r:id="rId21"/>
    <p:sldId id="266" r:id="rId22"/>
    <p:sldId id="285" r:id="rId23"/>
    <p:sldId id="267" r:id="rId24"/>
    <p:sldId id="269" r:id="rId25"/>
    <p:sldId id="268" r:id="rId26"/>
    <p:sldId id="271" r:id="rId27"/>
    <p:sldId id="272" r:id="rId28"/>
    <p:sldId id="270" r:id="rId29"/>
    <p:sldId id="273" r:id="rId30"/>
    <p:sldId id="274" r:id="rId31"/>
    <p:sldId id="275" r:id="rId32"/>
    <p:sldId id="277" r:id="rId33"/>
    <p:sldId id="289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90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66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05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72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7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32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71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7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34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65B9-D02C-4371-8180-0EA1CA128651}" type="datetimeFigureOut">
              <a:rPr lang="cs-CZ" smtClean="0"/>
              <a:t>14.2.2020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F920-1B6D-44CB-B7DF-7C2C1EDA4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6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CJJ04_10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Osolsobě</a:t>
            </a:r>
          </a:p>
          <a:p>
            <a:r>
              <a:rPr lang="cs-CZ" dirty="0" err="1" smtClean="0"/>
              <a:t>osolsobe</a:t>
            </a:r>
            <a:r>
              <a:rPr lang="en-US" dirty="0" smtClean="0"/>
              <a:t>@</a:t>
            </a:r>
            <a:r>
              <a:rPr lang="cs-CZ" dirty="0" smtClean="0"/>
              <a:t>phil.muni.cz</a:t>
            </a:r>
          </a:p>
        </p:txBody>
      </p:sp>
    </p:spTree>
    <p:extLst>
      <p:ext uri="{BB962C8B-B14F-4D97-AF65-F5344CB8AC3E}">
        <p14:creationId xmlns:p14="http://schemas.microsoft.com/office/powerpoint/2010/main" val="263659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-ne-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8184" y="2038306"/>
            <a:ext cx="5118782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-je-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9411" y="1969294"/>
            <a:ext cx="385478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25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-í-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958" y="1595887"/>
            <a:ext cx="4875067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3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-á-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424" y="1759788"/>
            <a:ext cx="3062376" cy="455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 smtClean="0"/>
              <a:t>Podle kmene minulého (opěrný tvar je tvar </a:t>
            </a:r>
            <a:r>
              <a:rPr lang="cs-CZ" sz="3600" b="1" u="sng" dirty="0" smtClean="0"/>
              <a:t>maskulina singuláru l-</a:t>
            </a:r>
            <a:r>
              <a:rPr lang="cs-CZ" sz="3600" b="1" u="sng" dirty="0" err="1" smtClean="0"/>
              <a:t>ového</a:t>
            </a:r>
            <a:r>
              <a:rPr lang="cs-CZ" sz="3600" b="1" u="sng" dirty="0" smtClean="0"/>
              <a:t> participia</a:t>
            </a:r>
            <a:r>
              <a:rPr lang="cs-CZ" sz="3600" dirty="0" smtClean="0"/>
              <a:t>)/infinitivního (</a:t>
            </a:r>
            <a:r>
              <a:rPr lang="cs-CZ" sz="3600" b="1" u="sng" dirty="0" smtClean="0"/>
              <a:t>opěrný tvar je infinitiv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864941"/>
              </p:ext>
            </p:extLst>
          </p:nvPr>
        </p:nvGraphicFramePr>
        <p:xfrm>
          <a:off x="1062480" y="1570008"/>
          <a:ext cx="10902358" cy="560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912"/>
                <a:gridCol w="949912"/>
                <a:gridCol w="645211"/>
                <a:gridCol w="794990"/>
                <a:gridCol w="643948"/>
                <a:gridCol w="646981"/>
                <a:gridCol w="643441"/>
                <a:gridCol w="645211"/>
                <a:gridCol w="645211"/>
                <a:gridCol w="645211"/>
                <a:gridCol w="645211"/>
                <a:gridCol w="645211"/>
                <a:gridCol w="645211"/>
                <a:gridCol w="645211"/>
                <a:gridCol w="1111486"/>
              </a:tblGrid>
              <a:tr h="273851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kry-</a:t>
                      </a:r>
                      <a:r>
                        <a:rPr lang="cs-CZ" sz="14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nes-</a:t>
                      </a:r>
                      <a:r>
                        <a:rPr lang="cs-CZ" sz="14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pek-</a:t>
                      </a:r>
                      <a:r>
                        <a:rPr lang="cs-CZ" sz="14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tisk-</a:t>
                      </a:r>
                      <a:r>
                        <a:rPr lang="cs-CZ" sz="14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tisk-</a:t>
                      </a:r>
                      <a:r>
                        <a:rPr lang="cs-CZ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nu</a:t>
                      </a: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  <a:p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mi-</a:t>
                      </a:r>
                      <a:r>
                        <a:rPr lang="cs-CZ" sz="1400" dirty="0" smtClean="0">
                          <a:solidFill>
                            <a:srgbClr val="FFFF00"/>
                          </a:solidFill>
                        </a:rPr>
                        <a:t>nu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zač-</a:t>
                      </a:r>
                      <a:r>
                        <a:rPr lang="cs-CZ" sz="1400" dirty="0" smtClean="0">
                          <a:solidFill>
                            <a:srgbClr val="FFFF00"/>
                          </a:solidFill>
                        </a:rPr>
                        <a:t>nu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tř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trp-</a:t>
                      </a:r>
                      <a:r>
                        <a:rPr lang="cs-CZ" sz="1400" dirty="0" smtClean="0">
                          <a:solidFill>
                            <a:srgbClr val="CC6600"/>
                          </a:solidFill>
                        </a:rPr>
                        <a:t>ě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sáz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pros-</a:t>
                      </a:r>
                      <a:r>
                        <a:rPr lang="cs-CZ" sz="1400" dirty="0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zač-</a:t>
                      </a:r>
                      <a:r>
                        <a:rPr lang="cs-CZ" sz="14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</a:p>
                    <a:p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maz-</a:t>
                      </a:r>
                      <a:r>
                        <a:rPr lang="cs-CZ" sz="14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br-</a:t>
                      </a:r>
                      <a:r>
                        <a:rPr lang="cs-CZ" sz="14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endParaRPr lang="cs-CZ" sz="1400" dirty="0" smtClean="0"/>
                    </a:p>
                    <a:p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děl-</a:t>
                      </a:r>
                      <a:r>
                        <a:rPr lang="cs-CZ" sz="14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kup-</a:t>
                      </a:r>
                      <a:r>
                        <a:rPr lang="cs-CZ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ova</a:t>
                      </a:r>
                      <a:r>
                        <a:rPr lang="cs-CZ" sz="1400" dirty="0" smtClean="0"/>
                        <a:t>-</a:t>
                      </a:r>
                      <a:r>
                        <a:rPr lang="cs-CZ" sz="1400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664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krý-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nés-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péc-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tisk-</a:t>
                      </a:r>
                      <a:r>
                        <a:rPr lang="cs-CZ" sz="1600" dirty="0" err="1" smtClean="0">
                          <a:solidFill>
                            <a:srgbClr val="FFFF00"/>
                          </a:solidFill>
                        </a:rPr>
                        <a:t>nou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mi-</a:t>
                      </a:r>
                      <a:r>
                        <a:rPr lang="cs-CZ" sz="1600" dirty="0" err="1" smtClean="0">
                          <a:solidFill>
                            <a:srgbClr val="FFFF00"/>
                          </a:solidFill>
                        </a:rPr>
                        <a:t>nou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zač-</a:t>
                      </a:r>
                      <a:r>
                        <a:rPr lang="cs-CZ" sz="1600" dirty="0" err="1" smtClean="0">
                          <a:solidFill>
                            <a:srgbClr val="FFFF00"/>
                          </a:solidFill>
                        </a:rPr>
                        <a:t>nou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tř-</a:t>
                      </a:r>
                      <a:r>
                        <a:rPr lang="cs-CZ" sz="1600" kern="1200" dirty="0" smtClean="0">
                          <a:solidFill>
                            <a:srgbClr val="CC6600"/>
                          </a:solidFill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trp-</a:t>
                      </a:r>
                      <a:r>
                        <a:rPr lang="cs-CZ" sz="1600" dirty="0" smtClean="0">
                          <a:solidFill>
                            <a:srgbClr val="CC6600"/>
                          </a:solidFill>
                        </a:rPr>
                        <a:t>ě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sáz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pros-</a:t>
                      </a:r>
                      <a:r>
                        <a:rPr lang="cs-CZ" sz="1600" dirty="0" smtClean="0">
                          <a:solidFill>
                            <a:srgbClr val="FFC000"/>
                          </a:solidFill>
                        </a:rPr>
                        <a:t>i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zač-</a:t>
                      </a:r>
                      <a:r>
                        <a:rPr lang="cs-CZ" sz="1600" kern="1200" dirty="0" smtClean="0">
                          <a:solidFill>
                            <a:srgbClr val="CC6600"/>
                          </a:solidFill>
                          <a:latin typeface="+mn-lt"/>
                          <a:ea typeface="+mn-ea"/>
                          <a:cs typeface="+mn-cs"/>
                        </a:rPr>
                        <a:t>í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maz-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br-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á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děl-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kup-</a:t>
                      </a:r>
                      <a:r>
                        <a:rPr lang="cs-CZ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6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kry-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t(-ý/-í)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nes-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en(-ý/-í)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peč-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en(-ý/-í)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tišt-</a:t>
                      </a:r>
                      <a:r>
                        <a:rPr lang="cs-CZ" sz="1600" dirty="0" smtClean="0">
                          <a:solidFill>
                            <a:srgbClr val="92D05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ěn(-ý/-í)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tisk-</a:t>
                      </a:r>
                      <a:r>
                        <a:rPr lang="cs-CZ" sz="1600" dirty="0" smtClean="0">
                          <a:solidFill>
                            <a:srgbClr val="FFFF00"/>
                          </a:solidFill>
                        </a:rPr>
                        <a:t>nu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min-</a:t>
                      </a:r>
                      <a:r>
                        <a:rPr lang="cs-CZ" sz="1600" dirty="0" smtClean="0">
                          <a:solidFill>
                            <a:srgbClr val="FFFF00"/>
                          </a:solidFill>
                        </a:rPr>
                        <a:t>nu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zač-</a:t>
                      </a:r>
                      <a:r>
                        <a:rPr lang="cs-CZ" sz="1600" dirty="0" smtClean="0">
                          <a:solidFill>
                            <a:srgbClr val="FFFF00"/>
                          </a:solidFill>
                        </a:rPr>
                        <a:t>nu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t(-ý/-í)</a:t>
                      </a:r>
                    </a:p>
                    <a:p>
                      <a:endParaRPr lang="cs-CZ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tř-</a:t>
                      </a:r>
                      <a:r>
                        <a:rPr lang="cs-CZ" sz="160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n(-ý/-í)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trp-</a:t>
                      </a:r>
                      <a:r>
                        <a:rPr lang="cs-CZ" sz="1600" dirty="0" smtClean="0">
                          <a:solidFill>
                            <a:srgbClr val="CC6600"/>
                          </a:solidFill>
                        </a:rPr>
                        <a:t>ě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sáz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pros-</a:t>
                      </a:r>
                      <a:r>
                        <a:rPr lang="cs-CZ" sz="1600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en(-ý/-í)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zač-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t(-ý)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zač-</a:t>
                      </a:r>
                      <a:r>
                        <a:rPr lang="cs-CZ" sz="1600" dirty="0" smtClean="0">
                          <a:solidFill>
                            <a:srgbClr val="CC6600"/>
                          </a:solidFill>
                        </a:rPr>
                        <a:t>e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err="1" smtClean="0">
                          <a:solidFill>
                            <a:srgbClr val="FF0000"/>
                          </a:solidFill>
                        </a:rPr>
                        <a:t>tí</a:t>
                      </a:r>
                      <a:endParaRPr lang="cs-CZ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cs-CZ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maz-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á/a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br-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á/a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děl-</a:t>
                      </a: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á/a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kup-</a:t>
                      </a:r>
                      <a:r>
                        <a:rPr lang="cs-CZ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ova/</a:t>
                      </a:r>
                      <a:r>
                        <a:rPr lang="cs-CZ" sz="16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ová</a:t>
                      </a:r>
                      <a:r>
                        <a:rPr lang="cs-CZ" sz="1600" dirty="0" smtClean="0"/>
                        <a:t>-</a:t>
                      </a: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n(-ý/-í)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3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Podle kmene minulého (opěrný tvar je tvar maskulina singuláru l-</a:t>
            </a:r>
            <a:r>
              <a:rPr lang="cs-CZ" sz="3200" dirty="0" err="1" smtClean="0"/>
              <a:t>ového</a:t>
            </a:r>
            <a:r>
              <a:rPr lang="cs-CZ" sz="3200" dirty="0" smtClean="0"/>
              <a:t> participia)/infinitivního (opěrný tvar je infinitiv)</a:t>
            </a:r>
            <a:endParaRPr lang="cs-CZ" sz="32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34" y="2277373"/>
            <a:ext cx="11777932" cy="26536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389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kmenotvorný sufix </a:t>
            </a:r>
            <a:r>
              <a:rPr lang="cs-CZ" dirty="0">
                <a:solidFill>
                  <a:srgbClr val="92D050"/>
                </a:solidFill>
              </a:rPr>
              <a:t>nulový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nes-0-l-0 – 1. třída prézentní, bez měkčení</a:t>
            </a:r>
          </a:p>
          <a:p>
            <a:r>
              <a:rPr lang="cs-CZ" dirty="0"/>
              <a:t>pek-0-l-0 – 1. třída prézentní, s měkčením (např. k-č)</a:t>
            </a:r>
          </a:p>
          <a:p>
            <a:r>
              <a:rPr lang="cs-CZ" dirty="0"/>
              <a:t>tisk-0-l-0 – 2. třída prézentní</a:t>
            </a:r>
          </a:p>
          <a:p>
            <a:r>
              <a:rPr lang="cs-CZ" dirty="0"/>
              <a:t>kry-0-l-0 – 3. třída prézentní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60" y="3177277"/>
            <a:ext cx="5459330" cy="31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9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kmenotvorný sufix </a:t>
            </a:r>
            <a:r>
              <a:rPr lang="cs-CZ" dirty="0">
                <a:solidFill>
                  <a:srgbClr val="FFFF00"/>
                </a:solidFill>
              </a:rPr>
              <a:t>-nu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mi-nu-l-0 </a:t>
            </a:r>
            <a:r>
              <a:rPr lang="cs-CZ" dirty="0"/>
              <a:t>– 2. třída </a:t>
            </a:r>
            <a:r>
              <a:rPr lang="cs-CZ" dirty="0" smtClean="0"/>
              <a:t>prézentní</a:t>
            </a:r>
          </a:p>
          <a:p>
            <a:r>
              <a:rPr lang="cs-CZ" dirty="0" smtClean="0"/>
              <a:t>tisk-nu-l-0 – 2. třída prézentní</a:t>
            </a:r>
          </a:p>
          <a:p>
            <a:r>
              <a:rPr lang="cs-CZ" dirty="0" smtClean="0"/>
              <a:t>zač-nu-l-0 – 2. třída prézentní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499" y="2216989"/>
            <a:ext cx="5433712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16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kmenotvorný sufix -</a:t>
            </a:r>
            <a:r>
              <a:rPr lang="cs-CZ" dirty="0">
                <a:solidFill>
                  <a:srgbClr val="CC6600"/>
                </a:solidFill>
              </a:rPr>
              <a:t>e</a:t>
            </a:r>
            <a:r>
              <a:rPr lang="cs-CZ" dirty="0"/>
              <a:t>-</a:t>
            </a:r>
            <a:r>
              <a:rPr lang="cs-CZ" dirty="0" smtClean="0"/>
              <a:t>/-</a:t>
            </a:r>
            <a:r>
              <a:rPr lang="cs-CZ" dirty="0" smtClean="0">
                <a:solidFill>
                  <a:srgbClr val="CC6600"/>
                </a:solidFill>
              </a:rPr>
              <a:t>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tř-e-l-0 </a:t>
            </a:r>
            <a:r>
              <a:rPr lang="cs-CZ" dirty="0"/>
              <a:t>– 1. třída prézentní</a:t>
            </a:r>
          </a:p>
          <a:p>
            <a:r>
              <a:rPr lang="cs-CZ" dirty="0"/>
              <a:t>trp-ě-l-0 – 4. třída prézentní (s nulovým kmenotvorným sufixem</a:t>
            </a:r>
          </a:p>
          <a:p>
            <a:r>
              <a:rPr lang="cs-CZ" dirty="0"/>
              <a:t>v imperativu)</a:t>
            </a:r>
          </a:p>
          <a:p>
            <a:r>
              <a:rPr lang="cs-CZ" dirty="0"/>
              <a:t>sáz-e-l-0 – 4. třída prézentní (s nenulovým kmenotvorným sufixem</a:t>
            </a:r>
          </a:p>
          <a:p>
            <a:r>
              <a:rPr lang="cs-CZ" dirty="0"/>
              <a:t>v imperativu)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271" y="3761117"/>
            <a:ext cx="5101529" cy="283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9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kmenotvorný sufix 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C000"/>
                </a:solidFill>
              </a:rPr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pros-i-l-0 </a:t>
            </a:r>
            <a:r>
              <a:rPr lang="cs-CZ" dirty="0"/>
              <a:t>– 4. třída prézentní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2" y="1242203"/>
            <a:ext cx="3850256" cy="4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4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Haló</a:t>
            </a:r>
            <a:r>
              <a:rPr lang="cs-CZ" dirty="0"/>
              <a:t>, </a:t>
            </a:r>
            <a:r>
              <a:rPr lang="cs-CZ" i="1" dirty="0" err="1"/>
              <a:t>halare</a:t>
            </a:r>
            <a:r>
              <a:rPr lang="cs-CZ" dirty="0"/>
              <a:t>, </a:t>
            </a:r>
            <a:r>
              <a:rPr lang="cs-CZ" i="1" dirty="0" err="1"/>
              <a:t>halavi</a:t>
            </a:r>
            <a:r>
              <a:rPr lang="cs-CZ" dirty="0"/>
              <a:t>, </a:t>
            </a:r>
            <a:r>
              <a:rPr lang="cs-CZ" i="1" dirty="0" err="1"/>
              <a:t>halatum</a:t>
            </a:r>
            <a:r>
              <a:rPr lang="cs-CZ" dirty="0"/>
              <a:t>, </a:t>
            </a:r>
            <a:r>
              <a:rPr lang="cs-CZ" i="1" dirty="0"/>
              <a:t>tady Caesar</a:t>
            </a:r>
            <a:r>
              <a:rPr lang="cs-CZ" dirty="0"/>
              <a:t>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Pařím, Paříž, Paří …, objevte krásy francouzských vín</a:t>
            </a:r>
          </a:p>
          <a:p>
            <a:r>
              <a:rPr lang="cs-CZ" i="1" dirty="0" smtClean="0"/>
              <a:t>Sním, sníš, sní … vychutnejte své ráno</a:t>
            </a:r>
          </a:p>
          <a:p>
            <a:r>
              <a:rPr lang="cs-CZ" i="1" dirty="0" smtClean="0"/>
              <a:t>Aby váš motor lépe SHELL</a:t>
            </a:r>
          </a:p>
          <a:p>
            <a:r>
              <a:rPr lang="cs-CZ" i="1" dirty="0" smtClean="0"/>
              <a:t>Peru Chile – jihoamerické pračky vítězí na evropském trhu</a:t>
            </a:r>
          </a:p>
          <a:p>
            <a:endParaRPr lang="cs-CZ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3955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kmenotvorný sufix </a:t>
            </a:r>
            <a:r>
              <a:rPr lang="cs-CZ" i="1" dirty="0" smtClean="0"/>
              <a:t>-</a:t>
            </a:r>
            <a:r>
              <a:rPr lang="cs-CZ" i="1" dirty="0" smtClean="0">
                <a:solidFill>
                  <a:srgbClr val="7030A0"/>
                </a:solidFill>
              </a:rPr>
              <a:t>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2878"/>
            <a:ext cx="10515600" cy="4351338"/>
          </a:xfrm>
        </p:spPr>
        <p:txBody>
          <a:bodyPr/>
          <a:lstStyle/>
          <a:p>
            <a:r>
              <a:rPr lang="cs-CZ" dirty="0" smtClean="0"/>
              <a:t>br-</a:t>
            </a:r>
            <a:r>
              <a:rPr lang="pt-BR" dirty="0" smtClean="0"/>
              <a:t>a-l-0 </a:t>
            </a:r>
            <a:r>
              <a:rPr lang="pt-BR" dirty="0"/>
              <a:t>– 1. třída prézentní, bez měkčení</a:t>
            </a:r>
          </a:p>
          <a:p>
            <a:r>
              <a:rPr lang="cs-CZ" dirty="0" smtClean="0"/>
              <a:t>maz-a-l-0 </a:t>
            </a:r>
            <a:r>
              <a:rPr lang="cs-CZ" dirty="0"/>
              <a:t>– 1. třída prézentní, s měkčením (např. </a:t>
            </a:r>
            <a:r>
              <a:rPr lang="cs-CZ" i="1" dirty="0"/>
              <a:t>z-ž</a:t>
            </a:r>
            <a:r>
              <a:rPr lang="cs-CZ" dirty="0"/>
              <a:t>)</a:t>
            </a:r>
          </a:p>
          <a:p>
            <a:r>
              <a:rPr lang="cs-CZ" dirty="0"/>
              <a:t>za-č-a-l-0 – 2. třída prézentní</a:t>
            </a:r>
          </a:p>
          <a:p>
            <a:r>
              <a:rPr lang="cs-CZ" dirty="0"/>
              <a:t>děl-a-l-0 – 5. třída prézentní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936" y="3467819"/>
            <a:ext cx="3707626" cy="24790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053" y="3467819"/>
            <a:ext cx="1683883" cy="24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39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kmenotvorný sufix </a:t>
            </a:r>
            <a:r>
              <a:rPr lang="cs-CZ" i="1" dirty="0"/>
              <a:t>-</a:t>
            </a:r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ova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kup-ova-l-0 </a:t>
            </a:r>
            <a:r>
              <a:rPr lang="cs-CZ" dirty="0"/>
              <a:t>– 3. třída prézentní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948" y="2268748"/>
            <a:ext cx="3131372" cy="32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Složitější případy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češtině je řada sloves, která nelze jednoduše zařadit ke vzoru, </a:t>
            </a:r>
            <a:r>
              <a:rPr lang="cs-CZ" dirty="0" smtClean="0"/>
              <a:t>ačkoli je </a:t>
            </a:r>
            <a:r>
              <a:rPr lang="cs-CZ" dirty="0"/>
              <a:t>lze zařadit do třídy. Jde o nepravidelná slovesa, která mají </a:t>
            </a:r>
            <a:r>
              <a:rPr lang="cs-CZ" dirty="0" smtClean="0"/>
              <a:t>neobvyklou kombinaci </a:t>
            </a:r>
            <a:r>
              <a:rPr lang="cs-CZ" dirty="0"/>
              <a:t>prézentního a minulého kmene: např. </a:t>
            </a:r>
            <a:r>
              <a:rPr lang="cs-CZ" i="1" dirty="0"/>
              <a:t>bát se</a:t>
            </a:r>
            <a:r>
              <a:rPr lang="cs-CZ" dirty="0"/>
              <a:t>, </a:t>
            </a:r>
            <a:r>
              <a:rPr lang="cs-CZ" i="1" dirty="0"/>
              <a:t>mít</a:t>
            </a:r>
            <a:r>
              <a:rPr lang="cs-CZ" dirty="0"/>
              <a:t>, </a:t>
            </a:r>
            <a:r>
              <a:rPr lang="cs-CZ" i="1" dirty="0"/>
              <a:t>stát se </a:t>
            </a:r>
            <a:r>
              <a:rPr lang="cs-CZ" dirty="0" smtClean="0"/>
              <a:t>aj. Existují </a:t>
            </a:r>
            <a:r>
              <a:rPr lang="cs-CZ" dirty="0"/>
              <a:t>rovněž slovesa, která přecházejí od jednoho konjugačního </a:t>
            </a:r>
            <a:r>
              <a:rPr lang="cs-CZ" dirty="0" smtClean="0"/>
              <a:t>typu k </a:t>
            </a:r>
            <a:r>
              <a:rPr lang="cs-CZ" dirty="0"/>
              <a:t>jinému (různou měrou kolísají mezi „vzory“): např. </a:t>
            </a:r>
            <a:r>
              <a:rPr lang="cs-CZ" i="1" dirty="0"/>
              <a:t>myslit/myslet </a:t>
            </a:r>
            <a:r>
              <a:rPr lang="cs-CZ" dirty="0"/>
              <a:t>(„prosí</a:t>
            </a:r>
            <a:r>
              <a:rPr lang="cs-CZ" dirty="0" smtClean="0"/>
              <a:t>“/„trpí</a:t>
            </a:r>
            <a:r>
              <a:rPr lang="cs-CZ" dirty="0"/>
              <a:t>“), </a:t>
            </a:r>
            <a:r>
              <a:rPr lang="cs-CZ" i="1" dirty="0"/>
              <a:t>musit/muset </a:t>
            </a:r>
            <a:r>
              <a:rPr lang="cs-CZ" dirty="0"/>
              <a:t>(„prosí“/„sází“), </a:t>
            </a:r>
            <a:r>
              <a:rPr lang="cs-CZ" i="1" dirty="0"/>
              <a:t>sypat </a:t>
            </a:r>
            <a:r>
              <a:rPr lang="cs-CZ" dirty="0"/>
              <a:t>(„bere“/„dělá“), </a:t>
            </a:r>
            <a:r>
              <a:rPr lang="cs-CZ" i="1" dirty="0" smtClean="0"/>
              <a:t>klouzat </a:t>
            </a:r>
            <a:r>
              <a:rPr lang="cs-CZ" dirty="0" smtClean="0"/>
              <a:t>(„</a:t>
            </a:r>
            <a:r>
              <a:rPr lang="cs-CZ" dirty="0"/>
              <a:t>maže“/„dělá“), </a:t>
            </a:r>
            <a:r>
              <a:rPr lang="cs-CZ" i="1" dirty="0"/>
              <a:t>navléci/navléknout </a:t>
            </a:r>
            <a:r>
              <a:rPr lang="cs-CZ" dirty="0"/>
              <a:t>(„peče“/„tiskne“) aj.</a:t>
            </a:r>
          </a:p>
        </p:txBody>
      </p:sp>
    </p:spTree>
    <p:extLst>
      <p:ext uri="{BB962C8B-B14F-4D97-AF65-F5344CB8AC3E}">
        <p14:creationId xmlns:p14="http://schemas.microsoft.com/office/powerpoint/2010/main" val="137058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Sledujte možné dvojice adjektivizovaných přechodníků (od kmene prézentního) a VS od kmene minulého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02" y="1756614"/>
            <a:ext cx="4014024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18" y="1690688"/>
            <a:ext cx="46386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Sledujte kmenotvornou příponu tvarů od kmene minulého a její podíl na derivaci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60" y="1782493"/>
            <a:ext cx="3096504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595" y="2195692"/>
            <a:ext cx="47815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07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736" y="339246"/>
            <a:ext cx="10515600" cy="1325563"/>
          </a:xfrm>
        </p:spPr>
        <p:txBody>
          <a:bodyPr/>
          <a:lstStyle/>
          <a:p>
            <a:r>
              <a:rPr lang="cs-CZ" dirty="0" smtClean="0"/>
              <a:t>Sledujte kmenotvornou příponu tvarů od kmene minulého a její podíl na derivaci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817567"/>
            <a:ext cx="5000625" cy="4314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8" y="1817567"/>
            <a:ext cx="47053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3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Sledujte kmenotvornou příponu tvarů od kmene minulého a její podíl na derivaci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225" y="2096024"/>
            <a:ext cx="4629150" cy="3724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61" y="2157412"/>
            <a:ext cx="42291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9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Sledujte kmenotvornou příponu tvarů od kmene minulého a její podíl na derivaci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4251"/>
            <a:ext cx="3857569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618" y="1690688"/>
            <a:ext cx="452437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Podíl kmenotvorných přípon na derivaci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Zahrnují všechny deriváty od sloves ve své morfémové struktuře kmenotvornou příponu ?</a:t>
            </a:r>
          </a:p>
          <a:p>
            <a:r>
              <a:rPr lang="cs-CZ" dirty="0" smtClean="0"/>
              <a:t>Které třídy sloves mají omezený derivační potenciál?</a:t>
            </a:r>
          </a:p>
          <a:p>
            <a:r>
              <a:rPr lang="cs-CZ" dirty="0" smtClean="0"/>
              <a:t>Platí tato omezení bez výjimek?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8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231" y="227012"/>
            <a:ext cx="10515600" cy="1325563"/>
          </a:xfrm>
        </p:spPr>
        <p:txBody>
          <a:bodyPr/>
          <a:lstStyle/>
          <a:p>
            <a:r>
              <a:rPr lang="cs-CZ" dirty="0" smtClean="0"/>
              <a:t>Třídy s omezeným derivačním potenciálem a frekventovaná deverbativa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246" y="1765240"/>
            <a:ext cx="3331493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34" y="1552575"/>
            <a:ext cx="540067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1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Jazykový humor a slovesné tvarosloví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Za hlasem</a:t>
            </a:r>
            <a:r>
              <a:rPr lang="cs-CZ" dirty="0" smtClean="0"/>
              <a:t>, </a:t>
            </a:r>
            <a:r>
              <a:rPr lang="cs-CZ" i="1" dirty="0" err="1"/>
              <a:t>zahla</a:t>
            </a:r>
            <a:r>
              <a:rPr lang="cs-CZ" i="1" dirty="0"/>
              <a:t> sem</a:t>
            </a:r>
            <a:r>
              <a:rPr lang="cs-CZ" dirty="0"/>
              <a:t>, </a:t>
            </a:r>
            <a:r>
              <a:rPr lang="cs-CZ" i="1" dirty="0"/>
              <a:t>svého srdce</a:t>
            </a:r>
            <a:r>
              <a:rPr lang="cs-CZ" dirty="0"/>
              <a:t> za </a:t>
            </a:r>
            <a:r>
              <a:rPr lang="cs-CZ" i="1" dirty="0" smtClean="0"/>
              <a:t>hlasem/ </a:t>
            </a:r>
            <a:r>
              <a:rPr lang="cs-CZ" i="1" dirty="0" err="1" smtClean="0"/>
              <a:t>zahla</a:t>
            </a:r>
            <a:r>
              <a:rPr lang="cs-CZ" i="1" dirty="0" smtClean="0"/>
              <a:t> sem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i="1" dirty="0"/>
              <a:t>Koupil jsem si paštiku, bylo na ní napsáno zaječí a neječí a neječí.</a:t>
            </a:r>
          </a:p>
          <a:p>
            <a:r>
              <a:rPr lang="cs-CZ" i="1" dirty="0"/>
              <a:t>Hodně snědí tihle hoši.</a:t>
            </a:r>
          </a:p>
          <a:p>
            <a:r>
              <a:rPr lang="cs-CZ" i="1" dirty="0"/>
              <a:t>Jan je osel.</a:t>
            </a:r>
          </a:p>
          <a:p>
            <a:r>
              <a:rPr lang="cs-CZ" i="1" dirty="0"/>
              <a:t>Volej ve dne v noci, není ti pomoci.</a:t>
            </a:r>
          </a:p>
          <a:p>
            <a:r>
              <a:rPr lang="cs-CZ" i="1" dirty="0"/>
              <a:t>Tamto sedlo a bodlo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125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s omezeným derivačním potenciálem a frekventovaná deverbativa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948" y="2028091"/>
            <a:ext cx="4333875" cy="40671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4291"/>
            <a:ext cx="35814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0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s omezeným derivačním potenciálem a frekventovaná deverbativa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363" y="1937769"/>
            <a:ext cx="2539921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673" y="1873819"/>
            <a:ext cx="38766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1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-0-, -e-, -nu-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přá-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pří-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-tel</a:t>
            </a:r>
          </a:p>
          <a:p>
            <a:r>
              <a:rPr lang="cs-CZ" dirty="0" err="1"/>
              <a:t>z</a:t>
            </a:r>
            <a:r>
              <a:rPr lang="cs-CZ" dirty="0" err="1" smtClean="0"/>
              <a:t>ř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92D050"/>
                </a:solidFill>
              </a:rPr>
              <a:t>e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</a:t>
            </a:r>
            <a:r>
              <a:rPr lang="cs-CZ" dirty="0" err="1" smtClean="0"/>
              <a:t>zř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92D050"/>
                </a:solidFill>
              </a:rPr>
              <a:t>e</a:t>
            </a:r>
            <a:r>
              <a:rPr lang="cs-CZ" dirty="0" smtClean="0"/>
              <a:t>-tel</a:t>
            </a:r>
          </a:p>
          <a:p>
            <a:r>
              <a:rPr lang="cs-CZ" dirty="0" smtClean="0"/>
              <a:t>bi-</a:t>
            </a:r>
            <a:r>
              <a:rPr lang="cs-CZ" dirty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bi-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-č	 bi-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bi-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-dlo</a:t>
            </a:r>
          </a:p>
          <a:p>
            <a:r>
              <a:rPr lang="cs-CZ" dirty="0"/>
              <a:t>č</a:t>
            </a:r>
            <a:r>
              <a:rPr lang="cs-CZ" dirty="0" smtClean="0"/>
              <a:t>i-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či-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-dlo 	</a:t>
            </a:r>
          </a:p>
          <a:p>
            <a:r>
              <a:rPr lang="cs-CZ" dirty="0" smtClean="0"/>
              <a:t>ry-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rý-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-č	ry-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ry-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-dlo</a:t>
            </a:r>
          </a:p>
          <a:p>
            <a:r>
              <a:rPr lang="cs-CZ" dirty="0" smtClean="0"/>
              <a:t>kry-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krý-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-č </a:t>
            </a:r>
            <a:r>
              <a:rPr lang="cs-CZ" sz="1900" i="1" dirty="0" smtClean="0"/>
              <a:t>(</a:t>
            </a:r>
            <a:r>
              <a:rPr lang="cs-CZ" sz="1900" dirty="0" smtClean="0"/>
              <a:t>V pravidlech najdeme další pozoruhodné výrazy: kopáč je české označení hráče , borec útočníka ( forward ) a </a:t>
            </a:r>
            <a:r>
              <a:rPr lang="cs-CZ" sz="1900" dirty="0" err="1" smtClean="0"/>
              <a:t>krýč</a:t>
            </a:r>
            <a:r>
              <a:rPr lang="cs-CZ" sz="1900" dirty="0" smtClean="0"/>
              <a:t> záložníka ( </a:t>
            </a:r>
            <a:r>
              <a:rPr lang="cs-CZ" sz="1900" dirty="0" err="1" smtClean="0"/>
              <a:t>halfback</a:t>
            </a:r>
            <a:r>
              <a:rPr lang="cs-CZ" sz="1900" dirty="0" smtClean="0"/>
              <a:t> ).</a:t>
            </a:r>
            <a:r>
              <a:rPr lang="cs-CZ" sz="1900" i="1" dirty="0" smtClean="0"/>
              <a:t>)</a:t>
            </a:r>
          </a:p>
          <a:p>
            <a:r>
              <a:rPr lang="cs-CZ" dirty="0" smtClean="0"/>
              <a:t>my-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my-</a:t>
            </a:r>
            <a:r>
              <a:rPr lang="cs-CZ" dirty="0" smtClean="0">
                <a:solidFill>
                  <a:srgbClr val="92D050"/>
                </a:solidFill>
              </a:rPr>
              <a:t>0-</a:t>
            </a:r>
            <a:r>
              <a:rPr lang="cs-CZ" dirty="0" smtClean="0"/>
              <a:t>č-k-a	my-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mý-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-dlo</a:t>
            </a:r>
          </a:p>
          <a:p>
            <a:r>
              <a:rPr lang="cs-CZ" dirty="0" smtClean="0"/>
              <a:t>pi-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(čaj)pí-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-č </a:t>
            </a:r>
            <a:r>
              <a:rPr lang="cs-CZ" sz="1900" i="1" dirty="0" smtClean="0"/>
              <a:t>(</a:t>
            </a:r>
            <a:r>
              <a:rPr lang="cs-CZ" sz="1900" dirty="0" smtClean="0"/>
              <a:t>Máte čaj . . . ? Já jsem . . . </a:t>
            </a:r>
            <a:r>
              <a:rPr lang="cs-CZ" sz="1900" dirty="0" err="1" smtClean="0"/>
              <a:t>čajpíč</a:t>
            </a:r>
            <a:r>
              <a:rPr lang="cs-CZ" sz="1900" dirty="0" smtClean="0"/>
              <a:t> !  … </a:t>
            </a:r>
            <a:r>
              <a:rPr lang="cs-CZ" sz="1800" dirty="0" smtClean="0"/>
              <a:t>a ten popelník udělal PRÁSK BUM ! a rozptýlil tam pár těch pivních </a:t>
            </a:r>
            <a:r>
              <a:rPr lang="cs-CZ" sz="1800" dirty="0" err="1" smtClean="0"/>
              <a:t>píčů</a:t>
            </a:r>
            <a:r>
              <a:rPr lang="cs-CZ" sz="1800" dirty="0" smtClean="0"/>
              <a:t> </a:t>
            </a:r>
            <a:r>
              <a:rPr lang="cs-CZ" sz="1900" i="1" dirty="0" smtClean="0"/>
              <a:t>)</a:t>
            </a:r>
          </a:p>
          <a:p>
            <a:r>
              <a:rPr lang="cs-CZ" dirty="0" smtClean="0"/>
              <a:t>hrá-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hrá-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-č</a:t>
            </a:r>
          </a:p>
          <a:p>
            <a:r>
              <a:rPr lang="cs-CZ" dirty="0" err="1" smtClean="0"/>
              <a:t>cht</a:t>
            </a:r>
            <a:r>
              <a:rPr lang="cs-CZ" dirty="0" smtClean="0"/>
              <a:t>-</a:t>
            </a:r>
            <a:r>
              <a:rPr lang="cs-CZ" dirty="0">
                <a:solidFill>
                  <a:srgbClr val="92D050"/>
                </a:solidFill>
              </a:rPr>
              <a:t>ě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</a:t>
            </a:r>
            <a:r>
              <a:rPr lang="cs-CZ" dirty="0" err="1" smtClean="0"/>
              <a:t>cht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92D050"/>
                </a:solidFill>
              </a:rPr>
              <a:t>í</a:t>
            </a:r>
            <a:r>
              <a:rPr lang="cs-CZ" dirty="0" smtClean="0"/>
              <a:t>-č</a:t>
            </a:r>
          </a:p>
          <a:p>
            <a:r>
              <a:rPr lang="cs-CZ" dirty="0" smtClean="0"/>
              <a:t>tisk-</a:t>
            </a:r>
            <a:r>
              <a:rPr lang="cs-CZ" dirty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tisk-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u="sng" dirty="0" smtClean="0"/>
              <a:t>(a)</a:t>
            </a:r>
            <a:r>
              <a:rPr lang="cs-CZ" dirty="0" err="1" smtClean="0"/>
              <a:t>cí</a:t>
            </a:r>
            <a:r>
              <a:rPr lang="cs-CZ" dirty="0" smtClean="0"/>
              <a:t>/ tisk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u="sng" dirty="0" smtClean="0"/>
              <a:t>(a)</a:t>
            </a:r>
            <a:r>
              <a:rPr lang="cs-CZ" u="sng" dirty="0" err="1" smtClean="0"/>
              <a:t>dlo</a:t>
            </a:r>
            <a:r>
              <a:rPr lang="cs-CZ" dirty="0" smtClean="0"/>
              <a:t>, hnět-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hnět-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u="sng" dirty="0" smtClean="0"/>
              <a:t>(a)</a:t>
            </a:r>
            <a:r>
              <a:rPr lang="cs-CZ" dirty="0" err="1" smtClean="0"/>
              <a:t>cí</a:t>
            </a:r>
            <a:r>
              <a:rPr lang="cs-CZ" dirty="0" smtClean="0"/>
              <a:t>, dosáh-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dirty="0" smtClean="0">
                <a:solidFill>
                  <a:srgbClr val="FF0000"/>
                </a:solidFill>
              </a:rPr>
              <a:t>l </a:t>
            </a:r>
            <a:r>
              <a:rPr lang="cs-CZ" dirty="0" smtClean="0"/>
              <a:t>→ dosaž-</a:t>
            </a:r>
            <a:r>
              <a:rPr lang="cs-CZ" dirty="0" smtClean="0">
                <a:solidFill>
                  <a:srgbClr val="92D050"/>
                </a:solidFill>
              </a:rPr>
              <a:t>0</a:t>
            </a:r>
            <a:r>
              <a:rPr lang="cs-CZ" dirty="0" smtClean="0"/>
              <a:t>-</a:t>
            </a:r>
            <a:r>
              <a:rPr lang="cs-CZ" u="sng" dirty="0" smtClean="0"/>
              <a:t>(i)</a:t>
            </a:r>
            <a:r>
              <a:rPr lang="cs-CZ" dirty="0" err="1" smtClean="0"/>
              <a:t>telný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62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hádanky?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Jaký je základní tvar slovesa na 3?</a:t>
            </a:r>
          </a:p>
          <a:p>
            <a:r>
              <a:rPr lang="cs-CZ" dirty="0" smtClean="0"/>
              <a:t>Ke které slovesné třídě/ ke kterému vzoru mohu patřit slovesa, která mají základní tvar tři písmena (třeba </a:t>
            </a:r>
            <a:r>
              <a:rPr lang="cs-CZ" i="1" dirty="0" smtClean="0"/>
              <a:t>být, mít, …</a:t>
            </a:r>
            <a:r>
              <a:rPr lang="cs-CZ" dirty="0" smtClean="0"/>
              <a:t>)?</a:t>
            </a:r>
          </a:p>
          <a:p>
            <a:r>
              <a:rPr lang="cs-CZ" dirty="0" smtClean="0"/>
              <a:t>Existuje v češtině sloveso, jehož určitý tvar končí na</a:t>
            </a:r>
            <a:r>
              <a:rPr lang="cs-CZ" b="1" u="sng" dirty="0" smtClean="0"/>
              <a:t> </a:t>
            </a:r>
            <a:r>
              <a:rPr lang="cs-CZ" b="1" i="1" u="sng" dirty="0" smtClean="0"/>
              <a:t>t</a:t>
            </a:r>
            <a:r>
              <a:rPr lang="cs-CZ" dirty="0" smtClean="0"/>
              <a:t>?</a:t>
            </a:r>
          </a:p>
          <a:p>
            <a:r>
              <a:rPr lang="cs-CZ" dirty="0" smtClean="0"/>
              <a:t>Může přísudkový tvar slovesa v češtině končit na jinou souhlásku než </a:t>
            </a:r>
            <a:r>
              <a:rPr lang="cs-CZ" b="1" i="1" u="sng" dirty="0" smtClean="0"/>
              <a:t>m, š, l, j</a:t>
            </a:r>
            <a:r>
              <a:rPr lang="cs-CZ" i="1" dirty="0" smtClean="0"/>
              <a:t>?</a:t>
            </a:r>
          </a:p>
          <a:p>
            <a:r>
              <a:rPr lang="cs-CZ" i="1" dirty="0" smtClean="0"/>
              <a:t>Existuje český slovesný tvar, který by zároveň měl význam imperativu a indikativu?</a:t>
            </a:r>
          </a:p>
          <a:p>
            <a:r>
              <a:rPr lang="cs-CZ" i="1" dirty="0" smtClean="0"/>
              <a:t>Na tel končí v češtině kolem tisícovky substantiv, může na </a:t>
            </a:r>
            <a:r>
              <a:rPr lang="cs-CZ" b="1" i="1" u="sng" dirty="0" smtClean="0"/>
              <a:t>tel</a:t>
            </a:r>
            <a:r>
              <a:rPr lang="cs-CZ" i="1" dirty="0" smtClean="0"/>
              <a:t> končit slovesný tvar?</a:t>
            </a:r>
          </a:p>
          <a:p>
            <a:r>
              <a:rPr lang="cs-CZ" i="1" dirty="0" smtClean="0"/>
              <a:t>V češtině se hláska </a:t>
            </a:r>
            <a:r>
              <a:rPr lang="en-US" i="1" dirty="0" smtClean="0"/>
              <a:t>[</a:t>
            </a:r>
            <a:r>
              <a:rPr lang="cs-CZ" i="1" dirty="0" smtClean="0"/>
              <a:t>e</a:t>
            </a:r>
            <a:r>
              <a:rPr lang="en-US" i="1" dirty="0" smtClean="0"/>
              <a:t>]</a:t>
            </a:r>
            <a:r>
              <a:rPr lang="cs-CZ" i="1" dirty="0" smtClean="0"/>
              <a:t> graficky realizuje jako </a:t>
            </a:r>
            <a:r>
              <a:rPr lang="cs-CZ" b="1" i="1" u="sng" dirty="0" smtClean="0"/>
              <a:t>e</a:t>
            </a:r>
            <a:r>
              <a:rPr lang="cs-CZ" i="1" dirty="0" smtClean="0"/>
              <a:t> nebo jako </a:t>
            </a:r>
            <a:r>
              <a:rPr lang="cs-CZ" b="1" i="1" u="sng" dirty="0" smtClean="0"/>
              <a:t>ě</a:t>
            </a:r>
            <a:r>
              <a:rPr lang="cs-CZ" i="1" dirty="0" smtClean="0"/>
              <a:t>. Jaká je distribuce obou variant v koncovkách českých sloves?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8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Poezie (Jan </a:t>
            </a:r>
            <a:r>
              <a:rPr lang="cs-CZ" b="1" dirty="0" smtClean="0"/>
              <a:t>Skácel</a:t>
            </a:r>
            <a:r>
              <a:rPr lang="cs-CZ" dirty="0" smtClean="0"/>
              <a:t> – Chyby Broskví)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mýval je medvídek co míval</a:t>
            </a:r>
            <a:br>
              <a:rPr lang="cs-CZ" dirty="0"/>
            </a:br>
            <a:r>
              <a:rPr lang="cs-CZ" dirty="0"/>
              <a:t>ale už nemívá a sami</a:t>
            </a:r>
            <a:br>
              <a:rPr lang="cs-CZ" dirty="0"/>
            </a:br>
            <a:r>
              <a:rPr lang="cs-CZ" dirty="0"/>
              <a:t>víme jen málo bez větrných mlýnů</a:t>
            </a:r>
            <a:br>
              <a:rPr lang="cs-CZ" dirty="0"/>
            </a:br>
            <a:r>
              <a:rPr lang="cs-CZ" dirty="0"/>
              <a:t>nebyl by vítr někdo nad včelami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lnu ke lnu jak jsem nikdy nelnul</a:t>
            </a:r>
            <a:br>
              <a:rPr lang="cs-CZ" dirty="0"/>
            </a:br>
            <a:r>
              <a:rPr lang="cs-CZ" dirty="0"/>
              <a:t>a kulatý jak tírna lnu</a:t>
            </a:r>
            <a:br>
              <a:rPr lang="cs-CZ" dirty="0"/>
            </a:br>
            <a:r>
              <a:rPr lang="cs-CZ" dirty="0"/>
              <a:t>sám do sebe jsem celý velnul</a:t>
            </a:r>
            <a:br>
              <a:rPr lang="cs-CZ" dirty="0"/>
            </a:br>
            <a:r>
              <a:rPr lang="cs-CZ" dirty="0"/>
              <a:t>a zpátky se už </a:t>
            </a:r>
            <a:r>
              <a:rPr lang="cs-CZ" dirty="0" err="1"/>
              <a:t>nevylnu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031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Slovesné paradigma, konjugační typ, analytické tvary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Konjugační typ slovesa je dán tvořením jeho tvarů jak od prézentního,</a:t>
            </a:r>
          </a:p>
          <a:p>
            <a:pPr marL="0" indent="0">
              <a:buNone/>
            </a:pPr>
            <a:r>
              <a:rPr lang="cs-CZ" dirty="0" smtClean="0"/>
              <a:t> tak </a:t>
            </a:r>
            <a:r>
              <a:rPr lang="cs-CZ" dirty="0"/>
              <a:t>od minulého kmene (tzv. kmen infinitivní, vyčleňovaný jako samostatný</a:t>
            </a:r>
          </a:p>
          <a:p>
            <a:pPr marL="0" indent="0">
              <a:buNone/>
            </a:pPr>
            <a:r>
              <a:rPr lang="cs-CZ" dirty="0" smtClean="0"/>
              <a:t> v </a:t>
            </a:r>
            <a:r>
              <a:rPr lang="cs-CZ" dirty="0"/>
              <a:t>některých mluvnicích, např. v PMČ, zde považujeme za variantu</a:t>
            </a:r>
          </a:p>
          <a:p>
            <a:pPr marL="0" indent="0">
              <a:buNone/>
            </a:pPr>
            <a:r>
              <a:rPr lang="cs-CZ" dirty="0" smtClean="0"/>
              <a:t> kmene </a:t>
            </a:r>
            <a:r>
              <a:rPr lang="cs-CZ" dirty="0"/>
              <a:t>minulého). V češtině můžeme klasifikovat slovesa buď do pěti tříd</a:t>
            </a:r>
          </a:p>
          <a:p>
            <a:pPr marL="0" indent="0">
              <a:buNone/>
            </a:pPr>
            <a:r>
              <a:rPr lang="cs-CZ" dirty="0" smtClean="0"/>
              <a:t> podle </a:t>
            </a:r>
            <a:r>
              <a:rPr lang="cs-CZ" dirty="0"/>
              <a:t>kmene prézentního (mimo toto dělení zůstanou slovesa izolovaná),</a:t>
            </a:r>
          </a:p>
          <a:p>
            <a:pPr marL="0" indent="0">
              <a:buNone/>
            </a:pPr>
            <a:r>
              <a:rPr lang="cs-CZ" dirty="0" smtClean="0"/>
              <a:t> nebo </a:t>
            </a:r>
            <a:r>
              <a:rPr lang="cs-CZ" dirty="0"/>
              <a:t>do šesti tříd podle kmene minulého (bezezbytku, tj. včetně</a:t>
            </a:r>
          </a:p>
          <a:p>
            <a:pPr marL="0" indent="0">
              <a:buNone/>
            </a:pPr>
            <a:r>
              <a:rPr lang="cs-CZ" dirty="0" smtClean="0"/>
              <a:t> izolovaných </a:t>
            </a:r>
            <a:r>
              <a:rPr lang="cs-CZ" dirty="0"/>
              <a:t>sloves). Abychom určili konjugační typ, je ve skutečnosti</a:t>
            </a:r>
          </a:p>
          <a:p>
            <a:pPr marL="0" indent="0">
              <a:buNone/>
            </a:pPr>
            <a:r>
              <a:rPr lang="cs-CZ" dirty="0" smtClean="0"/>
              <a:t> třeba </a:t>
            </a:r>
            <a:r>
              <a:rPr lang="cs-CZ" dirty="0"/>
              <a:t>provést obě klasifikace, přesněji řečeno zjistit podobu obou kmenů.</a:t>
            </a:r>
          </a:p>
        </p:txBody>
      </p:sp>
    </p:spTree>
    <p:extLst>
      <p:ext uri="{BB962C8B-B14F-4D97-AF65-F5344CB8AC3E}">
        <p14:creationId xmlns:p14="http://schemas.microsoft.com/office/powerpoint/2010/main" val="17704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7431" y="313367"/>
            <a:ext cx="10515600" cy="1325563"/>
          </a:xfrm>
        </p:spPr>
        <p:txBody>
          <a:bodyPr/>
          <a:lstStyle/>
          <a:p>
            <a:r>
              <a:rPr lang="cs-CZ" dirty="0" smtClean="0"/>
              <a:t>Podle kmene přítomného (opěrný tvar je 3. osoba singuláru indikativu prézentu aktiva)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-e-0	</a:t>
            </a:r>
            <a:r>
              <a:rPr lang="cs-CZ" i="1" dirty="0" smtClean="0"/>
              <a:t>(nes-e-0, peč-e-0, ber-e-0, maž-e-0, tř-e-0)</a:t>
            </a:r>
          </a:p>
          <a:p>
            <a:r>
              <a:rPr lang="cs-CZ" dirty="0" smtClean="0"/>
              <a:t>-ne-0 </a:t>
            </a:r>
            <a:r>
              <a:rPr lang="cs-CZ" i="1" dirty="0" smtClean="0"/>
              <a:t>(tesk-ne-0, mi-ne-0, zač-ne-0)</a:t>
            </a:r>
            <a:endParaRPr lang="cs-CZ" dirty="0" smtClean="0"/>
          </a:p>
          <a:p>
            <a:r>
              <a:rPr lang="cs-CZ" dirty="0" smtClean="0"/>
              <a:t>-je-0	 </a:t>
            </a:r>
            <a:r>
              <a:rPr lang="cs-CZ" i="1" dirty="0" smtClean="0"/>
              <a:t>(kry-je-0, kupu-je-0)</a:t>
            </a:r>
            <a:endParaRPr lang="cs-CZ" dirty="0" smtClean="0"/>
          </a:p>
          <a:p>
            <a:r>
              <a:rPr lang="cs-CZ" dirty="0" smtClean="0"/>
              <a:t>-í-0  </a:t>
            </a:r>
            <a:r>
              <a:rPr lang="cs-CZ" i="1" dirty="0" smtClean="0"/>
              <a:t>(pros-í-0, trp-í-0, sáz-í-0)</a:t>
            </a:r>
            <a:endParaRPr lang="cs-CZ" dirty="0" smtClean="0"/>
          </a:p>
          <a:p>
            <a:r>
              <a:rPr lang="cs-CZ" dirty="0" smtClean="0"/>
              <a:t>-á-0 </a:t>
            </a:r>
            <a:r>
              <a:rPr lang="cs-CZ" i="1" dirty="0" smtClean="0"/>
              <a:t>(děl-á-0)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26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Mění se kmenotvorná přípona a </a:t>
            </a:r>
            <a:r>
              <a:rPr lang="cs-CZ" b="1" u="sng" dirty="0" smtClean="0"/>
              <a:t>soubor osobních </a:t>
            </a:r>
            <a:r>
              <a:rPr lang="cs-CZ" b="1" u="sng" dirty="0" smtClean="0">
                <a:solidFill>
                  <a:srgbClr val="FF0000"/>
                </a:solidFill>
              </a:rPr>
              <a:t>koncovek</a:t>
            </a:r>
            <a:r>
              <a:rPr lang="cs-CZ" b="1" u="sng" dirty="0" smtClean="0"/>
              <a:t> </a:t>
            </a:r>
            <a:r>
              <a:rPr lang="cs-CZ" dirty="0" smtClean="0"/>
              <a:t>je unifikovaný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723194"/>
              </p:ext>
            </p:extLst>
          </p:nvPr>
        </p:nvGraphicFramePr>
        <p:xfrm>
          <a:off x="838200" y="1825625"/>
          <a:ext cx="10515596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114"/>
                <a:gridCol w="774324"/>
                <a:gridCol w="72790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  <a:gridCol w="75111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peč-0-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maž-0-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cs-CZ" dirty="0" smtClean="0"/>
                        <a:t>/-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ber-0</a:t>
                      </a:r>
                    </a:p>
                    <a:p>
                      <a:r>
                        <a:rPr lang="cs-CZ" dirty="0" smtClean="0"/>
                        <a:t>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tř-0-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tisk-n-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mi-n-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zač-n-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kry-j-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cs-CZ" dirty="0" smtClean="0"/>
                        <a:t>/-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kup-</a:t>
                      </a:r>
                      <a:r>
                        <a:rPr lang="cs-CZ" dirty="0" err="1" smtClean="0"/>
                        <a:t>uj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cs-CZ" dirty="0" smtClean="0"/>
                        <a:t>/-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pros-í-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trp-í-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sáz</a:t>
                      </a:r>
                      <a:r>
                        <a:rPr lang="cs-CZ" dirty="0" smtClean="0"/>
                        <a:t>-í-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děl-á-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peč-e-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maž-e-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ber-e-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tř</a:t>
                      </a:r>
                      <a:r>
                        <a:rPr lang="cs-CZ" dirty="0" smtClean="0"/>
                        <a:t>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tisk-ne-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mi-ne-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zač-ne-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kry-je-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kup-</a:t>
                      </a:r>
                      <a:r>
                        <a:rPr lang="cs-CZ" dirty="0" err="1" smtClean="0"/>
                        <a:t>uje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pros-í-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trp-í-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sáz</a:t>
                      </a:r>
                      <a:r>
                        <a:rPr lang="cs-CZ" dirty="0" smtClean="0"/>
                        <a:t>-í-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děl-á-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peč-e-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maž-e-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ber-e-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tř-e-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tisk-ne-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mi-ne-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zač-ne-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kry-je-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kup-uje-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pros-í-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trp-í-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sáz-í-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děl-á-</a:t>
                      </a:r>
                      <a:r>
                        <a:rPr lang="cs-CZ" dirty="0" smtClean="0">
                          <a:solidFill>
                            <a:srgbClr val="C00000"/>
                          </a:solidFill>
                        </a:rPr>
                        <a:t>0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peč-e-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maž-e-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ber-e-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tř</a:t>
                      </a:r>
                      <a:r>
                        <a:rPr lang="cs-CZ" dirty="0" smtClean="0"/>
                        <a:t>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tisk-ne-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mi-ne-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zač-ne-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kry-je-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kup-</a:t>
                      </a:r>
                      <a:r>
                        <a:rPr lang="cs-CZ" dirty="0" err="1" smtClean="0"/>
                        <a:t>uje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pros-í-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trp-í-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 smtClean="0"/>
                        <a:t>sáz</a:t>
                      </a:r>
                      <a:r>
                        <a:rPr lang="cs-CZ" dirty="0" smtClean="0"/>
                        <a:t>-í-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děl-á-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me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peč-e-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maž-e-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ber-e-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tř</a:t>
                      </a:r>
                      <a:r>
                        <a:rPr lang="cs-CZ" dirty="0" smtClean="0"/>
                        <a:t>-e-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tisk-ne-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mi-ne-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zač-ne-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kry-je-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kup-</a:t>
                      </a:r>
                      <a:r>
                        <a:rPr lang="cs-CZ" dirty="0" err="1" smtClean="0"/>
                        <a:t>uje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pros-í-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trp-í-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sáz</a:t>
                      </a:r>
                      <a:r>
                        <a:rPr lang="cs-CZ" dirty="0" smtClean="0"/>
                        <a:t>-í-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děl-á-</a:t>
                      </a:r>
                      <a:r>
                        <a:rPr lang="cs-CZ" dirty="0" err="1" smtClean="0">
                          <a:solidFill>
                            <a:srgbClr val="C00000"/>
                          </a:solidFill>
                        </a:rPr>
                        <a:t>te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nes-0-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peč-0-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maž-0-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cs-CZ" dirty="0" smtClean="0"/>
                        <a:t>/-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ber-0-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tř-0-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tisk-n-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mi-n-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zač-n-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kry-j-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cs-CZ" dirty="0" smtClean="0"/>
                        <a:t>/-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kup-</a:t>
                      </a:r>
                      <a:r>
                        <a:rPr lang="cs-CZ" dirty="0" err="1" smtClean="0"/>
                        <a:t>uj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ou</a:t>
                      </a:r>
                      <a:r>
                        <a:rPr lang="cs-CZ" dirty="0" smtClean="0"/>
                        <a:t>/-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pros-0-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trp-0-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sáz</a:t>
                      </a:r>
                      <a:r>
                        <a:rPr lang="cs-CZ" dirty="0" smtClean="0"/>
                        <a:t>-ej-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děl-aj-</a:t>
                      </a:r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í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480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Mění se kmenotvorná přípona a </a:t>
            </a:r>
            <a:r>
              <a:rPr lang="cs-CZ" b="1" u="sng" dirty="0" smtClean="0"/>
              <a:t>soubor osobních </a:t>
            </a:r>
            <a:r>
              <a:rPr lang="cs-CZ" b="1" u="sng" dirty="0" smtClean="0">
                <a:solidFill>
                  <a:srgbClr val="FF0000"/>
                </a:solidFill>
              </a:rPr>
              <a:t>koncovek</a:t>
            </a:r>
            <a:r>
              <a:rPr lang="cs-CZ" b="1" u="sng" dirty="0" smtClean="0"/>
              <a:t> </a:t>
            </a:r>
            <a:r>
              <a:rPr lang="cs-CZ" dirty="0" smtClean="0"/>
              <a:t>je unifikovaný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3298" y="2104846"/>
            <a:ext cx="12361653" cy="40716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912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-e-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2" y="1570008"/>
            <a:ext cx="6294042" cy="44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02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1059</Words>
  <Application>Microsoft Office PowerPoint</Application>
  <PresentationFormat>Širokoúhlá obrazovka</PresentationFormat>
  <Paragraphs>242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CJJ04_10</vt:lpstr>
      <vt:lpstr>Haló, halare, halavi, halatum, tady Caesar…</vt:lpstr>
      <vt:lpstr>Jazykový humor a slovesné tvarosloví</vt:lpstr>
      <vt:lpstr>Poezie (Jan Skácel – Chyby Broskví)</vt:lpstr>
      <vt:lpstr>Slovesné paradigma, konjugační typ, analytické tvary</vt:lpstr>
      <vt:lpstr>Podle kmene přítomného (opěrný tvar je 3. osoba singuláru indikativu prézentu aktiva)</vt:lpstr>
      <vt:lpstr>Mění se kmenotvorná přípona a soubor osobních koncovek je unifikovaný</vt:lpstr>
      <vt:lpstr>Mění se kmenotvorná přípona a soubor osobních koncovek je unifikovaný</vt:lpstr>
      <vt:lpstr>-e-</vt:lpstr>
      <vt:lpstr>-ne-</vt:lpstr>
      <vt:lpstr>-je-</vt:lpstr>
      <vt:lpstr>-í-</vt:lpstr>
      <vt:lpstr>-á-</vt:lpstr>
      <vt:lpstr>Podle kmene minulého (opěrný tvar je tvar maskulina singuláru l-ového participia)/infinitivního (opěrný tvar je infinitiv)</vt:lpstr>
      <vt:lpstr>Podle kmene minulého (opěrný tvar je tvar maskulina singuláru l-ového participia)/infinitivního (opěrný tvar je infinitiv)</vt:lpstr>
      <vt:lpstr>kmenotvorný sufix nulový</vt:lpstr>
      <vt:lpstr>kmenotvorný sufix -nu</vt:lpstr>
      <vt:lpstr>kmenotvorný sufix -e-/-ě</vt:lpstr>
      <vt:lpstr>kmenotvorný sufix -i</vt:lpstr>
      <vt:lpstr>kmenotvorný sufix -a</vt:lpstr>
      <vt:lpstr>kmenotvorný sufix -ova</vt:lpstr>
      <vt:lpstr>Složitější případy</vt:lpstr>
      <vt:lpstr>Sledujte možné dvojice adjektivizovaných přechodníků (od kmene prézentního) a VS od kmene minulého</vt:lpstr>
      <vt:lpstr>Sledujte kmenotvornou příponu tvarů od kmene minulého a její podíl na derivaci</vt:lpstr>
      <vt:lpstr>Sledujte kmenotvornou příponu tvarů od kmene minulého a její podíl na derivaci</vt:lpstr>
      <vt:lpstr>Sledujte kmenotvornou příponu tvarů od kmene minulého a její podíl na derivaci</vt:lpstr>
      <vt:lpstr>Sledujte kmenotvornou příponu tvarů od kmene minulého a její podíl na derivaci</vt:lpstr>
      <vt:lpstr>Podíl kmenotvorných přípon na derivaci</vt:lpstr>
      <vt:lpstr>Třídy s omezeným derivačním potenciálem a frekventovaná deverbativa</vt:lpstr>
      <vt:lpstr>Třídy s omezeným derivačním potenciálem a frekventovaná deverbativa</vt:lpstr>
      <vt:lpstr>Třídy s omezeným derivačním potenciálem a frekventovaná deverbativa</vt:lpstr>
      <vt:lpstr>-0-, -e-, -nu-</vt:lpstr>
      <vt:lpstr>Jazykové hádanky?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CJJ04_10</dc:title>
  <dc:creator>petr</dc:creator>
  <cp:lastModifiedBy>petr</cp:lastModifiedBy>
  <cp:revision>44</cp:revision>
  <dcterms:created xsi:type="dcterms:W3CDTF">2020-01-22T13:55:11Z</dcterms:created>
  <dcterms:modified xsi:type="dcterms:W3CDTF">2020-02-14T14:06:11Z</dcterms:modified>
</cp:coreProperties>
</file>