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1" r:id="rId14"/>
    <p:sldId id="268" r:id="rId15"/>
    <p:sldId id="269" r:id="rId16"/>
    <p:sldId id="272" r:id="rId17"/>
    <p:sldId id="273" r:id="rId18"/>
    <p:sldId id="274" r:id="rId19"/>
    <p:sldId id="275" r:id="rId20"/>
    <p:sldId id="276" r:id="rId2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47996-42D1-444C-BF16-E0E6D61E589E}" type="datetimeFigureOut">
              <a:rPr lang="cs-CZ" smtClean="0"/>
              <a:t>2.4.2020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307F9-C5B6-46A7-A619-29472DD6F9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1907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47996-42D1-444C-BF16-E0E6D61E589E}" type="datetimeFigureOut">
              <a:rPr lang="cs-CZ" smtClean="0"/>
              <a:t>2.4.2020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307F9-C5B6-46A7-A619-29472DD6F9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3884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47996-42D1-444C-BF16-E0E6D61E589E}" type="datetimeFigureOut">
              <a:rPr lang="cs-CZ" smtClean="0"/>
              <a:t>2.4.2020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307F9-C5B6-46A7-A619-29472DD6F9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9399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47996-42D1-444C-BF16-E0E6D61E589E}" type="datetimeFigureOut">
              <a:rPr lang="cs-CZ" smtClean="0"/>
              <a:t>2.4.2020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307F9-C5B6-46A7-A619-29472DD6F9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9151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47996-42D1-444C-BF16-E0E6D61E589E}" type="datetimeFigureOut">
              <a:rPr lang="cs-CZ" smtClean="0"/>
              <a:t>2.4.2020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307F9-C5B6-46A7-A619-29472DD6F9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2216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47996-42D1-444C-BF16-E0E6D61E589E}" type="datetimeFigureOut">
              <a:rPr lang="cs-CZ" smtClean="0"/>
              <a:t>2.4.2020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307F9-C5B6-46A7-A619-29472DD6F9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8421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47996-42D1-444C-BF16-E0E6D61E589E}" type="datetimeFigureOut">
              <a:rPr lang="cs-CZ" smtClean="0"/>
              <a:t>2.4.2020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307F9-C5B6-46A7-A619-29472DD6F9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6851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47996-42D1-444C-BF16-E0E6D61E589E}" type="datetimeFigureOut">
              <a:rPr lang="cs-CZ" smtClean="0"/>
              <a:t>2.4.2020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307F9-C5B6-46A7-A619-29472DD6F9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2497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47996-42D1-444C-BF16-E0E6D61E589E}" type="datetimeFigureOut">
              <a:rPr lang="cs-CZ" smtClean="0"/>
              <a:t>2.4.2020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307F9-C5B6-46A7-A619-29472DD6F9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1794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47996-42D1-444C-BF16-E0E6D61E589E}" type="datetimeFigureOut">
              <a:rPr lang="cs-CZ" smtClean="0"/>
              <a:t>2.4.2020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307F9-C5B6-46A7-A619-29472DD6F9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8991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47996-42D1-444C-BF16-E0E6D61E589E}" type="datetimeFigureOut">
              <a:rPr lang="cs-CZ" smtClean="0"/>
              <a:t>2.4.2020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307F9-C5B6-46A7-A619-29472DD6F9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020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447996-42D1-444C-BF16-E0E6D61E589E}" type="datetimeFigureOut">
              <a:rPr lang="cs-CZ" smtClean="0"/>
              <a:t>2.4.2020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7307F9-C5B6-46A7-A619-29472DD6F9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7524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kontext.korpus.cz/freqs?ctxattrs=word%2Clemma%2Ctag&amp;attr_vmode=mixed&amp;pagesize=40&amp;q=~9cpQDfTpXuDl&amp;viewmode=kwic&amp;attrs=word%2Clemma%2Ctag&amp;corpname=syn2015&amp;attr_allpos=all&amp;fcrit=word%2Fie%200~0%3E0&amp;flimit=1&amp;freq_sort=&amp;fpage=1&amp;ftt_include_empty" TargetMode="External"/><Relationship Id="rId2" Type="http://schemas.openxmlformats.org/officeDocument/2006/relationships/hyperlink" Target="https://kontext.korpus.cz/view?ctxattrs=word%2Clemma%2Ctag&amp;attr_vmode=mixed&amp;pagesize=40&amp;q=~9cpQDfTpXuDl&amp;viewmode=kwic&amp;attrs=word%2Clemma%2Ctag&amp;corpname=syn2015&amp;attr_allpos=al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kontext.korpus.cz/freqs?ctxattrs=word%2Clemma%2Ctag&amp;attr_vmode=mixed&amp;pagesize=40&amp;q=~GpwvmTQrkiHF&amp;viewmode=kwic&amp;attrs=word%2Clemma%2Ctag&amp;corpname=syn2015&amp;attr_allpos=all&amp;fcrit=word%2Fie%200~0%3E0&amp;flimit=1&amp;freq_sort=&amp;fpage=1&amp;ftt_include_empty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kontext.korpus.cz/freqs?ctxattrs=word%2Clemma%2Ctag&amp;attr_vmode=mixed&amp;pagesize=40&amp;q=~WZcKqoJK18aD&amp;viewmode=kwic&amp;attrs=word%2Clemma%2Ctag&amp;corpname=syn2015&amp;attr_allpos=all&amp;fcrit=word%2Fie%200~0%3E0&amp;flimit=1&amp;freq_sort=&amp;fpage=1&amp;ftt_include_empty" TargetMode="External"/><Relationship Id="rId2" Type="http://schemas.openxmlformats.org/officeDocument/2006/relationships/hyperlink" Target="https://kontext.korpus.cz/view?ctxattrs=word%2Clemma%2Ctag&amp;attr_vmode=mixed&amp;pagesize=40&amp;q=~WZcKqoJK18aD&amp;viewmode=kwic&amp;attrs=word%2Clemma%2Ctag&amp;corpname=syn2015&amp;attr_allpos=all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kontext.korpus.cz/freqs?ctxattrs=word%2Clemma%2Ctag&amp;attr_vmode=mixed&amp;pagesize=40&amp;q=~rwQPKOpQMlPr&amp;viewmode=kwic&amp;attrs=word%2Clemma%2Ctag&amp;corpname=syn2015&amp;attr_allpos=all&amp;fcrit=word%2Fie%200~0%3E0&amp;flimit=1&amp;freq_sort=&amp;fpage=1&amp;ftt_include_empty" TargetMode="External"/><Relationship Id="rId2" Type="http://schemas.openxmlformats.org/officeDocument/2006/relationships/hyperlink" Target="https://kontext.korpus.cz/view?ctxattrs=word%2Clemma%2Ctag&amp;attr_vmode=mixed&amp;pagesize=40&amp;q=~rwQPKOpQMlPr&amp;viewmode=kwic&amp;attrs=word%2Clemma%2Ctag&amp;corpname=syn2015&amp;attr_allpos=all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CJJ04_12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cs-CZ" dirty="0" smtClean="0"/>
              <a:t>Klára Osolsobě</a:t>
            </a:r>
          </a:p>
          <a:p>
            <a:pPr lvl="0"/>
            <a:r>
              <a:rPr lang="cs-CZ" dirty="0" err="1" smtClean="0"/>
              <a:t>osolsobe</a:t>
            </a:r>
            <a:r>
              <a:rPr lang="en-US" dirty="0" smtClean="0"/>
              <a:t>@</a:t>
            </a:r>
            <a:r>
              <a:rPr lang="cs-CZ" dirty="0" smtClean="0"/>
              <a:t>phil.muni.cz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65514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 následujícího seznamu vyber slova, která mají stejnou morfémovou strukturu</a:t>
            </a:r>
            <a:r>
              <a:rPr lang="cs-CZ" b="1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70C0"/>
                </a:solidFill>
              </a:rPr>
              <a:t>vyprav-ě-č</a:t>
            </a:r>
            <a:r>
              <a:rPr lang="cs-CZ" dirty="0" smtClean="0"/>
              <a:t>, </a:t>
            </a:r>
            <a:r>
              <a:rPr lang="cs-CZ" dirty="0" err="1" smtClean="0">
                <a:solidFill>
                  <a:srgbClr val="00B050"/>
                </a:solidFill>
              </a:rPr>
              <a:t>zelen-áč</a:t>
            </a:r>
            <a:r>
              <a:rPr lang="cs-CZ" dirty="0" smtClean="0"/>
              <a:t>, kleč, leč, </a:t>
            </a:r>
            <a:r>
              <a:rPr lang="cs-CZ" dirty="0" smtClean="0">
                <a:solidFill>
                  <a:srgbClr val="0070C0"/>
                </a:solidFill>
              </a:rPr>
              <a:t>lup-i-č</a:t>
            </a:r>
            <a:r>
              <a:rPr lang="cs-CZ" dirty="0" smtClean="0"/>
              <a:t>, </a:t>
            </a:r>
            <a:r>
              <a:rPr lang="cs-CZ" dirty="0" smtClean="0">
                <a:solidFill>
                  <a:srgbClr val="00B050"/>
                </a:solidFill>
              </a:rPr>
              <a:t>vous-</a:t>
            </a:r>
            <a:r>
              <a:rPr lang="cs-CZ" dirty="0" err="1" smtClean="0">
                <a:solidFill>
                  <a:srgbClr val="00B050"/>
                </a:solidFill>
              </a:rPr>
              <a:t>áč</a:t>
            </a:r>
            <a:endParaRPr lang="cs-CZ" dirty="0" smtClean="0">
              <a:solidFill>
                <a:srgbClr val="00B050"/>
              </a:solidFill>
            </a:endParaRPr>
          </a:p>
          <a:p>
            <a:r>
              <a:rPr lang="cs-CZ" dirty="0" smtClean="0">
                <a:solidFill>
                  <a:srgbClr val="0070C0"/>
                </a:solidFill>
              </a:rPr>
              <a:t>hor-o-lez-</a:t>
            </a:r>
            <a:r>
              <a:rPr lang="cs-CZ" dirty="0" err="1" smtClean="0">
                <a:solidFill>
                  <a:srgbClr val="0070C0"/>
                </a:solidFill>
              </a:rPr>
              <a:t>ec</a:t>
            </a:r>
            <a:r>
              <a:rPr lang="cs-CZ" dirty="0" smtClean="0"/>
              <a:t>, plec, kopec, samec, </a:t>
            </a:r>
            <a:r>
              <a:rPr lang="cs-CZ" dirty="0" smtClean="0">
                <a:solidFill>
                  <a:srgbClr val="0070C0"/>
                </a:solidFill>
              </a:rPr>
              <a:t>břich-o-mluv-</a:t>
            </a:r>
            <a:r>
              <a:rPr lang="cs-CZ" dirty="0" err="1" smtClean="0">
                <a:solidFill>
                  <a:srgbClr val="0070C0"/>
                </a:solidFill>
              </a:rPr>
              <a:t>ec</a:t>
            </a:r>
            <a:endParaRPr lang="cs-CZ" dirty="0" smtClean="0">
              <a:solidFill>
                <a:srgbClr val="0070C0"/>
              </a:solidFill>
            </a:endParaRPr>
          </a:p>
          <a:p>
            <a:r>
              <a:rPr lang="cs-CZ" dirty="0" smtClean="0"/>
              <a:t>motel, postel, </a:t>
            </a:r>
            <a:r>
              <a:rPr lang="cs-CZ" dirty="0" err="1" smtClean="0">
                <a:solidFill>
                  <a:srgbClr val="0070C0"/>
                </a:solidFill>
              </a:rPr>
              <a:t>obyv</a:t>
            </a:r>
            <a:r>
              <a:rPr lang="cs-CZ" dirty="0" smtClean="0">
                <a:solidFill>
                  <a:srgbClr val="0070C0"/>
                </a:solidFill>
              </a:rPr>
              <a:t>-a-tel</a:t>
            </a:r>
            <a:r>
              <a:rPr lang="cs-CZ" dirty="0" smtClean="0"/>
              <a:t>, věrtel, </a:t>
            </a:r>
            <a:r>
              <a:rPr lang="cs-CZ" dirty="0" err="1" smtClean="0">
                <a:solidFill>
                  <a:srgbClr val="0070C0"/>
                </a:solidFill>
              </a:rPr>
              <a:t>pis</a:t>
            </a:r>
            <a:r>
              <a:rPr lang="cs-CZ" dirty="0" smtClean="0">
                <a:solidFill>
                  <a:srgbClr val="0070C0"/>
                </a:solidFill>
              </a:rPr>
              <a:t>-a-tel</a:t>
            </a:r>
            <a:r>
              <a:rPr lang="cs-CZ" dirty="0" smtClean="0"/>
              <a:t>,</a:t>
            </a:r>
          </a:p>
          <a:p>
            <a:r>
              <a:rPr lang="cs-CZ" dirty="0" smtClean="0"/>
              <a:t>píšící, </a:t>
            </a:r>
            <a:r>
              <a:rPr lang="cs-CZ" dirty="0" err="1" smtClean="0">
                <a:solidFill>
                  <a:srgbClr val="0070C0"/>
                </a:solidFill>
              </a:rPr>
              <a:t>řadi</a:t>
            </a:r>
            <a:r>
              <a:rPr lang="cs-CZ" dirty="0" smtClean="0">
                <a:solidFill>
                  <a:srgbClr val="0070C0"/>
                </a:solidFill>
              </a:rPr>
              <a:t>-c-í</a:t>
            </a:r>
            <a:r>
              <a:rPr lang="cs-CZ" dirty="0" smtClean="0"/>
              <a:t>, </a:t>
            </a:r>
            <a:r>
              <a:rPr lang="cs-CZ" dirty="0" smtClean="0">
                <a:solidFill>
                  <a:srgbClr val="0070C0"/>
                </a:solidFill>
              </a:rPr>
              <a:t>kry-c-í</a:t>
            </a:r>
            <a:r>
              <a:rPr lang="cs-CZ" dirty="0" smtClean="0"/>
              <a:t>, </a:t>
            </a:r>
            <a:r>
              <a:rPr lang="cs-CZ" dirty="0" err="1" smtClean="0"/>
              <a:t>zimoucí</a:t>
            </a:r>
            <a:r>
              <a:rPr lang="cs-CZ" dirty="0" smtClean="0"/>
              <a:t>, telecí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51920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Formulujte pravidlo, jímž se řídí</a:t>
            </a:r>
            <a:r>
              <a:rPr lang="cs-CZ" b="1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Distribuce variantní koncovky </a:t>
            </a:r>
            <a:r>
              <a:rPr lang="cs-CZ" i="1" dirty="0" smtClean="0"/>
              <a:t>-0</a:t>
            </a:r>
            <a:r>
              <a:rPr lang="cs-CZ" dirty="0" smtClean="0"/>
              <a:t> v genitivu plurálu substantiv typu </a:t>
            </a:r>
            <a:r>
              <a:rPr lang="cs-CZ" i="1" dirty="0" smtClean="0"/>
              <a:t>růže.</a:t>
            </a:r>
          </a:p>
          <a:p>
            <a:r>
              <a:rPr lang="cs-CZ" dirty="0" smtClean="0"/>
              <a:t>Distribuce variantní koncovky </a:t>
            </a:r>
            <a:r>
              <a:rPr lang="cs-CZ" i="1" dirty="0" smtClean="0"/>
              <a:t>–a</a:t>
            </a:r>
            <a:r>
              <a:rPr lang="cs-CZ" dirty="0" smtClean="0"/>
              <a:t> v genitivu singuláru substantiv typu </a:t>
            </a:r>
            <a:r>
              <a:rPr lang="cs-CZ" i="1" dirty="0" smtClean="0"/>
              <a:t>hrad</a:t>
            </a:r>
            <a:r>
              <a:rPr lang="cs-CZ" i="1" dirty="0" smtClean="0"/>
              <a:t>.</a:t>
            </a:r>
          </a:p>
          <a:p>
            <a:r>
              <a:rPr lang="cs-CZ" dirty="0" smtClean="0"/>
              <a:t>Distribuce variantní koncovky </a:t>
            </a:r>
            <a:r>
              <a:rPr lang="cs-CZ" i="1" dirty="0" smtClean="0"/>
              <a:t>–</a:t>
            </a:r>
            <a:r>
              <a:rPr lang="cs-CZ" i="1" dirty="0" err="1"/>
              <a:t>á</a:t>
            </a:r>
            <a:r>
              <a:rPr lang="cs-CZ" i="1" dirty="0" err="1" smtClean="0"/>
              <a:t>ch</a:t>
            </a:r>
            <a:r>
              <a:rPr lang="cs-CZ" dirty="0" smtClean="0"/>
              <a:t> v lokálu plurálu substantiv typu </a:t>
            </a:r>
            <a:r>
              <a:rPr lang="cs-CZ" i="1" dirty="0" smtClean="0"/>
              <a:t>město</a:t>
            </a:r>
            <a:r>
              <a:rPr lang="cs-CZ" i="1" dirty="0" smtClean="0"/>
              <a:t>.</a:t>
            </a:r>
          </a:p>
          <a:p>
            <a:r>
              <a:rPr lang="cs-CZ" dirty="0" smtClean="0"/>
              <a:t>Distribuce grafické variantní koncovky </a:t>
            </a:r>
            <a:r>
              <a:rPr lang="cs-CZ" i="1" dirty="0" smtClean="0"/>
              <a:t>–i</a:t>
            </a:r>
            <a:r>
              <a:rPr lang="cs-CZ" dirty="0" smtClean="0"/>
              <a:t> v genitivu singuláru (</a:t>
            </a:r>
            <a:r>
              <a:rPr lang="cs-CZ" dirty="0" err="1" smtClean="0"/>
              <a:t>nomintivu</a:t>
            </a:r>
            <a:r>
              <a:rPr lang="cs-CZ" dirty="0" smtClean="0"/>
              <a:t>, akuzativu a vokativu plurálu) substantiv typu </a:t>
            </a:r>
            <a:r>
              <a:rPr lang="cs-CZ" i="1" dirty="0" smtClean="0"/>
              <a:t>žena</a:t>
            </a:r>
            <a:r>
              <a:rPr lang="cs-CZ" i="1" dirty="0" smtClean="0"/>
              <a:t>.</a:t>
            </a:r>
          </a:p>
          <a:p>
            <a:endParaRPr lang="cs-CZ" i="1" dirty="0" smtClean="0"/>
          </a:p>
          <a:p>
            <a:endParaRPr lang="cs-CZ" i="1" dirty="0" smtClean="0"/>
          </a:p>
          <a:p>
            <a:endParaRPr lang="cs-CZ" i="1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0571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Distribuce variantní koncovky </a:t>
            </a:r>
            <a:r>
              <a:rPr lang="cs-CZ" i="1" dirty="0" smtClean="0">
                <a:solidFill>
                  <a:srgbClr val="FF0000"/>
                </a:solidFill>
              </a:rPr>
              <a:t>-0</a:t>
            </a:r>
            <a:r>
              <a:rPr lang="cs-CZ" dirty="0" smtClean="0">
                <a:solidFill>
                  <a:srgbClr val="FF0000"/>
                </a:solidFill>
              </a:rPr>
              <a:t> v genitivu plurálu substantiv typu </a:t>
            </a:r>
            <a:r>
              <a:rPr lang="cs-CZ" i="1" dirty="0" smtClean="0">
                <a:solidFill>
                  <a:srgbClr val="FF0000"/>
                </a:solidFill>
              </a:rPr>
              <a:t>růže.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Tuto variantu mají:</a:t>
            </a:r>
          </a:p>
          <a:p>
            <a:r>
              <a:rPr lang="cs-CZ" dirty="0" smtClean="0"/>
              <a:t>substantiva tvořená sufixem </a:t>
            </a:r>
            <a:r>
              <a:rPr lang="cs-CZ" i="1" dirty="0" smtClean="0"/>
              <a:t>–</a:t>
            </a:r>
            <a:r>
              <a:rPr lang="cs-CZ" i="1" dirty="0" err="1" smtClean="0"/>
              <a:t>ice</a:t>
            </a:r>
            <a:endParaRPr lang="cs-CZ" dirty="0" smtClean="0"/>
          </a:p>
          <a:p>
            <a:r>
              <a:rPr lang="cs-CZ" dirty="0" smtClean="0"/>
              <a:t>substantiva tvořená sufixem </a:t>
            </a:r>
            <a:r>
              <a:rPr lang="cs-CZ" i="1" dirty="0" smtClean="0"/>
              <a:t>–</a:t>
            </a:r>
            <a:r>
              <a:rPr lang="cs-CZ" i="1" dirty="0" err="1" smtClean="0"/>
              <a:t>yně</a:t>
            </a:r>
            <a:r>
              <a:rPr lang="cs-CZ" i="1" dirty="0" smtClean="0"/>
              <a:t> </a:t>
            </a:r>
            <a:r>
              <a:rPr lang="cs-CZ" dirty="0" smtClean="0"/>
              <a:t>(většinou mají dubletu, tedy obě koncovky –í/-0)</a:t>
            </a:r>
          </a:p>
          <a:p>
            <a:r>
              <a:rPr lang="cs-CZ" dirty="0" smtClean="0"/>
              <a:t>jednotlivá substantiva jako např. </a:t>
            </a:r>
            <a:r>
              <a:rPr lang="cs-CZ" i="1" dirty="0" smtClean="0"/>
              <a:t>košile, míle, svíce, chvíle, plíce, …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89406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Můžeme je najít v korpusu: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https://kontext.korpus.cz/view?ctxattrs=word%2Clemma%2Ctag&amp;attr_vmode=mixed&amp;pagesize=40&amp;q=~9cpQDfTpXuDl&amp;viewmode=kwic&amp;attrs=word%2Clemma%2Ctag&amp;corpname=syn2015&amp;attr_allpos=all</a:t>
            </a:r>
            <a:endParaRPr lang="cs-CZ" dirty="0" smtClean="0"/>
          </a:p>
          <a:p>
            <a:r>
              <a:rPr lang="cs-CZ" dirty="0" smtClean="0">
                <a:hlinkClick r:id="rId3"/>
              </a:rPr>
              <a:t>https://kontext.korpus.cz/freqs?ctxattrs=word%2Clemma%2Ctag&amp;attr_vmode=mixed&amp;pagesize=40&amp;q=~9cpQDfTpXuDl&amp;viewmode=kwic&amp;attrs=word%2Clemma%2Ctag&amp;corpname=syn2015&amp;attr_allpos=all&amp;fcrit=word%2Fie%200~0%3E0&amp;flimit=1&amp;freq_sort=&amp;fpage=1&amp;ftt_include_empty</a:t>
            </a:r>
            <a:r>
              <a:rPr lang="cs-CZ" dirty="0" smtClean="0"/>
              <a:t>=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26780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Distribuce variantní koncovky </a:t>
            </a:r>
            <a:r>
              <a:rPr lang="cs-CZ" i="1" dirty="0" smtClean="0">
                <a:solidFill>
                  <a:srgbClr val="FF0000"/>
                </a:solidFill>
              </a:rPr>
              <a:t>–a</a:t>
            </a:r>
            <a:r>
              <a:rPr lang="cs-CZ" dirty="0" smtClean="0">
                <a:solidFill>
                  <a:srgbClr val="FF0000"/>
                </a:solidFill>
              </a:rPr>
              <a:t> v genitivu singuláru substantiv typu </a:t>
            </a:r>
            <a:r>
              <a:rPr lang="cs-CZ" i="1" dirty="0" smtClean="0">
                <a:solidFill>
                  <a:srgbClr val="FF0000"/>
                </a:solidFill>
              </a:rPr>
              <a:t>hrad.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Tuto variantu mají:</a:t>
            </a:r>
          </a:p>
          <a:p>
            <a:r>
              <a:rPr lang="cs-CZ" dirty="0" smtClean="0"/>
              <a:t>asi kolem 200 substantiv, mezi nimiž lze definovat typické skupiny, jako např. názvů dnů v týdnu, měsíců, měst, geometrických útvarů, atd.</a:t>
            </a:r>
          </a:p>
          <a:p>
            <a:r>
              <a:rPr lang="cs-CZ" i="1" dirty="0" smtClean="0"/>
              <a:t>pondělka, úterka, čtvrtka</a:t>
            </a:r>
          </a:p>
          <a:p>
            <a:r>
              <a:rPr lang="cs-CZ" i="1" dirty="0" smtClean="0"/>
              <a:t>ledna, února, března, dubna, …</a:t>
            </a:r>
          </a:p>
          <a:p>
            <a:r>
              <a:rPr lang="cs-CZ" i="1" dirty="0" smtClean="0"/>
              <a:t>Berlína, Londýna, Kolína, Říma, Jeruzaléma, Vsetína, Prostějova, …</a:t>
            </a:r>
          </a:p>
          <a:p>
            <a:r>
              <a:rPr lang="cs-CZ" i="1" dirty="0" smtClean="0"/>
              <a:t>trojúhelníka, </a:t>
            </a:r>
            <a:r>
              <a:rPr lang="cs-CZ" i="1" dirty="0" err="1" smtClean="0"/>
              <a:t>čtyřúhelníka</a:t>
            </a:r>
            <a:r>
              <a:rPr lang="cs-CZ" i="1" dirty="0" smtClean="0"/>
              <a:t>, …</a:t>
            </a:r>
          </a:p>
          <a:p>
            <a:r>
              <a:rPr lang="cs-CZ" i="1" dirty="0" smtClean="0"/>
              <a:t>lesa, komína, mlýna, kláštera, …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96749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Můžeme je najít v korpusu: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https://kontext.korpus.cz/view?ctxattrs=word%2Clemma%2Ctag&amp;attr_vmode=mixed&amp;pagesize=40&amp;q=~GpwvmTQrkiHF&amp;viewmode=kwic&amp;attrs=word%2Clemma%2Ctag&amp;corpname=syn2015&amp;attr_allpos=all</a:t>
            </a:r>
            <a:endParaRPr lang="en-US" dirty="0" smtClean="0">
              <a:hlinkClick r:id="rId2"/>
            </a:endParaRPr>
          </a:p>
          <a:p>
            <a:r>
              <a:rPr lang="cs-CZ" dirty="0" smtClean="0">
                <a:hlinkClick r:id="rId2"/>
              </a:rPr>
              <a:t>https://kontext.korpus.cz/freqs?ctxattrs=word%2Clemma%2Ctag&amp;attr_vmode=mixed&amp;pagesize=40&amp;q=~GpwvmTQrkiHF&amp;viewmode=kwic&amp;attrs=word%2Clemma%2Ctag&amp;corpname=syn2015&amp;attr_allpos=all&amp;fcrit=word%2Fie%200~0%3E0&amp;flimit=1&amp;freq_sort=&amp;fpage=1&amp;ftt_include_empty</a:t>
            </a:r>
            <a:r>
              <a:rPr lang="cs-CZ" dirty="0" smtClean="0"/>
              <a:t>=</a:t>
            </a:r>
            <a:endParaRPr lang="en-US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32234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Distribuce variantní koncovky </a:t>
            </a:r>
            <a:r>
              <a:rPr lang="cs-CZ" i="1" dirty="0" smtClean="0">
                <a:solidFill>
                  <a:srgbClr val="FF0000"/>
                </a:solidFill>
              </a:rPr>
              <a:t>–</a:t>
            </a:r>
            <a:r>
              <a:rPr lang="cs-CZ" i="1" dirty="0" err="1" smtClean="0">
                <a:solidFill>
                  <a:srgbClr val="FF0000"/>
                </a:solidFill>
              </a:rPr>
              <a:t>ách</a:t>
            </a:r>
            <a:r>
              <a:rPr lang="cs-CZ" dirty="0" smtClean="0">
                <a:solidFill>
                  <a:srgbClr val="FF0000"/>
                </a:solidFill>
              </a:rPr>
              <a:t> v lokálu plurálu substantiv typu </a:t>
            </a:r>
            <a:r>
              <a:rPr lang="cs-CZ" i="1" dirty="0" smtClean="0">
                <a:solidFill>
                  <a:srgbClr val="FF0000"/>
                </a:solidFill>
              </a:rPr>
              <a:t>město.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Variantu mají většinou deminutiva, která by jinak po finálním </a:t>
            </a:r>
            <a:r>
              <a:rPr lang="cs-CZ" i="1" dirty="0" smtClean="0"/>
              <a:t>k </a:t>
            </a:r>
            <a:r>
              <a:rPr lang="cs-CZ" dirty="0" smtClean="0"/>
              <a:t>vyžadovala alternaci </a:t>
            </a:r>
            <a:r>
              <a:rPr lang="cs-CZ" i="1" dirty="0" smtClean="0"/>
              <a:t>k-c.</a:t>
            </a:r>
          </a:p>
          <a:p>
            <a:r>
              <a:rPr lang="cs-CZ" dirty="0" smtClean="0">
                <a:hlinkClick r:id="rId2"/>
              </a:rPr>
              <a:t>https://kontext.korpus.cz/view?ctxattrs=word%2Clemma%2Ctag&amp;attr_vmode=mixed&amp;pagesize=40&amp;q=~WZcKqoJK18aD&amp;viewmode=kwic&amp;attrs=word%2Clemma%2Ctag&amp;corpname=syn2015&amp;attr_allpos=all</a:t>
            </a:r>
            <a:endParaRPr lang="cs-CZ" dirty="0" smtClean="0"/>
          </a:p>
          <a:p>
            <a:r>
              <a:rPr lang="cs-CZ" dirty="0" smtClean="0">
                <a:hlinkClick r:id="rId3"/>
              </a:rPr>
              <a:t>https://kontext.korpus.cz/freqs?ctxattrs=word%2Clemma%2Ctag&amp;attr_vmode=mixed&amp;pagesize=40&amp;q=~WZcKqoJK18aD&amp;viewmode=kwic&amp;attrs=word%2Clemma%2Ctag&amp;corpname=syn2015&amp;attr_allpos=all&amp;fcrit=word%2Fie%200~0%3E0&amp;flimit=1&amp;freq_sort=&amp;fpage=1&amp;ftt_include_empty</a:t>
            </a:r>
            <a:r>
              <a:rPr lang="cs-CZ" dirty="0" smtClean="0"/>
              <a:t>=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49902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Distribuce grafické variantní koncovky </a:t>
            </a:r>
            <a:r>
              <a:rPr lang="cs-CZ" i="1" dirty="0" smtClean="0">
                <a:solidFill>
                  <a:srgbClr val="FF0000"/>
                </a:solidFill>
              </a:rPr>
              <a:t>–i</a:t>
            </a:r>
            <a:r>
              <a:rPr lang="cs-CZ" dirty="0" smtClean="0">
                <a:solidFill>
                  <a:srgbClr val="FF0000"/>
                </a:solidFill>
              </a:rPr>
              <a:t> v genitivu singuláru (</a:t>
            </a:r>
            <a:r>
              <a:rPr lang="cs-CZ" dirty="0" err="1" smtClean="0">
                <a:solidFill>
                  <a:srgbClr val="FF0000"/>
                </a:solidFill>
              </a:rPr>
              <a:t>nomintivu</a:t>
            </a:r>
            <a:r>
              <a:rPr lang="cs-CZ" dirty="0" smtClean="0">
                <a:solidFill>
                  <a:srgbClr val="FF0000"/>
                </a:solidFill>
              </a:rPr>
              <a:t>, akuzativu a vokativu plurálu) substantiv typu </a:t>
            </a:r>
            <a:r>
              <a:rPr lang="cs-CZ" i="1" dirty="0" smtClean="0">
                <a:solidFill>
                  <a:srgbClr val="FF0000"/>
                </a:solidFill>
              </a:rPr>
              <a:t>žena.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Tuto grafickou variantu mají substantiva, která mají před koncovkou </a:t>
            </a:r>
            <a:r>
              <a:rPr lang="cs-CZ" i="1" dirty="0" smtClean="0"/>
              <a:t>–a </a:t>
            </a:r>
            <a:r>
              <a:rPr lang="cs-CZ" dirty="0" smtClean="0"/>
              <a:t>v nominativu singuláru měkkou so</a:t>
            </a:r>
            <a:r>
              <a:rPr lang="en-US" dirty="0" smtClean="0"/>
              <a:t>u</a:t>
            </a:r>
            <a:r>
              <a:rPr lang="cs-CZ" dirty="0" smtClean="0"/>
              <a:t>hlásku</a:t>
            </a:r>
            <a:endParaRPr lang="cs-CZ" dirty="0" smtClean="0"/>
          </a:p>
          <a:p>
            <a:r>
              <a:rPr lang="cs-CZ" i="1" dirty="0" smtClean="0"/>
              <a:t>Keňa, Toňa, Soňa, skica, </a:t>
            </a:r>
            <a:r>
              <a:rPr lang="cs-CZ" i="1" dirty="0" err="1" smtClean="0"/>
              <a:t>soja</a:t>
            </a:r>
            <a:r>
              <a:rPr lang="cs-CZ" i="1" dirty="0" smtClean="0"/>
              <a:t>, Míša, Anča, Naďa, Dáša, Máša, …</a:t>
            </a:r>
            <a:endParaRPr lang="en-US" i="1" dirty="0" smtClean="0"/>
          </a:p>
          <a:p>
            <a:r>
              <a:rPr lang="cs-CZ" dirty="0" smtClean="0">
                <a:hlinkClick r:id="rId2"/>
              </a:rPr>
              <a:t>https://kontext.korpus.cz/view?ctxattrs=word%2Clemma%2Ctag&amp;attr_vmode=mixed&amp;pagesize=40&amp;q=~rwQPKOpQMlPr&amp;viewmode=kwic&amp;attrs=word%2Clemma%2Ctag&amp;corpname=syn2015&amp;attr_allpos=all</a:t>
            </a:r>
            <a:endParaRPr lang="en-US" dirty="0" smtClean="0"/>
          </a:p>
          <a:p>
            <a:r>
              <a:rPr lang="cs-CZ" dirty="0" smtClean="0">
                <a:hlinkClick r:id="rId3"/>
              </a:rPr>
              <a:t>https://kontext.korpus.cz/freqs?ctxattrs=word%2Clemma%2Ctag&amp;attr_vmode=mixed&amp;pagesize=40&amp;q=~rwQPKOpQMlPr&amp;viewmode=kwic&amp;attrs=word%2Clemma%2Ctag&amp;corpname=syn2015&amp;attr_allpos=all&amp;fcrit=word%2Fie%200~0%3E0&amp;flimit=1&amp;freq_sort=&amp;fpage=1&amp;ftt_include_empty</a:t>
            </a:r>
            <a:r>
              <a:rPr lang="cs-CZ" dirty="0" smtClean="0"/>
              <a:t>=</a:t>
            </a:r>
            <a:endParaRPr lang="en-US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31138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/>
              <a:t>Segmentuj slovesný tvar, deverbativum, vyznač kmenotvornou příponu a vyznač, kdy jde o derivaci </a:t>
            </a:r>
            <a:r>
              <a:rPr lang="cs-CZ" sz="3200" u="dbl" dirty="0"/>
              <a:t>od kmene</a:t>
            </a:r>
            <a:r>
              <a:rPr lang="cs-CZ" sz="3200" dirty="0"/>
              <a:t> a kdy jde o derivaci </a:t>
            </a:r>
            <a:r>
              <a:rPr lang="cs-CZ" sz="3200" u="wavy" dirty="0"/>
              <a:t>od kořene</a:t>
            </a:r>
            <a:r>
              <a:rPr lang="cs-CZ" sz="3200" dirty="0" smtClean="0"/>
              <a:t>: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krádež, </a:t>
            </a:r>
            <a:r>
              <a:rPr lang="cs-CZ" dirty="0" err="1" smtClean="0"/>
              <a:t>kradačka</a:t>
            </a:r>
            <a:r>
              <a:rPr lang="cs-CZ" dirty="0" smtClean="0"/>
              <a:t>, kradmý, </a:t>
            </a:r>
            <a:r>
              <a:rPr lang="cs-CZ" dirty="0" err="1" smtClean="0"/>
              <a:t>kradí</a:t>
            </a:r>
            <a:r>
              <a:rPr lang="cs-CZ" dirty="0" smtClean="0"/>
              <a:t>, vykradený</a:t>
            </a:r>
            <a:endParaRPr lang="cs-CZ" dirty="0"/>
          </a:p>
          <a:p>
            <a:r>
              <a:rPr lang="cs-CZ" dirty="0" smtClean="0"/>
              <a:t>těšitel, potěšení, útěšlivý,  potěšitelný, </a:t>
            </a:r>
          </a:p>
          <a:p>
            <a:r>
              <a:rPr lang="cs-CZ" dirty="0" smtClean="0"/>
              <a:t>mluvka, mluvčí, mluvený, rozmlouvající, výmluva</a:t>
            </a:r>
          </a:p>
          <a:p>
            <a:r>
              <a:rPr lang="en-US" dirty="0" err="1" smtClean="0"/>
              <a:t>malov</a:t>
            </a:r>
            <a:r>
              <a:rPr lang="cs-CZ" dirty="0" err="1" smtClean="0"/>
              <a:t>ání</a:t>
            </a:r>
            <a:r>
              <a:rPr lang="cs-CZ" dirty="0" smtClean="0"/>
              <a:t>, malba</a:t>
            </a:r>
            <a:r>
              <a:rPr lang="cs-CZ" dirty="0"/>
              <a:t>, </a:t>
            </a:r>
            <a:r>
              <a:rPr lang="cs-CZ" dirty="0" smtClean="0"/>
              <a:t>malující, malíř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57101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 smtClean="0"/>
              <a:t>Segmentuj slovesný tvar, deverbativum, vyznač </a:t>
            </a:r>
            <a:r>
              <a:rPr lang="cs-CZ" sz="3200" u="sng" dirty="0" smtClean="0"/>
              <a:t>kmenotvornou příponu</a:t>
            </a:r>
            <a:r>
              <a:rPr lang="cs-CZ" sz="3200" dirty="0" smtClean="0"/>
              <a:t> a vyznač, kdy jde o derivaci </a:t>
            </a:r>
            <a:r>
              <a:rPr lang="cs-CZ" sz="3200" dirty="0" smtClean="0">
                <a:solidFill>
                  <a:srgbClr val="FF0000"/>
                </a:solidFill>
              </a:rPr>
              <a:t>od kmene </a:t>
            </a:r>
            <a:r>
              <a:rPr lang="cs-CZ" sz="3200" dirty="0" smtClean="0"/>
              <a:t>a kdy jde o derivaci </a:t>
            </a:r>
            <a:r>
              <a:rPr lang="cs-CZ" sz="3200" dirty="0" smtClean="0">
                <a:solidFill>
                  <a:srgbClr val="00B050"/>
                </a:solidFill>
              </a:rPr>
              <a:t>od kořene</a:t>
            </a:r>
            <a:r>
              <a:rPr lang="cs-CZ" sz="3200" dirty="0" smtClean="0"/>
              <a:t>: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00B050"/>
                </a:solidFill>
              </a:rPr>
              <a:t>krád</a:t>
            </a:r>
            <a:r>
              <a:rPr lang="cs-CZ" dirty="0" err="1" smtClean="0"/>
              <a:t>-ež</a:t>
            </a:r>
            <a:r>
              <a:rPr lang="cs-CZ" dirty="0" smtClean="0"/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krad</a:t>
            </a:r>
            <a:r>
              <a:rPr lang="cs-CZ" dirty="0" smtClean="0">
                <a:solidFill>
                  <a:srgbClr val="FF0000"/>
                </a:solidFill>
              </a:rPr>
              <a:t>-</a:t>
            </a:r>
            <a:r>
              <a:rPr lang="cs-CZ" u="sng" dirty="0" smtClean="0">
                <a:solidFill>
                  <a:srgbClr val="FF0000"/>
                </a:solidFill>
              </a:rPr>
              <a:t>a</a:t>
            </a:r>
            <a:r>
              <a:rPr lang="cs-CZ" dirty="0" smtClean="0"/>
              <a:t>-č-k-a</a:t>
            </a:r>
            <a:r>
              <a:rPr lang="cs-CZ" dirty="0" smtClean="0">
                <a:solidFill>
                  <a:srgbClr val="00B050"/>
                </a:solidFill>
              </a:rPr>
              <a:t>, </a:t>
            </a:r>
            <a:r>
              <a:rPr lang="cs-CZ" dirty="0" err="1" smtClean="0">
                <a:solidFill>
                  <a:srgbClr val="00B050"/>
                </a:solidFill>
              </a:rPr>
              <a:t>krad</a:t>
            </a:r>
            <a:r>
              <a:rPr lang="cs-CZ" dirty="0" smtClean="0">
                <a:solidFill>
                  <a:srgbClr val="00B050"/>
                </a:solidFill>
              </a:rPr>
              <a:t>-</a:t>
            </a:r>
            <a:r>
              <a:rPr lang="cs-CZ" dirty="0" smtClean="0"/>
              <a:t>m-ý, </a:t>
            </a:r>
            <a:r>
              <a:rPr lang="cs-CZ" dirty="0" err="1" smtClean="0">
                <a:solidFill>
                  <a:srgbClr val="00B050"/>
                </a:solidFill>
              </a:rPr>
              <a:t>krad</a:t>
            </a:r>
            <a:r>
              <a:rPr lang="cs-CZ" dirty="0" smtClean="0"/>
              <a:t>-í, vy-</a:t>
            </a:r>
            <a:r>
              <a:rPr lang="cs-CZ" dirty="0" smtClean="0">
                <a:solidFill>
                  <a:srgbClr val="FF0000"/>
                </a:solidFill>
              </a:rPr>
              <a:t>krad-</a:t>
            </a:r>
            <a:r>
              <a:rPr lang="cs-CZ" u="sng" dirty="0" smtClean="0">
                <a:solidFill>
                  <a:srgbClr val="FF0000"/>
                </a:solidFill>
              </a:rPr>
              <a:t>0</a:t>
            </a:r>
            <a:r>
              <a:rPr lang="cs-CZ" dirty="0" smtClean="0">
                <a:solidFill>
                  <a:srgbClr val="FF0000"/>
                </a:solidFill>
              </a:rPr>
              <a:t>-</a:t>
            </a:r>
            <a:r>
              <a:rPr lang="cs-CZ" dirty="0" smtClean="0"/>
              <a:t>en-ý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těš-</a:t>
            </a:r>
            <a:r>
              <a:rPr lang="cs-CZ" u="sng" dirty="0" smtClean="0">
                <a:solidFill>
                  <a:srgbClr val="FF0000"/>
                </a:solidFill>
              </a:rPr>
              <a:t>i</a:t>
            </a:r>
            <a:r>
              <a:rPr lang="cs-CZ" dirty="0" smtClean="0">
                <a:solidFill>
                  <a:srgbClr val="FF0000"/>
                </a:solidFill>
              </a:rPr>
              <a:t>-</a:t>
            </a:r>
            <a:r>
              <a:rPr lang="cs-CZ" dirty="0" smtClean="0"/>
              <a:t>tel, po-</a:t>
            </a:r>
            <a:r>
              <a:rPr lang="cs-CZ" dirty="0" smtClean="0">
                <a:solidFill>
                  <a:srgbClr val="FF0000"/>
                </a:solidFill>
              </a:rPr>
              <a:t>těš-</a:t>
            </a:r>
            <a:r>
              <a:rPr lang="cs-CZ" u="sng" dirty="0" smtClean="0">
                <a:solidFill>
                  <a:srgbClr val="FF0000"/>
                </a:solidFill>
              </a:rPr>
              <a:t>0</a:t>
            </a:r>
            <a:r>
              <a:rPr lang="cs-CZ" dirty="0" smtClean="0">
                <a:solidFill>
                  <a:srgbClr val="FF0000"/>
                </a:solidFill>
              </a:rPr>
              <a:t>-</a:t>
            </a:r>
            <a:r>
              <a:rPr lang="cs-CZ" dirty="0" smtClean="0"/>
              <a:t>en-í, ú-</a:t>
            </a:r>
            <a:r>
              <a:rPr lang="cs-CZ" dirty="0" smtClean="0">
                <a:solidFill>
                  <a:srgbClr val="00B050"/>
                </a:solidFill>
              </a:rPr>
              <a:t>těš-</a:t>
            </a:r>
            <a:r>
              <a:rPr lang="cs-CZ" dirty="0" err="1" smtClean="0"/>
              <a:t>liv</a:t>
            </a:r>
            <a:r>
              <a:rPr lang="cs-CZ" dirty="0" smtClean="0"/>
              <a:t>-ý,  po-</a:t>
            </a:r>
            <a:r>
              <a:rPr lang="cs-CZ" dirty="0" smtClean="0">
                <a:solidFill>
                  <a:srgbClr val="FF0000"/>
                </a:solidFill>
              </a:rPr>
              <a:t>těš-</a:t>
            </a:r>
            <a:r>
              <a:rPr lang="cs-CZ" u="sng" dirty="0" smtClean="0">
                <a:solidFill>
                  <a:srgbClr val="FF0000"/>
                </a:solidFill>
              </a:rPr>
              <a:t>i</a:t>
            </a:r>
            <a:r>
              <a:rPr lang="cs-CZ" dirty="0" smtClean="0">
                <a:solidFill>
                  <a:srgbClr val="FF0000"/>
                </a:solidFill>
              </a:rPr>
              <a:t>-</a:t>
            </a:r>
            <a:r>
              <a:rPr lang="cs-CZ" dirty="0" err="1" smtClean="0"/>
              <a:t>teln</a:t>
            </a:r>
            <a:r>
              <a:rPr lang="cs-CZ" dirty="0" smtClean="0"/>
              <a:t>-ý, </a:t>
            </a:r>
          </a:p>
          <a:p>
            <a:r>
              <a:rPr lang="cs-CZ" dirty="0" smtClean="0">
                <a:solidFill>
                  <a:srgbClr val="00B050"/>
                </a:solidFill>
              </a:rPr>
              <a:t>mluv-</a:t>
            </a:r>
            <a:r>
              <a:rPr lang="cs-CZ" dirty="0" smtClean="0"/>
              <a:t>k-a, </a:t>
            </a:r>
            <a:r>
              <a:rPr lang="cs-CZ" dirty="0" smtClean="0">
                <a:solidFill>
                  <a:srgbClr val="00B050"/>
                </a:solidFill>
              </a:rPr>
              <a:t>mluv-</a:t>
            </a:r>
            <a:r>
              <a:rPr lang="cs-CZ" dirty="0" smtClean="0"/>
              <a:t>č-í, </a:t>
            </a:r>
            <a:r>
              <a:rPr lang="cs-CZ" dirty="0" smtClean="0">
                <a:solidFill>
                  <a:srgbClr val="FF0000"/>
                </a:solidFill>
              </a:rPr>
              <a:t>mluv-</a:t>
            </a:r>
            <a:r>
              <a:rPr lang="cs-CZ" u="sng" dirty="0" smtClean="0">
                <a:solidFill>
                  <a:srgbClr val="FF0000"/>
                </a:solidFill>
              </a:rPr>
              <a:t>0</a:t>
            </a:r>
            <a:r>
              <a:rPr lang="cs-CZ" dirty="0" smtClean="0">
                <a:solidFill>
                  <a:srgbClr val="FF0000"/>
                </a:solidFill>
              </a:rPr>
              <a:t>-</a:t>
            </a:r>
            <a:r>
              <a:rPr lang="cs-CZ" dirty="0" smtClean="0"/>
              <a:t>en-ý, </a:t>
            </a:r>
            <a:r>
              <a:rPr lang="cs-CZ" dirty="0" err="1" smtClean="0"/>
              <a:t>roz-</a:t>
            </a:r>
            <a:r>
              <a:rPr lang="cs-CZ" dirty="0" err="1" smtClean="0">
                <a:solidFill>
                  <a:srgbClr val="FF0000"/>
                </a:solidFill>
              </a:rPr>
              <a:t>mlouv-</a:t>
            </a:r>
            <a:r>
              <a:rPr lang="cs-CZ" u="sng" dirty="0" err="1" smtClean="0">
                <a:solidFill>
                  <a:srgbClr val="FF0000"/>
                </a:solidFill>
              </a:rPr>
              <a:t>aj</a:t>
            </a:r>
            <a:r>
              <a:rPr lang="cs-CZ" dirty="0" err="1" smtClean="0">
                <a:solidFill>
                  <a:srgbClr val="FF0000"/>
                </a:solidFill>
              </a:rPr>
              <a:t>-</a:t>
            </a:r>
            <a:r>
              <a:rPr lang="cs-CZ" dirty="0" err="1" smtClean="0"/>
              <a:t>í-c-í</a:t>
            </a:r>
            <a:r>
              <a:rPr lang="cs-CZ" dirty="0" smtClean="0"/>
              <a:t>, </a:t>
            </a:r>
            <a:r>
              <a:rPr lang="cs-CZ" dirty="0" err="1" smtClean="0"/>
              <a:t>vý</a:t>
            </a:r>
            <a:r>
              <a:rPr lang="cs-CZ" dirty="0" smtClean="0"/>
              <a:t>-</a:t>
            </a:r>
            <a:r>
              <a:rPr lang="cs-CZ" dirty="0" smtClean="0">
                <a:solidFill>
                  <a:srgbClr val="00B050"/>
                </a:solidFill>
              </a:rPr>
              <a:t>mluv-</a:t>
            </a:r>
            <a:r>
              <a:rPr lang="cs-CZ" dirty="0" smtClean="0"/>
              <a:t>a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mal</a:t>
            </a:r>
            <a:r>
              <a:rPr lang="cs-CZ" dirty="0" smtClean="0">
                <a:solidFill>
                  <a:srgbClr val="FF0000"/>
                </a:solidFill>
              </a:rPr>
              <a:t>-</a:t>
            </a:r>
            <a:r>
              <a:rPr lang="en-US" u="sng" dirty="0" err="1" smtClean="0">
                <a:solidFill>
                  <a:srgbClr val="FF0000"/>
                </a:solidFill>
              </a:rPr>
              <a:t>ov</a:t>
            </a:r>
            <a:r>
              <a:rPr lang="cs-CZ" u="sng" dirty="0" smtClean="0">
                <a:solidFill>
                  <a:srgbClr val="FF0000"/>
                </a:solidFill>
              </a:rPr>
              <a:t>á</a:t>
            </a:r>
            <a:r>
              <a:rPr lang="cs-CZ" dirty="0" smtClean="0">
                <a:solidFill>
                  <a:srgbClr val="FF0000"/>
                </a:solidFill>
              </a:rPr>
              <a:t>-</a:t>
            </a:r>
            <a:r>
              <a:rPr lang="cs-CZ" dirty="0" smtClean="0"/>
              <a:t>n-í, </a:t>
            </a:r>
            <a:r>
              <a:rPr lang="cs-CZ" dirty="0" err="1" smtClean="0">
                <a:solidFill>
                  <a:srgbClr val="00B050"/>
                </a:solidFill>
              </a:rPr>
              <a:t>mal</a:t>
            </a:r>
            <a:r>
              <a:rPr lang="cs-CZ" dirty="0" smtClean="0">
                <a:solidFill>
                  <a:srgbClr val="00B050"/>
                </a:solidFill>
              </a:rPr>
              <a:t>-</a:t>
            </a:r>
            <a:r>
              <a:rPr lang="cs-CZ" dirty="0" smtClean="0"/>
              <a:t>b-a, </a:t>
            </a:r>
            <a:r>
              <a:rPr lang="cs-CZ" dirty="0" err="1" smtClean="0">
                <a:solidFill>
                  <a:srgbClr val="FF0000"/>
                </a:solidFill>
              </a:rPr>
              <a:t>mal-</a:t>
            </a:r>
            <a:r>
              <a:rPr lang="cs-CZ" u="sng" dirty="0" err="1" smtClean="0">
                <a:solidFill>
                  <a:srgbClr val="FF0000"/>
                </a:solidFill>
              </a:rPr>
              <a:t>uj</a:t>
            </a:r>
            <a:r>
              <a:rPr lang="cs-CZ" dirty="0" err="1" smtClean="0">
                <a:solidFill>
                  <a:srgbClr val="FF0000"/>
                </a:solidFill>
              </a:rPr>
              <a:t>-</a:t>
            </a:r>
            <a:r>
              <a:rPr lang="cs-CZ" dirty="0" err="1" smtClean="0"/>
              <a:t>í-c-í</a:t>
            </a:r>
            <a:r>
              <a:rPr lang="cs-CZ" dirty="0" smtClean="0"/>
              <a:t>, </a:t>
            </a:r>
            <a:r>
              <a:rPr lang="cs-CZ" dirty="0" err="1" smtClean="0">
                <a:solidFill>
                  <a:srgbClr val="00B050"/>
                </a:solidFill>
              </a:rPr>
              <a:t>mal-</a:t>
            </a:r>
            <a:r>
              <a:rPr lang="cs-CZ" dirty="0" err="1" smtClean="0"/>
              <a:t>íř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4931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Najdi </a:t>
            </a:r>
            <a:r>
              <a:rPr lang="cs-CZ" dirty="0" smtClean="0">
                <a:solidFill>
                  <a:srgbClr val="FF0000"/>
                </a:solidFill>
              </a:rPr>
              <a:t>homonymní kořenové morfy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pochopíš, podepíšeš, nejspíš, uchopitelným</a:t>
            </a:r>
          </a:p>
          <a:p>
            <a:r>
              <a:rPr lang="cs-CZ" dirty="0" smtClean="0"/>
              <a:t>pohyb, hybaj, hybrid, shyb</a:t>
            </a:r>
          </a:p>
          <a:p>
            <a:r>
              <a:rPr lang="cs-CZ" dirty="0" smtClean="0"/>
              <a:t>matka, dotkla, výtka, patka</a:t>
            </a:r>
          </a:p>
          <a:p>
            <a:r>
              <a:rPr lang="cs-CZ" dirty="0" smtClean="0"/>
              <a:t>jednotlivě, vlivem, palivo, nakažlivý, zálivka</a:t>
            </a:r>
          </a:p>
          <a:p>
            <a:r>
              <a:rPr lang="cs-CZ" dirty="0" smtClean="0"/>
              <a:t>soupeř, peřej, peřina, opeřenec</a:t>
            </a:r>
          </a:p>
          <a:p>
            <a:r>
              <a:rPr lang="cs-CZ" dirty="0" smtClean="0"/>
              <a:t>podařit, hospodařit, bludař, sadař, rejdař, obdařený  </a:t>
            </a:r>
          </a:p>
          <a:p>
            <a:r>
              <a:rPr lang="cs-CZ" dirty="0" smtClean="0"/>
              <a:t> široký, rok, zákrok, úrok, prorokovaný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95599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 úkolu na týden (viz IS)  procvičíte další 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písemné práci ke </a:t>
            </a:r>
            <a:r>
              <a:rPr lang="cs-CZ" dirty="0" err="1" smtClean="0"/>
              <a:t>zk</a:t>
            </a:r>
            <a:r>
              <a:rPr lang="cs-CZ" dirty="0" smtClean="0"/>
              <a:t>. budou otázky analogické k těm, které jste řešili v domácích úkolech, popř. zde.</a:t>
            </a:r>
          </a:p>
          <a:p>
            <a:r>
              <a:rPr lang="cs-CZ" dirty="0" smtClean="0"/>
              <a:t>Pokud byste něčemu v řešeních výše popř. v řešeních k domácím úkolům nerozuměli, ptejte se e-mailem.</a:t>
            </a:r>
          </a:p>
          <a:p>
            <a:r>
              <a:rPr lang="cs-CZ" dirty="0" smtClean="0"/>
              <a:t>Přeju hodně štěstí u zkoušky.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8897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 / konzultujte Etymologický slovník</a:t>
            </a:r>
            <a:br>
              <a:rPr lang="cs-CZ" dirty="0" smtClean="0"/>
            </a:br>
            <a:r>
              <a:rPr lang="cs-CZ" dirty="0" smtClean="0">
                <a:solidFill>
                  <a:srgbClr val="FF0000"/>
                </a:solidFill>
              </a:rPr>
              <a:t>homonymní kořenové morfy </a:t>
            </a:r>
            <a:r>
              <a:rPr lang="cs-CZ" dirty="0" smtClean="0">
                <a:solidFill>
                  <a:srgbClr val="FFC000"/>
                </a:solidFill>
              </a:rPr>
              <a:t>(</a:t>
            </a:r>
            <a:r>
              <a:rPr lang="cs-CZ" dirty="0" err="1" smtClean="0">
                <a:solidFill>
                  <a:srgbClr val="FFC000"/>
                </a:solidFill>
              </a:rPr>
              <a:t>konekty</a:t>
            </a:r>
            <a:r>
              <a:rPr lang="cs-CZ" dirty="0" smtClean="0">
                <a:solidFill>
                  <a:srgbClr val="FFC000"/>
                </a:solidFill>
              </a:rPr>
              <a:t>)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</a:t>
            </a:r>
            <a:r>
              <a:rPr lang="cs-CZ" dirty="0" smtClean="0">
                <a:solidFill>
                  <a:srgbClr val="FF0000"/>
                </a:solidFill>
              </a:rPr>
              <a:t>chop</a:t>
            </a:r>
            <a:r>
              <a:rPr lang="cs-CZ" dirty="0" smtClean="0"/>
              <a:t>íš, podepíšeš, nejspíš, u</a:t>
            </a:r>
            <a:r>
              <a:rPr lang="cs-CZ" dirty="0" smtClean="0">
                <a:solidFill>
                  <a:srgbClr val="FF0000"/>
                </a:solidFill>
              </a:rPr>
              <a:t>chop</a:t>
            </a:r>
            <a:r>
              <a:rPr lang="cs-CZ" dirty="0" smtClean="0"/>
              <a:t>itelným</a:t>
            </a:r>
          </a:p>
          <a:p>
            <a:r>
              <a:rPr lang="cs-CZ" dirty="0" smtClean="0"/>
              <a:t>po</a:t>
            </a:r>
            <a:r>
              <a:rPr lang="cs-CZ" dirty="0" smtClean="0">
                <a:solidFill>
                  <a:srgbClr val="FF0000"/>
                </a:solidFill>
              </a:rPr>
              <a:t>hyb</a:t>
            </a:r>
            <a:r>
              <a:rPr lang="cs-CZ" dirty="0" smtClean="0"/>
              <a:t>, </a:t>
            </a:r>
            <a:r>
              <a:rPr lang="cs-CZ" dirty="0" smtClean="0">
                <a:solidFill>
                  <a:srgbClr val="FF0000"/>
                </a:solidFill>
              </a:rPr>
              <a:t>hyb</a:t>
            </a:r>
            <a:r>
              <a:rPr lang="cs-CZ" dirty="0" smtClean="0"/>
              <a:t>aj, hybrid, s</a:t>
            </a:r>
            <a:r>
              <a:rPr lang="cs-CZ" dirty="0" smtClean="0">
                <a:solidFill>
                  <a:srgbClr val="FF0000"/>
                </a:solidFill>
              </a:rPr>
              <a:t>hyb</a:t>
            </a:r>
          </a:p>
          <a:p>
            <a:r>
              <a:rPr lang="cs-CZ" dirty="0" smtClean="0"/>
              <a:t>matka, do</a:t>
            </a:r>
            <a:r>
              <a:rPr lang="cs-CZ" dirty="0" smtClean="0">
                <a:solidFill>
                  <a:srgbClr val="FF0000"/>
                </a:solidFill>
              </a:rPr>
              <a:t>tk</a:t>
            </a:r>
            <a:r>
              <a:rPr lang="cs-CZ" dirty="0" smtClean="0"/>
              <a:t>la, vý</a:t>
            </a:r>
            <a:r>
              <a:rPr lang="cs-CZ" dirty="0" smtClean="0">
                <a:solidFill>
                  <a:srgbClr val="FF0000"/>
                </a:solidFill>
              </a:rPr>
              <a:t>tk</a:t>
            </a:r>
            <a:r>
              <a:rPr lang="cs-CZ" dirty="0" smtClean="0"/>
              <a:t>a, patka</a:t>
            </a:r>
          </a:p>
          <a:p>
            <a:r>
              <a:rPr lang="cs-CZ" dirty="0" smtClean="0"/>
              <a:t>jednotlivě, v</a:t>
            </a:r>
            <a:r>
              <a:rPr lang="cs-CZ" dirty="0" smtClean="0">
                <a:solidFill>
                  <a:srgbClr val="FF0000"/>
                </a:solidFill>
              </a:rPr>
              <a:t>li</a:t>
            </a:r>
            <a:r>
              <a:rPr lang="cs-CZ" dirty="0" smtClean="0">
                <a:solidFill>
                  <a:srgbClr val="FFC000"/>
                </a:solidFill>
              </a:rPr>
              <a:t>v</a:t>
            </a:r>
            <a:r>
              <a:rPr lang="cs-CZ" dirty="0" smtClean="0"/>
              <a:t>em, palivo, nakažlivý, zá</a:t>
            </a:r>
            <a:r>
              <a:rPr lang="cs-CZ" dirty="0" smtClean="0">
                <a:solidFill>
                  <a:srgbClr val="FF0000"/>
                </a:solidFill>
              </a:rPr>
              <a:t>li</a:t>
            </a:r>
            <a:r>
              <a:rPr lang="cs-CZ" dirty="0" smtClean="0">
                <a:solidFill>
                  <a:srgbClr val="FFC000"/>
                </a:solidFill>
              </a:rPr>
              <a:t>v</a:t>
            </a:r>
            <a:r>
              <a:rPr lang="cs-CZ" dirty="0" smtClean="0"/>
              <a:t>ka</a:t>
            </a:r>
          </a:p>
          <a:p>
            <a:r>
              <a:rPr lang="cs-CZ" dirty="0" smtClean="0"/>
              <a:t>soupeř, peřej, </a:t>
            </a:r>
            <a:r>
              <a:rPr lang="cs-CZ" dirty="0" smtClean="0">
                <a:solidFill>
                  <a:srgbClr val="FF0000"/>
                </a:solidFill>
              </a:rPr>
              <a:t>peř</a:t>
            </a:r>
            <a:r>
              <a:rPr lang="cs-CZ" dirty="0" smtClean="0"/>
              <a:t>ina, o</a:t>
            </a:r>
            <a:r>
              <a:rPr lang="cs-CZ" dirty="0" smtClean="0">
                <a:solidFill>
                  <a:srgbClr val="FF0000"/>
                </a:solidFill>
              </a:rPr>
              <a:t>peř</a:t>
            </a:r>
            <a:r>
              <a:rPr lang="cs-CZ" dirty="0" smtClean="0"/>
              <a:t>enec</a:t>
            </a:r>
          </a:p>
          <a:p>
            <a:r>
              <a:rPr lang="cs-CZ" dirty="0" smtClean="0"/>
              <a:t>po</a:t>
            </a:r>
            <a:r>
              <a:rPr lang="cs-CZ" dirty="0" smtClean="0">
                <a:solidFill>
                  <a:srgbClr val="FF0000"/>
                </a:solidFill>
              </a:rPr>
              <a:t>dař</a:t>
            </a:r>
            <a:r>
              <a:rPr lang="cs-CZ" dirty="0" smtClean="0"/>
              <a:t>it, hospodařit, bludař, sadař, rejdař, obdařený, z</a:t>
            </a:r>
            <a:r>
              <a:rPr lang="cs-CZ" dirty="0" smtClean="0">
                <a:solidFill>
                  <a:srgbClr val="FF0000"/>
                </a:solidFill>
              </a:rPr>
              <a:t>dař</a:t>
            </a:r>
            <a:r>
              <a:rPr lang="cs-CZ" dirty="0" smtClean="0"/>
              <a:t>ilý  </a:t>
            </a:r>
          </a:p>
          <a:p>
            <a:r>
              <a:rPr lang="cs-CZ" dirty="0" smtClean="0"/>
              <a:t> široký, rok, zákrok, ú</a:t>
            </a:r>
            <a:r>
              <a:rPr lang="cs-CZ" dirty="0" smtClean="0">
                <a:solidFill>
                  <a:srgbClr val="FF0000"/>
                </a:solidFill>
              </a:rPr>
              <a:t>rok</a:t>
            </a:r>
            <a:r>
              <a:rPr lang="cs-CZ" dirty="0" smtClean="0"/>
              <a:t>, pro</a:t>
            </a:r>
            <a:r>
              <a:rPr lang="cs-CZ" dirty="0" smtClean="0">
                <a:solidFill>
                  <a:srgbClr val="FF0000"/>
                </a:solidFill>
              </a:rPr>
              <a:t>rok</a:t>
            </a:r>
            <a:r>
              <a:rPr lang="cs-CZ" dirty="0" smtClean="0"/>
              <a:t>ovaný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9130378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7368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Segmentuj slovní tvary a urči </a:t>
            </a:r>
            <a:r>
              <a:rPr lang="cs-CZ" dirty="0" smtClean="0">
                <a:solidFill>
                  <a:srgbClr val="00B050"/>
                </a:solidFill>
              </a:rPr>
              <a:t>derivační</a:t>
            </a:r>
            <a:r>
              <a:rPr lang="cs-CZ" dirty="0" smtClean="0"/>
              <a:t> a </a:t>
            </a:r>
            <a:r>
              <a:rPr lang="cs-CZ" dirty="0" smtClean="0">
                <a:solidFill>
                  <a:srgbClr val="7030A0"/>
                </a:solidFill>
              </a:rPr>
              <a:t>flektivní </a:t>
            </a:r>
            <a:r>
              <a:rPr lang="cs-CZ" dirty="0" smtClean="0"/>
              <a:t>afixy. Najdete i takové afixy, u nichž </a:t>
            </a:r>
            <a:r>
              <a:rPr lang="cs-CZ" dirty="0" smtClean="0">
                <a:solidFill>
                  <a:srgbClr val="C00000"/>
                </a:solidFill>
              </a:rPr>
              <a:t>váháte</a:t>
            </a:r>
            <a:r>
              <a:rPr lang="cs-CZ" dirty="0" smtClean="0"/>
              <a:t>? Proč?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smetáky, ptáky, věšáky</a:t>
            </a:r>
          </a:p>
          <a:p>
            <a:r>
              <a:rPr lang="cs-CZ" dirty="0" smtClean="0"/>
              <a:t>nejasný, </a:t>
            </a:r>
            <a:r>
              <a:rPr lang="cs-CZ" dirty="0" err="1" smtClean="0"/>
              <a:t>nejdřívějším</a:t>
            </a:r>
            <a:r>
              <a:rPr lang="cs-CZ" dirty="0" smtClean="0"/>
              <a:t>, nejedlý, stejnoměrně</a:t>
            </a:r>
          </a:p>
          <a:p>
            <a:r>
              <a:rPr lang="cs-CZ" dirty="0" smtClean="0"/>
              <a:t> rozumný, rozplácnutým, rozehřívá</a:t>
            </a:r>
          </a:p>
          <a:p>
            <a:r>
              <a:rPr lang="cs-CZ" dirty="0" smtClean="0"/>
              <a:t>předestřu, předávkujeme, přeskáče</a:t>
            </a:r>
          </a:p>
          <a:p>
            <a:r>
              <a:rPr lang="cs-CZ" dirty="0" smtClean="0"/>
              <a:t>sestřenice, sestřelený, sestříháváš</a:t>
            </a:r>
          </a:p>
          <a:p>
            <a:r>
              <a:rPr lang="cs-CZ" dirty="0" smtClean="0"/>
              <a:t>práce, soudce, blbce, adopce</a:t>
            </a:r>
          </a:p>
        </p:txBody>
      </p:sp>
    </p:spTree>
    <p:extLst>
      <p:ext uri="{BB962C8B-B14F-4D97-AF65-F5344CB8AC3E}">
        <p14:creationId xmlns:p14="http://schemas.microsoft.com/office/powerpoint/2010/main" val="1884583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ŘEŠENÍ</a:t>
            </a:r>
            <a:br>
              <a:rPr lang="cs-CZ" dirty="0" smtClean="0"/>
            </a:br>
            <a:r>
              <a:rPr lang="cs-CZ" sz="3600" dirty="0" smtClean="0"/>
              <a:t>Segmentuj slovní tvary a urči </a:t>
            </a:r>
            <a:r>
              <a:rPr lang="cs-CZ" sz="3600" dirty="0" smtClean="0">
                <a:solidFill>
                  <a:srgbClr val="00B050"/>
                </a:solidFill>
              </a:rPr>
              <a:t>derivační</a:t>
            </a:r>
            <a:r>
              <a:rPr lang="cs-CZ" sz="3600" dirty="0" smtClean="0"/>
              <a:t> a </a:t>
            </a:r>
            <a:r>
              <a:rPr lang="cs-CZ" sz="3600" dirty="0" smtClean="0">
                <a:solidFill>
                  <a:srgbClr val="7030A0"/>
                </a:solidFill>
              </a:rPr>
              <a:t>flektivní </a:t>
            </a:r>
            <a:r>
              <a:rPr lang="cs-CZ" sz="3600" dirty="0" smtClean="0"/>
              <a:t>afixy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B050"/>
                </a:solidFill>
              </a:rPr>
              <a:t>s</a:t>
            </a:r>
            <a:r>
              <a:rPr lang="cs-CZ" dirty="0" smtClean="0"/>
              <a:t>-met-</a:t>
            </a:r>
            <a:r>
              <a:rPr lang="cs-CZ" dirty="0" err="1" smtClean="0">
                <a:solidFill>
                  <a:srgbClr val="00B050"/>
                </a:solidFill>
              </a:rPr>
              <a:t>ák</a:t>
            </a:r>
            <a:r>
              <a:rPr lang="cs-CZ" dirty="0" smtClean="0"/>
              <a:t>-</a:t>
            </a:r>
            <a:r>
              <a:rPr lang="cs-CZ" dirty="0" smtClean="0">
                <a:solidFill>
                  <a:srgbClr val="7030A0"/>
                </a:solidFill>
              </a:rPr>
              <a:t>y</a:t>
            </a:r>
            <a:r>
              <a:rPr lang="cs-CZ" dirty="0" smtClean="0"/>
              <a:t>, </a:t>
            </a:r>
            <a:r>
              <a:rPr lang="cs-CZ" dirty="0"/>
              <a:t>pták-</a:t>
            </a:r>
            <a:r>
              <a:rPr lang="cs-CZ" dirty="0">
                <a:solidFill>
                  <a:srgbClr val="7030A0"/>
                </a:solidFill>
              </a:rPr>
              <a:t>y</a:t>
            </a:r>
            <a:r>
              <a:rPr lang="cs-CZ" dirty="0"/>
              <a:t>,</a:t>
            </a:r>
            <a:r>
              <a:rPr lang="cs-CZ" dirty="0" smtClean="0"/>
              <a:t> věš-</a:t>
            </a:r>
            <a:r>
              <a:rPr lang="cs-CZ" dirty="0" err="1" smtClean="0">
                <a:solidFill>
                  <a:srgbClr val="00B050"/>
                </a:solidFill>
              </a:rPr>
              <a:t>ák</a:t>
            </a:r>
            <a:r>
              <a:rPr lang="cs-CZ" dirty="0" smtClean="0"/>
              <a:t>-</a:t>
            </a:r>
            <a:r>
              <a:rPr lang="cs-CZ" dirty="0" smtClean="0">
                <a:solidFill>
                  <a:srgbClr val="7030A0"/>
                </a:solidFill>
              </a:rPr>
              <a:t>y</a:t>
            </a:r>
          </a:p>
          <a:p>
            <a:r>
              <a:rPr lang="cs-CZ" dirty="0" smtClean="0">
                <a:solidFill>
                  <a:srgbClr val="00B050"/>
                </a:solidFill>
              </a:rPr>
              <a:t>ne</a:t>
            </a:r>
            <a:r>
              <a:rPr lang="cs-CZ" dirty="0" smtClean="0"/>
              <a:t>-jas-</a:t>
            </a:r>
            <a:r>
              <a:rPr lang="cs-CZ" dirty="0" smtClean="0">
                <a:solidFill>
                  <a:srgbClr val="00B050"/>
                </a:solidFill>
              </a:rPr>
              <a:t>n</a:t>
            </a:r>
            <a:r>
              <a:rPr lang="cs-CZ" dirty="0" smtClean="0"/>
              <a:t>-</a:t>
            </a:r>
            <a:r>
              <a:rPr lang="cs-CZ" dirty="0" smtClean="0">
                <a:solidFill>
                  <a:srgbClr val="7030A0"/>
                </a:solidFill>
              </a:rPr>
              <a:t>ý</a:t>
            </a:r>
            <a:r>
              <a:rPr lang="cs-CZ" dirty="0" smtClean="0"/>
              <a:t>, </a:t>
            </a:r>
            <a:r>
              <a:rPr lang="cs-CZ" dirty="0" err="1" smtClean="0">
                <a:solidFill>
                  <a:srgbClr val="00B050"/>
                </a:solidFill>
              </a:rPr>
              <a:t>nej</a:t>
            </a:r>
            <a:r>
              <a:rPr lang="cs-CZ" dirty="0" smtClean="0"/>
              <a:t>-dřív-</a:t>
            </a:r>
            <a:r>
              <a:rPr lang="cs-CZ" dirty="0" err="1" smtClean="0">
                <a:solidFill>
                  <a:srgbClr val="00B050"/>
                </a:solidFill>
              </a:rPr>
              <a:t>ějš</a:t>
            </a:r>
            <a:r>
              <a:rPr lang="cs-CZ" dirty="0" smtClean="0"/>
              <a:t>-</a:t>
            </a:r>
            <a:r>
              <a:rPr lang="cs-CZ" dirty="0" err="1" smtClean="0">
                <a:solidFill>
                  <a:srgbClr val="7030A0"/>
                </a:solidFill>
              </a:rPr>
              <a:t>ím</a:t>
            </a:r>
            <a:r>
              <a:rPr lang="cs-CZ" dirty="0" smtClean="0"/>
              <a:t>, </a:t>
            </a:r>
            <a:r>
              <a:rPr lang="cs-CZ" dirty="0" smtClean="0">
                <a:solidFill>
                  <a:srgbClr val="00B050"/>
                </a:solidFill>
              </a:rPr>
              <a:t>ne</a:t>
            </a:r>
            <a:r>
              <a:rPr lang="cs-CZ" dirty="0" smtClean="0"/>
              <a:t>-jed-</a:t>
            </a:r>
            <a:r>
              <a:rPr lang="cs-CZ" dirty="0" smtClean="0">
                <a:solidFill>
                  <a:srgbClr val="00B050"/>
                </a:solidFill>
              </a:rPr>
              <a:t>l</a:t>
            </a:r>
            <a:r>
              <a:rPr lang="cs-CZ" dirty="0" smtClean="0"/>
              <a:t>-</a:t>
            </a:r>
            <a:r>
              <a:rPr lang="cs-CZ" dirty="0" smtClean="0">
                <a:solidFill>
                  <a:srgbClr val="7030A0"/>
                </a:solidFill>
              </a:rPr>
              <a:t>ý</a:t>
            </a:r>
            <a:r>
              <a:rPr lang="cs-CZ" dirty="0" smtClean="0"/>
              <a:t>, </a:t>
            </a:r>
            <a:r>
              <a:rPr lang="cs-CZ" dirty="0" err="1" smtClean="0"/>
              <a:t>stejn</a:t>
            </a:r>
            <a:r>
              <a:rPr lang="cs-CZ" dirty="0" smtClean="0"/>
              <a:t>-o-měr-</a:t>
            </a:r>
            <a:r>
              <a:rPr lang="cs-CZ" dirty="0" smtClean="0">
                <a:solidFill>
                  <a:srgbClr val="00B050"/>
                </a:solidFill>
              </a:rPr>
              <a:t>n-</a:t>
            </a:r>
            <a:r>
              <a:rPr lang="cs-CZ" dirty="0" smtClean="0">
                <a:solidFill>
                  <a:srgbClr val="C00000"/>
                </a:solidFill>
              </a:rPr>
              <a:t>ě (slovnědruhová charakteristika)</a:t>
            </a:r>
          </a:p>
          <a:p>
            <a:r>
              <a:rPr lang="cs-CZ" dirty="0" smtClean="0"/>
              <a:t> </a:t>
            </a:r>
            <a:r>
              <a:rPr lang="cs-CZ" dirty="0" err="1" smtClean="0">
                <a:solidFill>
                  <a:srgbClr val="00B050"/>
                </a:solidFill>
              </a:rPr>
              <a:t>roz</a:t>
            </a:r>
            <a:r>
              <a:rPr lang="cs-CZ" dirty="0" smtClean="0">
                <a:solidFill>
                  <a:srgbClr val="00B050"/>
                </a:solidFill>
              </a:rPr>
              <a:t>-</a:t>
            </a:r>
            <a:r>
              <a:rPr lang="cs-CZ" dirty="0" smtClean="0"/>
              <a:t>um-</a:t>
            </a:r>
            <a:r>
              <a:rPr lang="cs-CZ" dirty="0" smtClean="0">
                <a:solidFill>
                  <a:srgbClr val="00B050"/>
                </a:solidFill>
              </a:rPr>
              <a:t>n</a:t>
            </a:r>
            <a:r>
              <a:rPr lang="cs-CZ" dirty="0" smtClean="0"/>
              <a:t>-</a:t>
            </a:r>
            <a:r>
              <a:rPr lang="cs-CZ" dirty="0" smtClean="0">
                <a:solidFill>
                  <a:srgbClr val="7030A0"/>
                </a:solidFill>
              </a:rPr>
              <a:t>ý</a:t>
            </a:r>
            <a:r>
              <a:rPr lang="cs-CZ" dirty="0" smtClean="0"/>
              <a:t>, </a:t>
            </a:r>
            <a:r>
              <a:rPr lang="cs-CZ" dirty="0" err="1" smtClean="0">
                <a:solidFill>
                  <a:srgbClr val="00B050"/>
                </a:solidFill>
              </a:rPr>
              <a:t>roz</a:t>
            </a:r>
            <a:r>
              <a:rPr lang="cs-CZ" dirty="0" smtClean="0"/>
              <a:t>-plác-</a:t>
            </a:r>
            <a:r>
              <a:rPr lang="cs-CZ" dirty="0" smtClean="0">
                <a:solidFill>
                  <a:srgbClr val="7030A0"/>
                </a:solidFill>
              </a:rPr>
              <a:t>nu-t</a:t>
            </a:r>
            <a:r>
              <a:rPr lang="cs-CZ" dirty="0" smtClean="0"/>
              <a:t>-</a:t>
            </a:r>
            <a:r>
              <a:rPr lang="cs-CZ" dirty="0" err="1" smtClean="0">
                <a:solidFill>
                  <a:srgbClr val="7030A0"/>
                </a:solidFill>
              </a:rPr>
              <a:t>ým</a:t>
            </a:r>
            <a:r>
              <a:rPr lang="cs-CZ" dirty="0" smtClean="0"/>
              <a:t>, </a:t>
            </a:r>
            <a:r>
              <a:rPr lang="cs-CZ" dirty="0" err="1" smtClean="0">
                <a:solidFill>
                  <a:srgbClr val="00B050"/>
                </a:solidFill>
              </a:rPr>
              <a:t>roze-</a:t>
            </a:r>
            <a:r>
              <a:rPr lang="cs-CZ" dirty="0" err="1" smtClean="0"/>
              <a:t>hří-</a:t>
            </a:r>
            <a:r>
              <a:rPr lang="cs-CZ" dirty="0" err="1" smtClean="0">
                <a:solidFill>
                  <a:srgbClr val="00B050"/>
                </a:solidFill>
              </a:rPr>
              <a:t>v</a:t>
            </a:r>
            <a:r>
              <a:rPr lang="cs-CZ" dirty="0" err="1" smtClean="0"/>
              <a:t>-</a:t>
            </a:r>
            <a:r>
              <a:rPr lang="cs-CZ" dirty="0" err="1" smtClean="0">
                <a:solidFill>
                  <a:srgbClr val="7030A0"/>
                </a:solidFill>
              </a:rPr>
              <a:t>á</a:t>
            </a:r>
            <a:endParaRPr lang="cs-CZ" dirty="0" smtClean="0">
              <a:solidFill>
                <a:srgbClr val="7030A0"/>
              </a:solidFill>
            </a:endParaRPr>
          </a:p>
          <a:p>
            <a:r>
              <a:rPr lang="cs-CZ" dirty="0" smtClean="0">
                <a:solidFill>
                  <a:srgbClr val="00B050"/>
                </a:solidFill>
              </a:rPr>
              <a:t>přede-</a:t>
            </a:r>
            <a:r>
              <a:rPr lang="cs-CZ" dirty="0" err="1" smtClean="0"/>
              <a:t>stř</a:t>
            </a:r>
            <a:r>
              <a:rPr lang="cs-CZ" dirty="0" smtClean="0"/>
              <a:t>-</a:t>
            </a:r>
            <a:r>
              <a:rPr lang="cs-CZ" dirty="0" smtClean="0">
                <a:solidFill>
                  <a:srgbClr val="7030A0"/>
                </a:solidFill>
              </a:rPr>
              <a:t>u</a:t>
            </a:r>
            <a:r>
              <a:rPr lang="cs-CZ" dirty="0" smtClean="0"/>
              <a:t>, </a:t>
            </a:r>
            <a:r>
              <a:rPr lang="cs-CZ" dirty="0" smtClean="0">
                <a:solidFill>
                  <a:srgbClr val="00B050"/>
                </a:solidFill>
              </a:rPr>
              <a:t>pře-</a:t>
            </a:r>
            <a:r>
              <a:rPr lang="cs-CZ" dirty="0" err="1" smtClean="0"/>
              <a:t>dávk</a:t>
            </a:r>
            <a:r>
              <a:rPr lang="cs-CZ" dirty="0" smtClean="0"/>
              <a:t>-</a:t>
            </a:r>
            <a:r>
              <a:rPr lang="cs-CZ" dirty="0" err="1" smtClean="0">
                <a:solidFill>
                  <a:srgbClr val="7030A0"/>
                </a:solidFill>
              </a:rPr>
              <a:t>uje-me</a:t>
            </a:r>
            <a:r>
              <a:rPr lang="cs-CZ" dirty="0" smtClean="0"/>
              <a:t>, </a:t>
            </a:r>
            <a:r>
              <a:rPr lang="cs-CZ" dirty="0" smtClean="0">
                <a:solidFill>
                  <a:srgbClr val="00B050"/>
                </a:solidFill>
              </a:rPr>
              <a:t>pře-</a:t>
            </a:r>
            <a:r>
              <a:rPr lang="cs-CZ" dirty="0" err="1" smtClean="0"/>
              <a:t>skáč</a:t>
            </a:r>
            <a:r>
              <a:rPr lang="cs-CZ" dirty="0" smtClean="0"/>
              <a:t>-</a:t>
            </a:r>
            <a:r>
              <a:rPr lang="cs-CZ" dirty="0" smtClean="0">
                <a:solidFill>
                  <a:srgbClr val="7030A0"/>
                </a:solidFill>
              </a:rPr>
              <a:t>e</a:t>
            </a:r>
          </a:p>
          <a:p>
            <a:r>
              <a:rPr lang="cs-CZ" dirty="0" err="1" smtClean="0"/>
              <a:t>sestř</a:t>
            </a:r>
            <a:r>
              <a:rPr lang="cs-CZ" dirty="0" smtClean="0"/>
              <a:t>-</a:t>
            </a:r>
            <a:r>
              <a:rPr lang="cs-CZ" dirty="0" smtClean="0">
                <a:solidFill>
                  <a:srgbClr val="00B050"/>
                </a:solidFill>
              </a:rPr>
              <a:t>en-</a:t>
            </a:r>
            <a:r>
              <a:rPr lang="cs-CZ" dirty="0" err="1" smtClean="0">
                <a:solidFill>
                  <a:srgbClr val="00B050"/>
                </a:solidFill>
              </a:rPr>
              <a:t>ic</a:t>
            </a:r>
            <a:r>
              <a:rPr lang="cs-CZ" dirty="0" smtClean="0"/>
              <a:t>-</a:t>
            </a:r>
            <a:r>
              <a:rPr lang="cs-CZ" dirty="0" smtClean="0">
                <a:solidFill>
                  <a:srgbClr val="7030A0"/>
                </a:solidFill>
              </a:rPr>
              <a:t>e</a:t>
            </a:r>
            <a:r>
              <a:rPr lang="cs-CZ" dirty="0" smtClean="0">
                <a:solidFill>
                  <a:srgbClr val="00B050"/>
                </a:solidFill>
              </a:rPr>
              <a:t>, se-</a:t>
            </a:r>
            <a:r>
              <a:rPr lang="cs-CZ" dirty="0" smtClean="0"/>
              <a:t>střel</a:t>
            </a:r>
            <a:r>
              <a:rPr lang="cs-CZ" dirty="0" smtClean="0">
                <a:solidFill>
                  <a:srgbClr val="7030A0"/>
                </a:solidFill>
              </a:rPr>
              <a:t>-en</a:t>
            </a:r>
            <a:r>
              <a:rPr lang="cs-CZ" dirty="0" smtClean="0"/>
              <a:t>-</a:t>
            </a:r>
            <a:r>
              <a:rPr lang="cs-CZ" dirty="0" smtClean="0">
                <a:solidFill>
                  <a:srgbClr val="7030A0"/>
                </a:solidFill>
              </a:rPr>
              <a:t>ý</a:t>
            </a:r>
            <a:r>
              <a:rPr lang="cs-CZ" dirty="0" smtClean="0"/>
              <a:t>, </a:t>
            </a:r>
            <a:r>
              <a:rPr lang="cs-CZ" dirty="0" smtClean="0">
                <a:solidFill>
                  <a:srgbClr val="00B050"/>
                </a:solidFill>
              </a:rPr>
              <a:t>se</a:t>
            </a:r>
            <a:r>
              <a:rPr lang="cs-CZ" dirty="0" smtClean="0"/>
              <a:t>-</a:t>
            </a:r>
            <a:r>
              <a:rPr lang="cs-CZ" dirty="0" err="1" smtClean="0"/>
              <a:t>stříh</a:t>
            </a:r>
            <a:r>
              <a:rPr lang="cs-CZ" dirty="0" smtClean="0"/>
              <a:t>-</a:t>
            </a:r>
            <a:r>
              <a:rPr lang="cs-CZ" dirty="0" err="1" smtClean="0">
                <a:solidFill>
                  <a:srgbClr val="00B050"/>
                </a:solidFill>
              </a:rPr>
              <a:t>áv</a:t>
            </a:r>
            <a:r>
              <a:rPr lang="cs-CZ" dirty="0" smtClean="0"/>
              <a:t>-</a:t>
            </a:r>
            <a:r>
              <a:rPr lang="cs-CZ" dirty="0" smtClean="0">
                <a:solidFill>
                  <a:srgbClr val="7030A0"/>
                </a:solidFill>
              </a:rPr>
              <a:t>á-š</a:t>
            </a:r>
          </a:p>
          <a:p>
            <a:r>
              <a:rPr lang="cs-CZ" dirty="0" err="1" smtClean="0"/>
              <a:t>prác</a:t>
            </a:r>
            <a:r>
              <a:rPr lang="cs-CZ" dirty="0" smtClean="0"/>
              <a:t>-</a:t>
            </a:r>
            <a:r>
              <a:rPr lang="cs-CZ" dirty="0" smtClean="0">
                <a:solidFill>
                  <a:srgbClr val="7030A0"/>
                </a:solidFill>
              </a:rPr>
              <a:t>e</a:t>
            </a:r>
            <a:r>
              <a:rPr lang="cs-CZ" dirty="0" smtClean="0"/>
              <a:t>, soud-</a:t>
            </a:r>
            <a:r>
              <a:rPr lang="cs-CZ" dirty="0" smtClean="0">
                <a:solidFill>
                  <a:srgbClr val="00B050"/>
                </a:solidFill>
              </a:rPr>
              <a:t>c</a:t>
            </a:r>
            <a:r>
              <a:rPr lang="cs-CZ" dirty="0" smtClean="0"/>
              <a:t>-</a:t>
            </a:r>
            <a:r>
              <a:rPr lang="cs-CZ" dirty="0" smtClean="0">
                <a:solidFill>
                  <a:srgbClr val="7030A0"/>
                </a:solidFill>
              </a:rPr>
              <a:t>e</a:t>
            </a:r>
            <a:r>
              <a:rPr lang="cs-CZ" dirty="0" smtClean="0"/>
              <a:t>, blb-</a:t>
            </a:r>
            <a:r>
              <a:rPr lang="cs-CZ" dirty="0" smtClean="0">
                <a:solidFill>
                  <a:srgbClr val="00B050"/>
                </a:solidFill>
              </a:rPr>
              <a:t>c</a:t>
            </a:r>
            <a:r>
              <a:rPr lang="cs-CZ" dirty="0" smtClean="0"/>
              <a:t>-</a:t>
            </a:r>
            <a:r>
              <a:rPr lang="cs-CZ" dirty="0" smtClean="0">
                <a:solidFill>
                  <a:srgbClr val="7030A0"/>
                </a:solidFill>
              </a:rPr>
              <a:t>e</a:t>
            </a:r>
            <a:r>
              <a:rPr lang="cs-CZ" dirty="0" smtClean="0"/>
              <a:t>, </a:t>
            </a:r>
            <a:r>
              <a:rPr lang="cs-CZ" dirty="0" err="1" smtClean="0"/>
              <a:t>adop</a:t>
            </a:r>
            <a:r>
              <a:rPr lang="cs-CZ" dirty="0" err="1" smtClean="0"/>
              <a:t>c</a:t>
            </a:r>
            <a:r>
              <a:rPr lang="cs-CZ" dirty="0" smtClean="0"/>
              <a:t>-</a:t>
            </a:r>
            <a:r>
              <a:rPr lang="cs-CZ" dirty="0" smtClean="0">
                <a:solidFill>
                  <a:srgbClr val="7030A0"/>
                </a:solidFill>
              </a:rPr>
              <a:t>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7407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dirty="0" smtClean="0"/>
              <a:t>Segmentuj utvořená slova a urči afixy, jimiž se odvozují </a:t>
            </a:r>
            <a:br>
              <a:rPr lang="cs-CZ" sz="4000" dirty="0" smtClean="0"/>
            </a:br>
            <a:r>
              <a:rPr lang="cs-CZ" sz="3600" dirty="0" smtClean="0">
                <a:solidFill>
                  <a:srgbClr val="FF0000"/>
                </a:solidFill>
              </a:rPr>
              <a:t>substantiva (N)</a:t>
            </a:r>
            <a:r>
              <a:rPr lang="cs-CZ" sz="3600" dirty="0" smtClean="0"/>
              <a:t>, </a:t>
            </a:r>
            <a:r>
              <a:rPr lang="cs-CZ" sz="3600" dirty="0" smtClean="0">
                <a:solidFill>
                  <a:srgbClr val="00B050"/>
                </a:solidFill>
              </a:rPr>
              <a:t>adjektiva (A)</a:t>
            </a:r>
            <a:r>
              <a:rPr lang="cs-CZ" sz="3600" dirty="0" smtClean="0"/>
              <a:t>, </a:t>
            </a:r>
            <a:r>
              <a:rPr lang="cs-CZ" sz="3600" dirty="0" smtClean="0">
                <a:solidFill>
                  <a:srgbClr val="0070C0"/>
                </a:solidFill>
              </a:rPr>
              <a:t>slovesa (V)</a:t>
            </a:r>
            <a:r>
              <a:rPr lang="cs-CZ" sz="3600" dirty="0" smtClean="0"/>
              <a:t>,</a:t>
            </a:r>
            <a:r>
              <a:rPr lang="cs-CZ" sz="3600" dirty="0" smtClean="0">
                <a:solidFill>
                  <a:srgbClr val="0070C0"/>
                </a:solidFill>
              </a:rPr>
              <a:t> </a:t>
            </a:r>
            <a:r>
              <a:rPr lang="cs-CZ" sz="3600" dirty="0" smtClean="0">
                <a:solidFill>
                  <a:srgbClr val="FFC000"/>
                </a:solidFill>
              </a:rPr>
              <a:t>adverbia (D)</a:t>
            </a:r>
            <a:endParaRPr lang="cs-CZ" sz="3600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znalec, palec, </a:t>
            </a:r>
            <a:r>
              <a:rPr lang="cs-CZ" dirty="0" err="1" smtClean="0"/>
              <a:t>sřelecký</a:t>
            </a:r>
            <a:r>
              <a:rPr lang="cs-CZ" dirty="0" smtClean="0"/>
              <a:t>, řecký, stařecký, vyznávat, spisovatelský, nevychovatelný, proruský,  líbivý, zádumčivě, živý, lítostný, zmlknout, košťátko, sluchátko, dlátko, slunce, srdce, ovce, odpůrce, nemajíce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4208790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Segmentuj utvořená slova a urči afixy, jimiž se odvozují </a:t>
            </a:r>
            <a:br>
              <a:rPr lang="cs-CZ" dirty="0" smtClean="0"/>
            </a:br>
            <a:r>
              <a:rPr lang="cs-CZ" sz="4000" dirty="0" smtClean="0">
                <a:solidFill>
                  <a:srgbClr val="FF0000"/>
                </a:solidFill>
              </a:rPr>
              <a:t>substantiva (N)</a:t>
            </a:r>
            <a:r>
              <a:rPr lang="cs-CZ" sz="4000" dirty="0" smtClean="0"/>
              <a:t>, </a:t>
            </a:r>
            <a:r>
              <a:rPr lang="cs-CZ" sz="4000" dirty="0" smtClean="0">
                <a:solidFill>
                  <a:srgbClr val="00B050"/>
                </a:solidFill>
              </a:rPr>
              <a:t>adjektiva (A)</a:t>
            </a:r>
            <a:r>
              <a:rPr lang="cs-CZ" sz="4000" dirty="0" smtClean="0"/>
              <a:t>, </a:t>
            </a:r>
            <a:r>
              <a:rPr lang="cs-CZ" sz="4000" dirty="0" smtClean="0">
                <a:solidFill>
                  <a:srgbClr val="0070C0"/>
                </a:solidFill>
              </a:rPr>
              <a:t>slovesa (V)</a:t>
            </a:r>
            <a:r>
              <a:rPr lang="cs-CZ" sz="4000" dirty="0" smtClean="0"/>
              <a:t>,</a:t>
            </a:r>
            <a:r>
              <a:rPr lang="cs-CZ" sz="4000" dirty="0" smtClean="0">
                <a:solidFill>
                  <a:srgbClr val="0070C0"/>
                </a:solidFill>
              </a:rPr>
              <a:t> </a:t>
            </a:r>
            <a:r>
              <a:rPr lang="cs-CZ" sz="4000" dirty="0" smtClean="0">
                <a:solidFill>
                  <a:srgbClr val="FFC000"/>
                </a:solidFill>
              </a:rPr>
              <a:t>adverbia (D)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err="1" smtClean="0"/>
              <a:t>zna</a:t>
            </a:r>
            <a:r>
              <a:rPr lang="cs-CZ" dirty="0" smtClean="0"/>
              <a:t>-</a:t>
            </a:r>
            <a:r>
              <a:rPr lang="cs-CZ" dirty="0" smtClean="0">
                <a:solidFill>
                  <a:srgbClr val="00B050"/>
                </a:solidFill>
              </a:rPr>
              <a:t>l</a:t>
            </a:r>
            <a:r>
              <a:rPr lang="cs-CZ" dirty="0" smtClean="0"/>
              <a:t>-</a:t>
            </a:r>
            <a:r>
              <a:rPr lang="cs-CZ" dirty="0" err="1" smtClean="0">
                <a:solidFill>
                  <a:srgbClr val="FF0000"/>
                </a:solidFill>
              </a:rPr>
              <a:t>ec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← </a:t>
            </a:r>
            <a:r>
              <a:rPr lang="cs-CZ" dirty="0" err="1" smtClean="0"/>
              <a:t>zna</a:t>
            </a:r>
            <a:r>
              <a:rPr lang="cs-CZ" dirty="0" smtClean="0"/>
              <a:t>-</a:t>
            </a:r>
            <a:r>
              <a:rPr lang="cs-CZ" dirty="0" smtClean="0">
                <a:solidFill>
                  <a:srgbClr val="00B050"/>
                </a:solidFill>
              </a:rPr>
              <a:t>l</a:t>
            </a:r>
            <a:r>
              <a:rPr lang="cs-CZ" dirty="0" smtClean="0"/>
              <a:t>-ý ← </a:t>
            </a:r>
            <a:r>
              <a:rPr lang="cs-CZ" dirty="0" err="1" smtClean="0"/>
              <a:t>zn</a:t>
            </a:r>
            <a:r>
              <a:rPr lang="cs-CZ" dirty="0" smtClean="0"/>
              <a:t>-á-t, palec, </a:t>
            </a:r>
            <a:r>
              <a:rPr lang="cs-CZ" dirty="0" err="1" smtClean="0"/>
              <a:t>sřel</a:t>
            </a:r>
            <a:r>
              <a:rPr lang="cs-CZ" dirty="0" smtClean="0"/>
              <a:t>-</a:t>
            </a:r>
            <a:r>
              <a:rPr lang="cs-CZ" dirty="0" err="1" smtClean="0">
                <a:solidFill>
                  <a:srgbClr val="FF0000"/>
                </a:solidFill>
              </a:rPr>
              <a:t>ec</a:t>
            </a:r>
            <a:r>
              <a:rPr lang="cs-CZ" dirty="0" smtClean="0"/>
              <a:t>-</a:t>
            </a:r>
            <a:r>
              <a:rPr lang="cs-CZ" dirty="0" smtClean="0">
                <a:solidFill>
                  <a:srgbClr val="00B050"/>
                </a:solidFill>
              </a:rPr>
              <a:t>k</a:t>
            </a:r>
            <a:r>
              <a:rPr lang="cs-CZ" dirty="0" smtClean="0"/>
              <a:t>-ý ← </a:t>
            </a:r>
            <a:r>
              <a:rPr lang="cs-CZ" dirty="0" err="1" smtClean="0"/>
              <a:t>sřel-</a:t>
            </a:r>
            <a:r>
              <a:rPr lang="cs-CZ" dirty="0" err="1" smtClean="0">
                <a:solidFill>
                  <a:srgbClr val="FF0000"/>
                </a:solidFill>
              </a:rPr>
              <a:t>ec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← </a:t>
            </a:r>
            <a:r>
              <a:rPr lang="cs-CZ" dirty="0" err="1" smtClean="0"/>
              <a:t>sřel</a:t>
            </a:r>
            <a:r>
              <a:rPr lang="cs-CZ" dirty="0" smtClean="0"/>
              <a:t>-</a:t>
            </a:r>
            <a:r>
              <a:rPr lang="cs-CZ" dirty="0" smtClean="0"/>
              <a:t>i-t</a:t>
            </a:r>
            <a:r>
              <a:rPr lang="cs-CZ" dirty="0" smtClean="0"/>
              <a:t>, </a:t>
            </a:r>
          </a:p>
          <a:p>
            <a:r>
              <a:rPr lang="cs-CZ" dirty="0" err="1" smtClean="0"/>
              <a:t>řec</a:t>
            </a:r>
            <a:r>
              <a:rPr lang="cs-CZ" dirty="0" smtClean="0"/>
              <a:t>-</a:t>
            </a:r>
            <a:r>
              <a:rPr lang="cs-CZ" u="sng" dirty="0" smtClean="0">
                <a:solidFill>
                  <a:srgbClr val="C00000"/>
                </a:solidFill>
              </a:rPr>
              <a:t>k</a:t>
            </a:r>
            <a:r>
              <a:rPr lang="cs-CZ" dirty="0" smtClean="0"/>
              <a:t>-ý ← Řek/</a:t>
            </a:r>
            <a:r>
              <a:rPr lang="cs-CZ" dirty="0" err="1" smtClean="0"/>
              <a:t>Řec</a:t>
            </a:r>
            <a:r>
              <a:rPr lang="cs-CZ" dirty="0" smtClean="0"/>
              <a:t>-</a:t>
            </a:r>
            <a:r>
              <a:rPr lang="cs-CZ" dirty="0" smtClean="0">
                <a:solidFill>
                  <a:srgbClr val="C00000"/>
                </a:solidFill>
              </a:rPr>
              <a:t>k</a:t>
            </a:r>
            <a:r>
              <a:rPr lang="cs-CZ" dirty="0" smtClean="0"/>
              <a:t>-o, </a:t>
            </a:r>
            <a:r>
              <a:rPr lang="cs-CZ" dirty="0" err="1" smtClean="0"/>
              <a:t>stař</a:t>
            </a:r>
            <a:r>
              <a:rPr lang="cs-CZ" dirty="0" smtClean="0"/>
              <a:t>-</a:t>
            </a:r>
            <a:r>
              <a:rPr lang="cs-CZ" dirty="0" err="1" smtClean="0">
                <a:solidFill>
                  <a:srgbClr val="FF0000"/>
                </a:solidFill>
              </a:rPr>
              <a:t>ec</a:t>
            </a:r>
            <a:r>
              <a:rPr lang="cs-CZ" dirty="0" smtClean="0"/>
              <a:t>-</a:t>
            </a:r>
            <a:r>
              <a:rPr lang="cs-CZ" dirty="0" smtClean="0">
                <a:solidFill>
                  <a:srgbClr val="00B050"/>
                </a:solidFill>
              </a:rPr>
              <a:t>k</a:t>
            </a:r>
            <a:r>
              <a:rPr lang="cs-CZ" dirty="0" smtClean="0"/>
              <a:t>-ý ← </a:t>
            </a:r>
            <a:r>
              <a:rPr lang="cs-CZ" dirty="0" err="1" smtClean="0"/>
              <a:t>stař-</a:t>
            </a:r>
            <a:r>
              <a:rPr lang="cs-CZ" dirty="0" err="1" smtClean="0">
                <a:solidFill>
                  <a:srgbClr val="FF0000"/>
                </a:solidFill>
              </a:rPr>
              <a:t>ec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← </a:t>
            </a:r>
            <a:r>
              <a:rPr lang="cs-CZ" dirty="0" err="1" smtClean="0"/>
              <a:t>star</a:t>
            </a:r>
            <a:r>
              <a:rPr lang="cs-CZ" dirty="0" smtClean="0"/>
              <a:t>-ý, 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vy</a:t>
            </a:r>
            <a:r>
              <a:rPr lang="cs-CZ" dirty="0" smtClean="0"/>
              <a:t>-zná-</a:t>
            </a:r>
            <a:r>
              <a:rPr lang="cs-CZ" dirty="0" smtClean="0">
                <a:solidFill>
                  <a:srgbClr val="0070C0"/>
                </a:solidFill>
              </a:rPr>
              <a:t>v</a:t>
            </a:r>
            <a:r>
              <a:rPr lang="cs-CZ" dirty="0" smtClean="0"/>
              <a:t>-a-t ← </a:t>
            </a:r>
            <a:r>
              <a:rPr lang="cs-CZ" dirty="0" err="1" smtClean="0"/>
              <a:t>zn</a:t>
            </a:r>
            <a:r>
              <a:rPr lang="cs-CZ" dirty="0" smtClean="0"/>
              <a:t>-á-t,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s-</a:t>
            </a:r>
            <a:r>
              <a:rPr lang="cs-CZ" dirty="0" err="1" smtClean="0"/>
              <a:t>pis</a:t>
            </a:r>
            <a:r>
              <a:rPr lang="cs-CZ" dirty="0" smtClean="0"/>
              <a:t>-ova-</a:t>
            </a:r>
            <a:r>
              <a:rPr lang="cs-CZ" dirty="0" smtClean="0">
                <a:solidFill>
                  <a:srgbClr val="FF0000"/>
                </a:solidFill>
              </a:rPr>
              <a:t>tel</a:t>
            </a:r>
            <a:r>
              <a:rPr lang="cs-CZ" dirty="0" smtClean="0"/>
              <a:t>-</a:t>
            </a:r>
            <a:r>
              <a:rPr lang="cs-CZ" dirty="0" err="1" smtClean="0">
                <a:solidFill>
                  <a:srgbClr val="00B050"/>
                </a:solidFill>
              </a:rPr>
              <a:t>sk</a:t>
            </a:r>
            <a:r>
              <a:rPr lang="cs-CZ" dirty="0" smtClean="0"/>
              <a:t>-ý ← s-</a:t>
            </a:r>
            <a:r>
              <a:rPr lang="cs-CZ" dirty="0" err="1" smtClean="0"/>
              <a:t>pis</a:t>
            </a:r>
            <a:r>
              <a:rPr lang="cs-CZ" dirty="0" smtClean="0"/>
              <a:t>-ova-</a:t>
            </a:r>
            <a:r>
              <a:rPr lang="cs-CZ" dirty="0" smtClean="0">
                <a:solidFill>
                  <a:srgbClr val="FF0000"/>
                </a:solidFill>
              </a:rPr>
              <a:t>tel </a:t>
            </a:r>
            <a:r>
              <a:rPr lang="cs-CZ" dirty="0" smtClean="0"/>
              <a:t>← s-</a:t>
            </a:r>
            <a:r>
              <a:rPr lang="cs-CZ" dirty="0" err="1" smtClean="0"/>
              <a:t>pis</a:t>
            </a:r>
            <a:r>
              <a:rPr lang="cs-CZ" dirty="0" smtClean="0"/>
              <a:t>-ova-t ← </a:t>
            </a:r>
            <a:r>
              <a:rPr lang="cs-CZ" dirty="0" err="1" smtClean="0"/>
              <a:t>ps</a:t>
            </a:r>
            <a:r>
              <a:rPr lang="cs-CZ" dirty="0" smtClean="0"/>
              <a:t>-á-t, </a:t>
            </a:r>
          </a:p>
          <a:p>
            <a:r>
              <a:rPr lang="cs-CZ" dirty="0" smtClean="0"/>
              <a:t>ne-</a:t>
            </a:r>
            <a:r>
              <a:rPr lang="cs-CZ" dirty="0" smtClean="0">
                <a:solidFill>
                  <a:srgbClr val="0070C0"/>
                </a:solidFill>
              </a:rPr>
              <a:t>vy</a:t>
            </a:r>
            <a:r>
              <a:rPr lang="cs-CZ" dirty="0" smtClean="0"/>
              <a:t>-chov-a-</a:t>
            </a:r>
            <a:r>
              <a:rPr lang="cs-CZ" dirty="0" err="1" smtClean="0">
                <a:solidFill>
                  <a:srgbClr val="00B050"/>
                </a:solidFill>
              </a:rPr>
              <a:t>teln</a:t>
            </a:r>
            <a:r>
              <a:rPr lang="cs-CZ" dirty="0" smtClean="0"/>
              <a:t>-ý ← </a:t>
            </a:r>
            <a:r>
              <a:rPr lang="cs-CZ" dirty="0" smtClean="0">
                <a:solidFill>
                  <a:srgbClr val="0070C0"/>
                </a:solidFill>
              </a:rPr>
              <a:t>vy</a:t>
            </a:r>
            <a:r>
              <a:rPr lang="cs-CZ" dirty="0" smtClean="0"/>
              <a:t>-chov-a-</a:t>
            </a:r>
            <a:r>
              <a:rPr lang="cs-CZ" dirty="0" err="1" smtClean="0">
                <a:solidFill>
                  <a:srgbClr val="00B050"/>
                </a:solidFill>
              </a:rPr>
              <a:t>teln</a:t>
            </a:r>
            <a:r>
              <a:rPr lang="cs-CZ" dirty="0" smtClean="0"/>
              <a:t>-ý ← </a:t>
            </a:r>
            <a:r>
              <a:rPr lang="cs-CZ" dirty="0" smtClean="0">
                <a:solidFill>
                  <a:srgbClr val="0070C0"/>
                </a:solidFill>
              </a:rPr>
              <a:t>vy</a:t>
            </a:r>
            <a:r>
              <a:rPr lang="cs-CZ" dirty="0" smtClean="0"/>
              <a:t>-chov-a-t ← chov-a-t, </a:t>
            </a:r>
          </a:p>
          <a:p>
            <a:r>
              <a:rPr lang="cs-CZ" dirty="0" smtClean="0">
                <a:solidFill>
                  <a:srgbClr val="00B050"/>
                </a:solidFill>
              </a:rPr>
              <a:t>pro</a:t>
            </a:r>
            <a:r>
              <a:rPr lang="cs-CZ" dirty="0" smtClean="0"/>
              <a:t>-</a:t>
            </a:r>
            <a:r>
              <a:rPr lang="cs-CZ" dirty="0" err="1" smtClean="0"/>
              <a:t>rus</a:t>
            </a:r>
            <a:r>
              <a:rPr lang="cs-CZ" dirty="0" smtClean="0"/>
              <a:t>-</a:t>
            </a:r>
            <a:r>
              <a:rPr lang="cs-CZ" u="sng" dirty="0" smtClean="0">
                <a:solidFill>
                  <a:srgbClr val="00B050"/>
                </a:solidFill>
              </a:rPr>
              <a:t>k</a:t>
            </a:r>
            <a:r>
              <a:rPr lang="cs-CZ" dirty="0" smtClean="0"/>
              <a:t>-ý ← </a:t>
            </a:r>
            <a:r>
              <a:rPr lang="cs-CZ" dirty="0" err="1" smtClean="0"/>
              <a:t>rus</a:t>
            </a:r>
            <a:r>
              <a:rPr lang="cs-CZ" dirty="0" smtClean="0"/>
              <a:t> -</a:t>
            </a:r>
            <a:r>
              <a:rPr lang="cs-CZ" u="sng" dirty="0" smtClean="0">
                <a:solidFill>
                  <a:srgbClr val="C00000"/>
                </a:solidFill>
              </a:rPr>
              <a:t>k</a:t>
            </a:r>
            <a:r>
              <a:rPr lang="cs-CZ" dirty="0" smtClean="0"/>
              <a:t>-ý ← Rus-</a:t>
            </a:r>
            <a:r>
              <a:rPr lang="cs-CZ" u="sng" dirty="0" smtClean="0">
                <a:solidFill>
                  <a:srgbClr val="C00000"/>
                </a:solidFill>
              </a:rPr>
              <a:t>k</a:t>
            </a:r>
            <a:r>
              <a:rPr lang="cs-CZ" dirty="0" smtClean="0"/>
              <a:t>-o,  </a:t>
            </a:r>
            <a:r>
              <a:rPr lang="cs-CZ" dirty="0" err="1" smtClean="0"/>
              <a:t>líb</a:t>
            </a:r>
            <a:r>
              <a:rPr lang="cs-CZ" dirty="0" smtClean="0"/>
              <a:t>-</a:t>
            </a:r>
            <a:r>
              <a:rPr lang="cs-CZ" dirty="0" err="1" smtClean="0">
                <a:solidFill>
                  <a:srgbClr val="00B050"/>
                </a:solidFill>
              </a:rPr>
              <a:t>iv</a:t>
            </a:r>
            <a:r>
              <a:rPr lang="cs-CZ" dirty="0" smtClean="0"/>
              <a:t>-ý ← </a:t>
            </a:r>
            <a:r>
              <a:rPr lang="cs-CZ" dirty="0" err="1" smtClean="0"/>
              <a:t>líb</a:t>
            </a:r>
            <a:r>
              <a:rPr lang="cs-CZ" dirty="0" smtClean="0"/>
              <a:t>-i-t, 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zá</a:t>
            </a:r>
            <a:r>
              <a:rPr lang="cs-CZ" dirty="0" smtClean="0"/>
              <a:t>-dům-</a:t>
            </a:r>
            <a:r>
              <a:rPr lang="cs-CZ" dirty="0" smtClean="0">
                <a:solidFill>
                  <a:srgbClr val="00B050"/>
                </a:solidFill>
              </a:rPr>
              <a:t>čiv</a:t>
            </a:r>
            <a:r>
              <a:rPr lang="cs-CZ" dirty="0" smtClean="0"/>
              <a:t>-</a:t>
            </a:r>
            <a:r>
              <a:rPr lang="cs-CZ" dirty="0" smtClean="0">
                <a:solidFill>
                  <a:srgbClr val="FFC000"/>
                </a:solidFill>
              </a:rPr>
              <a:t>ě </a:t>
            </a:r>
            <a:r>
              <a:rPr lang="cs-CZ" dirty="0" smtClean="0"/>
              <a:t>← </a:t>
            </a:r>
            <a:r>
              <a:rPr lang="cs-CZ" dirty="0" smtClean="0">
                <a:solidFill>
                  <a:srgbClr val="0070C0"/>
                </a:solidFill>
              </a:rPr>
              <a:t>zá</a:t>
            </a:r>
            <a:r>
              <a:rPr lang="cs-CZ" dirty="0" smtClean="0"/>
              <a:t>-dům-</a:t>
            </a:r>
            <a:r>
              <a:rPr lang="cs-CZ" dirty="0" smtClean="0">
                <a:solidFill>
                  <a:srgbClr val="00B050"/>
                </a:solidFill>
              </a:rPr>
              <a:t>čiv</a:t>
            </a:r>
            <a:r>
              <a:rPr lang="cs-CZ" dirty="0" smtClean="0"/>
              <a:t>-ý ← </a:t>
            </a:r>
            <a:r>
              <a:rPr lang="cs-CZ" dirty="0" smtClean="0">
                <a:solidFill>
                  <a:srgbClr val="0070C0"/>
                </a:solidFill>
              </a:rPr>
              <a:t>za</a:t>
            </a:r>
            <a:r>
              <a:rPr lang="cs-CZ" dirty="0" smtClean="0"/>
              <a:t>-dum-a-t ← dum-a-t, </a:t>
            </a:r>
          </a:p>
          <a:p>
            <a:r>
              <a:rPr lang="cs-CZ" dirty="0" err="1" smtClean="0"/>
              <a:t>ži</a:t>
            </a:r>
            <a:r>
              <a:rPr lang="cs-CZ" dirty="0" smtClean="0"/>
              <a:t>-v-ý ← </a:t>
            </a:r>
            <a:r>
              <a:rPr lang="cs-CZ" dirty="0" err="1" smtClean="0"/>
              <a:t>ží</a:t>
            </a:r>
            <a:r>
              <a:rPr lang="cs-CZ" dirty="0" smtClean="0"/>
              <a:t>-t, ne-lít-</a:t>
            </a:r>
            <a:r>
              <a:rPr lang="cs-CZ" dirty="0" err="1" smtClean="0">
                <a:solidFill>
                  <a:srgbClr val="FF0000"/>
                </a:solidFill>
              </a:rPr>
              <a:t>ost</a:t>
            </a:r>
            <a:r>
              <a:rPr lang="cs-CZ" dirty="0" smtClean="0"/>
              <a:t>-</a:t>
            </a:r>
            <a:r>
              <a:rPr lang="cs-CZ" dirty="0" smtClean="0">
                <a:solidFill>
                  <a:srgbClr val="00B050"/>
                </a:solidFill>
              </a:rPr>
              <a:t>n</a:t>
            </a:r>
            <a:r>
              <a:rPr lang="cs-CZ" dirty="0" smtClean="0"/>
              <a:t>-ý ← lít-</a:t>
            </a:r>
            <a:r>
              <a:rPr lang="cs-CZ" dirty="0" err="1" smtClean="0">
                <a:solidFill>
                  <a:srgbClr val="FF0000"/>
                </a:solidFill>
              </a:rPr>
              <a:t>ost</a:t>
            </a:r>
            <a:r>
              <a:rPr lang="cs-CZ" dirty="0" smtClean="0"/>
              <a:t>, 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z</a:t>
            </a:r>
            <a:r>
              <a:rPr lang="cs-CZ" dirty="0" smtClean="0"/>
              <a:t>-</a:t>
            </a:r>
            <a:r>
              <a:rPr lang="cs-CZ" dirty="0" err="1" smtClean="0"/>
              <a:t>mlk</a:t>
            </a:r>
            <a:r>
              <a:rPr lang="cs-CZ" dirty="0" smtClean="0"/>
              <a:t>-</a:t>
            </a:r>
            <a:r>
              <a:rPr lang="cs-CZ" dirty="0" err="1" smtClean="0"/>
              <a:t>nou</a:t>
            </a:r>
            <a:r>
              <a:rPr lang="cs-CZ" dirty="0" smtClean="0"/>
              <a:t>-t ← mlč-e-t, </a:t>
            </a:r>
          </a:p>
          <a:p>
            <a:r>
              <a:rPr lang="cs-CZ" dirty="0" err="1" smtClean="0"/>
              <a:t>košť</a:t>
            </a:r>
            <a:r>
              <a:rPr lang="cs-CZ" dirty="0" smtClean="0"/>
              <a:t>-</a:t>
            </a:r>
            <a:r>
              <a:rPr lang="cs-CZ" dirty="0" err="1" smtClean="0"/>
              <a:t>át</a:t>
            </a:r>
            <a:r>
              <a:rPr lang="cs-CZ" dirty="0" smtClean="0"/>
              <a:t>-</a:t>
            </a:r>
            <a:r>
              <a:rPr lang="cs-CZ" dirty="0" smtClean="0">
                <a:solidFill>
                  <a:srgbClr val="FF0000"/>
                </a:solidFill>
              </a:rPr>
              <a:t>k</a:t>
            </a:r>
            <a:r>
              <a:rPr lang="cs-CZ" dirty="0" smtClean="0"/>
              <a:t>-o ← košt-ě, sluch-</a:t>
            </a:r>
            <a:r>
              <a:rPr lang="cs-CZ" dirty="0" err="1" smtClean="0">
                <a:solidFill>
                  <a:srgbClr val="FF0000"/>
                </a:solidFill>
              </a:rPr>
              <a:t>átk</a:t>
            </a:r>
            <a:r>
              <a:rPr lang="cs-CZ" dirty="0" smtClean="0"/>
              <a:t>-o ← slyš-e-t, dlát-</a:t>
            </a:r>
            <a:r>
              <a:rPr lang="cs-CZ" dirty="0" smtClean="0">
                <a:solidFill>
                  <a:srgbClr val="FF0000"/>
                </a:solidFill>
              </a:rPr>
              <a:t>k</a:t>
            </a:r>
            <a:r>
              <a:rPr lang="cs-CZ" dirty="0" smtClean="0"/>
              <a:t>-o ← dlát-o, </a:t>
            </a:r>
          </a:p>
          <a:p>
            <a:r>
              <a:rPr lang="cs-CZ" dirty="0" err="1" smtClean="0"/>
              <a:t>slun</a:t>
            </a:r>
            <a:r>
              <a:rPr lang="cs-CZ" dirty="0" smtClean="0"/>
              <a:t>-</a:t>
            </a:r>
            <a:r>
              <a:rPr lang="cs-CZ" dirty="0" smtClean="0">
                <a:solidFill>
                  <a:srgbClr val="FF0000"/>
                </a:solidFill>
              </a:rPr>
              <a:t>c</a:t>
            </a:r>
            <a:r>
              <a:rPr lang="cs-CZ" dirty="0" smtClean="0"/>
              <a:t>-e, </a:t>
            </a:r>
            <a:r>
              <a:rPr lang="cs-CZ" dirty="0" err="1" smtClean="0"/>
              <a:t>srd</a:t>
            </a:r>
            <a:r>
              <a:rPr lang="cs-CZ" dirty="0" smtClean="0"/>
              <a:t>-</a:t>
            </a:r>
            <a:r>
              <a:rPr lang="cs-CZ" dirty="0" smtClean="0">
                <a:solidFill>
                  <a:srgbClr val="FF0000"/>
                </a:solidFill>
              </a:rPr>
              <a:t>c</a:t>
            </a:r>
            <a:r>
              <a:rPr lang="cs-CZ" dirty="0" smtClean="0"/>
              <a:t>-e, </a:t>
            </a:r>
          </a:p>
          <a:p>
            <a:r>
              <a:rPr lang="cs-CZ" dirty="0" err="1" smtClean="0"/>
              <a:t>ovc</a:t>
            </a:r>
            <a:r>
              <a:rPr lang="cs-CZ" dirty="0" smtClean="0"/>
              <a:t>-e, od-</a:t>
            </a:r>
            <a:r>
              <a:rPr lang="cs-CZ" dirty="0" err="1" smtClean="0"/>
              <a:t>půr</a:t>
            </a:r>
            <a:r>
              <a:rPr lang="cs-CZ" dirty="0" smtClean="0"/>
              <a:t>-</a:t>
            </a:r>
            <a:r>
              <a:rPr lang="cs-CZ" dirty="0" smtClean="0">
                <a:solidFill>
                  <a:srgbClr val="FF0000"/>
                </a:solidFill>
              </a:rPr>
              <a:t>c</a:t>
            </a:r>
            <a:r>
              <a:rPr lang="cs-CZ" dirty="0" smtClean="0"/>
              <a:t>-e ← ode-</a:t>
            </a:r>
            <a:r>
              <a:rPr lang="cs-CZ" dirty="0" err="1" smtClean="0"/>
              <a:t>př</a:t>
            </a:r>
            <a:r>
              <a:rPr lang="cs-CZ" dirty="0" smtClean="0"/>
              <a:t>-í-t, </a:t>
            </a:r>
          </a:p>
          <a:p>
            <a:r>
              <a:rPr lang="cs-CZ" dirty="0" smtClean="0"/>
              <a:t>ne-</a:t>
            </a:r>
            <a:r>
              <a:rPr lang="cs-CZ" dirty="0" err="1" smtClean="0"/>
              <a:t>maj</a:t>
            </a:r>
            <a:r>
              <a:rPr lang="cs-CZ" dirty="0" smtClean="0"/>
              <a:t>-í-</a:t>
            </a:r>
            <a:r>
              <a:rPr lang="cs-CZ" dirty="0" smtClean="0">
                <a:solidFill>
                  <a:srgbClr val="0070C0"/>
                </a:solidFill>
              </a:rPr>
              <a:t>c</a:t>
            </a:r>
            <a:r>
              <a:rPr lang="cs-CZ" dirty="0" smtClean="0"/>
              <a:t>-e ← </a:t>
            </a:r>
            <a:r>
              <a:rPr lang="cs-CZ" dirty="0" err="1" smtClean="0"/>
              <a:t>maj</a:t>
            </a:r>
            <a:r>
              <a:rPr lang="cs-CZ" dirty="0" smtClean="0"/>
              <a:t>-í-</a:t>
            </a:r>
            <a:r>
              <a:rPr lang="cs-CZ" dirty="0" smtClean="0">
                <a:solidFill>
                  <a:srgbClr val="0070C0"/>
                </a:solidFill>
              </a:rPr>
              <a:t>c</a:t>
            </a:r>
            <a:r>
              <a:rPr lang="cs-CZ" dirty="0" smtClean="0"/>
              <a:t>-e ← </a:t>
            </a:r>
            <a:r>
              <a:rPr lang="cs-CZ" dirty="0" err="1" smtClean="0"/>
              <a:t>maj</a:t>
            </a:r>
            <a:r>
              <a:rPr lang="cs-CZ" dirty="0" smtClean="0"/>
              <a:t>-í ← mí-t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42774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Všimněme si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V některých případech nelze jednoznačně určit slovnědruhovou funkci afixu. Souvisí to s tzv. dvojím fundačně motivačním vztahem (fundace – odvozené slovo je založené/fundované slovem základovým, motivace -významový vztah k základovému slovu). Např. adjektiva </a:t>
            </a:r>
            <a:r>
              <a:rPr lang="cs-CZ" i="1" u="sng" dirty="0" smtClean="0"/>
              <a:t>řecký, ruský</a:t>
            </a:r>
            <a:r>
              <a:rPr lang="cs-CZ" dirty="0" smtClean="0"/>
              <a:t> můžeme vztáhnou k substantivům </a:t>
            </a:r>
            <a:r>
              <a:rPr lang="cs-CZ" i="1" dirty="0" smtClean="0"/>
              <a:t>Řek/Řecko, Rus/Rusko</a:t>
            </a:r>
            <a:r>
              <a:rPr lang="cs-CZ" dirty="0" smtClean="0"/>
              <a:t>. Nepomůže ani analogie. Afix </a:t>
            </a:r>
            <a:r>
              <a:rPr lang="cs-CZ" i="1" dirty="0" smtClean="0"/>
              <a:t>–k- </a:t>
            </a:r>
            <a:r>
              <a:rPr lang="cs-CZ" dirty="0" smtClean="0"/>
              <a:t>je slovnědruhově nespecifický.</a:t>
            </a:r>
          </a:p>
          <a:p>
            <a:r>
              <a:rPr lang="cs-CZ" dirty="0" smtClean="0"/>
              <a:t>Někdy vydělujeme derivační afix na základě analogie: např. ve slovech jako </a:t>
            </a:r>
            <a:r>
              <a:rPr lang="cs-CZ" i="1" dirty="0" err="1" smtClean="0"/>
              <a:t>slun</a:t>
            </a:r>
            <a:r>
              <a:rPr lang="cs-CZ" i="1" dirty="0" smtClean="0"/>
              <a:t>-c-e, </a:t>
            </a:r>
            <a:r>
              <a:rPr lang="cs-CZ" i="1" dirty="0" err="1" smtClean="0"/>
              <a:t>srd</a:t>
            </a:r>
            <a:r>
              <a:rPr lang="cs-CZ" i="1" dirty="0" smtClean="0"/>
              <a:t>-c-e</a:t>
            </a:r>
            <a:r>
              <a:rPr lang="cs-CZ" dirty="0" smtClean="0"/>
              <a:t>, a to na základě příbuzných slov </a:t>
            </a:r>
            <a:r>
              <a:rPr lang="cs-CZ" i="1" dirty="0" smtClean="0"/>
              <a:t>(</a:t>
            </a:r>
            <a:r>
              <a:rPr lang="cs-CZ" i="1" dirty="0" err="1" smtClean="0"/>
              <a:t>slun</a:t>
            </a:r>
            <a:r>
              <a:rPr lang="cs-CZ" i="1" dirty="0" smtClean="0"/>
              <a:t>-n-ý, </a:t>
            </a:r>
            <a:r>
              <a:rPr lang="cs-CZ" i="1" dirty="0" err="1" smtClean="0"/>
              <a:t>slun</a:t>
            </a:r>
            <a:r>
              <a:rPr lang="cs-CZ" i="1" dirty="0" smtClean="0"/>
              <a:t>-i-t se, </a:t>
            </a:r>
            <a:r>
              <a:rPr lang="cs-CZ" i="1" dirty="0" err="1" smtClean="0"/>
              <a:t>srd</a:t>
            </a:r>
            <a:r>
              <a:rPr lang="cs-CZ" i="1" dirty="0" smtClean="0"/>
              <a:t>-n-</a:t>
            </a:r>
            <a:r>
              <a:rPr lang="cs-CZ" i="1" dirty="0" err="1" smtClean="0"/>
              <a:t>at</a:t>
            </a:r>
            <a:r>
              <a:rPr lang="cs-CZ" i="1" dirty="0" smtClean="0"/>
              <a:t>-ý, o-</a:t>
            </a:r>
            <a:r>
              <a:rPr lang="cs-CZ" i="1" dirty="0" err="1" smtClean="0"/>
              <a:t>srd</a:t>
            </a:r>
            <a:r>
              <a:rPr lang="cs-CZ" i="1" dirty="0" smtClean="0"/>
              <a:t>-í).</a:t>
            </a:r>
          </a:p>
          <a:p>
            <a:r>
              <a:rPr lang="cs-CZ" dirty="0" smtClean="0"/>
              <a:t>Jako </a:t>
            </a:r>
            <a:r>
              <a:rPr lang="cs-CZ" dirty="0" smtClean="0">
                <a:solidFill>
                  <a:srgbClr val="0070C0"/>
                </a:solidFill>
              </a:rPr>
              <a:t>derivační afixy</a:t>
            </a:r>
            <a:r>
              <a:rPr lang="cs-CZ" dirty="0" smtClean="0"/>
              <a:t> sloves jsme neoznačili </a:t>
            </a:r>
            <a:r>
              <a:rPr lang="cs-CZ" dirty="0"/>
              <a:t>kmenotvorné přípony</a:t>
            </a:r>
            <a:r>
              <a:rPr lang="cs-CZ" dirty="0" smtClean="0"/>
              <a:t>, přestože jako derivační prostředky slouží. Pokládáme je za tvarotvorné afixy.</a:t>
            </a:r>
          </a:p>
          <a:p>
            <a:endParaRPr lang="cs-CZ" i="1" u="sng" dirty="0"/>
          </a:p>
        </p:txBody>
      </p:sp>
    </p:spTree>
    <p:extLst>
      <p:ext uri="{BB962C8B-B14F-4D97-AF65-F5344CB8AC3E}">
        <p14:creationId xmlns:p14="http://schemas.microsoft.com/office/powerpoint/2010/main" val="20253757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 následujícího seznamu vyber slova, která mají stejnou morfémovou strukturu</a:t>
            </a:r>
            <a:r>
              <a:rPr lang="cs-CZ" sz="4000" b="1" dirty="0" smtClean="0"/>
              <a:t>: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vypravěč, zelenáč, kleč</a:t>
            </a:r>
            <a:r>
              <a:rPr lang="cs-CZ" dirty="0"/>
              <a:t>, </a:t>
            </a:r>
            <a:r>
              <a:rPr lang="cs-CZ" dirty="0" smtClean="0"/>
              <a:t>leč, lupič, vousáč</a:t>
            </a:r>
            <a:endParaRPr lang="cs-CZ" dirty="0"/>
          </a:p>
          <a:p>
            <a:r>
              <a:rPr lang="cs-CZ" dirty="0" smtClean="0"/>
              <a:t>horolezec, plec, kopec, samec, břichomluvec</a:t>
            </a:r>
            <a:endParaRPr lang="cs-CZ" dirty="0"/>
          </a:p>
          <a:p>
            <a:r>
              <a:rPr lang="cs-CZ" dirty="0"/>
              <a:t>m</a:t>
            </a:r>
            <a:r>
              <a:rPr lang="cs-CZ" dirty="0" smtClean="0"/>
              <a:t>otel, postel, obyvatel, věrtel, pisatel,</a:t>
            </a:r>
            <a:endParaRPr lang="cs-CZ" dirty="0"/>
          </a:p>
          <a:p>
            <a:r>
              <a:rPr lang="cs-CZ" dirty="0" smtClean="0"/>
              <a:t>píšící, řadicí, krycí, </a:t>
            </a:r>
            <a:r>
              <a:rPr lang="cs-CZ" dirty="0" err="1" smtClean="0"/>
              <a:t>zimoucí</a:t>
            </a:r>
            <a:r>
              <a:rPr lang="cs-CZ" dirty="0" smtClean="0"/>
              <a:t>, telecí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892213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1135</Words>
  <Application>Microsoft Office PowerPoint</Application>
  <PresentationFormat>Širokoúhlá obrazovka</PresentationFormat>
  <Paragraphs>112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Motiv Office</vt:lpstr>
      <vt:lpstr>CJJ04_12</vt:lpstr>
      <vt:lpstr>Najdi homonymní kořenové morfy</vt:lpstr>
      <vt:lpstr>ŘEŠENÍ / konzultujte Etymologický slovník homonymní kořenové morfy (konekty)</vt:lpstr>
      <vt:lpstr>Segmentuj slovní tvary a urči derivační a flektivní afixy. Najdete i takové afixy, u nichž váháte? Proč?</vt:lpstr>
      <vt:lpstr>ŘEŠENÍ Segmentuj slovní tvary a urči derivační a flektivní afixy</vt:lpstr>
      <vt:lpstr>Segmentuj utvořená slova a urči afixy, jimiž se odvozují  substantiva (N), adjektiva (A), slovesa (V), adverbia (D)</vt:lpstr>
      <vt:lpstr>Segmentuj utvořená slova a urči afixy, jimiž se odvozují  substantiva (N), adjektiva (A), slovesa (V), adverbia (D)</vt:lpstr>
      <vt:lpstr>Všimněme si</vt:lpstr>
      <vt:lpstr>Z následujícího seznamu vyber slova, která mají stejnou morfémovou strukturu:</vt:lpstr>
      <vt:lpstr>Z následujícího seznamu vyber slova, která mají stejnou morfémovou strukturu:</vt:lpstr>
      <vt:lpstr>Formulujte pravidlo, jímž se řídí:</vt:lpstr>
      <vt:lpstr>Distribuce variantní koncovky -0 v genitivu plurálu substantiv typu růže.</vt:lpstr>
      <vt:lpstr>Můžeme je najít v korpusu:</vt:lpstr>
      <vt:lpstr>Distribuce variantní koncovky –a v genitivu singuláru substantiv typu hrad.</vt:lpstr>
      <vt:lpstr>Můžeme je najít v korpusu:</vt:lpstr>
      <vt:lpstr>Distribuce variantní koncovky –ách v lokálu plurálu substantiv typu město.</vt:lpstr>
      <vt:lpstr>Distribuce grafické variantní koncovky –i v genitivu singuláru (nomintivu, akuzativu a vokativu plurálu) substantiv typu žena.</vt:lpstr>
      <vt:lpstr>Segmentuj slovesný tvar, deverbativum, vyznač kmenotvornou příponu a vyznač, kdy jde o derivaci od kmene a kdy jde o derivaci od kořene:</vt:lpstr>
      <vt:lpstr>Segmentuj slovesný tvar, deverbativum, vyznač kmenotvornou příponu a vyznač, kdy jde o derivaci od kmene a kdy jde o derivaci od kořene:</vt:lpstr>
      <vt:lpstr>V úkolu na týden (viz IS)  procvičíte další …</vt:lpstr>
    </vt:vector>
  </TitlesOfParts>
  <Company>FFMU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CJJ04_12</dc:title>
  <dc:creator>petr</dc:creator>
  <cp:lastModifiedBy>petr</cp:lastModifiedBy>
  <cp:revision>21</cp:revision>
  <dcterms:created xsi:type="dcterms:W3CDTF">2020-04-02T08:07:33Z</dcterms:created>
  <dcterms:modified xsi:type="dcterms:W3CDTF">2020-04-02T11:10:47Z</dcterms:modified>
</cp:coreProperties>
</file>