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89" r:id="rId14"/>
    <p:sldId id="290" r:id="rId15"/>
    <p:sldId id="291" r:id="rId16"/>
    <p:sldId id="292" r:id="rId17"/>
    <p:sldId id="293" r:id="rId18"/>
    <p:sldId id="294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6" r:id="rId37"/>
    <p:sldId id="287" r:id="rId38"/>
    <p:sldId id="288" r:id="rId39"/>
    <p:sldId id="285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79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22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55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68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07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51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06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69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497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46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88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E4E0E-930B-4CDB-9BCE-3E4C49F3F1D7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75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CJJ04_2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3243337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slovní druhy?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Jsme si kvit.</a:t>
            </a:r>
          </a:p>
          <a:p>
            <a:r>
              <a:rPr lang="cs-CZ" dirty="0"/>
              <a:t>Budeš fit.</a:t>
            </a:r>
          </a:p>
          <a:p>
            <a:r>
              <a:rPr lang="cs-CZ" dirty="0"/>
              <a:t>Nic naplat.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1265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český slovní tvar končí na samohlásku, o který slovní druh může jít? Uveďte příklady. </a:t>
            </a:r>
          </a:p>
          <a:p>
            <a:r>
              <a:rPr lang="cs-CZ" dirty="0"/>
              <a:t>Které samohláskové zakončení v češtině </a:t>
            </a:r>
            <a:r>
              <a:rPr lang="cs-CZ" dirty="0" err="1"/>
              <a:t>nejjednoznačněji</a:t>
            </a:r>
            <a:r>
              <a:rPr lang="cs-CZ" dirty="0"/>
              <a:t> signalizuje příslušnost slovního tvaru ke slovnímu druhu?</a:t>
            </a:r>
          </a:p>
          <a:p>
            <a:r>
              <a:rPr lang="cs-CZ" dirty="0"/>
              <a:t>Na které souhlásky může/nemůže končit určitý přísudkový tvar slovesa v češtině? Na které končí nejpravděpodobněji? Na základě znalosti systému české slovesné flexe uveďte, které souhlásky budou nejfrekventovanější.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2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Slovní druh poznáme z funkce, které slovo plní ve větě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funkce slovních druhů</a:t>
            </a:r>
          </a:p>
          <a:p>
            <a:r>
              <a:rPr lang="cs-CZ" dirty="0"/>
              <a:t>Sekundární funkce slovních druhů</a:t>
            </a:r>
          </a:p>
          <a:p>
            <a:r>
              <a:rPr lang="cs-CZ" dirty="0"/>
              <a:t>Slovní druhy vydělitelné funkčně</a:t>
            </a:r>
          </a:p>
        </p:txBody>
      </p:sp>
    </p:spTree>
    <p:extLst>
      <p:ext uri="{BB962C8B-B14F-4D97-AF65-F5344CB8AC3E}">
        <p14:creationId xmlns:p14="http://schemas.microsoft.com/office/powerpoint/2010/main" val="2640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BBBF5-1CD9-4412-9C81-2FE78B62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 sekundární funkce slovních druhů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AAF19A-C2B1-4300-B409-C4A32B490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Nechť Vaše </a:t>
            </a:r>
            <a:r>
              <a:rPr lang="cs-CZ" b="1" i="1" u="sng" dirty="0"/>
              <a:t>hoře</a:t>
            </a:r>
            <a:r>
              <a:rPr lang="cs-CZ" i="1" dirty="0"/>
              <a:t> je mírněno vědomím, že je sdílíme všichni s Vámi.</a:t>
            </a:r>
          </a:p>
          <a:p>
            <a:r>
              <a:rPr lang="cs-CZ" i="1" dirty="0"/>
              <a:t>Muži nosí bez přestání svá </a:t>
            </a:r>
            <a:r>
              <a:rPr lang="cs-CZ" b="1" i="1" u="sng" dirty="0"/>
              <a:t>hoře</a:t>
            </a:r>
            <a:r>
              <a:rPr lang="cs-CZ" i="1" dirty="0"/>
              <a:t> sem a tam.</a:t>
            </a:r>
          </a:p>
          <a:p>
            <a:r>
              <a:rPr lang="cs-CZ" i="1" dirty="0"/>
              <a:t>Chvíle </a:t>
            </a:r>
            <a:r>
              <a:rPr lang="cs-CZ" b="1" i="1" u="sng" dirty="0"/>
              <a:t>hoře</a:t>
            </a:r>
            <a:r>
              <a:rPr lang="cs-CZ" i="1" dirty="0"/>
              <a:t> nadešla.</a:t>
            </a:r>
          </a:p>
          <a:p>
            <a:r>
              <a:rPr lang="cs-CZ" i="1" dirty="0"/>
              <a:t>Ten čas, než se jeho loď vrátí, je pro mne jenom </a:t>
            </a:r>
            <a:r>
              <a:rPr lang="cs-CZ" b="1" i="1" u="sng" dirty="0"/>
              <a:t>hoře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9013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82E2D-57DF-4007-8824-106F3A042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 sekundární funkce slovních druhů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308AD-8C05-4CF6-9E24-CF42C4388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Byli to </a:t>
            </a:r>
            <a:r>
              <a:rPr lang="cs-CZ" b="1" i="1" u="sng" dirty="0"/>
              <a:t>dobří</a:t>
            </a:r>
            <a:r>
              <a:rPr lang="cs-CZ" i="1" dirty="0"/>
              <a:t> vojáci.</a:t>
            </a:r>
          </a:p>
          <a:p>
            <a:r>
              <a:rPr lang="cs-CZ" i="1" dirty="0"/>
              <a:t>Četla jsem jen věci od nebožtíků podle pravidla, že </a:t>
            </a:r>
            <a:r>
              <a:rPr lang="cs-CZ" b="1" i="1" u="sng" dirty="0"/>
              <a:t>dobří</a:t>
            </a:r>
            <a:r>
              <a:rPr lang="cs-CZ" i="1" dirty="0"/>
              <a:t> jsou ti, co už je po nich.</a:t>
            </a:r>
          </a:p>
          <a:p>
            <a:r>
              <a:rPr lang="pl-PL" i="1" dirty="0"/>
              <a:t>Co </a:t>
            </a:r>
            <a:r>
              <a:rPr lang="pl-PL" i="1" dirty="0" err="1"/>
              <a:t>mají</a:t>
            </a:r>
            <a:r>
              <a:rPr lang="pl-PL" i="1" dirty="0"/>
              <a:t> </a:t>
            </a:r>
            <a:r>
              <a:rPr lang="pl-PL" i="1" dirty="0" err="1"/>
              <a:t>dělat</a:t>
            </a:r>
            <a:r>
              <a:rPr lang="pl-PL" i="1" dirty="0"/>
              <a:t> </a:t>
            </a:r>
            <a:r>
              <a:rPr lang="pl-PL" i="1" dirty="0" err="1"/>
              <a:t>ti</a:t>
            </a:r>
            <a:r>
              <a:rPr lang="pl-PL" i="1" dirty="0"/>
              <a:t> </a:t>
            </a:r>
            <a:r>
              <a:rPr lang="pl-PL" b="1" i="1" u="sng" dirty="0" err="1"/>
              <a:t>dobří</a:t>
            </a:r>
            <a:r>
              <a:rPr lang="pl-PL" i="1" dirty="0"/>
              <a:t> u </a:t>
            </a:r>
            <a:r>
              <a:rPr lang="pl-PL" i="1" dirty="0" err="1"/>
              <a:t>nás</a:t>
            </a:r>
            <a:r>
              <a:rPr lang="pl-PL" i="1" dirty="0"/>
              <a:t>?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03760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8FEC8-50AD-45C5-9995-A5875637D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 sekundární funkce slovních druhů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16DAF-BB64-42F5-BB23-2376F43B2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Můžeme </a:t>
            </a:r>
            <a:r>
              <a:rPr lang="cs-CZ" b="1" i="1" u="sng" dirty="0"/>
              <a:t>se vrátit </a:t>
            </a:r>
            <a:r>
              <a:rPr lang="cs-CZ" i="1" dirty="0"/>
              <a:t>nazpět.</a:t>
            </a:r>
          </a:p>
          <a:p>
            <a:r>
              <a:rPr lang="cs-CZ" i="1" dirty="0"/>
              <a:t>Účelem života je </a:t>
            </a:r>
            <a:r>
              <a:rPr lang="cs-CZ" b="1" i="1" u="sng" dirty="0"/>
              <a:t>vrátit se </a:t>
            </a:r>
            <a:r>
              <a:rPr lang="cs-CZ" i="1" dirty="0"/>
              <a:t>k vlastní základní duchovní podstatě.</a:t>
            </a:r>
          </a:p>
          <a:p>
            <a:r>
              <a:rPr lang="cs-CZ" i="1" dirty="0"/>
              <a:t>Petr dostane příležitost </a:t>
            </a:r>
            <a:r>
              <a:rPr lang="cs-CZ" b="1" i="1" u="sng" dirty="0"/>
              <a:t>vrátit se </a:t>
            </a:r>
            <a:r>
              <a:rPr lang="cs-CZ" i="1" dirty="0"/>
              <a:t>zpět v čase.</a:t>
            </a:r>
          </a:p>
        </p:txBody>
      </p:sp>
    </p:spTree>
    <p:extLst>
      <p:ext uri="{BB962C8B-B14F-4D97-AF65-F5344CB8AC3E}">
        <p14:creationId xmlns:p14="http://schemas.microsoft.com/office/powerpoint/2010/main" val="2783926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01FE6-0A35-4D81-AD7B-D768E629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 sekundární funkce slovních druhů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F3669C-50C2-44AB-A193-47C073239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Jeho cesta </a:t>
            </a:r>
            <a:r>
              <a:rPr lang="cs-CZ" b="1" i="1" u="sng" dirty="0"/>
              <a:t>dobře</a:t>
            </a:r>
            <a:r>
              <a:rPr lang="cs-CZ" i="1" dirty="0"/>
              <a:t> skončila.</a:t>
            </a:r>
          </a:p>
          <a:p>
            <a:r>
              <a:rPr lang="cs-CZ" b="1" i="1" u="sng" dirty="0"/>
              <a:t>Dobře</a:t>
            </a:r>
            <a:r>
              <a:rPr lang="cs-CZ" i="1" dirty="0"/>
              <a:t> neznamená výborně.</a:t>
            </a:r>
          </a:p>
          <a:p>
            <a:r>
              <a:rPr lang="cs-CZ" i="1" dirty="0"/>
              <a:t>Anna byla velmi </a:t>
            </a:r>
            <a:r>
              <a:rPr lang="cs-CZ" b="1" i="1" u="sng" dirty="0"/>
              <a:t>zadobře</a:t>
            </a:r>
            <a:r>
              <a:rPr lang="cs-CZ" i="1" dirty="0"/>
              <a:t> s jeho přítelem Robertem.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86872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08A8B-684F-40DF-8112-E01586A2F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Sledujte různé slovnědruhové interpretace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40EB9-69EC-45D3-AA7F-2C0AEF500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u="sng" dirty="0"/>
              <a:t>Místo</a:t>
            </a:r>
            <a:r>
              <a:rPr lang="cs-CZ" i="1" dirty="0"/>
              <a:t> kategorie léčivo je v zákoně použitý pojem léčivá látka.</a:t>
            </a:r>
          </a:p>
          <a:p>
            <a:r>
              <a:rPr lang="cs-CZ" b="1" i="1" u="sng" dirty="0"/>
              <a:t>Místo </a:t>
            </a:r>
            <a:r>
              <a:rPr lang="cs-CZ" i="1" dirty="0"/>
              <a:t>vědecké práce abych doslova všechen svůj čas věnoval bezradnému hledání.</a:t>
            </a:r>
          </a:p>
          <a:p>
            <a:r>
              <a:rPr lang="cs-CZ" b="1" i="1" u="sng" dirty="0"/>
              <a:t>Místo</a:t>
            </a:r>
            <a:r>
              <a:rPr lang="cs-CZ" i="1" dirty="0"/>
              <a:t> kostela na ostrožně připomínají už dnes jen vzrostlé stromy.</a:t>
            </a:r>
          </a:p>
          <a:p>
            <a:r>
              <a:rPr lang="cs-CZ" b="1" i="1" u="sng" dirty="0"/>
              <a:t>Místo</a:t>
            </a:r>
            <a:r>
              <a:rPr lang="cs-CZ" i="1" dirty="0"/>
              <a:t> oploceného areálu, kam mají lidé důvod přijít jen na výstavy či jiné velké akce, otevřený prostor s parky, cestami pro pěší a cyklisty, ale i zcela nové budovy.</a:t>
            </a:r>
          </a:p>
          <a:p>
            <a:r>
              <a:rPr lang="cs-CZ" b="1" i="1" u="sng" dirty="0"/>
              <a:t>Místo</a:t>
            </a:r>
            <a:r>
              <a:rPr lang="cs-CZ" i="1" dirty="0"/>
              <a:t> malých a středních podniků v ekonomice.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515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5AFEF-1DB7-40FD-8954-379794B01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Sledujte různé slovnědruhové interpretace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64E63-0491-4D70-8DCF-C88066B54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Fotbalové soutěže pokračovaly dalším podzimním </a:t>
            </a:r>
            <a:r>
              <a:rPr lang="cs-CZ" b="1" i="1" u="sng" dirty="0"/>
              <a:t>kolem</a:t>
            </a:r>
            <a:r>
              <a:rPr lang="cs-CZ" i="1" dirty="0"/>
              <a:t>.</a:t>
            </a:r>
          </a:p>
          <a:p>
            <a:r>
              <a:rPr lang="cs-CZ" i="1" dirty="0"/>
              <a:t>Může mě jen tak z rozmaru zastřelit kterýkoli z ruských vojáků jedoucích </a:t>
            </a:r>
            <a:r>
              <a:rPr lang="cs-CZ" b="1" i="1" u="sng" dirty="0"/>
              <a:t>kolem</a:t>
            </a:r>
            <a:r>
              <a:rPr lang="cs-CZ" i="1" dirty="0"/>
              <a:t>.</a:t>
            </a:r>
          </a:p>
          <a:p>
            <a:r>
              <a:rPr lang="cs-CZ" i="1" dirty="0"/>
              <a:t>Co se </a:t>
            </a:r>
            <a:r>
              <a:rPr lang="cs-CZ" b="1" i="1" u="sng" dirty="0"/>
              <a:t>kolem</a:t>
            </a:r>
            <a:r>
              <a:rPr lang="cs-CZ" i="1" dirty="0"/>
              <a:t> vás nachází?</a:t>
            </a:r>
          </a:p>
          <a:p>
            <a:r>
              <a:rPr lang="cs-CZ" i="1" dirty="0"/>
              <a:t>Třetí nejkrásnější dívka republiky s pusou od ucha k uchu a rukou omotanou </a:t>
            </a:r>
            <a:r>
              <a:rPr lang="cs-CZ" b="1" i="1" u="sng" dirty="0"/>
              <a:t>kolem</a:t>
            </a:r>
            <a:r>
              <a:rPr lang="cs-CZ" i="1" dirty="0"/>
              <a:t> pohledného černovlasého mladíka.</a:t>
            </a:r>
          </a:p>
          <a:p>
            <a:r>
              <a:rPr lang="cs-CZ" i="1" dirty="0"/>
              <a:t>Ještě v roce 2004 pomohl krajský úřad přerozdělit potřebným </a:t>
            </a:r>
            <a:r>
              <a:rPr lang="cs-CZ" b="1" i="1" u="sng" dirty="0"/>
              <a:t>kolem</a:t>
            </a:r>
            <a:r>
              <a:rPr lang="cs-CZ" i="1" dirty="0"/>
              <a:t> 60 milionů korun.</a:t>
            </a:r>
          </a:p>
          <a:p>
            <a:r>
              <a:rPr lang="cs-CZ" i="1" dirty="0"/>
              <a:t>Vystudoval železniční průmyslovku v Břeclavi, a i když se mu sen o strojvedoucím kvůli slabšímu zraku rozplynul, pod okřídleným </a:t>
            </a:r>
            <a:r>
              <a:rPr lang="cs-CZ" b="1" i="1" u="sng" dirty="0"/>
              <a:t>kolem</a:t>
            </a:r>
            <a:r>
              <a:rPr lang="cs-CZ" i="1" dirty="0"/>
              <a:t> dráhy pracoval na různých postech dvě desítky let.</a:t>
            </a:r>
          </a:p>
        </p:txBody>
      </p:sp>
    </p:spTree>
    <p:extLst>
      <p:ext uri="{BB962C8B-B14F-4D97-AF65-F5344CB8AC3E}">
        <p14:creationId xmlns:p14="http://schemas.microsoft.com/office/powerpoint/2010/main" val="1402941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</a:t>
            </a:r>
            <a:r>
              <a:rPr lang="cs-CZ" dirty="0" err="1"/>
              <a:t>čování</a:t>
            </a:r>
            <a:r>
              <a:rPr lang="cs-CZ" dirty="0"/>
              <a:t> slovních druhů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1a. Dle morfologického kritéria třídění slovních druhů patří spojky mezi neohebné slovní druhy. Uveď příklad, kdy je toto kritérium porušeno.				 </a:t>
            </a:r>
            <a:endParaRPr lang="cs-CZ" dirty="0"/>
          </a:p>
          <a:p>
            <a:r>
              <a:rPr lang="cs-CZ" b="1" dirty="0"/>
              <a:t>1b. Zatrhni případ, kdy všechna tři slova lze interpretovat jako doklady slovnědruhové homonymie/víceznačnosti a uveď ilustrativní kontexty.					</a:t>
            </a:r>
          </a:p>
          <a:p>
            <a:r>
              <a:rPr lang="cs-CZ" dirty="0"/>
              <a:t>a) </a:t>
            </a:r>
            <a:r>
              <a:rPr lang="cs-CZ" i="1" dirty="0"/>
              <a:t>pěkně, zahradě, ráno</a:t>
            </a:r>
            <a:endParaRPr lang="cs-CZ" dirty="0"/>
          </a:p>
          <a:p>
            <a:r>
              <a:rPr lang="cs-CZ" dirty="0"/>
              <a:t>b) </a:t>
            </a:r>
            <a:r>
              <a:rPr lang="cs-CZ" i="1" dirty="0"/>
              <a:t>spíš, chutě, má</a:t>
            </a:r>
            <a:endParaRPr lang="cs-CZ" dirty="0"/>
          </a:p>
          <a:p>
            <a:r>
              <a:rPr lang="cs-CZ" dirty="0"/>
              <a:t>c) </a:t>
            </a:r>
            <a:r>
              <a:rPr lang="cs-CZ" i="1" dirty="0"/>
              <a:t>je, tiš, zdraví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16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druhy – kritéria 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Tvrzení</a:t>
            </a:r>
          </a:p>
          <a:p>
            <a:r>
              <a:rPr lang="cs-CZ" dirty="0"/>
              <a:t>Slovní druh poznáme z formy slova</a:t>
            </a:r>
          </a:p>
          <a:p>
            <a:r>
              <a:rPr lang="cs-CZ" dirty="0"/>
              <a:t>Slovní druh poznáme z funkce, které slovo plní ve větě</a:t>
            </a:r>
          </a:p>
          <a:p>
            <a:r>
              <a:rPr lang="cs-CZ" dirty="0"/>
              <a:t>Slovní druh poznáme z významu slova </a:t>
            </a:r>
          </a:p>
        </p:txBody>
      </p:sp>
    </p:spTree>
    <p:extLst>
      <p:ext uri="{BB962C8B-B14F-4D97-AF65-F5344CB8AC3E}">
        <p14:creationId xmlns:p14="http://schemas.microsoft.com/office/powerpoint/2010/main" val="3229468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</a:t>
            </a:r>
            <a:r>
              <a:rPr lang="cs-CZ" dirty="0" err="1"/>
              <a:t>čování</a:t>
            </a:r>
            <a:r>
              <a:rPr lang="cs-CZ" dirty="0"/>
              <a:t> slovních druhů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1c. Které ze tří kritérií uplatňovaných při definování slovních druhů uplatníme, chceme-li tvrdit, že: (užijte slova ve větě tak, aby měla požadovaný slovnědruhový charakter) </a:t>
            </a:r>
            <a:endParaRPr lang="cs-CZ" dirty="0"/>
          </a:p>
          <a:p>
            <a:r>
              <a:rPr lang="cs-CZ" dirty="0"/>
              <a:t>a) slovo </a:t>
            </a:r>
            <a:r>
              <a:rPr lang="cs-CZ" b="1" i="1" dirty="0"/>
              <a:t>lovčí</a:t>
            </a:r>
            <a:r>
              <a:rPr lang="cs-CZ" b="1" dirty="0"/>
              <a:t> </a:t>
            </a:r>
            <a:r>
              <a:rPr lang="cs-CZ" dirty="0"/>
              <a:t>je substantivum</a:t>
            </a:r>
          </a:p>
          <a:p>
            <a:r>
              <a:rPr lang="cs-CZ" dirty="0"/>
              <a:t>b) slovo </a:t>
            </a:r>
            <a:r>
              <a:rPr lang="cs-CZ" b="1" i="1" dirty="0"/>
              <a:t>že</a:t>
            </a:r>
            <a:r>
              <a:rPr lang="cs-CZ" dirty="0"/>
              <a:t> je částice</a:t>
            </a:r>
          </a:p>
          <a:p>
            <a:r>
              <a:rPr lang="cs-CZ" dirty="0"/>
              <a:t>c) slovo </a:t>
            </a:r>
            <a:r>
              <a:rPr lang="cs-CZ" b="1" i="1" dirty="0"/>
              <a:t>jeden</a:t>
            </a:r>
            <a:r>
              <a:rPr lang="cs-CZ" b="1" dirty="0"/>
              <a:t> </a:t>
            </a:r>
            <a:r>
              <a:rPr lang="cs-CZ" dirty="0"/>
              <a:t>je zájmeno</a:t>
            </a:r>
          </a:p>
          <a:p>
            <a:r>
              <a:rPr lang="cs-CZ" b="1" dirty="0"/>
              <a:t> 1d. Jakého slovního druhů nemohou být slova, jejichž tvary v češtině končí na:</a:t>
            </a:r>
            <a:endParaRPr lang="cs-CZ" dirty="0"/>
          </a:p>
          <a:p>
            <a:r>
              <a:rPr lang="cs-CZ" dirty="0"/>
              <a:t>a)  </a:t>
            </a:r>
            <a:r>
              <a:rPr lang="cs-CZ" i="1" dirty="0"/>
              <a:t>-</a:t>
            </a:r>
            <a:r>
              <a:rPr lang="cs-CZ" i="1" dirty="0" err="1"/>
              <a:t>uj</a:t>
            </a:r>
            <a:endParaRPr lang="cs-CZ" dirty="0"/>
          </a:p>
          <a:p>
            <a:r>
              <a:rPr lang="cs-CZ" dirty="0"/>
              <a:t>b) </a:t>
            </a:r>
            <a:r>
              <a:rPr lang="cs-CZ" i="1" dirty="0"/>
              <a:t>–ů</a:t>
            </a:r>
            <a:endParaRPr lang="cs-CZ" dirty="0"/>
          </a:p>
          <a:p>
            <a:r>
              <a:rPr lang="cs-CZ" dirty="0"/>
              <a:t>c) </a:t>
            </a:r>
            <a:r>
              <a:rPr lang="cs-CZ" i="1" dirty="0"/>
              <a:t>-ň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560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1a. Mezi spojky se tradičně řadí i </a:t>
            </a:r>
            <a:r>
              <a:rPr lang="cs-CZ" b="1" dirty="0">
                <a:solidFill>
                  <a:srgbClr val="00B050"/>
                </a:solidFill>
              </a:rPr>
              <a:t>spojovací výrazy</a:t>
            </a:r>
            <a:r>
              <a:rPr lang="cs-CZ" dirty="0">
                <a:solidFill>
                  <a:srgbClr val="00B050"/>
                </a:solidFill>
              </a:rPr>
              <a:t>. Např. vedlejší věty účelové jsou spojovány tvary </a:t>
            </a:r>
            <a:r>
              <a:rPr lang="cs-CZ" b="1" i="1" dirty="0">
                <a:solidFill>
                  <a:srgbClr val="00B050"/>
                </a:solidFill>
              </a:rPr>
              <a:t>aby(abych, abys,  …)</a:t>
            </a:r>
            <a:r>
              <a:rPr lang="cs-CZ" b="1" dirty="0">
                <a:solidFill>
                  <a:srgbClr val="00B050"/>
                </a:solidFill>
              </a:rPr>
              <a:t>, </a:t>
            </a:r>
            <a:r>
              <a:rPr lang="cs-CZ" dirty="0">
                <a:solidFill>
                  <a:srgbClr val="00B050"/>
                </a:solidFill>
              </a:rPr>
              <a:t>vedlejší věty podmínkové </a:t>
            </a:r>
            <a:r>
              <a:rPr lang="cs-CZ" b="1" i="1" dirty="0">
                <a:solidFill>
                  <a:srgbClr val="00B050"/>
                </a:solidFill>
              </a:rPr>
              <a:t>kdyby(kdybychom, kdybyste, …)</a:t>
            </a:r>
            <a:r>
              <a:rPr lang="cs-CZ" b="1" dirty="0">
                <a:solidFill>
                  <a:srgbClr val="00B050"/>
                </a:solidFill>
              </a:rPr>
              <a:t>, </a:t>
            </a:r>
            <a:r>
              <a:rPr lang="cs-CZ" dirty="0">
                <a:solidFill>
                  <a:srgbClr val="00B050"/>
                </a:solidFill>
              </a:rPr>
              <a:t>vedlejší věty vztažné vztažnými zájmeny </a:t>
            </a:r>
            <a:r>
              <a:rPr lang="cs-CZ" b="1" dirty="0">
                <a:solidFill>
                  <a:srgbClr val="00B050"/>
                </a:solidFill>
              </a:rPr>
              <a:t>(</a:t>
            </a:r>
            <a:r>
              <a:rPr lang="cs-CZ" b="1" i="1" dirty="0">
                <a:solidFill>
                  <a:srgbClr val="00B050"/>
                </a:solidFill>
              </a:rPr>
              <a:t>který, …</a:t>
            </a:r>
            <a:r>
              <a:rPr lang="cs-CZ" b="1" dirty="0">
                <a:solidFill>
                  <a:srgbClr val="00B050"/>
                </a:solidFill>
              </a:rPr>
              <a:t>). </a:t>
            </a:r>
            <a:r>
              <a:rPr lang="cs-CZ" dirty="0">
                <a:solidFill>
                  <a:srgbClr val="00B050"/>
                </a:solidFill>
              </a:rPr>
              <a:t>Všechna tato slova jsou </a:t>
            </a:r>
            <a:r>
              <a:rPr lang="cs-CZ" b="1" dirty="0">
                <a:solidFill>
                  <a:srgbClr val="00B050"/>
                </a:solidFill>
              </a:rPr>
              <a:t>ohebná</a:t>
            </a:r>
            <a:r>
              <a:rPr lang="cs-CZ" dirty="0">
                <a:solidFill>
                  <a:srgbClr val="00B050"/>
                </a:solidFill>
              </a:rPr>
              <a:t>.</a:t>
            </a:r>
          </a:p>
          <a:p>
            <a:r>
              <a:rPr lang="cs-CZ" dirty="0">
                <a:solidFill>
                  <a:srgbClr val="00B050"/>
                </a:solidFill>
              </a:rPr>
              <a:t>1b. b) Ještě </a:t>
            </a:r>
            <a:r>
              <a:rPr lang="cs-CZ" i="1" dirty="0">
                <a:solidFill>
                  <a:srgbClr val="00B050"/>
                </a:solidFill>
              </a:rPr>
              <a:t>spíš/</a:t>
            </a:r>
            <a:r>
              <a:rPr lang="cs-CZ" b="1" i="1" dirty="0">
                <a:solidFill>
                  <a:srgbClr val="00B050"/>
                </a:solidFill>
              </a:rPr>
              <a:t>sloveso</a:t>
            </a:r>
            <a:r>
              <a:rPr lang="cs-CZ" i="1" dirty="0">
                <a:solidFill>
                  <a:srgbClr val="00B050"/>
                </a:solidFill>
              </a:rPr>
              <a:t> ? Spíš/</a:t>
            </a:r>
            <a:r>
              <a:rPr lang="cs-CZ" b="1" i="1" dirty="0">
                <a:solidFill>
                  <a:srgbClr val="00B050"/>
                </a:solidFill>
              </a:rPr>
              <a:t>částice</a:t>
            </a:r>
            <a:r>
              <a:rPr lang="cs-CZ" i="1" dirty="0">
                <a:solidFill>
                  <a:srgbClr val="00B050"/>
                </a:solidFill>
              </a:rPr>
              <a:t> už nespím. Přijdu spíš/adverbium. Mám různé chutě/</a:t>
            </a:r>
            <a:r>
              <a:rPr lang="cs-CZ" b="1" i="1" dirty="0">
                <a:solidFill>
                  <a:srgbClr val="00B050"/>
                </a:solidFill>
              </a:rPr>
              <a:t>sb.</a:t>
            </a:r>
            <a:r>
              <a:rPr lang="cs-CZ" i="1" dirty="0">
                <a:solidFill>
                  <a:srgbClr val="00B050"/>
                </a:solidFill>
              </a:rPr>
              <a:t>, Chutě/</a:t>
            </a:r>
            <a:r>
              <a:rPr lang="cs-CZ" b="1" i="1" dirty="0" err="1">
                <a:solidFill>
                  <a:srgbClr val="00B050"/>
                </a:solidFill>
              </a:rPr>
              <a:t>adv</a:t>
            </a:r>
            <a:r>
              <a:rPr lang="cs-CZ" b="1" i="1" dirty="0">
                <a:solidFill>
                  <a:srgbClr val="00B050"/>
                </a:solidFill>
              </a:rPr>
              <a:t>.</a:t>
            </a:r>
            <a:r>
              <a:rPr lang="cs-CZ" i="1" dirty="0">
                <a:solidFill>
                  <a:srgbClr val="00B050"/>
                </a:solidFill>
              </a:rPr>
              <a:t> skoč a vyskoč. Ta je má/</a:t>
            </a:r>
            <a:r>
              <a:rPr lang="cs-CZ" b="1" i="1" dirty="0">
                <a:solidFill>
                  <a:srgbClr val="00B050"/>
                </a:solidFill>
              </a:rPr>
              <a:t>zájmeno</a:t>
            </a:r>
            <a:r>
              <a:rPr lang="en-US" b="1" dirty="0">
                <a:solidFill>
                  <a:srgbClr val="00B050"/>
                </a:solidFill>
              </a:rPr>
              <a:t>|</a:t>
            </a:r>
            <a:r>
              <a:rPr lang="cs-CZ" b="1" i="1" dirty="0">
                <a:solidFill>
                  <a:srgbClr val="00B050"/>
                </a:solidFill>
              </a:rPr>
              <a:t>sloveso</a:t>
            </a:r>
            <a:r>
              <a:rPr lang="cs-CZ" dirty="0">
                <a:solidFill>
                  <a:srgbClr val="00B050"/>
                </a:solidFill>
              </a:rPr>
              <a:t>.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endParaRPr lang="cs-CZ" dirty="0">
              <a:solidFill>
                <a:srgbClr val="00B050"/>
              </a:solidFill>
            </a:endParaRPr>
          </a:p>
          <a:p>
            <a:r>
              <a:rPr lang="cs-CZ" dirty="0">
                <a:solidFill>
                  <a:srgbClr val="00B050"/>
                </a:solidFill>
              </a:rPr>
              <a:t>c) </a:t>
            </a:r>
            <a:r>
              <a:rPr lang="cs-CZ" i="1" dirty="0">
                <a:solidFill>
                  <a:srgbClr val="00B050"/>
                </a:solidFill>
              </a:rPr>
              <a:t>Ta je/</a:t>
            </a:r>
            <a:r>
              <a:rPr lang="cs-CZ" b="1" i="1" dirty="0">
                <a:solidFill>
                  <a:srgbClr val="00B050"/>
                </a:solidFill>
              </a:rPr>
              <a:t>zájmeno</a:t>
            </a:r>
            <a:r>
              <a:rPr lang="en-US" b="1" dirty="0">
                <a:solidFill>
                  <a:srgbClr val="00B050"/>
                </a:solidFill>
              </a:rPr>
              <a:t>|</a:t>
            </a:r>
            <a:r>
              <a:rPr lang="cs-CZ" b="1" i="1" dirty="0">
                <a:solidFill>
                  <a:srgbClr val="00B050"/>
                </a:solidFill>
              </a:rPr>
              <a:t>sloveso</a:t>
            </a:r>
            <a:r>
              <a:rPr lang="cs-CZ" i="1" dirty="0">
                <a:solidFill>
                  <a:srgbClr val="00B050"/>
                </a:solidFill>
              </a:rPr>
              <a:t> má</a:t>
            </a:r>
            <a:r>
              <a:rPr lang="cs-CZ" dirty="0">
                <a:solidFill>
                  <a:srgbClr val="00B050"/>
                </a:solidFill>
              </a:rPr>
              <a:t>.</a:t>
            </a:r>
            <a:r>
              <a:rPr lang="cs-CZ" i="1" dirty="0">
                <a:solidFill>
                  <a:srgbClr val="00B050"/>
                </a:solidFill>
              </a:rPr>
              <a:t> A lesů tajuplná tiš/</a:t>
            </a:r>
            <a:r>
              <a:rPr lang="cs-CZ" b="1" i="1" dirty="0">
                <a:solidFill>
                  <a:srgbClr val="00B050"/>
                </a:solidFill>
              </a:rPr>
              <a:t>sb.</a:t>
            </a:r>
            <a:r>
              <a:rPr lang="cs-CZ" i="1" dirty="0">
                <a:solidFill>
                  <a:srgbClr val="00B050"/>
                </a:solidFill>
              </a:rPr>
              <a:t> Se v teskném větru odhalila. Tiš/sloveso dítě a nemluv. Petr zdraví/</a:t>
            </a:r>
            <a:r>
              <a:rPr lang="cs-CZ" b="1" i="1" dirty="0">
                <a:solidFill>
                  <a:srgbClr val="00B050"/>
                </a:solidFill>
              </a:rPr>
              <a:t>sloveso </a:t>
            </a:r>
            <a:r>
              <a:rPr lang="cs-CZ" i="1" dirty="0">
                <a:solidFill>
                  <a:srgbClr val="00B050"/>
                </a:solidFill>
              </a:rPr>
              <a:t>Lucii. Zdraví/</a:t>
            </a:r>
            <a:r>
              <a:rPr lang="cs-CZ" b="1" i="1" dirty="0">
                <a:solidFill>
                  <a:srgbClr val="00B050"/>
                </a:solidFill>
              </a:rPr>
              <a:t>sb. </a:t>
            </a:r>
            <a:r>
              <a:rPr lang="cs-CZ" dirty="0">
                <a:solidFill>
                  <a:srgbClr val="00B050"/>
                </a:solidFill>
              </a:rPr>
              <a:t>(</a:t>
            </a:r>
            <a:r>
              <a:rPr lang="cs-CZ" i="1" dirty="0">
                <a:solidFill>
                  <a:srgbClr val="00B050"/>
                </a:solidFill>
              </a:rPr>
              <a:t>je velký dar </a:t>
            </a:r>
            <a:r>
              <a:rPr lang="en-US" dirty="0">
                <a:solidFill>
                  <a:srgbClr val="00B050"/>
                </a:solidFill>
              </a:rPr>
              <a:t>|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i="1" dirty="0">
                <a:solidFill>
                  <a:srgbClr val="00B050"/>
                </a:solidFill>
              </a:rPr>
              <a:t>jsou už všichni</a:t>
            </a:r>
            <a:r>
              <a:rPr lang="cs-CZ" dirty="0">
                <a:solidFill>
                  <a:srgbClr val="00B050"/>
                </a:solidFill>
              </a:rPr>
              <a:t>). </a:t>
            </a:r>
            <a:r>
              <a:rPr lang="cs-CZ" i="1" dirty="0">
                <a:solidFill>
                  <a:srgbClr val="00B050"/>
                </a:solidFill>
              </a:rPr>
              <a:t>Zdraví/</a:t>
            </a:r>
            <a:r>
              <a:rPr lang="cs-CZ" b="1" i="1" dirty="0" err="1">
                <a:solidFill>
                  <a:srgbClr val="00B050"/>
                </a:solidFill>
              </a:rPr>
              <a:t>adj</a:t>
            </a:r>
            <a:r>
              <a:rPr lang="cs-CZ" b="1" i="1" dirty="0">
                <a:solidFill>
                  <a:srgbClr val="00B050"/>
                </a:solidFill>
              </a:rPr>
              <a:t>.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i="1" dirty="0">
                <a:solidFill>
                  <a:srgbClr val="00B050"/>
                </a:solidFill>
              </a:rPr>
              <a:t>kluk nekašle.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47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a) slovo </a:t>
            </a:r>
            <a:r>
              <a:rPr lang="cs-CZ" b="1" i="1" dirty="0"/>
              <a:t>lovčí</a:t>
            </a:r>
            <a:r>
              <a:rPr lang="cs-CZ" b="1" dirty="0"/>
              <a:t> </a:t>
            </a:r>
            <a:r>
              <a:rPr lang="cs-CZ" dirty="0"/>
              <a:t>je substantivum – </a:t>
            </a:r>
            <a:r>
              <a:rPr lang="cs-CZ" b="1" dirty="0">
                <a:solidFill>
                  <a:srgbClr val="00B050"/>
                </a:solidFill>
              </a:rPr>
              <a:t>kritérium syntaktické</a:t>
            </a:r>
            <a:r>
              <a:rPr lang="cs-CZ" dirty="0"/>
              <a:t>, plní funkce, které primárně plní substantivum, jako např. ve větách:</a:t>
            </a:r>
          </a:p>
          <a:p>
            <a:r>
              <a:rPr lang="cs-CZ" i="1" dirty="0"/>
              <a:t>Přišel s ním </a:t>
            </a:r>
            <a:r>
              <a:rPr lang="cs-CZ" b="1" i="1" dirty="0"/>
              <a:t>lovčí</a:t>
            </a:r>
            <a:r>
              <a:rPr lang="cs-CZ" i="1" dirty="0"/>
              <a:t> hraběte z </a:t>
            </a:r>
            <a:r>
              <a:rPr lang="cs-CZ" i="1" dirty="0" err="1"/>
              <a:t>Buckeley</a:t>
            </a:r>
            <a:r>
              <a:rPr lang="cs-CZ" i="1" dirty="0"/>
              <a:t> , Thomas </a:t>
            </a:r>
            <a:r>
              <a:rPr lang="cs-CZ" i="1" dirty="0" err="1"/>
              <a:t>Aldeker</a:t>
            </a:r>
            <a:r>
              <a:rPr lang="cs-CZ" i="1" dirty="0"/>
              <a:t>. </a:t>
            </a:r>
            <a:r>
              <a:rPr lang="cs-CZ" b="1" i="1" dirty="0"/>
              <a:t>(podmět)</a:t>
            </a:r>
          </a:p>
          <a:p>
            <a:r>
              <a:rPr lang="cs-CZ" i="1" dirty="0"/>
              <a:t>Na hradě Svojanov potkáte 24 . – 25 . září trubače , sokolníky i </a:t>
            </a:r>
            <a:r>
              <a:rPr lang="cs-CZ" b="1" i="1" dirty="0"/>
              <a:t>lovčí </a:t>
            </a:r>
            <a:r>
              <a:rPr lang="cs-CZ" i="1" dirty="0"/>
              <a:t>se psy , jak se chystají jako kdysi do hvozdů , skolit lítého kance či vznešeného šestnácteráka. </a:t>
            </a:r>
            <a:r>
              <a:rPr lang="cs-CZ" b="1" i="1" dirty="0"/>
              <a:t>(předmět)</a:t>
            </a:r>
          </a:p>
          <a:p>
            <a:r>
              <a:rPr lang="cs-CZ" dirty="0"/>
              <a:t>b) slovo </a:t>
            </a:r>
            <a:r>
              <a:rPr lang="cs-CZ" b="1" i="1" dirty="0"/>
              <a:t>že</a:t>
            </a:r>
            <a:r>
              <a:rPr lang="cs-CZ" dirty="0"/>
              <a:t> je částice - </a:t>
            </a:r>
            <a:r>
              <a:rPr lang="cs-CZ" b="1" dirty="0">
                <a:solidFill>
                  <a:srgbClr val="00B050"/>
                </a:solidFill>
              </a:rPr>
              <a:t>kritérium syntaktické</a:t>
            </a:r>
            <a:r>
              <a:rPr lang="cs-CZ" dirty="0"/>
              <a:t>, modifikuje celou výpověď.</a:t>
            </a:r>
          </a:p>
          <a:p>
            <a:r>
              <a:rPr lang="cs-CZ" i="1" dirty="0"/>
              <a:t>Asi jsem byl pomáhat tatínkovi na bramborový brigádě, </a:t>
            </a:r>
            <a:r>
              <a:rPr lang="cs-CZ" b="1" i="1" dirty="0"/>
              <a:t>že</a:t>
            </a:r>
            <a:r>
              <a:rPr lang="cs-CZ" i="1" dirty="0"/>
              <a:t>?</a:t>
            </a:r>
          </a:p>
          <a:p>
            <a:r>
              <a:rPr lang="cs-CZ" dirty="0"/>
              <a:t>c) slovo </a:t>
            </a:r>
            <a:r>
              <a:rPr lang="cs-CZ" b="1" i="1" dirty="0"/>
              <a:t>jeden</a:t>
            </a:r>
            <a:r>
              <a:rPr lang="cs-CZ" b="1" dirty="0"/>
              <a:t> </a:t>
            </a:r>
            <a:r>
              <a:rPr lang="cs-CZ" dirty="0"/>
              <a:t>je zájmeno – </a:t>
            </a:r>
            <a:r>
              <a:rPr lang="cs-CZ" b="1" dirty="0">
                <a:solidFill>
                  <a:srgbClr val="00B050"/>
                </a:solidFill>
              </a:rPr>
              <a:t>kritérium sémantické</a:t>
            </a:r>
            <a:r>
              <a:rPr lang="cs-CZ" b="1" dirty="0"/>
              <a:t>,</a:t>
            </a:r>
            <a:r>
              <a:rPr lang="cs-CZ" dirty="0"/>
              <a:t> neoznačuje množství, ale signalizuje neurčitost podobně jako neurčitý člen v jazycích s obligatorním členem.</a:t>
            </a:r>
          </a:p>
          <a:p>
            <a:r>
              <a:rPr lang="cs-CZ" b="1" i="1" dirty="0"/>
              <a:t>Jeden </a:t>
            </a:r>
            <a:r>
              <a:rPr lang="cs-CZ" i="1" dirty="0"/>
              <a:t>alexandrijský biskup nebyl uvyklý nepohodlnému mnišskému životu a musel strávit noc v klášteře v </a:t>
            </a:r>
            <a:r>
              <a:rPr lang="cs-CZ" i="1" dirty="0" err="1"/>
              <a:t>Ennatonu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891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Tvrzení: Slovní druhu plní syntaktické funkce.</a:t>
            </a:r>
            <a:r>
              <a:rPr lang="cs-CZ" dirty="0"/>
              <a:t> </a:t>
            </a:r>
            <a:r>
              <a:rPr lang="cs-CZ" sz="3100" dirty="0"/>
              <a:t>Např. sloveso v určitém tvaru (verbum finitum) plní ve větě funkci přísudku.</a:t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Svišti, pišti.</a:t>
            </a:r>
            <a:endParaRPr lang="cs-CZ" dirty="0"/>
          </a:p>
          <a:p>
            <a:r>
              <a:rPr lang="cs-CZ" i="1" dirty="0"/>
              <a:t>Jí je špatně.</a:t>
            </a:r>
            <a:endParaRPr lang="cs-CZ" dirty="0"/>
          </a:p>
          <a:p>
            <a:r>
              <a:rPr lang="cs-CZ" i="1" dirty="0"/>
              <a:t>Jan je osel.</a:t>
            </a:r>
            <a:endParaRPr lang="cs-CZ" dirty="0"/>
          </a:p>
          <a:p>
            <a:r>
              <a:rPr lang="cs-CZ" i="1" dirty="0"/>
              <a:t>Málo snědí a hodně spoří.</a:t>
            </a:r>
            <a:endParaRPr lang="cs-CZ" dirty="0"/>
          </a:p>
          <a:p>
            <a:r>
              <a:rPr lang="cs-CZ" i="1" dirty="0"/>
              <a:t>Ženu holí stroj.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Lexikální homonymie se chápe většinou jako problém slovníku. Tvarová homonymie má za následek vícero interpretací na rovině </a:t>
            </a:r>
            <a:r>
              <a:rPr lang="cs-CZ" dirty="0" err="1"/>
              <a:t>morfosyntaktické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9738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Víte, jaké jsou pravidelné </a:t>
            </a:r>
            <a:r>
              <a:rPr lang="cs-CZ" sz="2800" b="1" dirty="0" err="1"/>
              <a:t>vnitroparadigmatické</a:t>
            </a:r>
            <a:r>
              <a:rPr lang="cs-CZ" sz="2800" b="1" dirty="0"/>
              <a:t> (uvnitř tvaroslovného systému jednoho slovesného lexému) tvarové homonymie u sloves?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Přešla.</a:t>
            </a:r>
          </a:p>
          <a:p>
            <a:r>
              <a:rPr lang="cs-CZ" i="1" dirty="0"/>
              <a:t>Ví </a:t>
            </a:r>
            <a:r>
              <a:rPr lang="cs-CZ" dirty="0"/>
              <a:t>všechno. </a:t>
            </a:r>
          </a:p>
          <a:p>
            <a:r>
              <a:rPr lang="cs-CZ" i="1" dirty="0"/>
              <a:t>Nedospěj.</a:t>
            </a:r>
          </a:p>
          <a:p>
            <a:r>
              <a:rPr lang="cs-CZ" i="1" dirty="0"/>
              <a:t>Došly.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559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Tvrzení: Slovní druh číslovek vydělujeme na základě sémantického kritéria.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První budou posledními a poslední budou prvními. </a:t>
            </a:r>
            <a:endParaRPr lang="cs-CZ" dirty="0"/>
          </a:p>
          <a:p>
            <a:r>
              <a:rPr lang="cs-CZ" i="1" dirty="0"/>
              <a:t>Přejděte na druhou stranu.  </a:t>
            </a:r>
            <a:endParaRPr lang="cs-CZ" dirty="0"/>
          </a:p>
          <a:p>
            <a:r>
              <a:rPr lang="cs-CZ" i="1" dirty="0"/>
              <a:t>Jedna paní z našeho domu povídala, že ve sklepě hoří.  </a:t>
            </a:r>
          </a:p>
          <a:p>
            <a:r>
              <a:rPr lang="cs-CZ" i="1" dirty="0"/>
              <a:t>Jde o moc.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783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Slovnědruhový přechod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Termínem slovnědruhový přechod míníme případy, kdy tvary (paradigma / </a:t>
            </a:r>
            <a:r>
              <a:rPr lang="cs-CZ" dirty="0" err="1"/>
              <a:t>subparadigma</a:t>
            </a:r>
            <a:r>
              <a:rPr lang="cs-CZ" dirty="0"/>
              <a:t>) mohou podle syntaktické funkce a významové transpozice nabývat různých slovnědruhových interpretací. Příkladem nechť jsou transpozice prostých a předložkových pádů substantiv a adjektiv do adverbií (adverbializace).</a:t>
            </a:r>
          </a:p>
          <a:p>
            <a:r>
              <a:rPr lang="cs-CZ" dirty="0"/>
              <a:t>vajíčka na </a:t>
            </a:r>
            <a:r>
              <a:rPr lang="cs-CZ" dirty="0" err="1"/>
              <a:t>měkko</a:t>
            </a:r>
            <a:r>
              <a:rPr lang="cs-CZ" dirty="0"/>
              <a:t>/naměkko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784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Slovnědruhový přesah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Termínem slovnědruhový přesah označujeme případy, kdy tvar (paradigma) lze při aplikaci různě seřazených kritérií pro určení slovního druhu zařadit k více slovním druhům (např. adjektivně skloňovaná slova řazená mezi číslovky, která označují nějakou vlastnost – pozici v řadě – pořadí, viz výše první, poslední, předešlý, předchozí, následující, předposlední, druhý=odlišný/jiný, atp.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220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Které z kritérií uplatníme, když budeme chtít tvrdit, 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i="1" dirty="0"/>
              <a:t>kuřecí </a:t>
            </a:r>
            <a:r>
              <a:rPr lang="cs-CZ" dirty="0"/>
              <a:t>je substantivum</a:t>
            </a:r>
          </a:p>
          <a:p>
            <a:pPr lvl="0"/>
            <a:r>
              <a:rPr lang="cs-CZ" i="1" dirty="0"/>
              <a:t>místo </a:t>
            </a:r>
            <a:r>
              <a:rPr lang="cs-CZ" dirty="0"/>
              <a:t>je předložka</a:t>
            </a:r>
          </a:p>
          <a:p>
            <a:pPr lvl="0"/>
            <a:r>
              <a:rPr lang="cs-CZ" i="1" dirty="0"/>
              <a:t>hlavní</a:t>
            </a:r>
            <a:r>
              <a:rPr lang="cs-CZ" dirty="0"/>
              <a:t> je substantivum</a:t>
            </a:r>
          </a:p>
          <a:p>
            <a:pPr lvl="0"/>
            <a:r>
              <a:rPr lang="cs-CZ" i="1" dirty="0"/>
              <a:t>se</a:t>
            </a:r>
            <a:r>
              <a:rPr lang="cs-CZ" dirty="0"/>
              <a:t> je zájmeno zvratné</a:t>
            </a:r>
          </a:p>
          <a:p>
            <a:pPr lvl="0"/>
            <a:r>
              <a:rPr lang="cs-CZ" i="1" dirty="0"/>
              <a:t>kolem </a:t>
            </a:r>
            <a:r>
              <a:rPr lang="cs-CZ" dirty="0"/>
              <a:t>je adverbium</a:t>
            </a:r>
          </a:p>
          <a:p>
            <a:r>
              <a:rPr lang="cs-CZ" dirty="0"/>
              <a:t>Uveďte užití (slovní spojení/větu), v němž má/nemá uvedené slovo příslušnou slovnědruhovou platnost a argumentujte. </a:t>
            </a:r>
          </a:p>
        </p:txBody>
      </p:sp>
    </p:spTree>
    <p:extLst>
      <p:ext uri="{BB962C8B-B14F-4D97-AF65-F5344CB8AC3E}">
        <p14:creationId xmlns:p14="http://schemas.microsoft.com/office/powerpoint/2010/main" val="6712181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Např. </a:t>
            </a:r>
            <a:r>
              <a:rPr lang="cs-CZ" b="1" i="1" dirty="0">
                <a:solidFill>
                  <a:srgbClr val="FF0000"/>
                </a:solidFill>
              </a:rPr>
              <a:t>cestující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Zuzana, </a:t>
            </a:r>
            <a:r>
              <a:rPr lang="cs-CZ" b="1" i="1" u="sng" dirty="0">
                <a:solidFill>
                  <a:srgbClr val="FF0000"/>
                </a:solidFill>
              </a:rPr>
              <a:t>cestující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každý den do školy vlakem, dává přednost spojům, v nichž je </a:t>
            </a:r>
            <a:r>
              <a:rPr lang="cs-CZ" i="1" dirty="0" err="1">
                <a:solidFill>
                  <a:srgbClr val="FF0000"/>
                </a:solidFill>
              </a:rPr>
              <a:t>wi-fi</a:t>
            </a:r>
            <a:r>
              <a:rPr lang="cs-CZ" i="1" dirty="0">
                <a:solidFill>
                  <a:srgbClr val="FF0000"/>
                </a:solidFill>
              </a:rPr>
              <a:t>, aby si mohla po cestě na počítači udělat úkoly.</a:t>
            </a:r>
            <a:r>
              <a:rPr lang="cs-CZ" dirty="0"/>
              <a:t> </a:t>
            </a:r>
          </a:p>
          <a:p>
            <a:r>
              <a:rPr lang="cs-CZ" b="1" u="sng" dirty="0"/>
              <a:t>Participium</a:t>
            </a:r>
            <a:r>
              <a:rPr lang="cs-CZ" dirty="0"/>
              <a:t> má tvar </a:t>
            </a:r>
            <a:r>
              <a:rPr lang="cs-CZ" b="1" u="sng" dirty="0"/>
              <a:t>adjektiva </a:t>
            </a:r>
            <a:r>
              <a:rPr lang="cs-CZ" dirty="0"/>
              <a:t>nicméně je ještě patrný slovesný původ (</a:t>
            </a:r>
            <a:r>
              <a:rPr lang="cs-CZ" dirty="0" err="1"/>
              <a:t>nominalizace</a:t>
            </a:r>
            <a:r>
              <a:rPr lang="cs-CZ" dirty="0"/>
              <a:t> verba, vedlejší věta je nahrazena konstrukcí s adjektivizovanou formou přechodníku: </a:t>
            </a:r>
            <a:r>
              <a:rPr lang="cs-CZ" i="1" dirty="0">
                <a:solidFill>
                  <a:srgbClr val="FF0000"/>
                </a:solidFill>
              </a:rPr>
              <a:t>která cestuje → cestující</a:t>
            </a:r>
            <a:r>
              <a:rPr lang="cs-CZ" dirty="0"/>
              <a:t>).</a:t>
            </a:r>
          </a:p>
          <a:p>
            <a:r>
              <a:rPr lang="cs-CZ" i="1" dirty="0">
                <a:solidFill>
                  <a:srgbClr val="FF0000"/>
                </a:solidFill>
              </a:rPr>
              <a:t>Všichni </a:t>
            </a:r>
            <a:r>
              <a:rPr lang="cs-CZ" b="1" i="1" u="sng" dirty="0">
                <a:solidFill>
                  <a:srgbClr val="FF0000"/>
                </a:solidFill>
              </a:rPr>
              <a:t>cestující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školáci snídali ve vlaku.</a:t>
            </a:r>
          </a:p>
          <a:p>
            <a:r>
              <a:rPr lang="cs-CZ" dirty="0" err="1"/>
              <a:t>Nominalizace</a:t>
            </a:r>
            <a:r>
              <a:rPr lang="cs-CZ" dirty="0"/>
              <a:t> pokračuje a adjektivizované participium plní funkci shodného přívlastku (primární syntaktická funkce adjektiv).</a:t>
            </a:r>
          </a:p>
          <a:p>
            <a:r>
              <a:rPr lang="cs-CZ" i="1" dirty="0">
                <a:solidFill>
                  <a:srgbClr val="FF0000"/>
                </a:solidFill>
              </a:rPr>
              <a:t>Volal na </a:t>
            </a:r>
            <a:r>
              <a:rPr lang="cs-CZ" b="1" i="1" u="sng" dirty="0">
                <a:solidFill>
                  <a:srgbClr val="FF0000"/>
                </a:solidFill>
              </a:rPr>
              <a:t>cestující</a:t>
            </a:r>
            <a:r>
              <a:rPr lang="cs-CZ" i="1" dirty="0">
                <a:solidFill>
                  <a:srgbClr val="FF0000"/>
                </a:solidFill>
              </a:rPr>
              <a:t>, aby vystoupili.</a:t>
            </a:r>
          </a:p>
          <a:p>
            <a:r>
              <a:rPr lang="cs-CZ" dirty="0"/>
              <a:t>Dochází ke slovnědruhovému přechodu – </a:t>
            </a:r>
            <a:r>
              <a:rPr lang="cs-CZ" b="1" dirty="0"/>
              <a:t>substantivizaci</a:t>
            </a:r>
            <a:r>
              <a:rPr lang="cs-CZ" dirty="0"/>
              <a:t> adjektiva, které ztrácí aktuální </a:t>
            </a:r>
            <a:r>
              <a:rPr lang="cs-CZ" dirty="0" err="1"/>
              <a:t>participiání</a:t>
            </a:r>
            <a:r>
              <a:rPr lang="cs-CZ" dirty="0"/>
              <a:t> význam (ten, který právě </a:t>
            </a:r>
            <a:r>
              <a:rPr lang="cs-CZ" i="1" dirty="0"/>
              <a:t>cestuje</a:t>
            </a:r>
            <a:r>
              <a:rPr lang="cs-CZ" dirty="0"/>
              <a:t>) a pojmenovává jakoukoli </a:t>
            </a:r>
            <a:r>
              <a:rPr lang="cs-CZ" b="1" dirty="0"/>
              <a:t>osobu</a:t>
            </a:r>
            <a:r>
              <a:rPr lang="cs-CZ" dirty="0"/>
              <a:t>, která opakovaně používá nějaký dopravní prostředek (lexikalizovaný význam lišící se od významu jména osoby, která cestuje za účelem poznání - </a:t>
            </a:r>
            <a:r>
              <a:rPr lang="cs-CZ" i="1" dirty="0"/>
              <a:t>cestovatel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90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druh lze určit na základě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Textové slovo</a:t>
            </a:r>
          </a:p>
          <a:p>
            <a:r>
              <a:rPr lang="cs-CZ" dirty="0"/>
              <a:t>Systémové slovo</a:t>
            </a:r>
          </a:p>
          <a:p>
            <a:r>
              <a:rPr lang="cs-CZ" dirty="0"/>
              <a:t>Představme si, že máme porušený text (např. nápis na kamenné desce, nebo text z počítačové tiskárny, v níž dochází barva). Dokážeme domýšlet slova? </a:t>
            </a:r>
          </a:p>
          <a:p>
            <a:r>
              <a:rPr lang="cs-CZ" dirty="0"/>
              <a:t>Existuje zakončení, které u českého slova jednoznačně určí, k jakému slovnímu druhu slovo zařadit? </a:t>
            </a:r>
          </a:p>
        </p:txBody>
      </p:sp>
    </p:spTree>
    <p:extLst>
      <p:ext uri="{BB962C8B-B14F-4D97-AF65-F5344CB8AC3E}">
        <p14:creationId xmlns:p14="http://schemas.microsoft.com/office/powerpoint/2010/main" val="7929468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Jakou slovnědruhovou platnost mají tučně vyznačená slova a jaké kritérium uplatníme při určení slovního druhu?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Role </a:t>
            </a:r>
            <a:r>
              <a:rPr lang="cs-CZ" b="1" dirty="0"/>
              <a:t>smírčího</a:t>
            </a:r>
            <a:r>
              <a:rPr lang="cs-CZ" dirty="0"/>
              <a:t> není nic snadného, ale za příjemné setkání bez hádek to stojí.</a:t>
            </a:r>
          </a:p>
          <a:p>
            <a:r>
              <a:rPr lang="cs-CZ" dirty="0"/>
              <a:t>Svědkové, lékaři, novináři, </a:t>
            </a:r>
            <a:r>
              <a:rPr lang="cs-CZ" b="1" dirty="0"/>
              <a:t>popravčí</a:t>
            </a:r>
            <a:r>
              <a:rPr lang="cs-CZ" dirty="0"/>
              <a:t> mohli poprvé během exekuce vyjít do vlahé noci na další cigaretu. </a:t>
            </a:r>
          </a:p>
          <a:p>
            <a:r>
              <a:rPr lang="cs-CZ" dirty="0"/>
              <a:t>Takové </a:t>
            </a:r>
            <a:r>
              <a:rPr lang="cs-CZ" b="1" dirty="0"/>
              <a:t>srnčí</a:t>
            </a:r>
            <a:r>
              <a:rPr lang="cs-CZ" dirty="0"/>
              <a:t> nebo </a:t>
            </a:r>
            <a:r>
              <a:rPr lang="cs-CZ" b="1" dirty="0"/>
              <a:t>kančí</a:t>
            </a:r>
            <a:r>
              <a:rPr lang="cs-CZ" dirty="0"/>
              <a:t> je lahoda.</a:t>
            </a:r>
          </a:p>
          <a:p>
            <a:r>
              <a:rPr lang="cs-CZ" dirty="0"/>
              <a:t>Malé </a:t>
            </a:r>
            <a:r>
              <a:rPr lang="cs-CZ" b="1" dirty="0"/>
              <a:t>smrčí</a:t>
            </a:r>
            <a:r>
              <a:rPr lang="cs-CZ" dirty="0"/>
              <a:t> spojilo své větve, břízka ohnutá pod špičkou padlého smrku se chvěla bolestí.</a:t>
            </a:r>
          </a:p>
          <a:p>
            <a:r>
              <a:rPr lang="cs-CZ" b="1" dirty="0"/>
              <a:t>Ančí</a:t>
            </a:r>
            <a:r>
              <a:rPr lang="cs-CZ" dirty="0"/>
              <a:t> bude od jara roznášet pivo navlečená jako při chemickém poplachu.</a:t>
            </a:r>
          </a:p>
          <a:p>
            <a:r>
              <a:rPr lang="cs-CZ" dirty="0"/>
              <a:t>Když se </a:t>
            </a:r>
            <a:r>
              <a:rPr lang="cs-CZ" b="1" dirty="0"/>
              <a:t>námluvčí</a:t>
            </a:r>
            <a:r>
              <a:rPr lang="cs-CZ" dirty="0"/>
              <a:t> objevil na návsi , vybíhali zvědavci ze všech domů , aby věděli, kam jde.</a:t>
            </a:r>
          </a:p>
        </p:txBody>
      </p:sp>
    </p:spTree>
    <p:extLst>
      <p:ext uri="{BB962C8B-B14F-4D97-AF65-F5344CB8AC3E}">
        <p14:creationId xmlns:p14="http://schemas.microsoft.com/office/powerpoint/2010/main" val="1849541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Jakou slovnědruhovou platnost mají tučně vyznačená slova a jaké kritérium uplatníme při určení slovního druhu?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 </a:t>
            </a:r>
            <a:r>
              <a:rPr lang="cs-CZ" b="1" dirty="0"/>
              <a:t>smírčí </a:t>
            </a:r>
            <a:r>
              <a:rPr lang="cs-CZ" dirty="0"/>
              <a:t>návštěvou si promyslete každé slovo omluvy, abyste nenapáchali ještě více zla.</a:t>
            </a:r>
          </a:p>
          <a:p>
            <a:r>
              <a:rPr lang="cs-CZ" dirty="0"/>
              <a:t>Cestou do </a:t>
            </a:r>
            <a:r>
              <a:rPr lang="cs-CZ" b="1" dirty="0"/>
              <a:t>popravčí </a:t>
            </a:r>
            <a:r>
              <a:rPr lang="cs-CZ" dirty="0"/>
              <a:t>komory i v ní si odsouzenec zpívá píseň Čas hraje pro mě (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On My </a:t>
            </a:r>
            <a:r>
              <a:rPr lang="cs-CZ" dirty="0" err="1"/>
              <a:t>Side</a:t>
            </a:r>
            <a:r>
              <a:rPr lang="cs-CZ" dirty="0"/>
              <a:t>) od </a:t>
            </a:r>
            <a:r>
              <a:rPr lang="cs-CZ" dirty="0" err="1"/>
              <a:t>Rolling</a:t>
            </a:r>
            <a:r>
              <a:rPr lang="cs-CZ" dirty="0"/>
              <a:t> </a:t>
            </a:r>
            <a:r>
              <a:rPr lang="cs-CZ" dirty="0" err="1"/>
              <a:t>Stones</a:t>
            </a:r>
            <a:r>
              <a:rPr lang="cs-CZ" dirty="0"/>
              <a:t>.</a:t>
            </a:r>
          </a:p>
          <a:p>
            <a:r>
              <a:rPr lang="cs-CZ" dirty="0"/>
              <a:t>Pachatel vyšetřovatelům tvrdil, že střílel na </a:t>
            </a:r>
            <a:r>
              <a:rPr lang="cs-CZ" b="1" dirty="0"/>
              <a:t>srnčí</a:t>
            </a:r>
            <a:r>
              <a:rPr lang="cs-CZ" dirty="0"/>
              <a:t> zvěř.</a:t>
            </a:r>
          </a:p>
          <a:p>
            <a:r>
              <a:rPr lang="cs-CZ" dirty="0"/>
              <a:t>Mají-li lýkožrouti, což je jeden z nejznámějších druhů kůrovců, rozvrátit </a:t>
            </a:r>
            <a:r>
              <a:rPr lang="cs-CZ" b="1" dirty="0"/>
              <a:t>smrčí</a:t>
            </a:r>
            <a:r>
              <a:rPr lang="cs-CZ" dirty="0"/>
              <a:t> obranu , musí jich být hodně.</a:t>
            </a:r>
          </a:p>
          <a:p>
            <a:r>
              <a:rPr lang="cs-CZ" dirty="0"/>
              <a:t>Hned po obědě vylezla na půdu a vyhlížela </a:t>
            </a:r>
            <a:r>
              <a:rPr lang="cs-CZ" b="1" dirty="0"/>
              <a:t>námluvčí</a:t>
            </a:r>
            <a:r>
              <a:rPr lang="cs-CZ" dirty="0"/>
              <a:t> škvírou mezi prkny. Konečně byli tu: starý Matouš Suchomel a ženich v bílých "</a:t>
            </a:r>
            <a:r>
              <a:rPr lang="cs-CZ" dirty="0" err="1"/>
              <a:t>pajtalónech</a:t>
            </a:r>
            <a:r>
              <a:rPr lang="cs-CZ" dirty="0"/>
              <a:t>„, pošvihávaje si tenkou hůlčičkou.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9312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Rozhodněte, ke kterým slovním druhům mohou patřit následující</a:t>
            </a:r>
            <a:r>
              <a:rPr lang="cs-CZ" sz="2800" dirty="0"/>
              <a:t> </a:t>
            </a:r>
            <a:r>
              <a:rPr lang="cs-CZ" sz="2800" b="1" dirty="0"/>
              <a:t>formy, a rozlište, zda jde o homonymii (popř. transpozici) slovnědruhovou,</a:t>
            </a:r>
            <a:r>
              <a:rPr lang="cs-CZ" sz="2800" dirty="0"/>
              <a:t> </a:t>
            </a:r>
            <a:r>
              <a:rPr lang="cs-CZ" sz="2800" b="1" dirty="0"/>
              <a:t>nebo o homonymii lexikální: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KOLEM</a:t>
            </a:r>
          </a:p>
          <a:p>
            <a:r>
              <a:rPr lang="cs-CZ" dirty="0"/>
              <a:t>ŽIVO</a:t>
            </a:r>
          </a:p>
          <a:p>
            <a:r>
              <a:rPr lang="cs-CZ" dirty="0"/>
              <a:t>VESEL</a:t>
            </a:r>
          </a:p>
          <a:p>
            <a:r>
              <a:rPr lang="cs-CZ" dirty="0"/>
              <a:t>VLIVEM</a:t>
            </a:r>
          </a:p>
          <a:p>
            <a:r>
              <a:rPr lang="cs-CZ" dirty="0"/>
              <a:t>ANI</a:t>
            </a:r>
          </a:p>
          <a:p>
            <a:r>
              <a:rPr lang="cs-CZ" dirty="0"/>
              <a:t>ŽENA</a:t>
            </a:r>
          </a:p>
          <a:p>
            <a:r>
              <a:rPr lang="cs-CZ" dirty="0"/>
              <a:t>HNÁT</a:t>
            </a:r>
          </a:p>
          <a:p>
            <a:r>
              <a:rPr lang="cs-CZ" dirty="0"/>
              <a:t>HOŘE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315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Určete slovní druh tučně vytištěných slov: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Oplatil jim to </a:t>
            </a:r>
            <a:r>
              <a:rPr lang="cs-CZ" b="1" dirty="0"/>
              <a:t>desateronásobně</a:t>
            </a:r>
            <a:r>
              <a:rPr lang="cs-CZ" dirty="0"/>
              <a:t>.</a:t>
            </a:r>
          </a:p>
          <a:p>
            <a:r>
              <a:rPr lang="cs-CZ" b="1" dirty="0"/>
              <a:t>Že </a:t>
            </a:r>
            <a:r>
              <a:rPr lang="cs-CZ" dirty="0"/>
              <a:t>vám není </a:t>
            </a:r>
            <a:r>
              <a:rPr lang="cs-CZ" b="1" dirty="0"/>
              <a:t>hanba</a:t>
            </a:r>
            <a:r>
              <a:rPr lang="cs-CZ" dirty="0"/>
              <a:t>!</a:t>
            </a:r>
          </a:p>
          <a:p>
            <a:r>
              <a:rPr lang="cs-CZ" dirty="0"/>
              <a:t>Některé naše </a:t>
            </a:r>
            <a:r>
              <a:rPr lang="cs-CZ" b="1" dirty="0"/>
              <a:t>studující </a:t>
            </a:r>
            <a:r>
              <a:rPr lang="cs-CZ" dirty="0"/>
              <a:t>podávají </a:t>
            </a:r>
            <a:r>
              <a:rPr lang="cs-CZ" b="1" dirty="0"/>
              <a:t>vynikající </a:t>
            </a:r>
            <a:r>
              <a:rPr lang="cs-CZ" dirty="0"/>
              <a:t>studijní výkony.</a:t>
            </a:r>
          </a:p>
          <a:p>
            <a:r>
              <a:rPr lang="cs-CZ" b="1" dirty="0"/>
              <a:t>Čtvrtinu </a:t>
            </a:r>
            <a:r>
              <a:rPr lang="cs-CZ" dirty="0"/>
              <a:t>je </a:t>
            </a:r>
            <a:r>
              <a:rPr lang="cs-CZ" b="1" dirty="0"/>
              <a:t>zapotřebí </a:t>
            </a:r>
            <a:r>
              <a:rPr lang="cs-CZ" dirty="0"/>
              <a:t>dokončit </a:t>
            </a:r>
            <a:r>
              <a:rPr lang="cs-CZ" b="1" dirty="0"/>
              <a:t>už navečer</a:t>
            </a:r>
            <a:r>
              <a:rPr lang="cs-CZ" dirty="0"/>
              <a:t>.</a:t>
            </a:r>
          </a:p>
          <a:p>
            <a:r>
              <a:rPr lang="cs-CZ" b="1" dirty="0"/>
              <a:t>V oblasti </a:t>
            </a:r>
            <a:r>
              <a:rPr lang="cs-CZ" dirty="0"/>
              <a:t>zasažené </a:t>
            </a:r>
            <a:r>
              <a:rPr lang="cs-CZ" b="1" dirty="0"/>
              <a:t>dřívějším </a:t>
            </a:r>
            <a:r>
              <a:rPr lang="cs-CZ" dirty="0"/>
              <a:t>zemětřesením došlo </a:t>
            </a:r>
            <a:r>
              <a:rPr lang="cs-CZ" b="1" dirty="0"/>
              <a:t>následkem </a:t>
            </a:r>
            <a:r>
              <a:rPr lang="cs-CZ" dirty="0"/>
              <a:t>sesuvu půdy k </a:t>
            </a:r>
            <a:r>
              <a:rPr lang="cs-CZ" b="1" dirty="0"/>
              <a:t>dalšímu </a:t>
            </a:r>
            <a:r>
              <a:rPr lang="cs-CZ" dirty="0"/>
              <a:t>neštěstí.</a:t>
            </a:r>
          </a:p>
          <a:p>
            <a:r>
              <a:rPr lang="cs-CZ" b="1" dirty="0"/>
              <a:t>Všichni vrátní </a:t>
            </a:r>
            <a:r>
              <a:rPr lang="cs-CZ" dirty="0"/>
              <a:t>byli </a:t>
            </a:r>
            <a:r>
              <a:rPr lang="cs-CZ" b="1" dirty="0"/>
              <a:t>kupodivu blond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1353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Které výše uvedené slovnědruhové interpretace vyvracejí následující tvrzení: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Číslovky a adjektiva se vždy skloňují.</a:t>
            </a:r>
          </a:p>
          <a:p>
            <a:r>
              <a:rPr lang="cs-CZ" dirty="0"/>
              <a:t>Substantiva mají substantivní flexi.</a:t>
            </a:r>
          </a:p>
          <a:p>
            <a:r>
              <a:rPr lang="cs-CZ" dirty="0"/>
              <a:t>Která z tučně vytištěných slov mohou mít jinou slovnědruhovou interpretaci? Ilustrujte příkladem.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2172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35728"/>
            <a:ext cx="10515600" cy="1325563"/>
          </a:xfrm>
        </p:spPr>
        <p:txBody>
          <a:bodyPr/>
          <a:lstStyle/>
          <a:p>
            <a:r>
              <a:rPr lang="cs-CZ" dirty="0"/>
              <a:t>Co je na následujících slovech zajímavé z hlediska slovnědruhové interpretace?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KOPÁM</a:t>
            </a:r>
          </a:p>
          <a:p>
            <a:r>
              <a:rPr lang="cs-CZ" dirty="0"/>
              <a:t>PELEŠ</a:t>
            </a:r>
          </a:p>
          <a:p>
            <a:r>
              <a:rPr lang="cs-CZ" dirty="0"/>
              <a:t>BOJE</a:t>
            </a:r>
          </a:p>
          <a:p>
            <a:r>
              <a:rPr lang="cs-CZ" dirty="0"/>
              <a:t>ZÁŘÍ</a:t>
            </a:r>
          </a:p>
          <a:p>
            <a:r>
              <a:rPr lang="cs-CZ" dirty="0"/>
              <a:t>VÍTE</a:t>
            </a:r>
          </a:p>
          <a:p>
            <a:r>
              <a:rPr lang="cs-CZ" dirty="0"/>
              <a:t>MOCI</a:t>
            </a:r>
          </a:p>
          <a:p>
            <a:r>
              <a:rPr lang="cs-CZ" dirty="0"/>
              <a:t>STÁT</a:t>
            </a:r>
          </a:p>
          <a:p>
            <a:r>
              <a:rPr lang="cs-CZ" dirty="0"/>
              <a:t>SVAL</a:t>
            </a:r>
          </a:p>
          <a:p>
            <a:r>
              <a:rPr lang="cs-CZ" dirty="0"/>
              <a:t>STŘEL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9564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na následujících slovech zajímavé z hlediska slovnědruhové interpretace?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VŠÍ</a:t>
            </a:r>
          </a:p>
          <a:p>
            <a:r>
              <a:rPr lang="de-DE" dirty="0"/>
              <a:t>KOLIK</a:t>
            </a:r>
          </a:p>
          <a:p>
            <a:r>
              <a:rPr lang="de-DE" dirty="0"/>
              <a:t>N</a:t>
            </a:r>
            <a:r>
              <a:rPr lang="cs-CZ" dirty="0"/>
              <a:t>ĚHO</a:t>
            </a:r>
          </a:p>
          <a:p>
            <a:r>
              <a:rPr lang="cs-CZ" dirty="0"/>
              <a:t>TOM</a:t>
            </a:r>
          </a:p>
          <a:p>
            <a:r>
              <a:rPr lang="cs-CZ" dirty="0"/>
              <a:t>TATO</a:t>
            </a:r>
          </a:p>
          <a:p>
            <a:r>
              <a:rPr lang="cs-CZ" dirty="0"/>
              <a:t>PRANIC</a:t>
            </a:r>
          </a:p>
          <a:p>
            <a:r>
              <a:rPr lang="cs-CZ" dirty="0"/>
              <a:t>KOMŽE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67090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na následujících slovech zajímavé z hlediska slovnědruhové interpretace?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SNĚDÍ</a:t>
            </a:r>
          </a:p>
          <a:p>
            <a:r>
              <a:rPr lang="cs-CZ" dirty="0"/>
              <a:t>SPOŘÍ</a:t>
            </a:r>
          </a:p>
          <a:p>
            <a:r>
              <a:rPr lang="cs-CZ" dirty="0"/>
              <a:t>HORŠÍM</a:t>
            </a:r>
          </a:p>
          <a:p>
            <a:r>
              <a:rPr lang="cs-CZ" dirty="0"/>
              <a:t>ZEMNÍM</a:t>
            </a:r>
          </a:p>
          <a:p>
            <a:r>
              <a:rPr lang="cs-CZ" dirty="0"/>
              <a:t>VESELÍ</a:t>
            </a:r>
          </a:p>
          <a:p>
            <a:r>
              <a:rPr lang="cs-CZ" dirty="0"/>
              <a:t>ZDRAVÍ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2521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na následujících slovech zajímavé z hlediska slovnědruhové interpretace?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OŽRALA</a:t>
            </a:r>
          </a:p>
          <a:p>
            <a:r>
              <a:rPr lang="cs-CZ" dirty="0"/>
              <a:t>PILA</a:t>
            </a:r>
          </a:p>
          <a:p>
            <a:r>
              <a:rPr lang="cs-CZ" dirty="0"/>
              <a:t>RUDLA</a:t>
            </a:r>
          </a:p>
          <a:p>
            <a:r>
              <a:rPr lang="cs-CZ" dirty="0"/>
              <a:t>PEKLA</a:t>
            </a:r>
          </a:p>
          <a:p>
            <a:r>
              <a:rPr lang="cs-CZ" dirty="0"/>
              <a:t>VILA</a:t>
            </a:r>
          </a:p>
          <a:p>
            <a:r>
              <a:rPr lang="cs-CZ" dirty="0"/>
              <a:t>BILA</a:t>
            </a:r>
          </a:p>
          <a:p>
            <a:r>
              <a:rPr lang="cs-CZ" dirty="0"/>
              <a:t>TÁHLA</a:t>
            </a:r>
          </a:p>
        </p:txBody>
      </p:sp>
    </p:spTree>
    <p:extLst>
      <p:ext uri="{BB962C8B-B14F-4D97-AF65-F5344CB8AC3E}">
        <p14:creationId xmlns:p14="http://schemas.microsoft.com/office/powerpoint/2010/main" val="27521142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Najdi substantivum,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jehož základní tvar (lemma, nominativ singuláru) končí na </a:t>
            </a:r>
            <a:r>
              <a:rPr lang="cs-CZ" b="1" i="1" u="sng" dirty="0"/>
              <a:t>ý</a:t>
            </a:r>
          </a:p>
          <a:p>
            <a:r>
              <a:rPr lang="cs-CZ" dirty="0"/>
              <a:t>jehož základní tvar (lemma, nominativ singuláru) končí na </a:t>
            </a:r>
            <a:r>
              <a:rPr lang="cs-CZ" b="1" i="1" u="sng" dirty="0" err="1"/>
              <a:t>nout</a:t>
            </a:r>
            <a:endParaRPr lang="cs-CZ" b="1" i="1" u="sng" dirty="0"/>
          </a:p>
          <a:p>
            <a:r>
              <a:rPr lang="cs-CZ" dirty="0"/>
              <a:t>jehož základní tvar (lemma, nominativ singuláru) končí na </a:t>
            </a:r>
            <a:r>
              <a:rPr lang="cs-CZ" b="1" i="1" u="sng" dirty="0" err="1"/>
              <a:t>ejš</a:t>
            </a:r>
            <a:endParaRPr lang="cs-CZ" b="1" i="1" u="sng" dirty="0"/>
          </a:p>
          <a:p>
            <a:r>
              <a:rPr lang="cs-CZ" dirty="0"/>
              <a:t>jehož základní tvar (lemma, nominativ singuláru) končí na </a:t>
            </a:r>
            <a:r>
              <a:rPr lang="cs-CZ" b="1" i="1" u="sng" dirty="0"/>
              <a:t>al</a:t>
            </a:r>
          </a:p>
          <a:p>
            <a:r>
              <a:rPr lang="cs-CZ" dirty="0"/>
              <a:t>jehož základní tvar (lemma, nominativ singuláru) končí na </a:t>
            </a:r>
            <a:r>
              <a:rPr lang="cs-CZ" b="1" i="1" u="sng" dirty="0" err="1"/>
              <a:t>ší</a:t>
            </a:r>
            <a:endParaRPr lang="cs-CZ" b="1" i="1" u="sng" dirty="0"/>
          </a:p>
          <a:p>
            <a:endParaRPr lang="cs-CZ" b="1" i="1" u="sng" dirty="0"/>
          </a:p>
          <a:p>
            <a:endParaRPr lang="cs-CZ" b="1" i="1" u="sng" dirty="0"/>
          </a:p>
          <a:p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681940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– jakého slovního druhu jsou slova zakončená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it</a:t>
            </a:r>
            <a:endParaRPr lang="cs-CZ" i="1" dirty="0"/>
          </a:p>
          <a:p>
            <a:r>
              <a:rPr lang="cs-CZ" i="1" dirty="0" err="1"/>
              <a:t>at</a:t>
            </a:r>
            <a:endParaRPr lang="cs-CZ" i="1" dirty="0"/>
          </a:p>
          <a:p>
            <a:r>
              <a:rPr lang="cs-CZ" i="1" dirty="0"/>
              <a:t>et</a:t>
            </a:r>
          </a:p>
          <a:p>
            <a:r>
              <a:rPr lang="cs-CZ" i="1" dirty="0" err="1"/>
              <a:t>ět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17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i="1" dirty="0"/>
              <a:t>(pocit, cit, hit, favorit, limit, Brit, soucit, sešit, svit, nit, deficit, audit, úsvit, parazit, satelit, … )</a:t>
            </a:r>
          </a:p>
          <a:p>
            <a:r>
              <a:rPr lang="cs-CZ" dirty="0"/>
              <a:t>-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i="1" dirty="0"/>
              <a:t>(návrat, plat, obrat, demokrat, záchvat, akrobat, diplomat, převrat, zvrat, obchvat, potrat, kat, bankomat, šat, …)</a:t>
            </a:r>
          </a:p>
          <a:p>
            <a:r>
              <a:rPr lang="cs-CZ" dirty="0"/>
              <a:t>-et </a:t>
            </a:r>
            <a:r>
              <a:rPr lang="cs-CZ" i="1" dirty="0"/>
              <a:t>(počet, deset, dvacet, internet, ret, třicet, rozpočet, účet, čtyřicet, výlet, let, výpočet, hřbet, nehet,  …)</a:t>
            </a:r>
          </a:p>
          <a:p>
            <a:r>
              <a:rPr lang="cs-CZ" dirty="0"/>
              <a:t>-</a:t>
            </a:r>
            <a:r>
              <a:rPr lang="cs-CZ" dirty="0" err="1"/>
              <a:t>ět</a:t>
            </a:r>
            <a:r>
              <a:rPr lang="cs-CZ" dirty="0"/>
              <a:t> </a:t>
            </a:r>
            <a:r>
              <a:rPr lang="cs-CZ" i="1" dirty="0"/>
              <a:t>(svět, pět, opět, předmět, zpět, devět, květ, podnět, zánět, námět,  rozkvět, nazpět, 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135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dolomit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483" y="1825625"/>
            <a:ext cx="1021103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318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obrat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1892" y="1825625"/>
            <a:ext cx="886821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0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počet, střet, set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Jako ten , Kdo To Dobře Míní ( Ale </a:t>
            </a:r>
            <a:r>
              <a:rPr lang="cs-CZ" i="1" dirty="0" err="1"/>
              <a:t>Raděj</a:t>
            </a:r>
            <a:r>
              <a:rPr lang="cs-CZ" i="1" dirty="0"/>
              <a:t> Líp Činí , Když Nic Nečiní ) — Jako Marných Slz Škrtnutý Rozpočet A Jako Úsměvů Jiskřivých Bezpočet : Žádné Otázky . ( Co , To Sis </a:t>
            </a:r>
            <a:r>
              <a:rPr lang="cs-CZ" b="1" i="1" dirty="0"/>
              <a:t>Počet</a:t>
            </a:r>
            <a:r>
              <a:rPr lang="cs-CZ" i="1" dirty="0"/>
              <a:t> : leč Ještě Jsi Nedočet . ) Ještě Jsou Pod Jezem Oblázky ( Ještě Jsou , Jsou Na Potoce Raci ) : Něco Přece Se Vrací ( A Žádná Nadsázka ) …</a:t>
            </a:r>
          </a:p>
          <a:p>
            <a:r>
              <a:rPr lang="cs-CZ" i="1" dirty="0"/>
              <a:t>Po poledni jel řidič vozidla Citroen ve směru od Vysokých Studnic, vyjel do protisměru a </a:t>
            </a:r>
            <a:r>
              <a:rPr lang="cs-CZ" b="1" i="1" dirty="0"/>
              <a:t>střet</a:t>
            </a:r>
            <a:r>
              <a:rPr lang="cs-CZ" i="1" dirty="0"/>
              <a:t> se s protijedoucím vozidlem Opel Astra, které jelo ve směru od Jihlavy.</a:t>
            </a:r>
          </a:p>
          <a:p>
            <a:r>
              <a:rPr lang="cs-CZ" i="1" dirty="0"/>
              <a:t>Půdu jsme museli zorat , pohnojit a teď na ni budeme </a:t>
            </a:r>
            <a:r>
              <a:rPr lang="cs-CZ" b="1" i="1" dirty="0"/>
              <a:t>set</a:t>
            </a:r>
            <a:r>
              <a:rPr lang="cs-CZ" i="1" dirty="0"/>
              <a:t> obilí , které pak zaoráme .</a:t>
            </a:r>
          </a:p>
        </p:txBody>
      </p:sp>
    </p:spTree>
    <p:extLst>
      <p:ext uri="{BB962C8B-B14F-4D97-AF65-F5344CB8AC3E}">
        <p14:creationId xmlns:p14="http://schemas.microsoft.com/office/powerpoint/2010/main" val="259222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" Moje děti a vnukové na mne budou </a:t>
            </a:r>
            <a:r>
              <a:rPr lang="cs-CZ" b="1" i="1" dirty="0"/>
              <a:t>pět</a:t>
            </a:r>
            <a:r>
              <a:rPr lang="cs-CZ" i="1" dirty="0"/>
              <a:t> písně chvály a zvířata v savaně se budou třást , sotva mě spatří ! "</a:t>
            </a:r>
          </a:p>
        </p:txBody>
      </p:sp>
    </p:spTree>
    <p:extLst>
      <p:ext uri="{BB962C8B-B14F-4D97-AF65-F5344CB8AC3E}">
        <p14:creationId xmlns:p14="http://schemas.microsoft.com/office/powerpoint/2010/main" val="9533811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2190</Words>
  <Application>Microsoft Office PowerPoint</Application>
  <PresentationFormat>Širokoúhlá obrazovka</PresentationFormat>
  <Paragraphs>211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Motiv Office</vt:lpstr>
      <vt:lpstr>CJJ04_2</vt:lpstr>
      <vt:lpstr>Slovní druhy – kritéria klasifikace</vt:lpstr>
      <vt:lpstr>Slovní druh lze určit na základě formy</vt:lpstr>
      <vt:lpstr>Příklady – jakého slovního druhu jsou slova zakončená na</vt:lpstr>
      <vt:lpstr>Data</vt:lpstr>
      <vt:lpstr>dolomit</vt:lpstr>
      <vt:lpstr>obrat</vt:lpstr>
      <vt:lpstr>počet, střet, set</vt:lpstr>
      <vt:lpstr>pět</vt:lpstr>
      <vt:lpstr>Další slovní druhy?</vt:lpstr>
      <vt:lpstr>Cvičení</vt:lpstr>
      <vt:lpstr>Slovní druh poznáme z funkce, které slovo plní ve větě</vt:lpstr>
      <vt:lpstr>Primární a sekundární funkce slovních druhů</vt:lpstr>
      <vt:lpstr>Primární a sekundární funkce slovních druhů</vt:lpstr>
      <vt:lpstr>Primární a sekundární funkce slovních druhů</vt:lpstr>
      <vt:lpstr>Primární a sekundární funkce slovních druhů</vt:lpstr>
      <vt:lpstr>Sledujte různé slovnědruhové interpretace</vt:lpstr>
      <vt:lpstr>Sledujte různé slovnědruhové interpretace</vt:lpstr>
      <vt:lpstr>Určování slovních druhů</vt:lpstr>
      <vt:lpstr>Určování slovních druhů</vt:lpstr>
      <vt:lpstr>Řešení</vt:lpstr>
      <vt:lpstr>Řešení</vt:lpstr>
      <vt:lpstr>Tvrzení: Slovní druhu plní syntaktické funkce. Např. sloveso v určitém tvaru (verbum finitum) plní ve větě funkci přísudku. </vt:lpstr>
      <vt:lpstr>Víte, jaké jsou pravidelné vnitroparadigmatické (uvnitř tvaroslovného systému jednoho slovesného lexému) tvarové homonymie u sloves?</vt:lpstr>
      <vt:lpstr>Tvrzení: Slovní druh číslovek vydělujeme na základě sémantického kritéria.</vt:lpstr>
      <vt:lpstr>Slovnědruhový přechod </vt:lpstr>
      <vt:lpstr>Slovnědruhový přesah</vt:lpstr>
      <vt:lpstr>Které z kritérií uplatníme, když budeme chtít tvrdit, že</vt:lpstr>
      <vt:lpstr>Např. cestující</vt:lpstr>
      <vt:lpstr>Jakou slovnědruhovou platnost mají tučně vyznačená slova a jaké kritérium uplatníme při určení slovního druhu?</vt:lpstr>
      <vt:lpstr>Jakou slovnědruhovou platnost mají tučně vyznačená slova a jaké kritérium uplatníme při určení slovního druhu?</vt:lpstr>
      <vt:lpstr>Rozhodněte, ke kterým slovním druhům mohou patřit následující formy, a rozlište, zda jde o homonymii (popř. transpozici) slovnědruhovou, nebo o homonymii lexikální:</vt:lpstr>
      <vt:lpstr>Určete slovní druh tučně vytištěných slov:</vt:lpstr>
      <vt:lpstr>Které výše uvedené slovnědruhové interpretace vyvracejí následující tvrzení:</vt:lpstr>
      <vt:lpstr>Co je na následujících slovech zajímavé z hlediska slovnědruhové interpretace?</vt:lpstr>
      <vt:lpstr>Co je na následujících slovech zajímavé z hlediska slovnědruhové interpretace?</vt:lpstr>
      <vt:lpstr>Co je na následujících slovech zajímavé z hlediska slovnědruhové interpretace?</vt:lpstr>
      <vt:lpstr>Co je na následujících slovech zajímavé z hlediska slovnědruhové interpretace?</vt:lpstr>
      <vt:lpstr>Najdi substantivum,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CJJ04_1</dc:title>
  <dc:creator>petr</dc:creator>
  <cp:lastModifiedBy>Klára Osolsobě</cp:lastModifiedBy>
  <cp:revision>36</cp:revision>
  <dcterms:created xsi:type="dcterms:W3CDTF">2020-01-13T09:46:14Z</dcterms:created>
  <dcterms:modified xsi:type="dcterms:W3CDTF">2020-02-26T12:56:28Z</dcterms:modified>
</cp:coreProperties>
</file>