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7" r:id="rId13"/>
    <p:sldId id="271" r:id="rId14"/>
    <p:sldId id="268" r:id="rId15"/>
    <p:sldId id="272" r:id="rId16"/>
    <p:sldId id="273" r:id="rId17"/>
    <p:sldId id="274" r:id="rId18"/>
    <p:sldId id="275" r:id="rId19"/>
    <p:sldId id="289" r:id="rId20"/>
    <p:sldId id="288" r:id="rId21"/>
    <p:sldId id="290" r:id="rId22"/>
    <p:sldId id="291" r:id="rId23"/>
    <p:sldId id="276" r:id="rId24"/>
    <p:sldId id="277" r:id="rId25"/>
    <p:sldId id="279" r:id="rId26"/>
    <p:sldId id="278" r:id="rId27"/>
    <p:sldId id="299" r:id="rId28"/>
    <p:sldId id="282" r:id="rId29"/>
    <p:sldId id="292" r:id="rId30"/>
    <p:sldId id="283" r:id="rId31"/>
    <p:sldId id="293" r:id="rId32"/>
    <p:sldId id="284" r:id="rId33"/>
    <p:sldId id="294" r:id="rId34"/>
    <p:sldId id="285" r:id="rId35"/>
    <p:sldId id="295" r:id="rId36"/>
    <p:sldId id="286" r:id="rId37"/>
    <p:sldId id="296" r:id="rId38"/>
    <p:sldId id="297" r:id="rId39"/>
    <p:sldId id="287" r:id="rId40"/>
    <p:sldId id="298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79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2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74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80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1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16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28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74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4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17D0-B93D-4B8D-99DA-12A4A41EC70A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BB37-A34E-4B18-BE49-3A89AD46C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echency.org/slovnik/SUBSTANTIVUM%20Z%20%C4%8C%C3%8DSLOVKY" TargetMode="External"/><Relationship Id="rId3" Type="http://schemas.openxmlformats.org/officeDocument/2006/relationships/hyperlink" Target="https://www.czechency.org/slovnik/SUBSTANTIVIZACE%20ADJEKTIV" TargetMode="External"/><Relationship Id="rId7" Type="http://schemas.openxmlformats.org/officeDocument/2006/relationships/hyperlink" Target="https://www.czechency.org/slovnik/VERB%C3%81LN%C3%8D%20SUBSTANTIVUM" TargetMode="External"/><Relationship Id="rId2" Type="http://schemas.openxmlformats.org/officeDocument/2006/relationships/hyperlink" Target="https://www.czechency.org/slovnik/SUBSTANTIV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echency.org/slovnik/D%C4%9AJOV%C3%89%20SUBSTANTIVUM" TargetMode="External"/><Relationship Id="rId5" Type="http://schemas.openxmlformats.org/officeDocument/2006/relationships/hyperlink" Target="https://www.czechency.org/slovnik/DEVERB%C3%81LN%C3%8D%20SUBSTANTIVUM" TargetMode="External"/><Relationship Id="rId4" Type="http://schemas.openxmlformats.org/officeDocument/2006/relationships/hyperlink" Target="https://www.czechency.org/slovnik/SUBSTANTIVUM%20S%20ADJEKTIVN%C3%8DM%20SKLO%C5%87OV%C3%81N%C3%8D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CJJ04_5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Osolsobě</a:t>
            </a:r>
          </a:p>
          <a:p>
            <a:r>
              <a:rPr lang="cs-CZ" dirty="0" err="1" smtClean="0"/>
              <a:t>osolsobe</a:t>
            </a:r>
            <a:r>
              <a:rPr lang="en-US" dirty="0" smtClean="0"/>
              <a:t>@</a:t>
            </a:r>
            <a:r>
              <a:rPr lang="cs-CZ" dirty="0" smtClean="0"/>
              <a:t>phil.muni.cz</a:t>
            </a:r>
          </a:p>
        </p:txBody>
      </p:sp>
    </p:spTree>
    <p:extLst>
      <p:ext uri="{BB962C8B-B14F-4D97-AF65-F5344CB8AC3E}">
        <p14:creationId xmlns:p14="http://schemas.microsoft.com/office/powerpoint/2010/main" val="78659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-dne</a:t>
            </a:r>
            <a:r>
              <a:rPr lang="en-US" i="1" dirty="0" smtClean="0"/>
              <a:t>[</a:t>
            </a:r>
            <a:r>
              <a:rPr lang="cs-CZ" i="1" dirty="0" err="1" smtClean="0"/>
              <a:t>sš</a:t>
            </a:r>
            <a:r>
              <a:rPr lang="en-US" i="1" dirty="0" smtClean="0"/>
              <a:t>]</a:t>
            </a:r>
            <a:r>
              <a:rPr lang="cs-CZ" i="1" dirty="0" smtClean="0"/>
              <a:t>-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296444"/>
            <a:ext cx="8382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8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-dne</a:t>
            </a:r>
            <a:r>
              <a:rPr lang="en-US" i="1" dirty="0" smtClean="0"/>
              <a:t>[</a:t>
            </a:r>
            <a:r>
              <a:rPr lang="cs-CZ" i="1" dirty="0" err="1" smtClean="0"/>
              <a:t>sš</a:t>
            </a:r>
            <a:r>
              <a:rPr lang="en-US" i="1" dirty="0" smtClean="0"/>
              <a:t>]</a:t>
            </a:r>
            <a:r>
              <a:rPr lang="cs-CZ" i="1" dirty="0" smtClean="0"/>
              <a:t>-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Které/á substantivum/a nepatří do slovotvorné čeledi adverbia </a:t>
            </a:r>
            <a:r>
              <a:rPr lang="cs-CZ" i="1" dirty="0" smtClean="0"/>
              <a:t>dnes?</a:t>
            </a:r>
          </a:p>
          <a:p>
            <a:r>
              <a:rPr lang="cs-CZ" dirty="0" smtClean="0"/>
              <a:t>Jaké obecné významy označují utvořená </a:t>
            </a:r>
            <a:r>
              <a:rPr lang="cs-CZ" dirty="0" err="1" smtClean="0"/>
              <a:t>deadverbiální</a:t>
            </a:r>
            <a:r>
              <a:rPr lang="cs-CZ" dirty="0" smtClean="0"/>
              <a:t> substantiva?</a:t>
            </a:r>
          </a:p>
          <a:p>
            <a:r>
              <a:rPr lang="cs-CZ" dirty="0" smtClean="0"/>
              <a:t>Jaké lingvistické termíny se k označení významových tříd užívají?</a:t>
            </a:r>
          </a:p>
          <a:p>
            <a:r>
              <a:rPr lang="cs-CZ" dirty="0" smtClean="0"/>
              <a:t>U kterých substantiv se je lexikální význam širší/užší než význam slovotvorný?</a:t>
            </a:r>
          </a:p>
          <a:p>
            <a:r>
              <a:rPr lang="cs-CZ" dirty="0" smtClean="0"/>
              <a:t>Seřaď slova, která tvoří slovotvorné řady.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83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en-US" dirty="0" smtClean="0"/>
              <a:t>[a</a:t>
            </a:r>
            <a:r>
              <a:rPr lang="cs-CZ" dirty="0" smtClean="0"/>
              <a:t>á</a:t>
            </a:r>
            <a:r>
              <a:rPr lang="en-US" dirty="0" smtClean="0"/>
              <a:t>]</a:t>
            </a:r>
            <a:r>
              <a:rPr lang="cs-CZ" dirty="0" smtClean="0"/>
              <a:t>ř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190202" cy="49576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87" y="1508282"/>
            <a:ext cx="4242258" cy="5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2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ník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888" y="1851504"/>
            <a:ext cx="3258412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142" y="528368"/>
            <a:ext cx="4953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Desubstantivní</a:t>
            </a:r>
            <a:r>
              <a:rPr lang="cs-CZ" dirty="0"/>
              <a:t> substantiva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Uplatňuje se </a:t>
            </a:r>
            <a:r>
              <a:rPr lang="cs-CZ" dirty="0" smtClean="0"/>
              <a:t>typy </a:t>
            </a:r>
            <a:r>
              <a:rPr lang="cs-CZ" i="1" dirty="0"/>
              <a:t>–</a:t>
            </a:r>
            <a:r>
              <a:rPr lang="cs-CZ" i="1" dirty="0" err="1"/>
              <a:t>ař</a:t>
            </a:r>
            <a:r>
              <a:rPr lang="cs-CZ" i="1" dirty="0"/>
              <a:t>/-</a:t>
            </a:r>
            <a:r>
              <a:rPr lang="cs-CZ" i="1" dirty="0" err="1"/>
              <a:t>ář</a:t>
            </a:r>
            <a:r>
              <a:rPr lang="cs-CZ" i="1" dirty="0"/>
              <a:t> </a:t>
            </a:r>
            <a:r>
              <a:rPr lang="cs-CZ" i="1" dirty="0" smtClean="0"/>
              <a:t>, -</a:t>
            </a:r>
            <a:r>
              <a:rPr lang="cs-CZ" i="1" dirty="0" err="1" smtClean="0"/>
              <a:t>ník</a:t>
            </a:r>
            <a:r>
              <a:rPr lang="cs-CZ" i="1" dirty="0" smtClean="0"/>
              <a:t> </a:t>
            </a:r>
            <a:r>
              <a:rPr lang="cs-CZ" dirty="0" smtClean="0"/>
              <a:t>pouze </a:t>
            </a:r>
            <a:r>
              <a:rPr lang="cs-CZ" dirty="0"/>
              <a:t>u </a:t>
            </a:r>
            <a:r>
              <a:rPr lang="cs-CZ" dirty="0" err="1"/>
              <a:t>desubstantivních</a:t>
            </a:r>
            <a:r>
              <a:rPr lang="cs-CZ" dirty="0"/>
              <a:t> substantiv?</a:t>
            </a:r>
          </a:p>
          <a:p>
            <a:r>
              <a:rPr lang="cs-CZ" dirty="0"/>
              <a:t>Která substantiva zakončená řetězcem</a:t>
            </a:r>
            <a:r>
              <a:rPr lang="cs-CZ" i="1" dirty="0"/>
              <a:t> </a:t>
            </a:r>
            <a:r>
              <a:rPr lang="cs-CZ" i="1" dirty="0" err="1"/>
              <a:t>ař</a:t>
            </a:r>
            <a:r>
              <a:rPr lang="cs-CZ" i="1" dirty="0"/>
              <a:t>/</a:t>
            </a:r>
            <a:r>
              <a:rPr lang="cs-CZ" i="1" dirty="0" err="1"/>
              <a:t>ář</a:t>
            </a:r>
            <a:r>
              <a:rPr lang="cs-CZ" i="1" dirty="0"/>
              <a:t> </a:t>
            </a:r>
            <a:r>
              <a:rPr lang="cs-CZ" dirty="0"/>
              <a:t>jím nejsou utvořená</a:t>
            </a:r>
            <a:r>
              <a:rPr lang="cs-CZ" dirty="0" smtClean="0"/>
              <a:t>?</a:t>
            </a:r>
          </a:p>
          <a:p>
            <a:r>
              <a:rPr lang="cs-CZ" dirty="0"/>
              <a:t>Která substantiva zakončená řetězcem</a:t>
            </a:r>
            <a:r>
              <a:rPr lang="cs-CZ" i="1" dirty="0"/>
              <a:t> </a:t>
            </a:r>
            <a:r>
              <a:rPr lang="cs-CZ" i="1" dirty="0" err="1" smtClean="0"/>
              <a:t>ník</a:t>
            </a:r>
            <a:r>
              <a:rPr lang="cs-CZ" i="1" dirty="0" smtClean="0"/>
              <a:t> </a:t>
            </a:r>
            <a:r>
              <a:rPr lang="cs-CZ" dirty="0" smtClean="0"/>
              <a:t>jím </a:t>
            </a:r>
            <a:r>
              <a:rPr lang="cs-CZ" dirty="0"/>
              <a:t>nejsou utvořená</a:t>
            </a:r>
            <a:r>
              <a:rPr lang="cs-CZ" dirty="0" smtClean="0"/>
              <a:t>?</a:t>
            </a:r>
          </a:p>
          <a:p>
            <a:r>
              <a:rPr lang="cs-CZ" dirty="0"/>
              <a:t>Jaké obecné významy označují utvořená </a:t>
            </a:r>
            <a:r>
              <a:rPr lang="cs-CZ" dirty="0" err="1"/>
              <a:t>desubstantivní</a:t>
            </a:r>
            <a:r>
              <a:rPr lang="cs-CZ" dirty="0"/>
              <a:t> </a:t>
            </a:r>
            <a:r>
              <a:rPr lang="cs-CZ" dirty="0" smtClean="0"/>
              <a:t>substantiva a jakými lingvistickými termíny se významové třídy označují?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07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.*tel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814" y="1690688"/>
            <a:ext cx="3584298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95" y="622090"/>
            <a:ext cx="45053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12" y="1799746"/>
            <a:ext cx="3503086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711" y="241719"/>
            <a:ext cx="50958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Deverbativní </a:t>
            </a:r>
            <a:r>
              <a:rPr lang="cs-CZ" dirty="0"/>
              <a:t>substantiva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Uplatňuje </a:t>
            </a:r>
            <a:r>
              <a:rPr lang="cs-CZ" dirty="0"/>
              <a:t>se </a:t>
            </a:r>
            <a:r>
              <a:rPr lang="cs-CZ" dirty="0" smtClean="0"/>
              <a:t>typ </a:t>
            </a:r>
            <a:r>
              <a:rPr lang="cs-CZ" i="1" dirty="0" smtClean="0"/>
              <a:t>–tel </a:t>
            </a:r>
            <a:r>
              <a:rPr lang="cs-CZ" dirty="0"/>
              <a:t>pouze u </a:t>
            </a:r>
            <a:r>
              <a:rPr lang="cs-CZ" dirty="0" smtClean="0"/>
              <a:t>deverbativních </a:t>
            </a:r>
            <a:r>
              <a:rPr lang="cs-CZ" dirty="0"/>
              <a:t>substantiv</a:t>
            </a:r>
            <a:r>
              <a:rPr lang="cs-CZ" dirty="0" smtClean="0"/>
              <a:t>?</a:t>
            </a:r>
          </a:p>
          <a:p>
            <a:r>
              <a:rPr lang="cs-CZ" dirty="0" smtClean="0"/>
              <a:t>Která </a:t>
            </a:r>
            <a:r>
              <a:rPr lang="cs-CZ" dirty="0"/>
              <a:t>substantiva zakončená řetězcem</a:t>
            </a:r>
            <a:r>
              <a:rPr lang="cs-CZ" i="1" dirty="0"/>
              <a:t> </a:t>
            </a:r>
            <a:r>
              <a:rPr lang="cs-CZ" i="1" dirty="0" smtClean="0"/>
              <a:t>tel </a:t>
            </a:r>
            <a:r>
              <a:rPr lang="cs-CZ" dirty="0" smtClean="0"/>
              <a:t>jím </a:t>
            </a:r>
            <a:r>
              <a:rPr lang="cs-CZ" dirty="0"/>
              <a:t>nejsou utvořená?</a:t>
            </a:r>
          </a:p>
          <a:p>
            <a:r>
              <a:rPr lang="cs-CZ" dirty="0"/>
              <a:t>Která substantiva zakončená řetězcem</a:t>
            </a:r>
            <a:r>
              <a:rPr lang="cs-CZ" i="1" dirty="0"/>
              <a:t> </a:t>
            </a:r>
            <a:r>
              <a:rPr lang="cs-CZ" i="1" dirty="0" smtClean="0"/>
              <a:t>ní </a:t>
            </a:r>
            <a:r>
              <a:rPr lang="cs-CZ" dirty="0"/>
              <a:t>jím nejsou utvořená?</a:t>
            </a:r>
          </a:p>
          <a:p>
            <a:r>
              <a:rPr lang="cs-CZ" dirty="0"/>
              <a:t>Jaké obecné významy označují utvořená </a:t>
            </a:r>
            <a:r>
              <a:rPr lang="cs-CZ" dirty="0" smtClean="0"/>
              <a:t>deverbativní </a:t>
            </a:r>
            <a:r>
              <a:rPr lang="cs-CZ" dirty="0"/>
              <a:t>substantiva a jakými lingvistickými termíny se významové třídy označují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537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Deverbativa – morfémová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jsou rozdíly v slovotvorném, lexikálním významu, v morfémové analýze deverbativních typů </a:t>
            </a:r>
            <a:r>
              <a:rPr lang="cs-CZ" i="1" dirty="0" smtClean="0"/>
              <a:t>-</a:t>
            </a:r>
            <a:r>
              <a:rPr lang="en-US" i="1" dirty="0"/>
              <a:t>[</a:t>
            </a:r>
            <a:r>
              <a:rPr lang="cs-CZ" i="1" dirty="0" err="1" smtClean="0"/>
              <a:t>aá</a:t>
            </a:r>
            <a:r>
              <a:rPr lang="en-US" i="1" dirty="0" smtClean="0"/>
              <a:t>]</a:t>
            </a:r>
            <a:r>
              <a:rPr lang="cs-CZ" i="1" dirty="0" smtClean="0"/>
              <a:t>ř, -</a:t>
            </a:r>
            <a:r>
              <a:rPr lang="cs-CZ" i="1" dirty="0" err="1" smtClean="0"/>
              <a:t>ník</a:t>
            </a:r>
            <a:r>
              <a:rPr lang="cs-CZ" i="1" dirty="0" smtClean="0"/>
              <a:t>, -tel, -ní?</a:t>
            </a:r>
          </a:p>
          <a:p>
            <a:r>
              <a:rPr lang="cs-CZ" dirty="0" smtClean="0"/>
              <a:t>Slovotvorný význam substantiv </a:t>
            </a:r>
            <a:r>
              <a:rPr lang="cs-CZ" i="1" dirty="0" smtClean="0">
                <a:solidFill>
                  <a:srgbClr val="FF0000"/>
                </a:solidFill>
              </a:rPr>
              <a:t>lékař</a:t>
            </a:r>
            <a:r>
              <a:rPr lang="cs-CZ" dirty="0" smtClean="0"/>
              <a:t>/</a:t>
            </a:r>
            <a:r>
              <a:rPr lang="cs-CZ" i="1" dirty="0" smtClean="0">
                <a:solidFill>
                  <a:srgbClr val="FF0000"/>
                </a:solidFill>
              </a:rPr>
              <a:t>léčitel, majetník</a:t>
            </a:r>
            <a:r>
              <a:rPr lang="cs-CZ" dirty="0" smtClean="0"/>
              <a:t>/</a:t>
            </a:r>
            <a:r>
              <a:rPr lang="cs-CZ" i="1" dirty="0" smtClean="0">
                <a:solidFill>
                  <a:srgbClr val="FF0000"/>
                </a:solidFill>
              </a:rPr>
              <a:t>majitel</a:t>
            </a:r>
            <a:r>
              <a:rPr lang="cs-CZ" dirty="0" smtClean="0"/>
              <a:t> …</a:t>
            </a:r>
            <a:endParaRPr lang="cs-CZ" i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Lexikální </a:t>
            </a:r>
            <a:r>
              <a:rPr lang="cs-CZ" dirty="0"/>
              <a:t>význam substantiv </a:t>
            </a:r>
            <a:r>
              <a:rPr lang="cs-CZ" i="1" dirty="0">
                <a:solidFill>
                  <a:srgbClr val="FF0000"/>
                </a:solidFill>
              </a:rPr>
              <a:t>lékař</a:t>
            </a:r>
            <a:r>
              <a:rPr lang="cs-CZ" dirty="0"/>
              <a:t>/</a:t>
            </a:r>
            <a:r>
              <a:rPr lang="cs-CZ" i="1" dirty="0">
                <a:solidFill>
                  <a:srgbClr val="FF0000"/>
                </a:solidFill>
              </a:rPr>
              <a:t>léčitel, majetník</a:t>
            </a:r>
            <a:r>
              <a:rPr lang="cs-CZ" dirty="0"/>
              <a:t>/</a:t>
            </a:r>
            <a:r>
              <a:rPr lang="cs-CZ" i="1" dirty="0">
                <a:solidFill>
                  <a:srgbClr val="FF0000"/>
                </a:solidFill>
              </a:rPr>
              <a:t>majitel</a:t>
            </a:r>
            <a:r>
              <a:rPr lang="cs-CZ" dirty="0"/>
              <a:t> 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Morfémová analýza substantiv </a:t>
            </a:r>
            <a:r>
              <a:rPr lang="cs-CZ" i="1" dirty="0" smtClean="0">
                <a:solidFill>
                  <a:srgbClr val="FF0000"/>
                </a:solidFill>
              </a:rPr>
              <a:t>lékař</a:t>
            </a:r>
            <a:r>
              <a:rPr lang="cs-CZ" dirty="0" smtClean="0"/>
              <a:t>/</a:t>
            </a:r>
            <a:r>
              <a:rPr lang="cs-CZ" i="1" dirty="0" smtClean="0">
                <a:solidFill>
                  <a:srgbClr val="FF0000"/>
                </a:solidFill>
              </a:rPr>
              <a:t>léčitel</a:t>
            </a:r>
            <a:r>
              <a:rPr lang="cs-CZ" i="1" dirty="0">
                <a:solidFill>
                  <a:srgbClr val="FF0000"/>
                </a:solidFill>
              </a:rPr>
              <a:t>, majetník</a:t>
            </a:r>
            <a:r>
              <a:rPr lang="cs-CZ" dirty="0"/>
              <a:t>/</a:t>
            </a:r>
            <a:r>
              <a:rPr lang="cs-CZ" i="1" dirty="0">
                <a:solidFill>
                  <a:srgbClr val="FF0000"/>
                </a:solidFill>
              </a:rPr>
              <a:t>majitel</a:t>
            </a:r>
            <a:r>
              <a:rPr lang="cs-CZ" dirty="0"/>
              <a:t> </a:t>
            </a:r>
            <a:r>
              <a:rPr lang="cs-CZ" dirty="0" smtClean="0"/>
              <a:t>…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(stavař/stavitel, mocnář/mocnitel, zásobář/zásobitel)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slovotvorný – obecný – vyvoditelný z významu základového slova a významu, který přísluší slovotvornému typu, </a:t>
            </a:r>
            <a:r>
              <a:rPr lang="cs-CZ" i="1" dirty="0" smtClean="0"/>
              <a:t>lékař/léčitel </a:t>
            </a:r>
            <a:r>
              <a:rPr lang="cs-CZ" dirty="0" smtClean="0"/>
              <a:t>jsou osoby, které </a:t>
            </a:r>
            <a:r>
              <a:rPr lang="cs-CZ" i="1" dirty="0" smtClean="0"/>
              <a:t>léčí </a:t>
            </a:r>
            <a:r>
              <a:rPr lang="cs-CZ" dirty="0" smtClean="0"/>
              <a:t>analogicky </a:t>
            </a:r>
            <a:r>
              <a:rPr lang="cs-CZ" i="1" dirty="0" smtClean="0"/>
              <a:t>stavař/stavitel</a:t>
            </a:r>
            <a:r>
              <a:rPr lang="cs-CZ" dirty="0" smtClean="0"/>
              <a:t> jsou osoby, které </a:t>
            </a:r>
            <a:r>
              <a:rPr lang="cs-CZ" i="1" dirty="0" smtClean="0"/>
              <a:t>stavějí</a:t>
            </a:r>
            <a:r>
              <a:rPr lang="cs-CZ" dirty="0" smtClean="0"/>
              <a:t>.</a:t>
            </a:r>
            <a:endParaRPr lang="cs-CZ" i="1" dirty="0" smtClean="0"/>
          </a:p>
          <a:p>
            <a:r>
              <a:rPr lang="cs-CZ" dirty="0" smtClean="0"/>
              <a:t>lexikální význam – konkretizuje slovotvorný význam, mnohdy je od něj dosti vzdálený, </a:t>
            </a:r>
            <a:r>
              <a:rPr lang="cs-CZ" i="1" dirty="0" smtClean="0"/>
              <a:t>lékař </a:t>
            </a:r>
            <a:r>
              <a:rPr lang="cs-CZ" dirty="0" smtClean="0"/>
              <a:t>je osoba, která léčí a je vybavena diplomem (oficiálně uznaná profese), </a:t>
            </a:r>
            <a:r>
              <a:rPr lang="cs-CZ" i="1" dirty="0" smtClean="0"/>
              <a:t>léčitel</a:t>
            </a:r>
            <a:r>
              <a:rPr lang="cs-CZ" dirty="0" smtClean="0"/>
              <a:t> je osoba, která léčí, ale uvedené atributy nemá.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13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Desubstantiva</a:t>
            </a:r>
            <a:r>
              <a:rPr lang="cs-CZ" dirty="0"/>
              <a:t>, </a:t>
            </a:r>
            <a:r>
              <a:rPr lang="cs-CZ" dirty="0" err="1"/>
              <a:t>deadjektiva</a:t>
            </a:r>
            <a:r>
              <a:rPr lang="cs-CZ" dirty="0"/>
              <a:t>, deverbativa, substantiva z adverbií </a:t>
            </a:r>
            <a:r>
              <a:rPr lang="cs-CZ" sz="1800" dirty="0"/>
              <a:t>(</a:t>
            </a:r>
            <a:r>
              <a:rPr lang="cs-CZ" sz="1800" dirty="0">
                <a:hlinkClick r:id="rId2"/>
              </a:rPr>
              <a:t>https://www.czechency.org/</a:t>
            </a:r>
            <a:r>
              <a:rPr lang="cs-CZ" sz="1800" dirty="0" err="1">
                <a:hlinkClick r:id="rId2"/>
              </a:rPr>
              <a:t>slovnik</a:t>
            </a:r>
            <a:r>
              <a:rPr lang="cs-CZ" sz="1800" dirty="0">
                <a:hlinkClick r:id="rId2"/>
              </a:rPr>
              <a:t>/SUBSTANTIVUM</a:t>
            </a:r>
            <a:r>
              <a:rPr lang="cs-CZ" sz="1800" dirty="0" smtClean="0"/>
              <a:t>) 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Substantiva ze substantiv</a:t>
            </a:r>
          </a:p>
          <a:p>
            <a:r>
              <a:rPr lang="cs-CZ" dirty="0" smtClean="0"/>
              <a:t>Substantiva z adjektiv (</a:t>
            </a:r>
            <a:r>
              <a:rPr lang="cs-CZ" dirty="0" smtClean="0">
                <a:hlinkClick r:id="rId3"/>
              </a:rPr>
              <a:t>https://www.czechency.org/</a:t>
            </a:r>
            <a:r>
              <a:rPr lang="cs-CZ" dirty="0" err="1" smtClean="0">
                <a:hlinkClick r:id="rId3"/>
              </a:rPr>
              <a:t>slovnik</a:t>
            </a:r>
            <a:r>
              <a:rPr lang="cs-CZ" dirty="0" smtClean="0">
                <a:hlinkClick r:id="rId3"/>
              </a:rPr>
              <a:t>/SUBSTANTIVIZACE%20ADJEKTIV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https://www.czechency.org/</a:t>
            </a:r>
            <a:r>
              <a:rPr lang="cs-CZ" dirty="0" err="1" smtClean="0">
                <a:hlinkClick r:id="rId4"/>
              </a:rPr>
              <a:t>slovnik</a:t>
            </a:r>
            <a:r>
              <a:rPr lang="cs-CZ" dirty="0" smtClean="0">
                <a:hlinkClick r:id="rId4"/>
              </a:rPr>
              <a:t>/SUBSTANTIVUM%20S%20ADJEKTIVN%C3%8DM%20SKLO%C5%87OV%C3%81N%C3%8DM</a:t>
            </a:r>
            <a:r>
              <a:rPr lang="cs-CZ" dirty="0" smtClean="0"/>
              <a:t>, )</a:t>
            </a:r>
          </a:p>
          <a:p>
            <a:r>
              <a:rPr lang="cs-CZ" dirty="0" smtClean="0"/>
              <a:t>Substantiva ze </a:t>
            </a:r>
            <a:r>
              <a:rPr lang="cs-CZ" dirty="0"/>
              <a:t>sloves (</a:t>
            </a:r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www.czechency.org/</a:t>
            </a:r>
            <a:r>
              <a:rPr lang="cs-CZ" dirty="0" err="1" smtClean="0">
                <a:hlinkClick r:id="rId5"/>
              </a:rPr>
              <a:t>slovnik</a:t>
            </a:r>
            <a:r>
              <a:rPr lang="cs-CZ" dirty="0" smtClean="0">
                <a:hlinkClick r:id="rId5"/>
              </a:rPr>
              <a:t>/DEVERB%C3%81LN%C3%8D%20SUBSTANTIVUM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www.czechency.org/</a:t>
            </a:r>
            <a:r>
              <a:rPr lang="cs-CZ" dirty="0" err="1" smtClean="0">
                <a:hlinkClick r:id="rId6"/>
              </a:rPr>
              <a:t>slovnik</a:t>
            </a:r>
            <a:r>
              <a:rPr lang="cs-CZ" dirty="0" smtClean="0">
                <a:hlinkClick r:id="rId6"/>
              </a:rPr>
              <a:t>/D%C4%9AJOV%C3%89%20SUBSTANTIVUM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www.czechency.org/</a:t>
            </a:r>
            <a:r>
              <a:rPr lang="cs-CZ" dirty="0" err="1" smtClean="0">
                <a:hlinkClick r:id="rId7"/>
              </a:rPr>
              <a:t>slovnik</a:t>
            </a:r>
            <a:r>
              <a:rPr lang="cs-CZ" dirty="0" smtClean="0">
                <a:hlinkClick r:id="rId7"/>
              </a:rPr>
              <a:t>/VERB%C3%81LN%C3%8D%20SUBSTANTIVUM</a:t>
            </a:r>
            <a:r>
              <a:rPr lang="cs-CZ" dirty="0" smtClean="0"/>
              <a:t>,  )</a:t>
            </a:r>
          </a:p>
          <a:p>
            <a:r>
              <a:rPr lang="cs-CZ" dirty="0" smtClean="0"/>
              <a:t>Substantiva z adverbií</a:t>
            </a:r>
          </a:p>
          <a:p>
            <a:r>
              <a:rPr lang="cs-CZ" dirty="0">
                <a:hlinkClick r:id="rId8"/>
              </a:rPr>
              <a:t>https://</a:t>
            </a:r>
            <a:r>
              <a:rPr lang="cs-CZ" dirty="0" smtClean="0">
                <a:hlinkClick r:id="rId8"/>
              </a:rPr>
              <a:t>www.czechency.org/slovnik/SUBSTANTIVUM%20Z%20%C4%8C%C3%8DSLOVKY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48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Derivace od kořene a derivace od kmene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Derivace od kmene: </a:t>
            </a:r>
            <a:r>
              <a:rPr lang="cs-CZ" i="1" u="sng" dirty="0" err="1" smtClean="0"/>
              <a:t>léč</a:t>
            </a:r>
            <a:r>
              <a:rPr lang="cs-CZ" i="1" u="sng" dirty="0" smtClean="0"/>
              <a:t>-i</a:t>
            </a:r>
            <a:r>
              <a:rPr lang="cs-CZ" i="1" dirty="0" smtClean="0"/>
              <a:t>-t → </a:t>
            </a:r>
            <a:r>
              <a:rPr lang="cs-CZ" i="1" u="sng" dirty="0" err="1" smtClean="0"/>
              <a:t>léč</a:t>
            </a:r>
            <a:r>
              <a:rPr lang="cs-CZ" i="1" u="sng" dirty="0" smtClean="0"/>
              <a:t>-i</a:t>
            </a:r>
            <a:r>
              <a:rPr lang="cs-CZ" i="1" dirty="0" smtClean="0"/>
              <a:t>-tel, </a:t>
            </a:r>
            <a:r>
              <a:rPr lang="cs-CZ" i="1" u="sng" dirty="0" smtClean="0"/>
              <a:t>stav-ě</a:t>
            </a:r>
            <a:r>
              <a:rPr lang="cs-CZ" i="1" dirty="0" smtClean="0"/>
              <a:t>-t </a:t>
            </a:r>
            <a:r>
              <a:rPr lang="cs-CZ" i="1" dirty="0"/>
              <a:t>→ </a:t>
            </a:r>
            <a:r>
              <a:rPr lang="cs-CZ" i="1" u="sng" dirty="0" smtClean="0"/>
              <a:t>stav-i</a:t>
            </a:r>
            <a:r>
              <a:rPr lang="cs-CZ" i="1" dirty="0" smtClean="0"/>
              <a:t>-tel, </a:t>
            </a:r>
            <a:r>
              <a:rPr lang="cs-CZ" i="1" u="sng" dirty="0" err="1" smtClean="0"/>
              <a:t>mocn</a:t>
            </a:r>
            <a:r>
              <a:rPr lang="cs-CZ" i="1" u="sng" dirty="0" smtClean="0"/>
              <a:t>-i</a:t>
            </a:r>
            <a:r>
              <a:rPr lang="cs-CZ" i="1" dirty="0" smtClean="0"/>
              <a:t>-t </a:t>
            </a:r>
            <a:r>
              <a:rPr lang="cs-CZ" i="1" dirty="0"/>
              <a:t>→ </a:t>
            </a:r>
            <a:r>
              <a:rPr lang="cs-CZ" i="1" u="sng" dirty="0" err="1" smtClean="0"/>
              <a:t>mocn</a:t>
            </a:r>
            <a:r>
              <a:rPr lang="cs-CZ" i="1" u="sng" dirty="0" smtClean="0"/>
              <a:t>-i</a:t>
            </a:r>
            <a:r>
              <a:rPr lang="cs-CZ" i="1" dirty="0" smtClean="0"/>
              <a:t>-tel, </a:t>
            </a:r>
            <a:r>
              <a:rPr lang="cs-CZ" i="1" u="sng" dirty="0" smtClean="0"/>
              <a:t>zásob-i</a:t>
            </a:r>
            <a:r>
              <a:rPr lang="cs-CZ" i="1" dirty="0" smtClean="0"/>
              <a:t>-t </a:t>
            </a:r>
            <a:r>
              <a:rPr lang="cs-CZ" i="1" dirty="0"/>
              <a:t>→ </a:t>
            </a:r>
            <a:r>
              <a:rPr lang="cs-CZ" i="1" u="sng" dirty="0" smtClean="0"/>
              <a:t>zásob-i</a:t>
            </a:r>
            <a:r>
              <a:rPr lang="cs-CZ" i="1" dirty="0" smtClean="0"/>
              <a:t>-tel</a:t>
            </a:r>
          </a:p>
          <a:p>
            <a:r>
              <a:rPr lang="cs-CZ" dirty="0" smtClean="0"/>
              <a:t>Derivace od kořene: </a:t>
            </a:r>
            <a:r>
              <a:rPr lang="cs-CZ" i="1" u="sng" dirty="0" smtClean="0"/>
              <a:t>stav</a:t>
            </a:r>
            <a:r>
              <a:rPr lang="cs-CZ" i="1" dirty="0" smtClean="0"/>
              <a:t>-ě-t → </a:t>
            </a:r>
            <a:r>
              <a:rPr lang="cs-CZ" i="1" u="sng" dirty="0" smtClean="0"/>
              <a:t>stav</a:t>
            </a:r>
            <a:r>
              <a:rPr lang="cs-CZ" i="1" dirty="0" smtClean="0"/>
              <a:t>-</a:t>
            </a:r>
            <a:r>
              <a:rPr lang="cs-CZ" i="1" dirty="0" err="1" smtClean="0"/>
              <a:t>ař</a:t>
            </a:r>
            <a:r>
              <a:rPr lang="cs-CZ" i="1" dirty="0" smtClean="0"/>
              <a:t>, </a:t>
            </a:r>
            <a:r>
              <a:rPr lang="cs-CZ" i="1" u="sng" dirty="0" err="1" smtClean="0"/>
              <a:t>mocn</a:t>
            </a:r>
            <a:r>
              <a:rPr lang="cs-CZ" i="1" dirty="0" smtClean="0"/>
              <a:t>-ý</a:t>
            </a:r>
            <a:r>
              <a:rPr lang="cs-CZ" i="1" dirty="0"/>
              <a:t> → </a:t>
            </a:r>
            <a:r>
              <a:rPr lang="cs-CZ" i="1" u="sng" dirty="0" err="1" smtClean="0"/>
              <a:t>mocn</a:t>
            </a:r>
            <a:r>
              <a:rPr lang="cs-CZ" i="1" dirty="0" err="1" smtClean="0"/>
              <a:t>-ář</a:t>
            </a:r>
            <a:r>
              <a:rPr lang="cs-CZ" i="1" dirty="0" smtClean="0"/>
              <a:t>,  </a:t>
            </a:r>
            <a:r>
              <a:rPr lang="cs-CZ" i="1" u="sng" dirty="0" smtClean="0"/>
              <a:t>zásob</a:t>
            </a:r>
            <a:r>
              <a:rPr lang="cs-CZ" i="1" dirty="0" smtClean="0"/>
              <a:t>-a </a:t>
            </a:r>
            <a:r>
              <a:rPr lang="cs-CZ" i="1" dirty="0"/>
              <a:t>→ </a:t>
            </a:r>
            <a:r>
              <a:rPr lang="cs-CZ" i="1" u="sng" dirty="0" smtClean="0"/>
              <a:t>zásob</a:t>
            </a:r>
            <a:r>
              <a:rPr lang="cs-CZ" i="1" dirty="0" smtClean="0"/>
              <a:t>-</a:t>
            </a:r>
            <a:r>
              <a:rPr lang="cs-CZ" i="1" dirty="0" err="1" smtClean="0"/>
              <a:t>ář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U derivací od kořene nemusí být patrný slovní druh základu (kořen není slovnědruhově specifický): </a:t>
            </a:r>
            <a:r>
              <a:rPr lang="cs-CZ" i="1" u="sng" dirty="0"/>
              <a:t>lék</a:t>
            </a:r>
            <a:r>
              <a:rPr lang="cs-CZ" dirty="0"/>
              <a:t>/</a:t>
            </a:r>
            <a:r>
              <a:rPr lang="cs-CZ" i="1" u="sng" dirty="0" err="1"/>
              <a:t>léč</a:t>
            </a:r>
            <a:r>
              <a:rPr lang="cs-CZ" i="1" dirty="0"/>
              <a:t>-i-t → </a:t>
            </a:r>
            <a:r>
              <a:rPr lang="cs-CZ" i="1" u="sng" dirty="0" smtClean="0"/>
              <a:t>lék</a:t>
            </a:r>
            <a:r>
              <a:rPr lang="cs-CZ" i="1" dirty="0" smtClean="0"/>
              <a:t>-</a:t>
            </a:r>
            <a:r>
              <a:rPr lang="cs-CZ" i="1" dirty="0" err="1" smtClean="0"/>
              <a:t>ař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7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Složitější případy </a:t>
            </a:r>
            <a:r>
              <a:rPr lang="cs-CZ" i="1" dirty="0"/>
              <a:t>– </a:t>
            </a:r>
            <a:r>
              <a:rPr lang="cs-CZ" dirty="0"/>
              <a:t>derivace od nepravidelného slovesa </a:t>
            </a:r>
            <a:r>
              <a:rPr lang="cs-CZ" i="1" dirty="0" smtClean="0"/>
              <a:t>mít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 atematického slovesa je situace</a:t>
            </a:r>
            <a:r>
              <a:rPr lang="cs-CZ" dirty="0"/>
              <a:t> složitější</a:t>
            </a:r>
            <a:r>
              <a:rPr lang="cs-CZ" dirty="0" smtClean="0"/>
              <a:t>. Kořen je buď otevřený: </a:t>
            </a:r>
            <a:r>
              <a:rPr lang="cs-CZ" i="1" dirty="0" smtClean="0"/>
              <a:t>mí-t, </a:t>
            </a:r>
            <a:r>
              <a:rPr lang="cs-CZ" dirty="0" smtClean="0"/>
              <a:t>nebo uzavřený: </a:t>
            </a:r>
            <a:r>
              <a:rPr lang="cs-CZ" i="1" dirty="0" err="1" smtClean="0"/>
              <a:t>maj</a:t>
            </a:r>
            <a:r>
              <a:rPr lang="cs-CZ" i="1" dirty="0" smtClean="0"/>
              <a:t>-í.</a:t>
            </a:r>
          </a:p>
          <a:p>
            <a:r>
              <a:rPr lang="cs-CZ" dirty="0" smtClean="0"/>
              <a:t>ANALOGIE </a:t>
            </a:r>
            <a:r>
              <a:rPr lang="cs-CZ" dirty="0"/>
              <a:t>neplatí, neboť od sloves s otevřeným kořenem se </a:t>
            </a:r>
            <a:r>
              <a:rPr lang="cs-CZ" i="1" dirty="0"/>
              <a:t>–tel</a:t>
            </a:r>
            <a:r>
              <a:rPr lang="cs-CZ" dirty="0"/>
              <a:t> pojí ke kmeni </a:t>
            </a:r>
            <a:r>
              <a:rPr lang="cs-CZ" dirty="0" smtClean="0"/>
              <a:t>minulému </a:t>
            </a:r>
            <a:r>
              <a:rPr lang="cs-CZ" dirty="0"/>
              <a:t>s nulovou kmenotvornou příponou, </a:t>
            </a:r>
            <a:r>
              <a:rPr lang="cs-CZ" dirty="0" smtClean="0"/>
              <a:t>tedy např.</a:t>
            </a:r>
            <a:r>
              <a:rPr lang="cs-CZ" dirty="0"/>
              <a:t> </a:t>
            </a:r>
            <a:r>
              <a:rPr lang="cs-CZ" i="1" u="sng" dirty="0" smtClean="0"/>
              <a:t>pí-0</a:t>
            </a:r>
            <a:r>
              <a:rPr lang="cs-CZ" i="1" dirty="0" smtClean="0"/>
              <a:t>-t </a:t>
            </a:r>
            <a:r>
              <a:rPr lang="cs-CZ" i="1" dirty="0"/>
              <a:t>→ </a:t>
            </a:r>
            <a:r>
              <a:rPr lang="cs-CZ" i="1" u="sng" dirty="0" smtClean="0"/>
              <a:t>pi-0</a:t>
            </a:r>
            <a:r>
              <a:rPr lang="cs-CZ" i="1" dirty="0" smtClean="0"/>
              <a:t>-tel, </a:t>
            </a:r>
            <a:r>
              <a:rPr lang="cs-CZ" i="1" u="sng" dirty="0" smtClean="0"/>
              <a:t>přá-0</a:t>
            </a:r>
            <a:r>
              <a:rPr lang="cs-CZ" i="1" dirty="0" smtClean="0"/>
              <a:t>-t </a:t>
            </a:r>
            <a:r>
              <a:rPr lang="cs-CZ" i="1" dirty="0"/>
              <a:t>→ </a:t>
            </a:r>
            <a:r>
              <a:rPr lang="cs-CZ" i="1" u="sng" dirty="0" smtClean="0"/>
              <a:t>pří-0</a:t>
            </a:r>
            <a:r>
              <a:rPr lang="cs-CZ" i="1" dirty="0" smtClean="0"/>
              <a:t>-tel.</a:t>
            </a:r>
          </a:p>
          <a:p>
            <a:r>
              <a:rPr lang="cs-CZ" dirty="0" smtClean="0"/>
              <a:t>Etymologická analýza počítá s výjimkou. Sufix </a:t>
            </a:r>
            <a:r>
              <a:rPr lang="cs-CZ" i="1" dirty="0" smtClean="0"/>
              <a:t>-tel </a:t>
            </a:r>
            <a:r>
              <a:rPr lang="cs-CZ" dirty="0" smtClean="0"/>
              <a:t>se pojí ke kořeni, který mají tvary prézentní a je po souhlásce </a:t>
            </a:r>
            <a:r>
              <a:rPr lang="cs-CZ" i="1" dirty="0" smtClean="0"/>
              <a:t>j</a:t>
            </a:r>
            <a:r>
              <a:rPr lang="cs-CZ" dirty="0" smtClean="0"/>
              <a:t> rozšířen vokalickým elementem. Podobně je tomu i ve velmi ojedinělých případech derivací na </a:t>
            </a:r>
            <a:r>
              <a:rPr lang="cs-CZ" i="1" dirty="0" smtClean="0"/>
              <a:t>–tel </a:t>
            </a:r>
            <a:r>
              <a:rPr lang="cs-CZ" dirty="0" smtClean="0"/>
              <a:t>od sloves s uzavřeným kořenem a kmenotvornou příponou</a:t>
            </a:r>
            <a:r>
              <a:rPr lang="cs-CZ" i="1" dirty="0" smtClean="0"/>
              <a:t> –</a:t>
            </a:r>
            <a:r>
              <a:rPr lang="cs-CZ" i="1" dirty="0" err="1" smtClean="0"/>
              <a:t>nou</a:t>
            </a:r>
            <a:r>
              <a:rPr lang="cs-CZ" i="1" dirty="0" smtClean="0"/>
              <a:t>-/-nu-</a:t>
            </a:r>
            <a:r>
              <a:rPr lang="cs-CZ" dirty="0" smtClean="0"/>
              <a:t> pro tvary od kmene minulého: </a:t>
            </a:r>
            <a:r>
              <a:rPr lang="cs-CZ" i="1" dirty="0" err="1" smtClean="0"/>
              <a:t>přistih</a:t>
            </a:r>
            <a:r>
              <a:rPr lang="cs-CZ" i="1" dirty="0" smtClean="0"/>
              <a:t>-</a:t>
            </a:r>
            <a:r>
              <a:rPr lang="cs-CZ" i="1" dirty="0" err="1" smtClean="0"/>
              <a:t>nou</a:t>
            </a:r>
            <a:r>
              <a:rPr lang="cs-CZ" i="1" dirty="0" smtClean="0"/>
              <a:t>-t → </a:t>
            </a:r>
            <a:r>
              <a:rPr lang="cs-CZ" i="1" dirty="0" err="1" smtClean="0"/>
              <a:t>přistiž</a:t>
            </a:r>
            <a:r>
              <a:rPr lang="cs-CZ" i="1" dirty="0" smtClean="0"/>
              <a:t>-i-tel </a:t>
            </a:r>
            <a:r>
              <a:rPr lang="cs-CZ" sz="1900" dirty="0" smtClean="0"/>
              <a:t>(více </a:t>
            </a:r>
            <a:r>
              <a:rPr lang="cs-CZ" sz="1900" dirty="0" err="1" smtClean="0"/>
              <a:t>srv</a:t>
            </a:r>
            <a:r>
              <a:rPr lang="cs-CZ" sz="1900" dirty="0"/>
              <a:t>. OSOLSOBĚ, Klára. Několik poznámek na okraj derivací od sloves s uzavřeným kmenem minulým. In </a:t>
            </a:r>
            <a:r>
              <a:rPr lang="cs-CZ" sz="1900" i="1" dirty="0"/>
              <a:t>Karlík a továrna na lingvistiku. Prof. Petru Karlíkovi k šedesátým narozeninám</a:t>
            </a:r>
            <a:r>
              <a:rPr lang="cs-CZ" sz="1900" dirty="0"/>
              <a:t>. 1. vyd. Brno: Host – Masarykova univerzita, 2010. s. 316-330, 15 s. ISBN 978-80-7294-412-5</a:t>
            </a:r>
            <a:r>
              <a:rPr lang="cs-CZ" sz="19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4784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Složitější případy </a:t>
            </a:r>
            <a:r>
              <a:rPr lang="cs-CZ" i="1" dirty="0"/>
              <a:t>– </a:t>
            </a:r>
            <a:r>
              <a:rPr lang="cs-CZ" dirty="0"/>
              <a:t>derivace od nepravidelného slovesa </a:t>
            </a:r>
            <a:r>
              <a:rPr lang="cs-CZ" i="1" dirty="0"/>
              <a:t>mít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Kořen </a:t>
            </a:r>
            <a:r>
              <a:rPr lang="cs-CZ" i="1" dirty="0" err="1" smtClean="0"/>
              <a:t>maj</a:t>
            </a:r>
            <a:r>
              <a:rPr lang="cs-CZ" i="1" dirty="0" smtClean="0"/>
              <a:t>-</a:t>
            </a:r>
            <a:r>
              <a:rPr lang="cs-CZ" dirty="0" smtClean="0"/>
              <a:t> najdeme i v dalších derivátech (</a:t>
            </a:r>
            <a:r>
              <a:rPr lang="cs-CZ" i="1" dirty="0" err="1" smtClean="0"/>
              <a:t>maj</a:t>
            </a:r>
            <a:r>
              <a:rPr lang="cs-CZ" i="1" dirty="0" smtClean="0"/>
              <a:t>-et-</a:t>
            </a:r>
            <a:r>
              <a:rPr lang="cs-CZ" i="1" dirty="0" err="1" smtClean="0"/>
              <a:t>ek</a:t>
            </a:r>
            <a:r>
              <a:rPr lang="cs-CZ" i="1" dirty="0" smtClean="0"/>
              <a:t>/-n-ý).</a:t>
            </a:r>
          </a:p>
          <a:p>
            <a:r>
              <a:rPr lang="cs-CZ" dirty="0" err="1" smtClean="0"/>
              <a:t>Rozšiřujicí</a:t>
            </a:r>
            <a:r>
              <a:rPr lang="cs-CZ" dirty="0" smtClean="0"/>
              <a:t> element analogicky najdeme např. u derivátu od slovesa </a:t>
            </a:r>
            <a:r>
              <a:rPr lang="cs-CZ" i="1" dirty="0" smtClean="0"/>
              <a:t>slou-0-t/</a:t>
            </a:r>
            <a:r>
              <a:rPr lang="cs-CZ" i="1" dirty="0" err="1" smtClean="0"/>
              <a:t>slu</a:t>
            </a:r>
            <a:r>
              <a:rPr lang="cs-CZ" i="1" dirty="0" smtClean="0"/>
              <a:t>-je/slov-e,</a:t>
            </a:r>
            <a:r>
              <a:rPr lang="cs-CZ" dirty="0" smtClean="0"/>
              <a:t> které má paralelní tvary: </a:t>
            </a:r>
            <a:r>
              <a:rPr lang="cs-CZ" i="1" dirty="0" smtClean="0"/>
              <a:t>sluji, sluješ, sluje, … </a:t>
            </a:r>
            <a:r>
              <a:rPr lang="cs-CZ" dirty="0" smtClean="0"/>
              <a:t>a </a:t>
            </a:r>
            <a:r>
              <a:rPr lang="cs-CZ" i="1" dirty="0" smtClean="0"/>
              <a:t>slovu, </a:t>
            </a:r>
            <a:r>
              <a:rPr lang="cs-CZ" i="1" dirty="0" err="1" smtClean="0"/>
              <a:t>sloveš</a:t>
            </a:r>
            <a:r>
              <a:rPr lang="cs-CZ" i="1" dirty="0" smtClean="0"/>
              <a:t>, </a:t>
            </a:r>
            <a:r>
              <a:rPr lang="cs-CZ" i="1" dirty="0" err="1" smtClean="0"/>
              <a:t>slove</a:t>
            </a:r>
            <a:r>
              <a:rPr lang="cs-CZ" i="1" dirty="0" smtClean="0"/>
              <a:t>, ..., </a:t>
            </a:r>
            <a:r>
              <a:rPr lang="cs-CZ" dirty="0" smtClean="0"/>
              <a:t>a to v adjektivu </a:t>
            </a:r>
            <a:r>
              <a:rPr lang="cs-CZ" i="1" dirty="0" smtClean="0"/>
              <a:t>slov-</a:t>
            </a:r>
            <a:r>
              <a:rPr lang="cs-CZ" i="1" dirty="0" err="1" smtClean="0"/>
              <a:t>ut</a:t>
            </a:r>
            <a:r>
              <a:rPr lang="cs-CZ" i="1" dirty="0" smtClean="0"/>
              <a:t>-n-ý.</a:t>
            </a:r>
          </a:p>
          <a:p>
            <a:r>
              <a:rPr lang="cs-CZ" dirty="0" smtClean="0"/>
              <a:t>Rozšiřující element má dvě varianty </a:t>
            </a:r>
            <a:r>
              <a:rPr lang="cs-CZ" i="1" dirty="0" smtClean="0"/>
              <a:t>–et- </a:t>
            </a:r>
            <a:r>
              <a:rPr lang="cs-CZ" dirty="0" smtClean="0"/>
              <a:t>a </a:t>
            </a:r>
            <a:r>
              <a:rPr lang="cs-CZ" i="1" dirty="0" smtClean="0"/>
              <a:t>–</a:t>
            </a:r>
            <a:r>
              <a:rPr lang="cs-CZ" i="1" dirty="0" err="1" smtClean="0"/>
              <a:t>ut</a:t>
            </a:r>
            <a:r>
              <a:rPr lang="cs-CZ" i="1" dirty="0" smtClean="0"/>
              <a:t>-</a:t>
            </a:r>
            <a:r>
              <a:rPr lang="cs-CZ" dirty="0" smtClean="0"/>
              <a:t>. Zdá se, že jejich distribuci by bylo možné definovat podle okolí, a sice tak, že předchází-li </a:t>
            </a:r>
            <a:r>
              <a:rPr lang="cs-CZ" i="1" dirty="0" smtClean="0"/>
              <a:t>j</a:t>
            </a:r>
            <a:r>
              <a:rPr lang="cs-CZ" dirty="0" smtClean="0"/>
              <a:t>, bude rozšiřující element </a:t>
            </a:r>
            <a:r>
              <a:rPr lang="cs-CZ" i="1" dirty="0" smtClean="0"/>
              <a:t>–et-</a:t>
            </a:r>
            <a:r>
              <a:rPr lang="cs-CZ" dirty="0" smtClean="0"/>
              <a:t>, předchází-li </a:t>
            </a:r>
            <a:r>
              <a:rPr lang="cs-CZ" i="1" dirty="0" smtClean="0"/>
              <a:t>–v-, </a:t>
            </a:r>
            <a:r>
              <a:rPr lang="cs-CZ" dirty="0"/>
              <a:t>bude rozšiřující element </a:t>
            </a:r>
            <a:r>
              <a:rPr lang="cs-CZ" i="1" dirty="0" smtClean="0"/>
              <a:t>–</a:t>
            </a:r>
            <a:r>
              <a:rPr lang="cs-CZ" i="1" dirty="0" err="1" smtClean="0"/>
              <a:t>ut</a:t>
            </a:r>
            <a:r>
              <a:rPr lang="cs-CZ" i="1" dirty="0" smtClean="0"/>
              <a:t>-. </a:t>
            </a:r>
            <a:r>
              <a:rPr lang="cs-CZ" dirty="0" smtClean="0"/>
              <a:t>Můžeme ale také říci, že jde o výjimky.</a:t>
            </a: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594510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distribuce alomorfu za-/zá- řízena pravidlem?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764" y="2058538"/>
            <a:ext cx="36854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2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788" y="1618591"/>
            <a:ext cx="3486694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99" y="1027906"/>
            <a:ext cx="53435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12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935681"/>
            <a:ext cx="5086350" cy="2628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12039"/>
            <a:ext cx="5629275" cy="6210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015" y="3564581"/>
            <a:ext cx="2991029" cy="29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02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http://www.slovnikafixu.cz/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533" y="1825625"/>
            <a:ext cx="89649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5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Vyhledejte ve slovníku afixů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Hesla k sufixům, které jste nalezli u odvozených slov pročtěte a sledujte, jak se sufix zapojuje do derivace:</a:t>
            </a:r>
          </a:p>
          <a:p>
            <a:r>
              <a:rPr lang="cs-CZ" dirty="0" smtClean="0"/>
              <a:t>Od kterého slovního druhu se jím odvozuje?</a:t>
            </a:r>
          </a:p>
          <a:p>
            <a:r>
              <a:rPr lang="cs-CZ" dirty="0" smtClean="0"/>
              <a:t>Jaké významy vyjadřuje?</a:t>
            </a:r>
          </a:p>
          <a:p>
            <a:r>
              <a:rPr lang="cs-CZ" dirty="0" smtClean="0"/>
              <a:t>Jak se uplatňuje v jednotlivých významech co do frekvence?</a:t>
            </a:r>
          </a:p>
        </p:txBody>
      </p:sp>
    </p:spTree>
    <p:extLst>
      <p:ext uri="{BB962C8B-B14F-4D97-AF65-F5344CB8AC3E}">
        <p14:creationId xmlns:p14="http://schemas.microsoft.com/office/powerpoint/2010/main" val="960331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Vyberte </a:t>
            </a:r>
            <a:r>
              <a:rPr lang="cs-CZ" dirty="0" err="1"/>
              <a:t>desubstantiva</a:t>
            </a:r>
            <a:r>
              <a:rPr lang="cs-CZ" dirty="0"/>
              <a:t>.</a:t>
            </a:r>
          </a:p>
          <a:p>
            <a:r>
              <a:rPr lang="cs-CZ" dirty="0"/>
              <a:t>Která slova </a:t>
            </a:r>
            <a:r>
              <a:rPr lang="cs-CZ" dirty="0" smtClean="0"/>
              <a:t>patří do jedné slovotvorné čeledi?</a:t>
            </a:r>
            <a:endParaRPr lang="cs-CZ" dirty="0"/>
          </a:p>
          <a:p>
            <a:r>
              <a:rPr lang="cs-CZ" dirty="0"/>
              <a:t>Která slova jsou odvozena od názvů míst?</a:t>
            </a:r>
          </a:p>
          <a:p>
            <a:r>
              <a:rPr lang="cs-CZ" i="1" dirty="0" smtClean="0"/>
              <a:t>postavička, stavitel, stavebník, zastavárník</a:t>
            </a:r>
          </a:p>
          <a:p>
            <a:r>
              <a:rPr lang="cs-CZ" i="1" dirty="0" smtClean="0"/>
              <a:t>šípek, šipka, šíp, šípkový, šipečka</a:t>
            </a:r>
          </a:p>
          <a:p>
            <a:r>
              <a:rPr lang="cs-CZ" i="1" dirty="0" smtClean="0"/>
              <a:t>léčit, líčit, lečo, leč, léčebna, lékárník</a:t>
            </a:r>
          </a:p>
          <a:p>
            <a:r>
              <a:rPr lang="cs-CZ" i="1" dirty="0" smtClean="0"/>
              <a:t>jedle, jedlík, jedovatý, jídelna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7080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Vyberte </a:t>
            </a:r>
            <a:r>
              <a:rPr lang="cs-CZ" dirty="0" err="1">
                <a:solidFill>
                  <a:srgbClr val="FF0000"/>
                </a:solidFill>
              </a:rPr>
              <a:t>desubstantiva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r>
              <a:rPr lang="cs-CZ" dirty="0"/>
              <a:t>Která slova patří do </a:t>
            </a:r>
            <a:r>
              <a:rPr lang="cs-CZ" b="1" dirty="0"/>
              <a:t>jedné slovotvorné čeledi</a:t>
            </a:r>
            <a:r>
              <a:rPr lang="cs-CZ" dirty="0"/>
              <a:t>?</a:t>
            </a:r>
          </a:p>
          <a:p>
            <a:r>
              <a:rPr lang="cs-CZ" dirty="0"/>
              <a:t>Která slova jsou odvozena od názvů </a:t>
            </a:r>
            <a:r>
              <a:rPr lang="cs-CZ" u="sng" dirty="0">
                <a:solidFill>
                  <a:srgbClr val="FF0000"/>
                </a:solidFill>
              </a:rPr>
              <a:t>míst</a:t>
            </a:r>
            <a:r>
              <a:rPr lang="cs-CZ" dirty="0"/>
              <a:t>?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postavička</a:t>
            </a:r>
            <a:r>
              <a:rPr lang="cs-CZ" b="1" i="1" dirty="0"/>
              <a:t>, stavitel, </a:t>
            </a:r>
            <a:r>
              <a:rPr lang="cs-CZ" b="1" i="1" dirty="0">
                <a:solidFill>
                  <a:srgbClr val="FF0000"/>
                </a:solidFill>
              </a:rPr>
              <a:t>stavebník</a:t>
            </a:r>
            <a:r>
              <a:rPr lang="cs-CZ" b="1" i="1" dirty="0"/>
              <a:t>, </a:t>
            </a:r>
            <a:r>
              <a:rPr lang="cs-CZ" b="1" i="1" u="sng" dirty="0">
                <a:solidFill>
                  <a:srgbClr val="FF0000"/>
                </a:solidFill>
              </a:rPr>
              <a:t>zastavárník</a:t>
            </a:r>
          </a:p>
          <a:p>
            <a:r>
              <a:rPr lang="cs-CZ" b="1" i="1" dirty="0"/>
              <a:t>šípek, </a:t>
            </a:r>
            <a:r>
              <a:rPr lang="cs-CZ" b="1" i="1" dirty="0">
                <a:solidFill>
                  <a:srgbClr val="FF0000"/>
                </a:solidFill>
              </a:rPr>
              <a:t>šipka</a:t>
            </a:r>
            <a:r>
              <a:rPr lang="cs-CZ" b="1" i="1" dirty="0"/>
              <a:t>, šíp, šípkový, </a:t>
            </a:r>
            <a:r>
              <a:rPr lang="cs-CZ" b="1" i="1" dirty="0">
                <a:solidFill>
                  <a:srgbClr val="FF0000"/>
                </a:solidFill>
              </a:rPr>
              <a:t>šipečka</a:t>
            </a:r>
          </a:p>
          <a:p>
            <a:r>
              <a:rPr lang="cs-CZ" b="1" i="1" dirty="0"/>
              <a:t>léčit</a:t>
            </a:r>
            <a:r>
              <a:rPr lang="cs-CZ" i="1" dirty="0"/>
              <a:t>, líčit, lečo, leč, </a:t>
            </a:r>
            <a:r>
              <a:rPr lang="cs-CZ" b="1" i="1" dirty="0">
                <a:solidFill>
                  <a:srgbClr val="FF0000"/>
                </a:solidFill>
              </a:rPr>
              <a:t>léčebna</a:t>
            </a:r>
            <a:r>
              <a:rPr lang="cs-CZ" b="1" i="1" dirty="0"/>
              <a:t>, </a:t>
            </a:r>
            <a:r>
              <a:rPr lang="cs-CZ" b="1" i="1" u="sng" dirty="0">
                <a:solidFill>
                  <a:srgbClr val="FF0000"/>
                </a:solidFill>
              </a:rPr>
              <a:t>lékárník</a:t>
            </a:r>
          </a:p>
          <a:p>
            <a:r>
              <a:rPr lang="cs-CZ" i="1" dirty="0"/>
              <a:t>jedle, </a:t>
            </a:r>
            <a:r>
              <a:rPr lang="cs-CZ" b="1" i="1" dirty="0"/>
              <a:t>jedlík,</a:t>
            </a:r>
            <a:r>
              <a:rPr lang="cs-CZ" i="1" dirty="0"/>
              <a:t> jedovatý, </a:t>
            </a:r>
            <a:r>
              <a:rPr lang="cs-CZ" b="1" i="1" u="sng" dirty="0">
                <a:solidFill>
                  <a:srgbClr val="FF0000"/>
                </a:solidFill>
              </a:rPr>
              <a:t>jídelna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61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Desubstantiva</a:t>
            </a:r>
            <a:r>
              <a:rPr lang="cs-CZ" dirty="0" smtClean="0"/>
              <a:t> od </a:t>
            </a:r>
            <a:r>
              <a:rPr lang="cs-CZ" i="1" dirty="0" smtClean="0"/>
              <a:t>ryba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960" y="1825625"/>
            <a:ext cx="39860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93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Vyberte deverbativa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řešení, paní, nadšení, rozhraní,</a:t>
            </a:r>
            <a:r>
              <a:rPr lang="cs-CZ" dirty="0" smtClean="0"/>
              <a:t> </a:t>
            </a:r>
            <a:r>
              <a:rPr lang="cs-CZ" i="1" dirty="0" smtClean="0"/>
              <a:t>radní, shromáždění</a:t>
            </a:r>
          </a:p>
          <a:p>
            <a:r>
              <a:rPr lang="cs-CZ" i="1" dirty="0" smtClean="0"/>
              <a:t>stojan, župan, závan, slogan, dvořan, jehlan</a:t>
            </a:r>
          </a:p>
          <a:p>
            <a:r>
              <a:rPr lang="cs-CZ" i="1" dirty="0" smtClean="0"/>
              <a:t>koláč, hráč, pláč, vysavač, pomeranč, zapalovač, listnáč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78067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Řešení- </a:t>
            </a:r>
            <a:r>
              <a:rPr lang="cs-CZ" dirty="0" smtClean="0">
                <a:solidFill>
                  <a:srgbClr val="FF0000"/>
                </a:solidFill>
              </a:rPr>
              <a:t>deverbativa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řešení</a:t>
            </a:r>
            <a:r>
              <a:rPr lang="cs-CZ" i="1" dirty="0"/>
              <a:t>, paní, </a:t>
            </a:r>
            <a:r>
              <a:rPr lang="cs-CZ" i="1" dirty="0">
                <a:solidFill>
                  <a:srgbClr val="FF0000"/>
                </a:solidFill>
              </a:rPr>
              <a:t>nadšení</a:t>
            </a:r>
            <a:r>
              <a:rPr lang="cs-CZ" i="1" dirty="0"/>
              <a:t>, rozhraní,</a:t>
            </a:r>
            <a:r>
              <a:rPr lang="cs-CZ" dirty="0"/>
              <a:t> </a:t>
            </a:r>
            <a:r>
              <a:rPr lang="cs-CZ" i="1" dirty="0"/>
              <a:t>radní, </a:t>
            </a:r>
            <a:r>
              <a:rPr lang="cs-CZ" i="1" dirty="0">
                <a:solidFill>
                  <a:srgbClr val="FF0000"/>
                </a:solidFill>
              </a:rPr>
              <a:t>shromáždění</a:t>
            </a:r>
          </a:p>
          <a:p>
            <a:r>
              <a:rPr lang="cs-CZ" i="1" dirty="0">
                <a:solidFill>
                  <a:srgbClr val="FF0000"/>
                </a:solidFill>
              </a:rPr>
              <a:t>stojan</a:t>
            </a:r>
            <a:r>
              <a:rPr lang="cs-CZ" i="1" dirty="0"/>
              <a:t>, župan, </a:t>
            </a:r>
            <a:r>
              <a:rPr lang="cs-CZ" i="1" dirty="0">
                <a:solidFill>
                  <a:srgbClr val="FF0000"/>
                </a:solidFill>
              </a:rPr>
              <a:t>závan</a:t>
            </a:r>
            <a:r>
              <a:rPr lang="cs-CZ" i="1" dirty="0"/>
              <a:t>, slogan, dvořan, jehlan</a:t>
            </a:r>
          </a:p>
          <a:p>
            <a:r>
              <a:rPr lang="cs-CZ" i="1" dirty="0"/>
              <a:t>koláč, </a:t>
            </a:r>
            <a:r>
              <a:rPr lang="cs-CZ" i="1" dirty="0">
                <a:solidFill>
                  <a:srgbClr val="FF0000"/>
                </a:solidFill>
              </a:rPr>
              <a:t>hráč, pláč, vysavač</a:t>
            </a:r>
            <a:r>
              <a:rPr lang="cs-CZ" i="1" dirty="0"/>
              <a:t>, pomeranč, </a:t>
            </a:r>
            <a:r>
              <a:rPr lang="cs-CZ" i="1" dirty="0">
                <a:solidFill>
                  <a:srgbClr val="FF0000"/>
                </a:solidFill>
              </a:rPr>
              <a:t>zapalovač</a:t>
            </a:r>
            <a:r>
              <a:rPr lang="cs-CZ" i="1" dirty="0"/>
              <a:t>, listnáč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982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Cvičení: Následující </a:t>
            </a:r>
            <a:r>
              <a:rPr lang="cs-CZ" sz="3200" dirty="0"/>
              <a:t>substantiva rozdělte na </a:t>
            </a:r>
            <a:r>
              <a:rPr lang="cs-CZ" sz="3200" b="1" dirty="0" smtClean="0"/>
              <a:t>názvy výsledků dějů </a:t>
            </a:r>
            <a:r>
              <a:rPr lang="cs-CZ" sz="3200" dirty="0" smtClean="0"/>
              <a:t>a </a:t>
            </a:r>
            <a:r>
              <a:rPr lang="cs-CZ" sz="3200" b="1" dirty="0"/>
              <a:t>deminutiva</a:t>
            </a:r>
            <a:r>
              <a:rPr lang="cs-CZ" sz="3200" dirty="0"/>
              <a:t>, případně na ta, která nepatří ani do jedné z uvedených kategorií</a:t>
            </a:r>
            <a:r>
              <a:rPr lang="cs-CZ" sz="3200" dirty="0" smtClean="0"/>
              <a:t>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pásek, volňásek, maňásek, klásek, výsek, hlásek, </a:t>
            </a:r>
            <a:r>
              <a:rPr lang="cs-CZ" i="1" dirty="0" err="1" smtClean="0"/>
              <a:t>tvrďásek</a:t>
            </a:r>
            <a:r>
              <a:rPr lang="cs-CZ" i="1" dirty="0" smtClean="0"/>
              <a:t>, zásek, </a:t>
            </a:r>
            <a:r>
              <a:rPr lang="cs-CZ" i="1" dirty="0" err="1" smtClean="0"/>
              <a:t>Oťásek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9367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názvy výsledků </a:t>
            </a:r>
            <a:r>
              <a:rPr lang="cs-CZ" b="1" dirty="0" smtClean="0"/>
              <a:t>dějů: </a:t>
            </a:r>
            <a:r>
              <a:rPr lang="cs-CZ" i="1" dirty="0"/>
              <a:t>výsek</a:t>
            </a:r>
            <a:r>
              <a:rPr lang="cs-CZ" i="1" dirty="0" smtClean="0"/>
              <a:t>,</a:t>
            </a:r>
            <a:r>
              <a:rPr lang="cs-CZ" i="1" dirty="0"/>
              <a:t> </a:t>
            </a:r>
            <a:r>
              <a:rPr lang="cs-CZ" i="1" dirty="0" smtClean="0"/>
              <a:t>zásek</a:t>
            </a:r>
            <a:r>
              <a:rPr lang="cs-CZ" i="1" dirty="0"/>
              <a:t>;</a:t>
            </a:r>
            <a:endParaRPr lang="cs-CZ" b="1" dirty="0" smtClean="0"/>
          </a:p>
          <a:p>
            <a:r>
              <a:rPr lang="cs-CZ" b="1" dirty="0" smtClean="0"/>
              <a:t>deminutiva: </a:t>
            </a:r>
            <a:r>
              <a:rPr lang="cs-CZ" i="1" dirty="0"/>
              <a:t>pásek, </a:t>
            </a:r>
            <a:r>
              <a:rPr lang="cs-CZ" i="1" dirty="0" smtClean="0"/>
              <a:t>klásek</a:t>
            </a:r>
            <a:r>
              <a:rPr lang="cs-CZ" i="1" dirty="0"/>
              <a:t>, </a:t>
            </a:r>
            <a:r>
              <a:rPr lang="cs-CZ" i="1" dirty="0" smtClean="0"/>
              <a:t>hlásek</a:t>
            </a:r>
            <a:r>
              <a:rPr lang="cs-CZ" i="1" dirty="0"/>
              <a:t>, </a:t>
            </a:r>
            <a:r>
              <a:rPr lang="cs-CZ" i="1" dirty="0" err="1" smtClean="0"/>
              <a:t>Oťásek</a:t>
            </a:r>
            <a:r>
              <a:rPr lang="cs-CZ" i="1" dirty="0" smtClean="0"/>
              <a:t>;</a:t>
            </a:r>
            <a:endParaRPr lang="cs-CZ" dirty="0" smtClean="0"/>
          </a:p>
          <a:p>
            <a:r>
              <a:rPr lang="cs-CZ" b="1" dirty="0" smtClean="0"/>
              <a:t>ostatní: </a:t>
            </a:r>
            <a:r>
              <a:rPr lang="cs-CZ" i="1" dirty="0"/>
              <a:t>volňásek, maňásek, </a:t>
            </a:r>
            <a:r>
              <a:rPr lang="cs-CZ" i="1" dirty="0" err="1" smtClean="0"/>
              <a:t>tvrďásek</a:t>
            </a:r>
            <a:r>
              <a:rPr lang="cs-CZ" i="1" dirty="0"/>
              <a:t>;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12480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Cvičení: </a:t>
            </a:r>
            <a:r>
              <a:rPr lang="cs-CZ" dirty="0"/>
              <a:t>Vyberte </a:t>
            </a:r>
            <a:r>
              <a:rPr lang="cs-CZ" dirty="0" err="1"/>
              <a:t>deadjektivní</a:t>
            </a:r>
            <a:r>
              <a:rPr lang="cs-CZ" dirty="0"/>
              <a:t> substantiva, která označují </a:t>
            </a:r>
            <a:r>
              <a:rPr lang="cs-CZ" dirty="0" smtClean="0"/>
              <a:t>názvy vlastností: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zločin, zloděj, zloba, zlo, zlost, zlomyslnost, zlovolnost, zloduch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6360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zloba</a:t>
            </a:r>
            <a:r>
              <a:rPr lang="cs-CZ" i="1" dirty="0"/>
              <a:t>, zlo, zlost, zlomyslnost, </a:t>
            </a:r>
            <a:r>
              <a:rPr lang="cs-CZ" i="1" dirty="0" smtClean="0"/>
              <a:t>zlovolnost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0797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5234" y="356498"/>
            <a:ext cx="10515600" cy="1325563"/>
          </a:xfrm>
        </p:spPr>
        <p:txBody>
          <a:bodyPr/>
          <a:lstStyle/>
          <a:p>
            <a:r>
              <a:rPr lang="cs-CZ" dirty="0" smtClean="0"/>
              <a:t>Jazykové hádanky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Termínem hypokoristika se označují emotivně zabarvené podoby proprií (zřídka i apelativ). Velice častým prostředkem tvoření hypokoristik je sufix </a:t>
            </a:r>
            <a:r>
              <a:rPr lang="cs-CZ" i="1" dirty="0" smtClean="0"/>
              <a:t>–i/-y </a:t>
            </a:r>
            <a:r>
              <a:rPr lang="cs-CZ" b="1" i="1" u="sng" dirty="0" smtClean="0"/>
              <a:t>(</a:t>
            </a:r>
            <a:r>
              <a:rPr lang="cs-CZ" b="1" i="1" u="sng" dirty="0" err="1" smtClean="0"/>
              <a:t>Leni</a:t>
            </a:r>
            <a:r>
              <a:rPr lang="cs-CZ" b="1" i="1" u="sng" dirty="0" smtClean="0"/>
              <a:t>, </a:t>
            </a:r>
            <a:r>
              <a:rPr lang="cs-CZ" b="1" i="1" u="sng" dirty="0" err="1" smtClean="0"/>
              <a:t>Marti</a:t>
            </a:r>
            <a:r>
              <a:rPr lang="cs-CZ" b="1" i="1" u="sng" dirty="0" smtClean="0"/>
              <a:t>, </a:t>
            </a:r>
            <a:r>
              <a:rPr lang="cs-CZ" b="1" i="1" u="sng" dirty="0" err="1" smtClean="0"/>
              <a:t>Tery</a:t>
            </a:r>
            <a:r>
              <a:rPr lang="cs-CZ" b="1" i="1" u="sng" dirty="0" smtClean="0"/>
              <a:t>, </a:t>
            </a:r>
            <a:r>
              <a:rPr lang="cs-CZ" b="1" i="1" u="sng" dirty="0" err="1" smtClean="0"/>
              <a:t>Luki</a:t>
            </a:r>
            <a:r>
              <a:rPr lang="cs-CZ" b="1" i="1" u="sng" dirty="0" smtClean="0"/>
              <a:t>/Luky)</a:t>
            </a:r>
            <a:r>
              <a:rPr lang="cs-CZ" dirty="0" smtClean="0"/>
              <a:t>. V některých příručkách se můžete setkat s interpretací, která tvrdí, že jde o tvary vokativu. Jak byste toto tvrzení vyvrátili?</a:t>
            </a:r>
          </a:p>
          <a:p>
            <a:r>
              <a:rPr lang="cs-CZ" dirty="0" smtClean="0"/>
              <a:t> Termínem </a:t>
            </a:r>
            <a:r>
              <a:rPr lang="cs-CZ" b="1" dirty="0" smtClean="0"/>
              <a:t>formální deminutivum </a:t>
            </a:r>
            <a:r>
              <a:rPr lang="cs-CZ" dirty="0" smtClean="0"/>
              <a:t>se označují případy, kdy substantivum má typicky deminutivní formu, nicméně významově nespadá do kategorie deminutiv (nemá ani příznak signalizující malý rozměr, není emotivně zabarven, chybívá také vztah k fundujícímu nedeminutivnímu substantivu). Najdete příklady?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183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hypokoristika a –i/-y = nesklonná feminina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670" y="1825625"/>
            <a:ext cx="78426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0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Formální deminutiva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vidlička</a:t>
            </a:r>
          </a:p>
          <a:p>
            <a:r>
              <a:rPr lang="cs-CZ" dirty="0" smtClean="0"/>
              <a:t>košilka, kalhotky, tílko</a:t>
            </a:r>
          </a:p>
          <a:p>
            <a:r>
              <a:rPr lang="cs-CZ" dirty="0" smtClean="0"/>
              <a:t>papoušek, krtek, ježek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038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Jazykové hádanky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Jména tvořená příponou –</a:t>
            </a:r>
            <a:r>
              <a:rPr lang="cs-CZ" b="1" i="1" u="sng" dirty="0" err="1" smtClean="0"/>
              <a:t>dlo</a:t>
            </a:r>
            <a:r>
              <a:rPr lang="cs-CZ" dirty="0" smtClean="0"/>
              <a:t> od slovesného kmene označují často prostředky (nástroje), jejichž pomocí se provádí činnost označená fundujícím slovesem. Najdete substantiva, která a) končí na </a:t>
            </a:r>
            <a:r>
              <a:rPr lang="cs-CZ" dirty="0"/>
              <a:t>–</a:t>
            </a:r>
            <a:r>
              <a:rPr lang="cs-CZ" b="1" i="1" u="sng" dirty="0" err="1" smtClean="0"/>
              <a:t>dlo</a:t>
            </a:r>
            <a:r>
              <a:rPr lang="cs-CZ" dirty="0" smtClean="0"/>
              <a:t>, ale jejich motivace není jasná a ta b) která končí na </a:t>
            </a:r>
            <a:r>
              <a:rPr lang="cs-CZ" dirty="0"/>
              <a:t>–</a:t>
            </a:r>
            <a:r>
              <a:rPr lang="cs-CZ" b="1" i="1" u="sng" dirty="0" err="1" smtClean="0"/>
              <a:t>dlo</a:t>
            </a:r>
            <a:r>
              <a:rPr lang="cs-CZ" dirty="0" smtClean="0"/>
              <a:t>, lze je vztáhnout ke slovesu, ale neoznačují prostředek, ale osobu spjatou s dějem pojmenovaným základovým slovesem?</a:t>
            </a:r>
          </a:p>
          <a:p>
            <a:r>
              <a:rPr lang="cs-CZ" dirty="0" smtClean="0"/>
              <a:t>Od každého slovesa lze v češtině utvořit verbální substantivum s opěrným tvarem, jímž je potenciální tvar n-</a:t>
            </a:r>
            <a:r>
              <a:rPr lang="cs-CZ" dirty="0" err="1" smtClean="0"/>
              <a:t>ového</a:t>
            </a:r>
            <a:r>
              <a:rPr lang="cs-CZ" dirty="0" smtClean="0"/>
              <a:t>/t-</a:t>
            </a:r>
            <a:r>
              <a:rPr lang="cs-CZ" dirty="0" err="1" smtClean="0"/>
              <a:t>ového</a:t>
            </a:r>
            <a:r>
              <a:rPr lang="cs-CZ" dirty="0" smtClean="0"/>
              <a:t> příčestí (např. </a:t>
            </a:r>
            <a:r>
              <a:rPr lang="cs-CZ" i="1" dirty="0" smtClean="0"/>
              <a:t>nést → nesení, krýt </a:t>
            </a:r>
            <a:r>
              <a:rPr lang="cs-CZ" i="1" dirty="0"/>
              <a:t> </a:t>
            </a:r>
            <a:r>
              <a:rPr lang="cs-CZ" i="1" dirty="0" smtClean="0"/>
              <a:t>→ krytí</a:t>
            </a:r>
            <a:r>
              <a:rPr lang="cs-CZ" dirty="0" smtClean="0"/>
              <a:t>). Existují slovesa, od nichž lze tvořit jak substantivum na </a:t>
            </a:r>
            <a:r>
              <a:rPr lang="cs-CZ" i="1" dirty="0" smtClean="0"/>
              <a:t>ní</a:t>
            </a:r>
            <a:r>
              <a:rPr lang="cs-CZ" dirty="0" smtClean="0"/>
              <a:t>, tak substantivum na </a:t>
            </a:r>
            <a:r>
              <a:rPr lang="cs-CZ" i="1" dirty="0" err="1" smtClean="0"/>
              <a:t>tí</a:t>
            </a:r>
            <a:r>
              <a:rPr lang="cs-CZ" dirty="0" smtClean="0"/>
              <a:t>? Jak dokážete, že substantivum je/není utvořeno výše popsaným způsobem od slovesa: </a:t>
            </a:r>
            <a:r>
              <a:rPr lang="cs-CZ" b="1" i="1" dirty="0" smtClean="0"/>
              <a:t>kvítí </a:t>
            </a:r>
            <a:r>
              <a:rPr lang="cs-CZ" b="1" dirty="0" smtClean="0"/>
              <a:t>od </a:t>
            </a:r>
            <a:r>
              <a:rPr lang="cs-CZ" b="1" i="1" dirty="0" smtClean="0"/>
              <a:t>kvést, úmrtí</a:t>
            </a:r>
            <a:r>
              <a:rPr lang="cs-CZ" b="1" dirty="0" smtClean="0"/>
              <a:t> od </a:t>
            </a:r>
            <a:r>
              <a:rPr lang="cs-CZ" b="1" i="1" dirty="0" smtClean="0"/>
              <a:t>umřít, koření </a:t>
            </a:r>
            <a:r>
              <a:rPr lang="cs-CZ" b="1" dirty="0" smtClean="0"/>
              <a:t>od </a:t>
            </a:r>
            <a:r>
              <a:rPr lang="cs-CZ" b="1" i="1" dirty="0" smtClean="0"/>
              <a:t>kořit</a:t>
            </a:r>
            <a:r>
              <a:rPr lang="cs-CZ" b="1" dirty="0" smtClean="0"/>
              <a:t>, </a:t>
            </a:r>
            <a:r>
              <a:rPr lang="cs-CZ" b="1" i="1" dirty="0" smtClean="0"/>
              <a:t>příjmení</a:t>
            </a:r>
            <a:r>
              <a:rPr lang="cs-CZ" b="1" dirty="0" smtClean="0"/>
              <a:t> od </a:t>
            </a:r>
            <a:r>
              <a:rPr lang="cs-CZ" b="1" i="1" dirty="0" smtClean="0"/>
              <a:t>přijmout, rčení </a:t>
            </a:r>
            <a:r>
              <a:rPr lang="cs-CZ" b="1" dirty="0" smtClean="0"/>
              <a:t>od </a:t>
            </a:r>
            <a:r>
              <a:rPr lang="cs-CZ" b="1" i="1" dirty="0" smtClean="0"/>
              <a:t>říci</a:t>
            </a:r>
            <a:r>
              <a:rPr lang="cs-CZ" b="1" dirty="0" smtClean="0"/>
              <a:t>, </a:t>
            </a:r>
            <a:r>
              <a:rPr lang="cs-CZ" b="1" i="1" dirty="0" smtClean="0"/>
              <a:t>vypětí</a:t>
            </a:r>
            <a:r>
              <a:rPr lang="cs-CZ" b="1" dirty="0" smtClean="0"/>
              <a:t> od </a:t>
            </a:r>
            <a:r>
              <a:rPr lang="cs-CZ" b="1" i="1" dirty="0" smtClean="0"/>
              <a:t>vypnout, houští </a:t>
            </a:r>
            <a:r>
              <a:rPr lang="cs-CZ" b="1" dirty="0" smtClean="0"/>
              <a:t>od </a:t>
            </a:r>
            <a:r>
              <a:rPr lang="cs-CZ" b="1" i="1" dirty="0" smtClean="0"/>
              <a:t>hustit</a:t>
            </a:r>
            <a:r>
              <a:rPr lang="cs-CZ" b="1" dirty="0" smtClean="0"/>
              <a:t>, </a:t>
            </a:r>
            <a:r>
              <a:rPr lang="cs-CZ" b="1" i="1" dirty="0" smtClean="0"/>
              <a:t>smetí</a:t>
            </a:r>
            <a:r>
              <a:rPr lang="cs-CZ" b="1" dirty="0" smtClean="0"/>
              <a:t> od </a:t>
            </a:r>
            <a:r>
              <a:rPr lang="cs-CZ" b="1" i="1" dirty="0" smtClean="0"/>
              <a:t>smetat, spřežení </a:t>
            </a:r>
            <a:r>
              <a:rPr lang="cs-CZ" b="1" dirty="0" smtClean="0"/>
              <a:t>od </a:t>
            </a:r>
            <a:r>
              <a:rPr lang="cs-CZ" b="1" i="1" dirty="0" smtClean="0"/>
              <a:t>spřáhnout, sítí </a:t>
            </a:r>
            <a:r>
              <a:rPr lang="cs-CZ" b="1" dirty="0" smtClean="0"/>
              <a:t>od </a:t>
            </a:r>
            <a:r>
              <a:rPr lang="cs-CZ" b="1" i="1" dirty="0" smtClean="0"/>
              <a:t>sít</a:t>
            </a:r>
            <a:r>
              <a:rPr lang="cs-CZ" dirty="0"/>
              <a:t>?</a:t>
            </a: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721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-ryb-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Které/á substantivum/a nepatří do slovotvorné čeledi substantiva </a:t>
            </a:r>
            <a:r>
              <a:rPr lang="cs-CZ" i="1" dirty="0" smtClean="0"/>
              <a:t>ryba?</a:t>
            </a:r>
          </a:p>
          <a:p>
            <a:r>
              <a:rPr lang="cs-CZ" dirty="0" smtClean="0"/>
              <a:t>Jaké obecné významy označují utvořená </a:t>
            </a:r>
            <a:r>
              <a:rPr lang="cs-CZ" dirty="0" err="1" smtClean="0"/>
              <a:t>desubstantivní</a:t>
            </a:r>
            <a:r>
              <a:rPr lang="cs-CZ" dirty="0" smtClean="0"/>
              <a:t> substantiva?</a:t>
            </a:r>
          </a:p>
          <a:p>
            <a:r>
              <a:rPr lang="cs-CZ" dirty="0" smtClean="0"/>
              <a:t>Jaké lingvistické termíny se k označení významových tříd užívají?</a:t>
            </a:r>
          </a:p>
          <a:p>
            <a:r>
              <a:rPr lang="cs-CZ" dirty="0" smtClean="0"/>
              <a:t>U kterých substantiv je lexikální význam širší/užší než význam slovotvorný?</a:t>
            </a:r>
          </a:p>
          <a:p>
            <a:r>
              <a:rPr lang="cs-CZ" dirty="0" smtClean="0"/>
              <a:t>Seřaď slova, která tvoří slovotvorné řady.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403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Nejasnou </a:t>
            </a:r>
            <a:r>
              <a:rPr lang="cs-CZ" dirty="0" err="1" smtClean="0"/>
              <a:t>morivaci</a:t>
            </a:r>
            <a:r>
              <a:rPr lang="cs-CZ" dirty="0" smtClean="0"/>
              <a:t> slov </a:t>
            </a:r>
            <a:r>
              <a:rPr lang="cs-CZ" i="1" dirty="0" smtClean="0"/>
              <a:t>zřídlo, hrdlo, madlo, zrcadlo… </a:t>
            </a:r>
            <a:r>
              <a:rPr lang="cs-CZ" dirty="0" smtClean="0"/>
              <a:t>najdi v etymologickém slovníku.</a:t>
            </a:r>
          </a:p>
          <a:p>
            <a:r>
              <a:rPr lang="cs-CZ" dirty="0" smtClean="0"/>
              <a:t>Ačkoliv je </a:t>
            </a:r>
            <a:r>
              <a:rPr lang="cs-CZ" i="1" dirty="0" smtClean="0"/>
              <a:t>trdlo </a:t>
            </a:r>
            <a:r>
              <a:rPr lang="cs-CZ" dirty="0" smtClean="0"/>
              <a:t>původně ‚nástroj na </a:t>
            </a:r>
            <a:r>
              <a:rPr lang="cs-CZ" i="1" dirty="0" smtClean="0"/>
              <a:t>tření‘</a:t>
            </a:r>
            <a:r>
              <a:rPr lang="cs-CZ" dirty="0" smtClean="0"/>
              <a:t> (viz </a:t>
            </a:r>
            <a:r>
              <a:rPr lang="cs-CZ" i="1" dirty="0" smtClean="0"/>
              <a:t>trdelník</a:t>
            </a:r>
            <a:r>
              <a:rPr lang="cs-CZ" dirty="0" smtClean="0"/>
              <a:t>), označujeme tímto výrazem většinou osobu, podobně jako </a:t>
            </a:r>
            <a:r>
              <a:rPr lang="cs-CZ" i="1" dirty="0" smtClean="0"/>
              <a:t>zlobidlo, strašidlo.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99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-nov-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322" y="1825625"/>
            <a:ext cx="33173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-nov-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Které/á substantivum/a nepatří do slovotvorné čeledi adjektiva </a:t>
            </a:r>
            <a:r>
              <a:rPr lang="cs-CZ" i="1" dirty="0" smtClean="0"/>
              <a:t>nový?</a:t>
            </a:r>
          </a:p>
          <a:p>
            <a:r>
              <a:rPr lang="cs-CZ" dirty="0" smtClean="0"/>
              <a:t>Jaké obecné významy označují utvořená </a:t>
            </a:r>
            <a:r>
              <a:rPr lang="cs-CZ" dirty="0" err="1" smtClean="0"/>
              <a:t>deadjektivní</a:t>
            </a:r>
            <a:r>
              <a:rPr lang="cs-CZ" dirty="0" smtClean="0"/>
              <a:t> substantiva?</a:t>
            </a:r>
          </a:p>
          <a:p>
            <a:r>
              <a:rPr lang="cs-CZ" dirty="0" smtClean="0"/>
              <a:t>Jaké lingvistické termíny se k označení významových tříd užívají?</a:t>
            </a:r>
          </a:p>
          <a:p>
            <a:r>
              <a:rPr lang="cs-CZ" dirty="0" smtClean="0"/>
              <a:t>U kterých substantiv je lexikální význam širší/užší než význam slovotvorný?</a:t>
            </a:r>
          </a:p>
          <a:p>
            <a:r>
              <a:rPr lang="cs-CZ" dirty="0" smtClean="0"/>
              <a:t>Seřaď slova, která tvoří slovotvorné řady.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5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Tvořte substantiva od adjektiv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337" y="1825625"/>
            <a:ext cx="34133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-my</a:t>
            </a:r>
            <a:r>
              <a:rPr lang="en-US" i="1" dirty="0" smtClean="0"/>
              <a:t>[</a:t>
            </a:r>
            <a:r>
              <a:rPr lang="cs-CZ" i="1" dirty="0" err="1" smtClean="0"/>
              <a:t>sš</a:t>
            </a:r>
            <a:r>
              <a:rPr lang="en-US" i="1" dirty="0" smtClean="0"/>
              <a:t>]</a:t>
            </a:r>
            <a:r>
              <a:rPr lang="cs-CZ" i="1" dirty="0" smtClean="0"/>
              <a:t>l-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3886" y="1825625"/>
            <a:ext cx="42442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2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-my</a:t>
            </a:r>
            <a:r>
              <a:rPr lang="en-US" i="1" dirty="0" smtClean="0"/>
              <a:t>[</a:t>
            </a:r>
            <a:r>
              <a:rPr lang="cs-CZ" i="1" dirty="0" err="1" smtClean="0"/>
              <a:t>sš</a:t>
            </a:r>
            <a:r>
              <a:rPr lang="en-US" i="1" dirty="0" smtClean="0"/>
              <a:t>]</a:t>
            </a:r>
            <a:r>
              <a:rPr lang="cs-CZ" i="1" dirty="0" smtClean="0"/>
              <a:t>l-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Které/á substantivum/a nepatří do slovotvorné čeledi slovesa </a:t>
            </a:r>
            <a:r>
              <a:rPr lang="cs-CZ" i="1" dirty="0" smtClean="0"/>
              <a:t>–mysl-</a:t>
            </a:r>
            <a:r>
              <a:rPr lang="en-US" i="1" dirty="0" smtClean="0"/>
              <a:t>[</a:t>
            </a:r>
            <a:r>
              <a:rPr lang="en-US" i="1" dirty="0" err="1" smtClean="0"/>
              <a:t>ie</a:t>
            </a:r>
            <a:r>
              <a:rPr lang="en-US" i="1" dirty="0" smtClean="0"/>
              <a:t>]</a:t>
            </a:r>
            <a:r>
              <a:rPr lang="cs-CZ" i="1" dirty="0" smtClean="0"/>
              <a:t>-t?</a:t>
            </a:r>
          </a:p>
          <a:p>
            <a:r>
              <a:rPr lang="cs-CZ" dirty="0" smtClean="0"/>
              <a:t>Jaké obecné významy označují utvořená </a:t>
            </a:r>
            <a:r>
              <a:rPr lang="cs-CZ" dirty="0" err="1" smtClean="0"/>
              <a:t>deverbální</a:t>
            </a:r>
            <a:r>
              <a:rPr lang="cs-CZ" dirty="0" smtClean="0"/>
              <a:t> substantiva?</a:t>
            </a:r>
          </a:p>
          <a:p>
            <a:r>
              <a:rPr lang="cs-CZ" dirty="0" smtClean="0"/>
              <a:t>Jaké lingvistické termíny se k označení významových tříd užívají?</a:t>
            </a:r>
          </a:p>
          <a:p>
            <a:r>
              <a:rPr lang="cs-CZ" dirty="0" smtClean="0"/>
              <a:t>U kterých substantiv je lexikální význam širší/užší než význam slovotvorný?</a:t>
            </a:r>
          </a:p>
          <a:p>
            <a:r>
              <a:rPr lang="cs-CZ" dirty="0" smtClean="0"/>
              <a:t>Seřaď slova, která tvoří slovotvorné řady.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692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1554</Words>
  <Application>Microsoft Office PowerPoint</Application>
  <PresentationFormat>Širokoúhlá obrazovka</PresentationFormat>
  <Paragraphs>131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Motiv Office</vt:lpstr>
      <vt:lpstr>CJJ04_5</vt:lpstr>
      <vt:lpstr>Desubstantiva, deadjektiva, deverbativa, substantiva z adverbií (https://www.czechency.org/slovnik/SUBSTANTIVUM) </vt:lpstr>
      <vt:lpstr>Desubstantiva od ryba</vt:lpstr>
      <vt:lpstr>-ryb-</vt:lpstr>
      <vt:lpstr>-nov-</vt:lpstr>
      <vt:lpstr>-nov-</vt:lpstr>
      <vt:lpstr>Tvořte substantiva od adjektiv</vt:lpstr>
      <vt:lpstr>-my[sš]l-</vt:lpstr>
      <vt:lpstr>-my[sš]l-</vt:lpstr>
      <vt:lpstr>-dne[sš]-</vt:lpstr>
      <vt:lpstr>-dne[sš]-</vt:lpstr>
      <vt:lpstr>.*[aá]ř</vt:lpstr>
      <vt:lpstr>.*ník</vt:lpstr>
      <vt:lpstr>Desubstantivní substantiva</vt:lpstr>
      <vt:lpstr>.*tel</vt:lpstr>
      <vt:lpstr>.*ní</vt:lpstr>
      <vt:lpstr>Deverbativní substantiva</vt:lpstr>
      <vt:lpstr>Deverbativa – morfémová analýza</vt:lpstr>
      <vt:lpstr>Významy</vt:lpstr>
      <vt:lpstr>Derivace od kořene a derivace od kmene</vt:lpstr>
      <vt:lpstr>Složitější případy – derivace od nepravidelného slovesa mít</vt:lpstr>
      <vt:lpstr>Složitější případy – derivace od nepravidelného slovesa mít</vt:lpstr>
      <vt:lpstr>Je distribuce alomorfu za-/zá- řízena pravidlem?</vt:lpstr>
      <vt:lpstr>Analogie</vt:lpstr>
      <vt:lpstr>?</vt:lpstr>
      <vt:lpstr>http://www.slovnikafixu.cz/</vt:lpstr>
      <vt:lpstr>Vyhledejte ve slovníku afixů</vt:lpstr>
      <vt:lpstr>Cvičení</vt:lpstr>
      <vt:lpstr>Řešení</vt:lpstr>
      <vt:lpstr>Cvičení: Vyberte deverbativa</vt:lpstr>
      <vt:lpstr>Řešení- deverbativa</vt:lpstr>
      <vt:lpstr>Cvičení: Následující substantiva rozdělte na názvy výsledků dějů a deminutiva, případně na ta, která nepatří ani do jedné z uvedených kategorií:</vt:lpstr>
      <vt:lpstr>řešení</vt:lpstr>
      <vt:lpstr>Cvičení: Vyberte deadjektivní substantiva, která označují názvy vlastností:</vt:lpstr>
      <vt:lpstr>řešení</vt:lpstr>
      <vt:lpstr>Jazykové hádanky</vt:lpstr>
      <vt:lpstr>hypokoristika a –i/-y = nesklonná feminina</vt:lpstr>
      <vt:lpstr>Formální deminutiva</vt:lpstr>
      <vt:lpstr>Jazykové hádanky</vt:lpstr>
      <vt:lpstr>Řešení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CJJ04_5</dc:title>
  <dc:creator>petr</dc:creator>
  <cp:lastModifiedBy>petr</cp:lastModifiedBy>
  <cp:revision>40</cp:revision>
  <dcterms:created xsi:type="dcterms:W3CDTF">2020-01-20T12:36:09Z</dcterms:created>
  <dcterms:modified xsi:type="dcterms:W3CDTF">2020-03-24T18:36:58Z</dcterms:modified>
</cp:coreProperties>
</file>