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2" r:id="rId7"/>
    <p:sldId id="259" r:id="rId8"/>
    <p:sldId id="260" r:id="rId9"/>
    <p:sldId id="267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69" r:id="rId19"/>
    <p:sldId id="271" r:id="rId20"/>
    <p:sldId id="284" r:id="rId21"/>
    <p:sldId id="28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3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9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50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24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8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22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19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24BF-24ED-4041-B145-E4D7576BE6A7}" type="datetimeFigureOut">
              <a:rPr lang="cs-CZ" smtClean="0"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81845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os. </a:t>
            </a:r>
            <a:r>
              <a:rPr lang="cs-CZ" dirty="0" err="1"/>
              <a:t>sg</a:t>
            </a:r>
            <a:r>
              <a:rPr lang="cs-CZ" dirty="0"/>
              <a:t>. vyjadřuje vztah k samotnému mluvčímu/pisateli (on je subjektem, jemu se přisuzuje děj nebo vlastnost)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Neběhám pro vítězství, ale čistě pro radost.</a:t>
            </a:r>
          </a:p>
          <a:p>
            <a:r>
              <a:rPr lang="cs-CZ" dirty="0"/>
              <a:t>Běhal jsem od </a:t>
            </a:r>
            <a:r>
              <a:rPr lang="cs-CZ" dirty="0" smtClean="0"/>
              <a:t>dvaceti.</a:t>
            </a:r>
          </a:p>
          <a:p>
            <a:r>
              <a:rPr lang="cs-CZ" dirty="0"/>
              <a:t>Já budu běhat </a:t>
            </a:r>
            <a:r>
              <a:rPr lang="cs-CZ" dirty="0" smtClean="0"/>
              <a:t>stejně.</a:t>
            </a:r>
          </a:p>
          <a:p>
            <a:r>
              <a:rPr lang="pt-BR" dirty="0"/>
              <a:t>Já běhal s rodinou po Malé </a:t>
            </a:r>
            <a:r>
              <a:rPr lang="pt-BR" dirty="0" smtClean="0"/>
              <a:t>Fatře</a:t>
            </a:r>
            <a:r>
              <a:rPr lang="cs-CZ" dirty="0" smtClean="0"/>
              <a:t>.</a:t>
            </a:r>
          </a:p>
          <a:p>
            <a:r>
              <a:rPr lang="cs-CZ" dirty="0"/>
              <a:t>Kdyby byl </a:t>
            </a:r>
            <a:r>
              <a:rPr lang="cs-CZ" dirty="0" smtClean="0"/>
              <a:t>čas, </a:t>
            </a:r>
            <a:r>
              <a:rPr lang="cs-CZ" dirty="0"/>
              <a:t>běhal bych </a:t>
            </a:r>
            <a:r>
              <a:rPr lang="cs-CZ" dirty="0" smtClean="0"/>
              <a:t>pořád.</a:t>
            </a:r>
          </a:p>
          <a:p>
            <a:r>
              <a:rPr lang="cs-CZ" dirty="0" smtClean="0"/>
              <a:t>Jsem/byla jsem/budu předběhnuta.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042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/>
              <a:t>os. </a:t>
            </a:r>
            <a:r>
              <a:rPr lang="cs-CZ" dirty="0" err="1"/>
              <a:t>sg</a:t>
            </a:r>
            <a:r>
              <a:rPr lang="cs-CZ" dirty="0"/>
              <a:t>. vyjadřuje vztah k </a:t>
            </a:r>
            <a:r>
              <a:rPr lang="cs-CZ" dirty="0" smtClean="0"/>
              <a:t>samotnému adresátovi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Za kolik teď běháš stovku</a:t>
            </a:r>
            <a:r>
              <a:rPr lang="pl-PL" dirty="0" smtClean="0"/>
              <a:t>?</a:t>
            </a:r>
          </a:p>
          <a:p>
            <a:r>
              <a:rPr lang="cs-CZ" dirty="0"/>
              <a:t>Běhal jsi pro </a:t>
            </a:r>
            <a:r>
              <a:rPr lang="cs-CZ" dirty="0" smtClean="0"/>
              <a:t>radost, </a:t>
            </a:r>
            <a:r>
              <a:rPr lang="cs-CZ" dirty="0"/>
              <a:t>pro čest a slávu své </a:t>
            </a:r>
            <a:r>
              <a:rPr lang="cs-CZ" dirty="0" smtClean="0"/>
              <a:t>země.</a:t>
            </a:r>
          </a:p>
          <a:p>
            <a:r>
              <a:rPr lang="pt-BR" dirty="0"/>
              <a:t>Běhal jste a držel </a:t>
            </a:r>
            <a:r>
              <a:rPr lang="pt-BR" dirty="0" smtClean="0"/>
              <a:t>dietu</a:t>
            </a:r>
            <a:r>
              <a:rPr lang="cs-CZ" dirty="0" smtClean="0"/>
              <a:t>?</a:t>
            </a:r>
          </a:p>
          <a:p>
            <a:r>
              <a:rPr lang="cs-CZ" dirty="0"/>
              <a:t>Když jsi byl </a:t>
            </a:r>
            <a:r>
              <a:rPr lang="cs-CZ" dirty="0" err="1"/>
              <a:t>malej</a:t>
            </a:r>
            <a:r>
              <a:rPr lang="cs-CZ" dirty="0"/>
              <a:t>, běhals tady kolem s fotbalovým </a:t>
            </a:r>
            <a:r>
              <a:rPr lang="cs-CZ" dirty="0" smtClean="0"/>
              <a:t>míčem.</a:t>
            </a:r>
          </a:p>
          <a:p>
            <a:r>
              <a:rPr lang="cs-CZ" dirty="0" smtClean="0"/>
              <a:t>Karle, </a:t>
            </a:r>
            <a:r>
              <a:rPr lang="cs-CZ" dirty="0"/>
              <a:t>budeš běhat </a:t>
            </a:r>
            <a:r>
              <a:rPr lang="cs-CZ" dirty="0" smtClean="0"/>
              <a:t>maraton.</a:t>
            </a:r>
          </a:p>
          <a:p>
            <a:r>
              <a:rPr lang="cs-CZ" dirty="0" smtClean="0"/>
              <a:t>Od </a:t>
            </a:r>
            <a:r>
              <a:rPr lang="cs-CZ" dirty="0"/>
              <a:t>lékařky si vyslechl mrazivý </a:t>
            </a:r>
            <a:r>
              <a:rPr lang="cs-CZ" dirty="0" smtClean="0"/>
              <a:t>ortel: </a:t>
            </a:r>
            <a:r>
              <a:rPr lang="cs-CZ" dirty="0"/>
              <a:t>„ Nikdy už běhat </a:t>
            </a:r>
            <a:r>
              <a:rPr lang="cs-CZ" dirty="0" smtClean="0"/>
              <a:t>nebudete. </a:t>
            </a:r>
            <a:r>
              <a:rPr lang="cs-CZ" dirty="0"/>
              <a:t>“</a:t>
            </a:r>
            <a:endParaRPr lang="cs-CZ" dirty="0" smtClean="0"/>
          </a:p>
          <a:p>
            <a:r>
              <a:rPr lang="pl-PL" dirty="0"/>
              <a:t>B</a:t>
            </a:r>
            <a:r>
              <a:rPr lang="pl-PL" dirty="0" smtClean="0"/>
              <a:t>ěhej si.</a:t>
            </a:r>
          </a:p>
          <a:p>
            <a:r>
              <a:rPr lang="cs-CZ" dirty="0"/>
              <a:t>Běhejte </a:t>
            </a:r>
            <a:r>
              <a:rPr lang="cs-CZ" dirty="0" smtClean="0"/>
              <a:t>sama pro sebe.</a:t>
            </a:r>
            <a:endParaRPr lang="pl-PL" dirty="0" smtClean="0"/>
          </a:p>
          <a:p>
            <a:r>
              <a:rPr lang="cs-CZ" dirty="0"/>
              <a:t>Kdyby se doping přestal </a:t>
            </a:r>
            <a:r>
              <a:rPr lang="cs-CZ" dirty="0" smtClean="0"/>
              <a:t>kontrolovat, </a:t>
            </a:r>
            <a:r>
              <a:rPr lang="cs-CZ" dirty="0"/>
              <a:t>běhal bys </a:t>
            </a:r>
            <a:r>
              <a:rPr lang="cs-CZ" dirty="0" smtClean="0"/>
              <a:t>dál?</a:t>
            </a:r>
          </a:p>
          <a:p>
            <a:r>
              <a:rPr lang="cs-CZ" dirty="0"/>
              <a:t>Proč jste vůbec nešel někam do </a:t>
            </a:r>
            <a:r>
              <a:rPr lang="cs-CZ" dirty="0" smtClean="0"/>
              <a:t>přeboru, </a:t>
            </a:r>
            <a:r>
              <a:rPr lang="cs-CZ" dirty="0"/>
              <a:t>kde byste byl absolutní hvězda a běhal byste ještě </a:t>
            </a:r>
            <a:r>
              <a:rPr lang="cs-CZ" dirty="0" smtClean="0"/>
              <a:t>méně?</a:t>
            </a:r>
          </a:p>
          <a:p>
            <a:r>
              <a:rPr lang="cs-CZ" dirty="0"/>
              <a:t>Jsi/byla jsi/byls/budeš doběhnut.</a:t>
            </a:r>
          </a:p>
          <a:p>
            <a:pPr marL="0" indent="0">
              <a:buNone/>
            </a:pP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6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3. </a:t>
            </a:r>
            <a:r>
              <a:rPr lang="cs-CZ" sz="3600" dirty="0"/>
              <a:t>os. </a:t>
            </a:r>
            <a:r>
              <a:rPr lang="cs-CZ" sz="3600" dirty="0" err="1"/>
              <a:t>sg</a:t>
            </a:r>
            <a:r>
              <a:rPr lang="cs-CZ" sz="3600" dirty="0"/>
              <a:t>. vyjadřuje vztah </a:t>
            </a:r>
            <a:r>
              <a:rPr lang="cs-CZ" sz="3600" dirty="0" smtClean="0"/>
              <a:t>k </a:t>
            </a:r>
            <a:r>
              <a:rPr lang="cs-CZ" sz="3600" dirty="0"/>
              <a:t>jedné substanci, která </a:t>
            </a:r>
            <a:r>
              <a:rPr lang="cs-CZ" sz="3600" dirty="0" smtClean="0"/>
              <a:t>v daném </a:t>
            </a:r>
            <a:r>
              <a:rPr lang="cs-CZ" sz="3600" dirty="0"/>
              <a:t>komunikačním </a:t>
            </a:r>
            <a:r>
              <a:rPr lang="cs-CZ" sz="3600" dirty="0" smtClean="0"/>
              <a:t>aktu </a:t>
            </a:r>
            <a:r>
              <a:rPr lang="pl-PL" sz="3600" dirty="0" smtClean="0"/>
              <a:t>nevystupuje </a:t>
            </a:r>
            <a:r>
              <a:rPr lang="pl-PL" sz="3600" dirty="0"/>
              <a:t>v roli mluvčího ani adresáta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Alena </a:t>
            </a:r>
            <a:r>
              <a:rPr lang="cs-CZ" dirty="0" err="1"/>
              <a:t>Močáriová</a:t>
            </a:r>
            <a:r>
              <a:rPr lang="cs-CZ" dirty="0"/>
              <a:t> už rok běhá za švýcarský tým </a:t>
            </a:r>
            <a:r>
              <a:rPr lang="cs-CZ" dirty="0" err="1" smtClean="0"/>
              <a:t>Hutwielle</a:t>
            </a:r>
            <a:r>
              <a:rPr lang="cs-CZ" dirty="0" smtClean="0"/>
              <a:t>.</a:t>
            </a:r>
          </a:p>
          <a:p>
            <a:r>
              <a:rPr lang="cs-CZ" dirty="0"/>
              <a:t>To Svoboda běhal před zraněním s prstem v </a:t>
            </a:r>
            <a:r>
              <a:rPr lang="cs-CZ" dirty="0" smtClean="0"/>
              <a:t>nose.</a:t>
            </a:r>
          </a:p>
          <a:p>
            <a:r>
              <a:rPr lang="cs-CZ" dirty="0" smtClean="0"/>
              <a:t>Řekl, </a:t>
            </a:r>
            <a:r>
              <a:rPr lang="cs-CZ" dirty="0"/>
              <a:t>že bude </a:t>
            </a:r>
            <a:r>
              <a:rPr lang="cs-CZ" dirty="0" smtClean="0"/>
              <a:t>běhat, </a:t>
            </a:r>
            <a:r>
              <a:rPr lang="cs-CZ" dirty="0"/>
              <a:t>dokud bude </a:t>
            </a:r>
            <a:r>
              <a:rPr lang="cs-CZ" dirty="0" smtClean="0"/>
              <a:t>zdravý.</a:t>
            </a:r>
          </a:p>
          <a:p>
            <a:r>
              <a:rPr lang="pl-PL" dirty="0"/>
              <a:t>Miluje natáčení a běhal by </a:t>
            </a:r>
            <a:r>
              <a:rPr lang="pl-PL" dirty="0" smtClean="0"/>
              <a:t>pořád.</a:t>
            </a:r>
          </a:p>
          <a:p>
            <a:r>
              <a:rPr lang="cs-CZ" dirty="0"/>
              <a:t>Kdyby psa probudil </a:t>
            </a:r>
            <a:r>
              <a:rPr lang="cs-CZ" dirty="0" smtClean="0"/>
              <a:t>plyn, </a:t>
            </a:r>
            <a:r>
              <a:rPr lang="cs-CZ" dirty="0"/>
              <a:t>byl by běhal po pokoji nebo by se byl schoval do nejtemnějšího koutku pod </a:t>
            </a:r>
            <a:r>
              <a:rPr lang="cs-CZ" dirty="0" smtClean="0"/>
              <a:t>postelí.</a:t>
            </a:r>
          </a:p>
          <a:p>
            <a:r>
              <a:rPr lang="cs-CZ" dirty="0" smtClean="0"/>
              <a:t>Co </a:t>
            </a:r>
            <a:r>
              <a:rPr lang="cs-CZ" dirty="0"/>
              <a:t>už je </a:t>
            </a:r>
            <a:r>
              <a:rPr lang="cs-CZ" dirty="0" smtClean="0"/>
              <a:t>zaběhnuto?</a:t>
            </a:r>
          </a:p>
          <a:p>
            <a:r>
              <a:rPr lang="cs-CZ" dirty="0" smtClean="0"/>
              <a:t>Už </a:t>
            </a:r>
            <a:r>
              <a:rPr lang="cs-CZ" dirty="0"/>
              <a:t>v pátek byl odběhnut </a:t>
            </a:r>
            <a:r>
              <a:rPr lang="cs-CZ" dirty="0" err="1" smtClean="0"/>
              <a:t>supersprint</a:t>
            </a:r>
            <a:r>
              <a:rPr lang="cs-CZ" dirty="0" smtClean="0"/>
              <a:t>.</a:t>
            </a:r>
          </a:p>
          <a:p>
            <a:r>
              <a:rPr lang="cs-CZ" dirty="0" smtClean="0"/>
              <a:t>Dva </a:t>
            </a:r>
            <a:r>
              <a:rPr lang="cs-CZ" dirty="0"/>
              <a:t>týdny po posledním cvalovém dostihu bude odběhnut závěrečný </a:t>
            </a:r>
            <a:r>
              <a:rPr lang="cs-CZ" dirty="0" smtClean="0"/>
              <a:t>klusácký.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86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1. os. </a:t>
            </a:r>
            <a:r>
              <a:rPr lang="cs-CZ" sz="4000" dirty="0" err="1"/>
              <a:t>pl</a:t>
            </a:r>
            <a:r>
              <a:rPr lang="cs-CZ" sz="4000" dirty="0" smtClean="0"/>
              <a:t>. zahrnuje více mluvčích/pisatelů + (adresáta/y + neúčastníka/neúčastníky komunikace)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má tedy </a:t>
            </a:r>
            <a:r>
              <a:rPr lang="cs-CZ" sz="2000" dirty="0"/>
              <a:t>velmi široké použití: může zahrnovat i substance, k nimž se </a:t>
            </a:r>
            <a:r>
              <a:rPr lang="cs-CZ" sz="2000" dirty="0" smtClean="0"/>
              <a:t>referuje 2</a:t>
            </a:r>
            <a:r>
              <a:rPr lang="cs-CZ" sz="2000" dirty="0"/>
              <a:t>. a/nebo 3. osobou.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Teď víc běháme a zkoušíme </a:t>
            </a:r>
            <a:r>
              <a:rPr lang="cs-CZ" dirty="0" smtClean="0"/>
              <a:t>trháky.</a:t>
            </a:r>
          </a:p>
          <a:p>
            <a:r>
              <a:rPr lang="pl-PL" dirty="0"/>
              <a:t>Běhali jsme tam už jako </a:t>
            </a:r>
            <a:r>
              <a:rPr lang="pl-PL" dirty="0" smtClean="0"/>
              <a:t>malí.</a:t>
            </a:r>
          </a:p>
          <a:p>
            <a:r>
              <a:rPr lang="cs-CZ" dirty="0"/>
              <a:t>Teď budeme běhat společně </a:t>
            </a:r>
            <a:r>
              <a:rPr lang="cs-CZ" dirty="0" smtClean="0"/>
              <a:t>štafetu.</a:t>
            </a:r>
          </a:p>
          <a:p>
            <a:r>
              <a:rPr lang="cs-CZ" dirty="0" smtClean="0"/>
              <a:t>Běhejme, cvičme, </a:t>
            </a:r>
            <a:r>
              <a:rPr lang="cs-CZ" dirty="0"/>
              <a:t>tvrdě fyzicky </a:t>
            </a:r>
            <a:r>
              <a:rPr lang="cs-CZ" dirty="0" smtClean="0"/>
              <a:t>pracujme.</a:t>
            </a:r>
          </a:p>
          <a:p>
            <a:r>
              <a:rPr lang="pl-PL" dirty="0"/>
              <a:t>Kdybychom </a:t>
            </a:r>
            <a:r>
              <a:rPr lang="pl-PL" dirty="0" smtClean="0"/>
              <a:t>zalezli, </a:t>
            </a:r>
            <a:r>
              <a:rPr lang="pl-PL" dirty="0"/>
              <a:t>tak by to byla jen taková zeď a běhali bychom bez </a:t>
            </a:r>
            <a:r>
              <a:rPr lang="pl-PL" dirty="0" smtClean="0"/>
              <a:t>míče.</a:t>
            </a:r>
          </a:p>
          <a:p>
            <a:r>
              <a:rPr lang="cs-CZ" dirty="0" smtClean="0"/>
              <a:t>Jsme/byli jsme/budeme doběhnuti nějakými taškáři.</a:t>
            </a:r>
            <a:endParaRPr lang="cs-CZ" dirty="0"/>
          </a:p>
          <a:p>
            <a:endParaRPr lang="pl-PL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794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2. os. </a:t>
            </a:r>
            <a:r>
              <a:rPr lang="cs-CZ" sz="3600" dirty="0" err="1"/>
              <a:t>pl</a:t>
            </a:r>
            <a:r>
              <a:rPr lang="cs-CZ" sz="3600" dirty="0"/>
              <a:t>. = 1) více adresátů, 2) adresát/více adresátů + </a:t>
            </a:r>
            <a:r>
              <a:rPr lang="cs-CZ" sz="3600" dirty="0" smtClean="0"/>
              <a:t>neúčastník/neúčastníci </a:t>
            </a:r>
            <a:r>
              <a:rPr lang="cs-CZ" sz="3600" dirty="0"/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Běháte rádi?</a:t>
            </a:r>
          </a:p>
          <a:p>
            <a:r>
              <a:rPr lang="cs-CZ" dirty="0"/>
              <a:t>Běhali jste za </a:t>
            </a:r>
            <a:r>
              <a:rPr lang="cs-CZ" dirty="0" smtClean="0"/>
              <a:t>trest, </a:t>
            </a:r>
            <a:r>
              <a:rPr lang="cs-CZ" dirty="0"/>
              <a:t>nebo šlo jen o </a:t>
            </a:r>
            <a:r>
              <a:rPr lang="cs-CZ" dirty="0" smtClean="0"/>
              <a:t>to, </a:t>
            </a:r>
            <a:r>
              <a:rPr lang="cs-CZ" dirty="0"/>
              <a:t>abyste před zápasem nabrali </a:t>
            </a:r>
            <a:r>
              <a:rPr lang="cs-CZ" dirty="0" smtClean="0"/>
              <a:t>kondici?</a:t>
            </a:r>
          </a:p>
          <a:p>
            <a:r>
              <a:rPr lang="cs-CZ" dirty="0" smtClean="0"/>
              <a:t>Borci, </a:t>
            </a:r>
            <a:r>
              <a:rPr lang="cs-CZ" dirty="0"/>
              <a:t>teď budete běhat proti sobě a vyhýbat </a:t>
            </a:r>
            <a:r>
              <a:rPr lang="cs-CZ" dirty="0" smtClean="0"/>
              <a:t>se, </a:t>
            </a:r>
            <a:r>
              <a:rPr lang="cs-CZ" dirty="0"/>
              <a:t>abychom si zvykli na </a:t>
            </a:r>
            <a:r>
              <a:rPr lang="cs-CZ" dirty="0" smtClean="0"/>
              <a:t>terén.</a:t>
            </a:r>
          </a:p>
          <a:p>
            <a:r>
              <a:rPr lang="cs-CZ" dirty="0" smtClean="0"/>
              <a:t>Kluci, běhejte!</a:t>
            </a:r>
          </a:p>
          <a:p>
            <a:r>
              <a:rPr lang="cs-CZ" dirty="0"/>
              <a:t>Běhali byste od lajny k </a:t>
            </a:r>
            <a:r>
              <a:rPr lang="cs-CZ" dirty="0" smtClean="0"/>
              <a:t>lajně, </a:t>
            </a:r>
            <a:r>
              <a:rPr lang="cs-CZ" dirty="0"/>
              <a:t>kdyby vás nebavil tenis či </a:t>
            </a:r>
            <a:r>
              <a:rPr lang="cs-CZ" dirty="0" smtClean="0"/>
              <a:t>fotbal?</a:t>
            </a:r>
          </a:p>
          <a:p>
            <a:r>
              <a:rPr lang="cs-CZ" dirty="0" smtClean="0"/>
              <a:t>Jste/byli jste/budete předběhnuti.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017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3. os. </a:t>
            </a:r>
            <a:r>
              <a:rPr lang="cs-CZ" sz="3600" dirty="0" err="1"/>
              <a:t>pl</a:t>
            </a:r>
            <a:r>
              <a:rPr lang="cs-CZ" sz="3600" dirty="0"/>
              <a:t>. vyjadřuje vztah </a:t>
            </a:r>
            <a:r>
              <a:rPr lang="cs-CZ" sz="3600" dirty="0" smtClean="0"/>
              <a:t>k </a:t>
            </a:r>
            <a:r>
              <a:rPr lang="cs-CZ" sz="3600" dirty="0"/>
              <a:t>množině </a:t>
            </a:r>
            <a:r>
              <a:rPr lang="cs-CZ" sz="3600" dirty="0" smtClean="0"/>
              <a:t>takových substancí, kter</a:t>
            </a:r>
            <a:r>
              <a:rPr lang="cs-CZ" sz="3600" dirty="0"/>
              <a:t>é</a:t>
            </a:r>
            <a:r>
              <a:rPr lang="cs-CZ" sz="3600" dirty="0" smtClean="0"/>
              <a:t> </a:t>
            </a:r>
            <a:r>
              <a:rPr lang="cs-CZ" sz="3600" dirty="0"/>
              <a:t>v daném komunikačním aktu </a:t>
            </a:r>
            <a:r>
              <a:rPr lang="pl-PL" sz="3600" dirty="0" smtClean="0"/>
              <a:t>nevystupují </a:t>
            </a:r>
            <a:r>
              <a:rPr lang="pl-PL" sz="3600" dirty="0"/>
              <a:t>v </a:t>
            </a:r>
            <a:r>
              <a:rPr lang="pl-PL" sz="3600" dirty="0" smtClean="0"/>
              <a:t>roli mluvčího </a:t>
            </a:r>
            <a:r>
              <a:rPr lang="pl-PL" sz="3600" dirty="0"/>
              <a:t>ani adresáta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Běhají a skáčou.</a:t>
            </a:r>
          </a:p>
          <a:p>
            <a:r>
              <a:rPr lang="pl-PL" dirty="0"/>
              <a:t>Běhali s námi po celém </a:t>
            </a:r>
            <a:r>
              <a:rPr lang="pl-PL" dirty="0" smtClean="0"/>
              <a:t>hřišti.</a:t>
            </a:r>
          </a:p>
          <a:p>
            <a:r>
              <a:rPr lang="pl-PL" dirty="0"/>
              <a:t>Za trest budou běhat bez </a:t>
            </a:r>
            <a:r>
              <a:rPr lang="pl-PL" dirty="0" smtClean="0"/>
              <a:t>míče.</a:t>
            </a:r>
            <a:endParaRPr lang="cs-CZ" dirty="0" smtClean="0"/>
          </a:p>
          <a:p>
            <a:r>
              <a:rPr lang="cs-CZ" dirty="0" smtClean="0"/>
              <a:t>Všem </a:t>
            </a:r>
            <a:r>
              <a:rPr lang="cs-CZ" dirty="0"/>
              <a:t>přejeme ať běhají a mají z toho </a:t>
            </a:r>
            <a:r>
              <a:rPr lang="cs-CZ" dirty="0" smtClean="0"/>
              <a:t>radost.</a:t>
            </a:r>
          </a:p>
          <a:p>
            <a:r>
              <a:rPr lang="cs-CZ" dirty="0"/>
              <a:t>Kdyby vládli </a:t>
            </a:r>
            <a:r>
              <a:rPr lang="cs-CZ" dirty="0" smtClean="0"/>
              <a:t>labouristé, </a:t>
            </a:r>
            <a:r>
              <a:rPr lang="cs-CZ" dirty="0"/>
              <a:t>běhali by prý klidně na </a:t>
            </a:r>
            <a:r>
              <a:rPr lang="cs-CZ" dirty="0" smtClean="0"/>
              <a:t>svobodě.</a:t>
            </a:r>
          </a:p>
          <a:p>
            <a:r>
              <a:rPr lang="cs-CZ" dirty="0" smtClean="0"/>
              <a:t>Takové programy jsou/byly/budou rozběhnuty.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252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Transponovaná užití kategorie osoby, čísla, času a způsobu (zdvořilost, pragmatika, expresivita)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Neotáčej se. × Neotáčejte se. × Neotáčet se. × </a:t>
            </a:r>
            <a:r>
              <a:rPr lang="cs-CZ" dirty="0" err="1" smtClean="0"/>
              <a:t>Neotátáčím</a:t>
            </a:r>
            <a:r>
              <a:rPr lang="cs-CZ" dirty="0" smtClean="0"/>
              <a:t> se. × Neotáčíme se.</a:t>
            </a:r>
          </a:p>
          <a:p>
            <a:r>
              <a:rPr lang="cs-CZ" dirty="0" smtClean="0"/>
              <a:t>Dokazuji ... × Bych rád dokázal … × Dokazujeme … × Bychom chtěli dokázat × Je třeba dokázat … </a:t>
            </a:r>
            <a:endParaRPr lang="cs-CZ" dirty="0"/>
          </a:p>
          <a:p>
            <a:r>
              <a:rPr lang="cs-CZ" dirty="0" smtClean="0"/>
              <a:t>Teď vás vyšetřím a uvidím … × Vyšetříme to a uvidíme × Je to potřeba vyšetřit a uvidí se … </a:t>
            </a:r>
            <a:endParaRPr lang="cs-CZ" dirty="0"/>
          </a:p>
          <a:p>
            <a:r>
              <a:rPr lang="cs-CZ" dirty="0" smtClean="0"/>
              <a:t>Včera jsem byl doma a začalo hořet. × Včera jsem doma a začne hořet. </a:t>
            </a:r>
            <a:endParaRPr lang="cs-CZ" dirty="0"/>
          </a:p>
          <a:p>
            <a:r>
              <a:rPr lang="cs-CZ" dirty="0"/>
              <a:t>Už papá mrkvičku? × Už papáte mrkvičku? × Už papáme mrkvičku?</a:t>
            </a:r>
          </a:p>
          <a:p>
            <a:r>
              <a:rPr lang="cs-CZ" dirty="0" smtClean="0"/>
              <a:t>Měl jste polévku a pečivo, kolik kusů? × Byla polévka rohlíček nebyl?</a:t>
            </a:r>
          </a:p>
          <a:p>
            <a:r>
              <a:rPr lang="cs-CZ" dirty="0" smtClean="0"/>
              <a:t>Dáte si kávu? × Dali byste si kávu? × Dáme kávu? × Kávička nebude?</a:t>
            </a:r>
          </a:p>
          <a:p>
            <a:r>
              <a:rPr lang="cs-CZ" dirty="0" smtClean="0"/>
              <a:t>Budeme jíst? × Bude se jíst?</a:t>
            </a:r>
          </a:p>
          <a:p>
            <a:r>
              <a:rPr lang="cs-CZ" dirty="0" smtClean="0"/>
              <a:t>Nachystals oběd? ×</a:t>
            </a:r>
            <a:r>
              <a:rPr lang="cs-CZ" dirty="0"/>
              <a:t> </a:t>
            </a:r>
            <a:r>
              <a:rPr lang="cs-CZ" dirty="0" smtClean="0"/>
              <a:t> Nachystal někdo oběd? × Je už nachystaný oběd?</a:t>
            </a:r>
          </a:p>
          <a:p>
            <a:r>
              <a:rPr lang="cs-CZ" dirty="0" smtClean="0"/>
              <a:t>Zítra ukliď. × Zítra uklidíš. × </a:t>
            </a:r>
            <a:r>
              <a:rPr lang="cs-CZ" dirty="0"/>
              <a:t>Zítra </a:t>
            </a:r>
            <a:r>
              <a:rPr lang="cs-CZ" dirty="0" smtClean="0"/>
              <a:t>budeš uklízet. × Zítra se bude uklízet. </a:t>
            </a:r>
            <a:r>
              <a:rPr lang="cs-CZ" dirty="0"/>
              <a:t>× Zítra se uklidí.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Mohl bys dojít nakoupit. </a:t>
            </a:r>
            <a:r>
              <a:rPr lang="cs-CZ" dirty="0"/>
              <a:t>× </a:t>
            </a:r>
            <a:r>
              <a:rPr lang="cs-CZ" dirty="0" smtClean="0"/>
              <a:t>Mohlo by se jít nakoupit.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864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Gramatikalizované formy transpozice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vykání</a:t>
            </a:r>
          </a:p>
          <a:p>
            <a:r>
              <a:rPr lang="cs-CZ" dirty="0" err="1" smtClean="0"/>
              <a:t>onkání</a:t>
            </a:r>
            <a:endParaRPr lang="cs-CZ" dirty="0" smtClean="0"/>
          </a:p>
          <a:p>
            <a:r>
              <a:rPr lang="cs-CZ" dirty="0" smtClean="0"/>
              <a:t>onikání</a:t>
            </a:r>
          </a:p>
          <a:p>
            <a:r>
              <a:rPr lang="cs-CZ" dirty="0" smtClean="0"/>
              <a:t>autorský plurál / plurál skromnosti (pluralis modestiae)</a:t>
            </a:r>
          </a:p>
          <a:p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/>
              <a:t>maiestaticus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historický prézent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54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CB4E6AD-7D99-4950-8B58-6BFD5B2A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Rozhodněte, které z následujících slovesných tvarů mají formu</a:t>
            </a:r>
            <a:br>
              <a:rPr lang="cs-CZ" sz="2800" b="1" dirty="0"/>
            </a:br>
            <a:r>
              <a:rPr lang="cs-CZ" sz="2800" b="1" dirty="0"/>
              <a:t>kondicionálu minulého a které vyjadřují </a:t>
            </a:r>
            <a:r>
              <a:rPr lang="cs-CZ" sz="2800" b="1" dirty="0" err="1"/>
              <a:t>kontrafaktuální</a:t>
            </a:r>
            <a:r>
              <a:rPr lang="cs-CZ" sz="2800" b="1" dirty="0"/>
              <a:t> (ireálný) děj: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235F6F8-D24B-4806-B93B-6D01B98E6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Potkat Zdenu před deseti lety, vzal bych si ji. </a:t>
            </a:r>
            <a:endParaRPr lang="cs-CZ" dirty="0" smtClean="0"/>
          </a:p>
          <a:p>
            <a:r>
              <a:rPr lang="cs-CZ" dirty="0" smtClean="0"/>
              <a:t>Byla </a:t>
            </a:r>
            <a:r>
              <a:rPr lang="cs-CZ" dirty="0"/>
              <a:t>bys překvapena, kolik </a:t>
            </a:r>
            <a:r>
              <a:rPr lang="pl-PL" dirty="0"/>
              <a:t>jich tam bylo odvezeno. </a:t>
            </a:r>
            <a:endParaRPr lang="pl-PL" dirty="0" smtClean="0"/>
          </a:p>
          <a:p>
            <a:r>
              <a:rPr lang="pl-PL" dirty="0" smtClean="0"/>
              <a:t>Kdyby </a:t>
            </a:r>
            <a:r>
              <a:rPr lang="pl-PL" dirty="0"/>
              <a:t>to byli bývali věděli, tak tam vůbec </a:t>
            </a:r>
            <a:r>
              <a:rPr lang="cs-CZ" dirty="0"/>
              <a:t>nechodili. </a:t>
            </a:r>
            <a:endParaRPr lang="cs-CZ" dirty="0" smtClean="0"/>
          </a:p>
          <a:p>
            <a:r>
              <a:rPr lang="cs-CZ" dirty="0" smtClean="0"/>
              <a:t>Kdybychom </a:t>
            </a:r>
            <a:r>
              <a:rPr lang="cs-CZ" dirty="0"/>
              <a:t>si koupili dalekohled, orel mořský by býval v Dívčicích spatřen častěji. </a:t>
            </a:r>
            <a:endParaRPr lang="cs-CZ" dirty="0" smtClean="0"/>
          </a:p>
          <a:p>
            <a:r>
              <a:rPr lang="cs-CZ" dirty="0" smtClean="0"/>
              <a:t>Mít </a:t>
            </a:r>
            <a:r>
              <a:rPr lang="cs-CZ" dirty="0"/>
              <a:t>o trochu víc místa, s chutí by se protáhl. </a:t>
            </a:r>
            <a:endParaRPr lang="cs-CZ" dirty="0" smtClean="0"/>
          </a:p>
          <a:p>
            <a:r>
              <a:rPr lang="cs-CZ" dirty="0" smtClean="0"/>
              <a:t>Kéž </a:t>
            </a:r>
            <a:r>
              <a:rPr lang="cs-CZ" dirty="0"/>
              <a:t>bys nebyla bývala vybrána</a:t>
            </a:r>
          </a:p>
        </p:txBody>
      </p:sp>
    </p:spTree>
    <p:extLst>
      <p:ext uri="{BB962C8B-B14F-4D97-AF65-F5344CB8AC3E}">
        <p14:creationId xmlns:p14="http://schemas.microsoft.com/office/powerpoint/2010/main" val="2576362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80DD3CE-3E4D-4B30-BDD5-C098CAEE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Určete vid, určete význam prézentního tvaru a rozhodněte, zda sloveso vyjadřuje děj násobený, nebo nenásobený: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C163B96-0EAF-476E-9245-2249CE8C8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Přijdeme včas? </a:t>
            </a:r>
            <a:endParaRPr lang="cs-CZ" dirty="0" smtClean="0"/>
          </a:p>
          <a:p>
            <a:r>
              <a:rPr lang="cs-CZ" dirty="0" smtClean="0"/>
              <a:t>Barbora </a:t>
            </a:r>
            <a:r>
              <a:rPr lang="cs-CZ" dirty="0"/>
              <a:t>Špotáková hází oštěpem. </a:t>
            </a:r>
            <a:endParaRPr lang="cs-CZ" dirty="0" smtClean="0"/>
          </a:p>
          <a:p>
            <a:r>
              <a:rPr lang="cs-CZ" dirty="0" smtClean="0"/>
              <a:t>Bratranec </a:t>
            </a:r>
            <a:r>
              <a:rPr lang="cs-CZ" dirty="0"/>
              <a:t>nosí červenobílou kšiltovku. </a:t>
            </a:r>
            <a:endParaRPr lang="cs-CZ" dirty="0" smtClean="0"/>
          </a:p>
          <a:p>
            <a:r>
              <a:rPr lang="cs-CZ" dirty="0" smtClean="0"/>
              <a:t>Hele</a:t>
            </a:r>
            <a:r>
              <a:rPr lang="cs-CZ" dirty="0"/>
              <a:t>, tamhle letí čáp. </a:t>
            </a:r>
            <a:endParaRPr lang="cs-CZ" dirty="0" smtClean="0"/>
          </a:p>
          <a:p>
            <a:r>
              <a:rPr lang="cs-CZ" dirty="0" smtClean="0"/>
              <a:t>Až </a:t>
            </a:r>
            <a:r>
              <a:rPr lang="cs-CZ" dirty="0"/>
              <a:t>táta odhází sníh, věnuje vám třeba půl hodiny. 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/>
              <a:t>podaruje příbuzenstvo mnoha dary, ale nikdo tomu nevěnuje pozornost. </a:t>
            </a:r>
            <a:endParaRPr lang="cs-CZ" dirty="0" smtClean="0"/>
          </a:p>
          <a:p>
            <a:r>
              <a:rPr lang="cs-CZ" dirty="0" smtClean="0"/>
              <a:t>Filip </a:t>
            </a:r>
            <a:r>
              <a:rPr lang="cs-CZ" dirty="0"/>
              <a:t>se ihned zorientuje, přeskáče povalené stoličky a vmžiku pootevře všechny tři zásuvky. </a:t>
            </a:r>
            <a:endParaRPr lang="cs-CZ" dirty="0" smtClean="0"/>
          </a:p>
          <a:p>
            <a:r>
              <a:rPr lang="cs-CZ" dirty="0" smtClean="0"/>
              <a:t>Hynek </a:t>
            </a:r>
            <a:r>
              <a:rPr lang="cs-CZ" dirty="0"/>
              <a:t>jde příští rok do školy, ale při svých čtyřiceti kilogramech se už dnes nevejde do </a:t>
            </a:r>
            <a:r>
              <a:rPr lang="cs-CZ" dirty="0" err="1"/>
              <a:t>prvňákovské</a:t>
            </a:r>
            <a:r>
              <a:rPr lang="cs-CZ" dirty="0"/>
              <a:t> lavice. </a:t>
            </a:r>
            <a:endParaRPr lang="cs-CZ" dirty="0" smtClean="0"/>
          </a:p>
          <a:p>
            <a:r>
              <a:rPr lang="cs-CZ" dirty="0" smtClean="0"/>
              <a:t>Dospělí </a:t>
            </a:r>
            <a:r>
              <a:rPr lang="cs-CZ" dirty="0"/>
              <a:t>jedinci dorůstají délky patnácti až sedmnácti centimetrů.</a:t>
            </a:r>
          </a:p>
        </p:txBody>
      </p:sp>
    </p:spTree>
    <p:extLst>
      <p:ext uri="{BB962C8B-B14F-4D97-AF65-F5344CB8AC3E}">
        <p14:creationId xmlns:p14="http://schemas.microsoft.com/office/powerpoint/2010/main" val="103460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Sloveso. Prototypické gramatické a sémantické vlastnosti, syntaktické </a:t>
            </a:r>
            <a:r>
              <a:rPr lang="cs-CZ" dirty="0" err="1"/>
              <a:t>fce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Vydělení slovesa podle kritérií</a:t>
            </a:r>
          </a:p>
          <a:p>
            <a:pPr lvl="0"/>
            <a:r>
              <a:rPr lang="cs-CZ" dirty="0"/>
              <a:t>Sémantické </a:t>
            </a:r>
            <a:r>
              <a:rPr lang="cs-CZ" dirty="0" smtClean="0"/>
              <a:t>vlastnosti (označení dějů, tj. příznaků určovaných podle času)</a:t>
            </a:r>
            <a:endParaRPr lang="cs-CZ" dirty="0"/>
          </a:p>
          <a:p>
            <a:pPr lvl="0"/>
            <a:r>
              <a:rPr lang="cs-CZ" dirty="0"/>
              <a:t>Formální </a:t>
            </a:r>
            <a:r>
              <a:rPr lang="cs-CZ" dirty="0" smtClean="0"/>
              <a:t>vlastnosti (časují se – vyjadřují svými tvary čas – zařazení děje na časovou osu s ohledem na okamžik promluvy a osobu – vztah děje k členům komunikační situace mluvčí/adresát/osoba neúčastnící se komunikace)</a:t>
            </a:r>
            <a:endParaRPr lang="cs-CZ" dirty="0"/>
          </a:p>
          <a:p>
            <a:pPr lvl="0"/>
            <a:r>
              <a:rPr lang="cs-CZ" dirty="0"/>
              <a:t>Funkční </a:t>
            </a:r>
            <a:r>
              <a:rPr lang="cs-CZ" dirty="0" smtClean="0"/>
              <a:t>vlastnosti (primární – typicky přísudek a sekundární)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69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kterých slovesných tvarech lze v češtině odlišit vykání a tykání?</a:t>
            </a:r>
          </a:p>
          <a:p>
            <a:r>
              <a:rPr lang="cs-CZ" dirty="0" smtClean="0"/>
              <a:t>Kterým modem (způsobem) lze v češtině nahradit imperativ?</a:t>
            </a:r>
          </a:p>
          <a:p>
            <a:r>
              <a:rPr lang="cs-CZ" dirty="0" smtClean="0"/>
              <a:t>Lze v češtině vyjádřit imperativ 3. osoby?</a:t>
            </a:r>
          </a:p>
          <a:p>
            <a:r>
              <a:rPr lang="cs-CZ" dirty="0" smtClean="0"/>
              <a:t>Může slovesný tvar plnit funkci podmětu?</a:t>
            </a:r>
          </a:p>
          <a:p>
            <a:r>
              <a:rPr lang="cs-CZ" dirty="0"/>
              <a:t>J</a:t>
            </a:r>
            <a:r>
              <a:rPr lang="cs-CZ" dirty="0" smtClean="0"/>
              <a:t>e v češtině obligatorní užití osobního zájmena k vyjádření gramatické kategorie osoby?</a:t>
            </a:r>
          </a:p>
          <a:p>
            <a:r>
              <a:rPr lang="cs-CZ" dirty="0" smtClean="0"/>
              <a:t>Jak lze vyjádřit v češtině </a:t>
            </a:r>
            <a:r>
              <a:rPr lang="cs-CZ" smtClean="0"/>
              <a:t>současnost/předčasnost dějů?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985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Prostudujte řádně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3.2 Slovesné morfologické </a:t>
            </a:r>
            <a:r>
              <a:rPr lang="cs-CZ" dirty="0" smtClean="0"/>
              <a:t>kategorie (s. 30-40) z Adam, R.: Morfologie, viz </a:t>
            </a:r>
            <a:r>
              <a:rPr lang="cs-CZ" dirty="0" err="1" smtClean="0"/>
              <a:t>IS_studijní</a:t>
            </a:r>
            <a:r>
              <a:rPr lang="cs-CZ" dirty="0" smtClean="0"/>
              <a:t>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84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/>
              <a:t>bě</a:t>
            </a:r>
            <a:r>
              <a:rPr lang="en-US" dirty="0"/>
              <a:t>[</a:t>
            </a:r>
            <a:r>
              <a:rPr lang="cs-CZ" dirty="0" err="1"/>
              <a:t>hž</a:t>
            </a:r>
            <a:r>
              <a:rPr lang="en-US" dirty="0"/>
              <a:t>]</a:t>
            </a:r>
            <a:r>
              <a:rPr lang="cs-CZ" dirty="0"/>
              <a:t>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06" y="1825625"/>
            <a:ext cx="12192000" cy="407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2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dirty="0" err="1" smtClean="0"/>
              <a:t>bě</a:t>
            </a:r>
            <a:r>
              <a:rPr lang="en-US" dirty="0"/>
              <a:t>[</a:t>
            </a:r>
            <a:r>
              <a:rPr lang="cs-CZ" dirty="0" err="1" smtClean="0"/>
              <a:t>hž</a:t>
            </a:r>
            <a:r>
              <a:rPr lang="en-US" dirty="0"/>
              <a:t>]</a:t>
            </a:r>
            <a:r>
              <a:rPr lang="cs-CZ" dirty="0" smtClean="0"/>
              <a:t>-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17493" y="1549580"/>
            <a:ext cx="3936307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5647" y="871718"/>
            <a:ext cx="111442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vydělení slovního druhu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Základem zdravého </a:t>
            </a:r>
            <a:r>
              <a:rPr lang="cs-CZ" i="1" dirty="0"/>
              <a:t>hubnutí </a:t>
            </a:r>
            <a:r>
              <a:rPr lang="cs-CZ" i="1" dirty="0" smtClean="0"/>
              <a:t>bylo, je a bude běhání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B</a:t>
            </a:r>
            <a:r>
              <a:rPr lang="cs-CZ" i="1" dirty="0" err="1" smtClean="0"/>
              <a:t>ěhal</a:t>
            </a:r>
            <a:r>
              <a:rPr lang="cs-CZ" i="1" dirty="0" smtClean="0"/>
              <a:t> jsem, běhám a budu běhat, abych zdravě hubnul.</a:t>
            </a:r>
          </a:p>
          <a:p>
            <a:r>
              <a:rPr lang="cs-CZ" i="1" dirty="0" smtClean="0"/>
              <a:t>Chceš-li zdravě hubnout, běhej.</a:t>
            </a:r>
          </a:p>
          <a:p>
            <a:r>
              <a:rPr lang="cs-CZ" i="1" dirty="0" smtClean="0"/>
              <a:t>Lidé běhali, běhají </a:t>
            </a:r>
            <a:r>
              <a:rPr lang="cs-CZ" i="1" dirty="0"/>
              <a:t>a </a:t>
            </a:r>
            <a:r>
              <a:rPr lang="cs-CZ" i="1" dirty="0" smtClean="0"/>
              <a:t>budou </a:t>
            </a:r>
            <a:r>
              <a:rPr lang="cs-CZ" i="1" dirty="0"/>
              <a:t>běhat, </a:t>
            </a:r>
            <a:r>
              <a:rPr lang="cs-CZ" i="1" dirty="0" smtClean="0"/>
              <a:t>aby </a:t>
            </a:r>
            <a:r>
              <a:rPr lang="cs-CZ" i="1" dirty="0"/>
              <a:t>zdravě </a:t>
            </a:r>
            <a:r>
              <a:rPr lang="cs-CZ" i="1" dirty="0" smtClean="0"/>
              <a:t>hubnuli.</a:t>
            </a:r>
            <a:endParaRPr lang="en-US" i="1" dirty="0" smtClean="0"/>
          </a:p>
          <a:p>
            <a:r>
              <a:rPr lang="en-US" i="1" dirty="0" smtClean="0"/>
              <a:t>T</a:t>
            </a:r>
            <a:r>
              <a:rPr lang="cs-CZ" i="1" dirty="0" smtClean="0"/>
              <a:t>en </a:t>
            </a:r>
            <a:r>
              <a:rPr lang="cs-CZ" i="1" dirty="0"/>
              <a:t>nejpřirozenější </a:t>
            </a:r>
            <a:r>
              <a:rPr lang="cs-CZ" i="1" dirty="0" smtClean="0"/>
              <a:t>pohyb byl, je a bude běh</a:t>
            </a:r>
            <a:r>
              <a:rPr lang="en-US" i="1" dirty="0" smtClean="0"/>
              <a:t>.</a:t>
            </a:r>
            <a:endParaRPr lang="cs-CZ" i="1" dirty="0" smtClean="0"/>
          </a:p>
          <a:p>
            <a:r>
              <a:rPr lang="en-US" i="1" dirty="0"/>
              <a:t>B</a:t>
            </a:r>
            <a:r>
              <a:rPr lang="cs-CZ" i="1" dirty="0" err="1"/>
              <a:t>ěhal</a:t>
            </a:r>
            <a:r>
              <a:rPr lang="cs-CZ" i="1" dirty="0"/>
              <a:t> jsem, běhám a budu běhat</a:t>
            </a:r>
            <a:r>
              <a:rPr lang="cs-CZ" i="1" dirty="0" smtClean="0"/>
              <a:t>, protože se chci hýbat přirozeně.</a:t>
            </a:r>
          </a:p>
          <a:p>
            <a:r>
              <a:rPr lang="cs-CZ" i="1" dirty="0" smtClean="0"/>
              <a:t>Chceš-li </a:t>
            </a:r>
            <a:r>
              <a:rPr lang="cs-CZ" i="1" dirty="0"/>
              <a:t>se </a:t>
            </a:r>
            <a:r>
              <a:rPr lang="cs-CZ" i="1" dirty="0" smtClean="0"/>
              <a:t>hýbat přirozeně, běhej.</a:t>
            </a:r>
          </a:p>
          <a:p>
            <a:r>
              <a:rPr lang="cs-CZ" i="1" dirty="0"/>
              <a:t>Lidé běhali, běhají a budou běhat</a:t>
            </a:r>
            <a:r>
              <a:rPr lang="cs-CZ" i="1" dirty="0" smtClean="0"/>
              <a:t>, </a:t>
            </a:r>
            <a:r>
              <a:rPr lang="cs-CZ" i="1" dirty="0"/>
              <a:t>protože se </a:t>
            </a:r>
            <a:r>
              <a:rPr lang="cs-CZ" i="1" dirty="0" smtClean="0"/>
              <a:t>chtějí </a:t>
            </a:r>
            <a:r>
              <a:rPr lang="cs-CZ" i="1" dirty="0"/>
              <a:t>hýbat přirozeně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Běhat se vyplatí, zhubneš a budeš se hýbat přirozeně.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5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Vydělení sloves na základě sémantického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Označují děje a stavy i slova, která pod slovní druh slovesa </a:t>
            </a:r>
            <a:r>
              <a:rPr lang="cs-CZ" dirty="0" smtClean="0"/>
              <a:t>neřadíme?</a:t>
            </a:r>
          </a:p>
          <a:p>
            <a:r>
              <a:rPr lang="cs-CZ" dirty="0" smtClean="0"/>
              <a:t>Jaká kritéria použijeme pro vydělení sloves?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17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funkce slovesa primárně plní?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1498" y="2044479"/>
            <a:ext cx="10515600" cy="194680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96" y="4603093"/>
            <a:ext cx="10233804" cy="91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1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</a:t>
            </a:r>
            <a:r>
              <a:rPr lang="cs-CZ" dirty="0" smtClean="0"/>
              <a:t>gramatické vlastnosti </a:t>
            </a:r>
            <a:r>
              <a:rPr lang="cs-CZ" dirty="0"/>
              <a:t>má sloveso?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18066"/>
            <a:ext cx="10515600" cy="35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6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Morfologické kategorie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Osoba</a:t>
            </a:r>
          </a:p>
          <a:p>
            <a:r>
              <a:rPr lang="cs-CZ" dirty="0"/>
              <a:t>Číslo</a:t>
            </a:r>
          </a:p>
          <a:p>
            <a:r>
              <a:rPr lang="cs-CZ" dirty="0"/>
              <a:t>Způsob</a:t>
            </a:r>
          </a:p>
          <a:p>
            <a:r>
              <a:rPr lang="cs-CZ" dirty="0">
                <a:solidFill>
                  <a:srgbClr val="FF0000"/>
                </a:solidFill>
              </a:rPr>
              <a:t>Čas</a:t>
            </a:r>
          </a:p>
          <a:p>
            <a:r>
              <a:rPr lang="cs-CZ" dirty="0"/>
              <a:t>Rod slovesný</a:t>
            </a:r>
          </a:p>
          <a:p>
            <a:r>
              <a:rPr lang="cs-CZ" dirty="0"/>
              <a:t>Vid</a:t>
            </a:r>
          </a:p>
        </p:txBody>
      </p:sp>
    </p:spTree>
    <p:extLst>
      <p:ext uri="{BB962C8B-B14F-4D97-AF65-F5344CB8AC3E}">
        <p14:creationId xmlns:p14="http://schemas.microsoft.com/office/powerpoint/2010/main" val="1487540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1205</Words>
  <Application>Microsoft Office PowerPoint</Application>
  <PresentationFormat>Širokoúhlá obrazovka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CJJ04_8</vt:lpstr>
      <vt:lpstr>Sloveso. Prototypické gramatické a sémantické vlastnosti, syntaktické fce.</vt:lpstr>
      <vt:lpstr>-bě[hž]-</vt:lpstr>
      <vt:lpstr>-bě[hž]-</vt:lpstr>
      <vt:lpstr>Kritéria vydělení slovního druhu slovesa</vt:lpstr>
      <vt:lpstr>Vydělení sloves na základě sémantického kritéria</vt:lpstr>
      <vt:lpstr>Jaké funkce slovesa primárně plní?</vt:lpstr>
      <vt:lpstr>Jaké gramatické vlastnosti má sloveso?</vt:lpstr>
      <vt:lpstr>Morfologické kategorie sloves</vt:lpstr>
      <vt:lpstr>1. os. sg. vyjadřuje vztah k samotnému mluvčímu/pisateli (on je subjektem, jemu se přisuzuje děj nebo vlastnost)</vt:lpstr>
      <vt:lpstr>2. os. sg. vyjadřuje vztah k samotnému adresátovi</vt:lpstr>
      <vt:lpstr>3. os. sg. vyjadřuje vztah k jedné substanci, která v daném komunikačním aktu nevystupuje v roli mluvčího ani adresáta</vt:lpstr>
      <vt:lpstr>1. os. pl. zahrnuje více mluvčích/pisatelů + (adresáta/y + neúčastníka/neúčastníky komunikace) má tedy velmi široké použití: může zahrnovat i substance, k nimž se referuje 2. a/nebo 3. osobou.</vt:lpstr>
      <vt:lpstr>2. os. pl. = 1) více adresátů, 2) adresát/více adresátů + neúčastník/neúčastníci komunikace</vt:lpstr>
      <vt:lpstr>3. os. pl. vyjadřuje vztah k množině takových substancí, které v daném komunikačním aktu nevystupují v roli mluvčího ani adresáta</vt:lpstr>
      <vt:lpstr>Transponovaná užití kategorie osoby, čísla, času a způsobu (zdvořilost, pragmatika, expresivita)</vt:lpstr>
      <vt:lpstr>Gramatikalizované formy transpozice</vt:lpstr>
      <vt:lpstr>Rozhodněte, které z následujících slovesných tvarů mají formu kondicionálu minulého a které vyjadřují kontrafaktuální (ireálný) děj:</vt:lpstr>
      <vt:lpstr>Určete vid, určete význam prézentního tvaru a rozhodněte, zda sloveso vyjadřuje děj násobený, nebo nenásobený:</vt:lpstr>
      <vt:lpstr>Jazykové hádanky</vt:lpstr>
      <vt:lpstr>Prostudujte řádně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CJJ04_8</dc:title>
  <dc:creator>petr</dc:creator>
  <cp:lastModifiedBy>petr</cp:lastModifiedBy>
  <cp:revision>39</cp:revision>
  <dcterms:created xsi:type="dcterms:W3CDTF">2020-01-22T11:09:30Z</dcterms:created>
  <dcterms:modified xsi:type="dcterms:W3CDTF">2020-04-03T10:03:52Z</dcterms:modified>
</cp:coreProperties>
</file>