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81" r:id="rId5"/>
    <p:sldId id="270" r:id="rId6"/>
    <p:sldId id="282" r:id="rId7"/>
    <p:sldId id="271" r:id="rId8"/>
    <p:sldId id="283" r:id="rId9"/>
    <p:sldId id="272" r:id="rId10"/>
    <p:sldId id="274" r:id="rId11"/>
    <p:sldId id="276" r:id="rId12"/>
    <p:sldId id="275" r:id="rId13"/>
    <p:sldId id="267" r:id="rId14"/>
    <p:sldId id="277" r:id="rId15"/>
    <p:sldId id="278" r:id="rId16"/>
    <p:sldId id="279" r:id="rId17"/>
    <p:sldId id="28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07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3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19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89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50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243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8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22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46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19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399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224BF-24ED-4041-B145-E4D7576BE6A7}" type="datetimeFigureOut">
              <a:rPr lang="cs-CZ" smtClean="0"/>
              <a:t>16.4.2020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7447-DFF0-4969-8887-E4E8DA993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94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zechency.org/slovnik/SLOVESN%C3%9D%20ROD#opisn%C3%A9%20pasivum" TargetMode="External"/><Relationship Id="rId3" Type="http://schemas.openxmlformats.org/officeDocument/2006/relationships/hyperlink" Target="https://www.czechency.org/slovnik/PR%C3%89TERITUM" TargetMode="External"/><Relationship Id="rId7" Type="http://schemas.openxmlformats.org/officeDocument/2006/relationships/hyperlink" Target="https://www.czechency.org/slovnik/SPONA" TargetMode="External"/><Relationship Id="rId2" Type="http://schemas.openxmlformats.org/officeDocument/2006/relationships/hyperlink" Target="https://www.czechency.org/slovnik/AUXILI%C3%81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zechency.org/slovnik/IMPERATIV" TargetMode="External"/><Relationship Id="rId11" Type="http://schemas.openxmlformats.org/officeDocument/2006/relationships/hyperlink" Target="https://www.czechency.org/slovnik/F%C3%81ZOV%C3%89%20SLOVESO" TargetMode="External"/><Relationship Id="rId5" Type="http://schemas.openxmlformats.org/officeDocument/2006/relationships/hyperlink" Target="https://www.czechency.org/slovnik/KONDICION%C3%81L" TargetMode="External"/><Relationship Id="rId10" Type="http://schemas.openxmlformats.org/officeDocument/2006/relationships/hyperlink" Target="https://www.czechency.org/slovnik/MOD%C3%81LN%C3%8D%20SLOVESO" TargetMode="External"/><Relationship Id="rId4" Type="http://schemas.openxmlformats.org/officeDocument/2006/relationships/hyperlink" Target="https://www.czechency.org/slovnik/FUTURUM" TargetMode="External"/><Relationship Id="rId9" Type="http://schemas.openxmlformats.org/officeDocument/2006/relationships/hyperlink" Target="https://www.czechency.org/slovnik/PASIVU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CJJ04_9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8184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Auxiliár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Tuhle soutěž se teprve </a:t>
            </a:r>
            <a:r>
              <a:rPr lang="cs-CZ" b="1" i="1" u="sng" dirty="0"/>
              <a:t>budeme</a:t>
            </a:r>
            <a:r>
              <a:rPr lang="cs-CZ" i="1" dirty="0"/>
              <a:t> muset naučit hrát.</a:t>
            </a:r>
          </a:p>
          <a:p>
            <a:r>
              <a:rPr lang="fi-FI" i="1" dirty="0"/>
              <a:t>Museli </a:t>
            </a:r>
            <a:r>
              <a:rPr lang="fi-FI" b="1" i="1" u="sng" dirty="0"/>
              <a:t>jsme</a:t>
            </a:r>
            <a:r>
              <a:rPr lang="fi-FI" i="1" dirty="0"/>
              <a:t> se naučit hrát takticky</a:t>
            </a:r>
            <a:r>
              <a:rPr lang="cs-CZ" i="1" dirty="0"/>
              <a:t>.</a:t>
            </a:r>
          </a:p>
          <a:p>
            <a:r>
              <a:rPr lang="cs-CZ" i="1" dirty="0"/>
              <a:t>Komunisté </a:t>
            </a:r>
            <a:r>
              <a:rPr lang="cs-CZ" b="1" i="1" u="sng" dirty="0"/>
              <a:t>nebudou</a:t>
            </a:r>
            <a:r>
              <a:rPr lang="cs-CZ" i="1" dirty="0"/>
              <a:t> měnit místo oslav.</a:t>
            </a:r>
          </a:p>
          <a:p>
            <a:r>
              <a:rPr lang="cs-CZ" i="1" dirty="0"/>
              <a:t>Komunisté </a:t>
            </a:r>
            <a:r>
              <a:rPr lang="cs-CZ" b="1" i="1" u="sng" dirty="0"/>
              <a:t>by </a:t>
            </a:r>
            <a:r>
              <a:rPr lang="cs-CZ" i="1" dirty="0"/>
              <a:t>neměnili nic</a:t>
            </a:r>
            <a:r>
              <a:rPr lang="cs-CZ" i="1" dirty="0" smtClean="0"/>
              <a:t>.</a:t>
            </a:r>
          </a:p>
          <a:p>
            <a:r>
              <a:rPr lang="pl-PL" i="1" dirty="0"/>
              <a:t>Jednou </a:t>
            </a:r>
            <a:r>
              <a:rPr lang="pl-PL" b="1" i="1" u="sng" dirty="0"/>
              <a:t>jsem</a:t>
            </a:r>
            <a:r>
              <a:rPr lang="pl-PL" i="1" dirty="0"/>
              <a:t> něco podobného </a:t>
            </a:r>
            <a:r>
              <a:rPr lang="pl-PL" i="1" dirty="0" smtClean="0"/>
              <a:t>řekl.</a:t>
            </a:r>
          </a:p>
          <a:p>
            <a:r>
              <a:rPr lang="pl-PL" i="1" dirty="0"/>
              <a:t>Neřekl </a:t>
            </a:r>
            <a:r>
              <a:rPr lang="pl-PL" b="1" i="1" u="sng" dirty="0"/>
              <a:t>jsem</a:t>
            </a:r>
            <a:r>
              <a:rPr lang="pl-PL" i="1" dirty="0"/>
              <a:t> vám to hned na </a:t>
            </a:r>
            <a:r>
              <a:rPr lang="pl-PL" i="1" dirty="0" smtClean="0"/>
              <a:t>začátku?</a:t>
            </a:r>
          </a:p>
          <a:p>
            <a:r>
              <a:rPr lang="pt-BR" i="1" dirty="0"/>
              <a:t>Na něco takového </a:t>
            </a:r>
            <a:r>
              <a:rPr lang="pt-BR" b="1" i="1" u="sng" dirty="0"/>
              <a:t>nejsme</a:t>
            </a:r>
            <a:r>
              <a:rPr lang="pt-BR" i="1" dirty="0"/>
              <a:t> </a:t>
            </a:r>
            <a:r>
              <a:rPr lang="pt-BR" i="1" dirty="0" smtClean="0"/>
              <a:t>připraveni</a:t>
            </a:r>
            <a:r>
              <a:rPr lang="cs-CZ" i="1" dirty="0" smtClean="0"/>
              <a:t>.</a:t>
            </a:r>
          </a:p>
          <a:p>
            <a:r>
              <a:rPr lang="pl-PL" b="1" i="1" u="sng" dirty="0"/>
              <a:t>Nebyli by</a:t>
            </a:r>
            <a:r>
              <a:rPr lang="pl-PL" i="1" dirty="0"/>
              <a:t> šli všichni za </a:t>
            </a:r>
            <a:r>
              <a:rPr lang="pl-PL" i="1" dirty="0" smtClean="0"/>
              <a:t>jednoho.</a:t>
            </a:r>
          </a:p>
          <a:p>
            <a:r>
              <a:rPr lang="pl-PL" i="1" dirty="0"/>
              <a:t>Kdyby ale přikládali důraz </a:t>
            </a:r>
            <a:r>
              <a:rPr lang="pl-PL" i="1" dirty="0" smtClean="0"/>
              <a:t>tomu, </a:t>
            </a:r>
            <a:r>
              <a:rPr lang="pl-PL" i="1" dirty="0"/>
              <a:t>co </a:t>
            </a:r>
            <a:r>
              <a:rPr lang="pl-PL" i="1" dirty="0" smtClean="0"/>
              <a:t>říkám, </a:t>
            </a:r>
            <a:r>
              <a:rPr lang="pl-PL" b="1" i="1" u="sng" dirty="0"/>
              <a:t>byli by</a:t>
            </a:r>
            <a:r>
              <a:rPr lang="pl-PL" i="1" dirty="0"/>
              <a:t> se nepletli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463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Jde vždy o </a:t>
            </a:r>
            <a:r>
              <a:rPr lang="cs-CZ" dirty="0" err="1" smtClean="0"/>
              <a:t>auxiliár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i="1" u="sng" dirty="0"/>
              <a:t>Byli by </a:t>
            </a:r>
            <a:r>
              <a:rPr lang="pl-PL" i="1" dirty="0" smtClean="0"/>
              <a:t>hloupí, </a:t>
            </a:r>
            <a:r>
              <a:rPr lang="pl-PL" i="1" dirty="0"/>
              <a:t>kdyby to </a:t>
            </a:r>
            <a:r>
              <a:rPr lang="pl-PL" i="1" dirty="0" smtClean="0"/>
              <a:t>neudělali.</a:t>
            </a:r>
          </a:p>
          <a:p>
            <a:r>
              <a:rPr lang="cs-CZ" i="1" dirty="0"/>
              <a:t>Rušili </a:t>
            </a:r>
            <a:r>
              <a:rPr lang="cs-CZ" b="1" i="1" u="sng" dirty="0"/>
              <a:t>jsme</a:t>
            </a:r>
            <a:r>
              <a:rPr lang="cs-CZ" i="1" dirty="0"/>
              <a:t> </a:t>
            </a:r>
            <a:r>
              <a:rPr lang="cs-CZ" i="1" dirty="0" smtClean="0"/>
              <a:t>akce.</a:t>
            </a:r>
          </a:p>
          <a:p>
            <a:r>
              <a:rPr lang="cs-CZ" b="1" i="1" u="sng" dirty="0" smtClean="0"/>
              <a:t>Nebyl jsem </a:t>
            </a:r>
            <a:r>
              <a:rPr lang="cs-CZ" i="1" dirty="0"/>
              <a:t>ani </a:t>
            </a:r>
            <a:r>
              <a:rPr lang="cs-CZ" i="1" dirty="0" smtClean="0"/>
              <a:t>přizván </a:t>
            </a:r>
            <a:r>
              <a:rPr lang="cs-CZ" i="1" dirty="0"/>
              <a:t>ke stavebnímu </a:t>
            </a:r>
            <a:r>
              <a:rPr lang="cs-CZ" i="1" dirty="0" smtClean="0"/>
              <a:t>řízení.</a:t>
            </a:r>
          </a:p>
          <a:p>
            <a:r>
              <a:rPr lang="cs-CZ" i="1" dirty="0"/>
              <a:t>Poslední zápasy </a:t>
            </a:r>
            <a:r>
              <a:rPr lang="cs-CZ" b="1" i="1" u="sng" dirty="0"/>
              <a:t>jsme nebyli </a:t>
            </a:r>
            <a:r>
              <a:rPr lang="cs-CZ" i="1" dirty="0" smtClean="0"/>
              <a:t>kompletní.</a:t>
            </a:r>
          </a:p>
          <a:p>
            <a:r>
              <a:rPr lang="cs-CZ" i="1" dirty="0"/>
              <a:t>Ve druhém poločase </a:t>
            </a:r>
            <a:r>
              <a:rPr lang="cs-CZ" b="1" i="1" u="sng" dirty="0"/>
              <a:t>jsme</a:t>
            </a:r>
            <a:r>
              <a:rPr lang="cs-CZ" i="1" dirty="0"/>
              <a:t> </a:t>
            </a:r>
            <a:r>
              <a:rPr lang="cs-CZ" i="1" dirty="0" smtClean="0"/>
              <a:t>nehráli lépe.</a:t>
            </a:r>
          </a:p>
          <a:p>
            <a:r>
              <a:rPr lang="cs-CZ" i="1" dirty="0" smtClean="0"/>
              <a:t>Ještě </a:t>
            </a:r>
            <a:r>
              <a:rPr lang="cs-CZ" b="1" i="1" u="sng" dirty="0"/>
              <a:t>nejsme</a:t>
            </a:r>
            <a:r>
              <a:rPr lang="cs-CZ" i="1" dirty="0"/>
              <a:t> </a:t>
            </a:r>
            <a:r>
              <a:rPr lang="cs-CZ" i="1" dirty="0" smtClean="0"/>
              <a:t>hotovi.</a:t>
            </a:r>
          </a:p>
          <a:p>
            <a:r>
              <a:rPr lang="cs-CZ" b="1" i="1" u="sng" dirty="0"/>
              <a:t>Nejsme</a:t>
            </a:r>
            <a:r>
              <a:rPr lang="cs-CZ" i="1" dirty="0"/>
              <a:t> </a:t>
            </a:r>
            <a:r>
              <a:rPr lang="cs-CZ" i="1" dirty="0" smtClean="0"/>
              <a:t>nezastavitelní, </a:t>
            </a:r>
            <a:r>
              <a:rPr lang="cs-CZ" b="1" i="1" u="sng" dirty="0"/>
              <a:t>buďme</a:t>
            </a:r>
            <a:r>
              <a:rPr lang="cs-CZ" i="1" dirty="0"/>
              <a:t> trošku </a:t>
            </a:r>
            <a:r>
              <a:rPr lang="cs-CZ" i="1" dirty="0" smtClean="0"/>
              <a:t>skromní.</a:t>
            </a:r>
          </a:p>
          <a:p>
            <a:r>
              <a:rPr lang="pl-PL" dirty="0"/>
              <a:t>Hledám </a:t>
            </a:r>
            <a:r>
              <a:rPr lang="pl-PL" dirty="0" smtClean="0"/>
              <a:t>byt, </a:t>
            </a:r>
            <a:r>
              <a:rPr lang="pl-PL" b="1" u="sng" dirty="0"/>
              <a:t>su</a:t>
            </a:r>
            <a:r>
              <a:rPr lang="pl-PL" dirty="0"/>
              <a:t> tady </a:t>
            </a:r>
            <a:r>
              <a:rPr lang="pl-PL" dirty="0" smtClean="0"/>
              <a:t>doma.</a:t>
            </a:r>
          </a:p>
          <a:p>
            <a:r>
              <a:rPr lang="cs-CZ" i="1" dirty="0"/>
              <a:t>Protože </a:t>
            </a:r>
            <a:r>
              <a:rPr lang="cs-CZ" b="1" i="1" u="sng" dirty="0" err="1"/>
              <a:t>nésu</a:t>
            </a:r>
            <a:r>
              <a:rPr lang="cs-CZ" b="1" i="1" u="sng" dirty="0"/>
              <a:t> </a:t>
            </a:r>
            <a:r>
              <a:rPr lang="cs-CZ" i="1" dirty="0"/>
              <a:t>z </a:t>
            </a:r>
            <a:r>
              <a:rPr lang="cs-CZ" i="1" dirty="0" err="1"/>
              <a:t>práglu</a:t>
            </a:r>
            <a:r>
              <a:rPr lang="cs-CZ" i="1" dirty="0"/>
              <a:t>, tak mohu pouze z </a:t>
            </a:r>
            <a:r>
              <a:rPr lang="cs-CZ" i="1" dirty="0" err="1"/>
              <a:t>povzdálí</a:t>
            </a:r>
            <a:r>
              <a:rPr lang="cs-CZ" i="1" dirty="0"/>
              <a:t> přihlížet, jak to v tom </a:t>
            </a:r>
            <a:r>
              <a:rPr lang="cs-CZ" i="1" dirty="0" err="1"/>
              <a:t>práglu</a:t>
            </a:r>
            <a:r>
              <a:rPr lang="cs-CZ" i="1" dirty="0"/>
              <a:t> dopadne</a:t>
            </a:r>
            <a:r>
              <a:rPr lang="cs-CZ" i="1" dirty="0" smtClean="0"/>
              <a:t>.</a:t>
            </a:r>
          </a:p>
          <a:p>
            <a:r>
              <a:rPr lang="pl-PL" i="1" dirty="0" smtClean="0"/>
              <a:t>Tak </a:t>
            </a:r>
            <a:r>
              <a:rPr lang="pl-PL" i="1" dirty="0"/>
              <a:t>nějak tu </a:t>
            </a:r>
            <a:r>
              <a:rPr lang="pl-PL" b="1" i="1" u="sng" dirty="0"/>
              <a:t>nésu</a:t>
            </a:r>
            <a:r>
              <a:rPr lang="pl-PL" i="1" dirty="0"/>
              <a:t> </a:t>
            </a:r>
            <a:r>
              <a:rPr lang="pl-PL" i="1" dirty="0" smtClean="0"/>
              <a:t>vítané</a:t>
            </a:r>
            <a:r>
              <a:rPr lang="pl-PL" dirty="0" smtClean="0"/>
              <a:t>.</a:t>
            </a:r>
          </a:p>
          <a:p>
            <a:r>
              <a:rPr lang="cs-CZ" b="1" i="1" u="sng" dirty="0" smtClean="0"/>
              <a:t>Nebyl </a:t>
            </a:r>
            <a:r>
              <a:rPr lang="cs-CZ" b="1" i="1" u="sng" dirty="0"/>
              <a:t>sem </a:t>
            </a:r>
            <a:r>
              <a:rPr lang="cs-CZ" i="1" dirty="0" err="1"/>
              <a:t>schopnej</a:t>
            </a:r>
            <a:r>
              <a:rPr lang="cs-CZ" i="1" dirty="0"/>
              <a:t> myslet na nic </a:t>
            </a:r>
            <a:r>
              <a:rPr lang="cs-CZ" i="1" dirty="0" err="1" smtClean="0"/>
              <a:t>jinýho</a:t>
            </a:r>
            <a:r>
              <a:rPr lang="cs-CZ" i="1" dirty="0" smtClean="0"/>
              <a:t>.</a:t>
            </a:r>
            <a:endParaRPr lang="cs-CZ" dirty="0"/>
          </a:p>
          <a:p>
            <a:r>
              <a:rPr lang="cs-CZ" i="1" dirty="0"/>
              <a:t>Neříkal </a:t>
            </a:r>
            <a:r>
              <a:rPr lang="cs-CZ" b="1" i="1" u="sng" dirty="0"/>
              <a:t>sem</a:t>
            </a:r>
            <a:r>
              <a:rPr lang="cs-CZ" i="1" dirty="0"/>
              <a:t> </a:t>
            </a:r>
            <a:r>
              <a:rPr lang="cs-CZ" i="1" dirty="0" smtClean="0"/>
              <a:t>to?</a:t>
            </a:r>
          </a:p>
          <a:p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77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Které tvary se v češtině tvoří analyticky / jsou složené / jejich součástí je </a:t>
            </a:r>
            <a:r>
              <a:rPr lang="cs-CZ" dirty="0" err="1" smtClean="0"/>
              <a:t>auxiliár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Popište pomocí lingvistických termínů složené tvary sloves.</a:t>
            </a:r>
          </a:p>
          <a:p>
            <a:r>
              <a:rPr lang="cs-CZ" dirty="0" smtClean="0"/>
              <a:t>Věty převeďte do 1./2./3. osoby, do </a:t>
            </a:r>
            <a:r>
              <a:rPr lang="cs-CZ" dirty="0"/>
              <a:t>futura/prézentu/préterita a negujte 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Chová se </a:t>
            </a:r>
            <a:r>
              <a:rPr lang="cs-CZ" dirty="0" err="1" smtClean="0"/>
              <a:t>auxiliár</a:t>
            </a:r>
            <a:r>
              <a:rPr lang="cs-CZ" dirty="0" smtClean="0"/>
              <a:t> ve všech případech stejně?</a:t>
            </a:r>
          </a:p>
          <a:p>
            <a:r>
              <a:rPr lang="cs-CZ" dirty="0" smtClean="0"/>
              <a:t> Ne-li, popište rozdíly.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32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Ke čtení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NESČ</a:t>
            </a:r>
          </a:p>
          <a:p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www.czechency.org/slovnik/AUXILI%C3%81R</a:t>
            </a:r>
            <a:endParaRPr lang="cs-CZ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www.czechency.org/slovnik/PR%C3%89TERITUM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www.czechency.org/slovnik/FUTURUM</a:t>
            </a:r>
            <a:endParaRPr lang="cs-CZ" dirty="0" smtClean="0"/>
          </a:p>
          <a:p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www.czechency.org/slovnik/KONDICION%C3%81L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www.czechency.org/slovnik/IMPERATIV</a:t>
            </a:r>
            <a:endParaRPr lang="cs-CZ" dirty="0" smtClean="0"/>
          </a:p>
          <a:p>
            <a:r>
              <a:rPr lang="cs-CZ" dirty="0">
                <a:hlinkClick r:id="rId7"/>
              </a:rPr>
              <a:t>https://</a:t>
            </a:r>
            <a:r>
              <a:rPr lang="cs-CZ" dirty="0" smtClean="0">
                <a:hlinkClick r:id="rId7"/>
              </a:rPr>
              <a:t>www.czechency.org/slovnik/SPONA</a:t>
            </a:r>
            <a:endParaRPr lang="cs-CZ" dirty="0" smtClean="0"/>
          </a:p>
          <a:p>
            <a:r>
              <a:rPr lang="cs-CZ" dirty="0">
                <a:hlinkClick r:id="rId8"/>
              </a:rPr>
              <a:t>https://</a:t>
            </a:r>
            <a:r>
              <a:rPr lang="cs-CZ" dirty="0" smtClean="0">
                <a:hlinkClick r:id="rId8"/>
              </a:rPr>
              <a:t>www.czechency.org/slovnik/SLOVESN%C3%9D%20ROD#opisn%C3%A9%20pasivum</a:t>
            </a:r>
            <a:endParaRPr lang="cs-CZ" dirty="0" smtClean="0"/>
          </a:p>
          <a:p>
            <a:r>
              <a:rPr lang="cs-CZ" dirty="0">
                <a:hlinkClick r:id="rId9"/>
              </a:rPr>
              <a:t>https://</a:t>
            </a:r>
            <a:r>
              <a:rPr lang="cs-CZ" dirty="0" smtClean="0">
                <a:hlinkClick r:id="rId9"/>
              </a:rPr>
              <a:t>www.czechency.org/slovnik/PASIVUM</a:t>
            </a:r>
            <a:endParaRPr lang="cs-CZ" dirty="0" smtClean="0"/>
          </a:p>
          <a:p>
            <a:r>
              <a:rPr lang="cs-CZ" dirty="0">
                <a:hlinkClick r:id="rId10"/>
              </a:rPr>
              <a:t>https://</a:t>
            </a:r>
            <a:r>
              <a:rPr lang="cs-CZ" dirty="0" smtClean="0">
                <a:hlinkClick r:id="rId10"/>
              </a:rPr>
              <a:t>www.czechency.org/slovnik/MOD%C3%81LN%C3%8D%20SLOVESO</a:t>
            </a:r>
            <a:endParaRPr lang="cs-CZ" dirty="0" smtClean="0"/>
          </a:p>
          <a:p>
            <a:r>
              <a:rPr lang="cs-CZ" dirty="0">
                <a:hlinkClick r:id="rId11"/>
              </a:rPr>
              <a:t>https://</a:t>
            </a:r>
            <a:r>
              <a:rPr lang="cs-CZ" dirty="0" smtClean="0">
                <a:hlinkClick r:id="rId11"/>
              </a:rPr>
              <a:t>www.czechency.org/slovnik/F%C3%81ZOV%C3%89%20SLOVESO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54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Vypište </a:t>
            </a:r>
            <a:r>
              <a:rPr lang="cs-CZ" b="1" dirty="0"/>
              <a:t>z textu všechny slovesné tvary a určete vyjadřované </a:t>
            </a:r>
            <a:r>
              <a:rPr lang="cs-CZ" b="1" dirty="0" smtClean="0"/>
              <a:t>morfologické kategorie: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Dál </a:t>
            </a:r>
            <a:r>
              <a:rPr lang="cs-CZ" dirty="0"/>
              <a:t>se nejede; dál už hučí zelená horská říčka v ohybu těsného údolí. </a:t>
            </a:r>
            <a:r>
              <a:rPr lang="cs-CZ" dirty="0" smtClean="0"/>
              <a:t>Tak, tady </a:t>
            </a:r>
            <a:r>
              <a:rPr lang="cs-CZ" dirty="0"/>
              <a:t>jsme jako na dně kapsy, konec, dál není nic. Myslím, že sem </a:t>
            </a:r>
            <a:r>
              <a:rPr lang="cs-CZ" dirty="0" smtClean="0"/>
              <a:t>byla železnice </a:t>
            </a:r>
            <a:r>
              <a:rPr lang="cs-CZ" dirty="0"/>
              <a:t>postavena jen proto, aby vozila fošny z pily a dlouhé, rovné </a:t>
            </a:r>
            <a:r>
              <a:rPr lang="cs-CZ" dirty="0" smtClean="0"/>
              <a:t>pně spoutané </a:t>
            </a:r>
            <a:r>
              <a:rPr lang="cs-CZ" dirty="0"/>
              <a:t>řetězem. (…) Dvakrát za den přijížděl osobní vláček se </a:t>
            </a:r>
            <a:r>
              <a:rPr lang="cs-CZ" dirty="0" smtClean="0"/>
              <a:t>dvěma vozy</a:t>
            </a:r>
            <a:r>
              <a:rPr lang="cs-CZ" dirty="0"/>
              <a:t>, z nichž vylezl hlouček vousáčů s pilami a sekerami, se </a:t>
            </a:r>
            <a:r>
              <a:rPr lang="cs-CZ" dirty="0" smtClean="0"/>
              <a:t>zelenými klobouky </a:t>
            </a:r>
            <a:r>
              <a:rPr lang="cs-CZ" dirty="0"/>
              <a:t>na zrzavých palicích; když odzvonil signál jeho příjezdu, </a:t>
            </a:r>
            <a:r>
              <a:rPr lang="cs-CZ" dirty="0" err="1" smtClean="0"/>
              <a:t>bim</a:t>
            </a:r>
            <a:r>
              <a:rPr lang="cs-CZ" dirty="0"/>
              <a:t> </a:t>
            </a:r>
            <a:r>
              <a:rPr lang="pt-BR" dirty="0" smtClean="0"/>
              <a:t>bim </a:t>
            </a:r>
            <a:r>
              <a:rPr lang="pt-BR" dirty="0"/>
              <a:t>bim, bim bim bim, vycházelo se na peron, aby se asistovalo </a:t>
            </a:r>
            <a:r>
              <a:rPr lang="pt-BR" dirty="0" smtClean="0"/>
              <a:t>velké</a:t>
            </a:r>
            <a:r>
              <a:rPr lang="cs-CZ" dirty="0" smtClean="0"/>
              <a:t> události </a:t>
            </a:r>
            <a:r>
              <a:rPr lang="cs-CZ" dirty="0"/>
              <a:t>dne. (…) večer bude stát před nádražím kočárek s </a:t>
            </a:r>
            <a:r>
              <a:rPr lang="cs-CZ" dirty="0" smtClean="0"/>
              <a:t>kníratým kočím</a:t>
            </a:r>
            <a:r>
              <a:rPr lang="cs-CZ" dirty="0"/>
              <a:t>, jenž bude zádumčivě odhánět konečkem biče mouchy s </a:t>
            </a:r>
            <a:r>
              <a:rPr lang="cs-CZ" dirty="0" smtClean="0"/>
              <a:t>plece ryšavých </a:t>
            </a:r>
            <a:r>
              <a:rPr lang="cs-CZ" dirty="0"/>
              <a:t>koní. (…) Pak přisupí vláček se dvěma vozy, pan </a:t>
            </a:r>
            <a:r>
              <a:rPr lang="cs-CZ" dirty="0" smtClean="0"/>
              <a:t>přednosta trochu </a:t>
            </a:r>
            <a:r>
              <a:rPr lang="cs-CZ" dirty="0"/>
              <a:t>uctivě a trochu důvěrně salutuje tomu velmoži z pily, který si </a:t>
            </a:r>
            <a:r>
              <a:rPr lang="cs-CZ" dirty="0" smtClean="0"/>
              <a:t>jde sednout </a:t>
            </a:r>
            <a:r>
              <a:rPr lang="cs-CZ" dirty="0"/>
              <a:t>do kočárku, mluvě nápadně hlasitě; (…) teď nezbývá než jít </a:t>
            </a:r>
            <a:r>
              <a:rPr lang="cs-CZ" dirty="0" smtClean="0"/>
              <a:t>do hospody</a:t>
            </a:r>
            <a:r>
              <a:rPr lang="cs-CZ" dirty="0"/>
              <a:t>, kde je jeden stůl prostřen bílým ubrusem pro pány z </a:t>
            </a:r>
            <a:r>
              <a:rPr lang="cs-CZ" dirty="0" smtClean="0"/>
              <a:t>nádraží, </a:t>
            </a:r>
            <a:r>
              <a:rPr lang="pl-PL" dirty="0" smtClean="0"/>
              <a:t>z </a:t>
            </a:r>
            <a:r>
              <a:rPr lang="pl-PL" dirty="0"/>
              <a:t>pily a z lesní správy (…).</a:t>
            </a:r>
          </a:p>
          <a:p>
            <a:r>
              <a:rPr lang="cs-CZ" dirty="0"/>
              <a:t>(Karel Čapek)</a:t>
            </a:r>
          </a:p>
        </p:txBody>
      </p:sp>
    </p:spTree>
    <p:extLst>
      <p:ext uri="{BB962C8B-B14F-4D97-AF65-F5344CB8AC3E}">
        <p14:creationId xmlns:p14="http://schemas.microsoft.com/office/powerpoint/2010/main" val="238299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Dál </a:t>
            </a:r>
            <a:r>
              <a:rPr lang="cs-CZ" u="sng" dirty="0"/>
              <a:t>se </a:t>
            </a:r>
            <a:r>
              <a:rPr lang="cs-CZ" b="1" u="sng" dirty="0"/>
              <a:t>nejede</a:t>
            </a:r>
            <a:r>
              <a:rPr lang="cs-CZ" dirty="0"/>
              <a:t>; dál už </a:t>
            </a:r>
            <a:r>
              <a:rPr lang="cs-CZ" b="1" u="sng" dirty="0"/>
              <a:t>hučí</a:t>
            </a:r>
            <a:r>
              <a:rPr lang="cs-CZ" dirty="0"/>
              <a:t> zelená horská říčka v ohybu těsného údolí. Tak, tady </a:t>
            </a:r>
            <a:r>
              <a:rPr lang="cs-CZ" b="1" u="sng" dirty="0"/>
              <a:t>jsme</a:t>
            </a:r>
            <a:r>
              <a:rPr lang="cs-CZ" dirty="0"/>
              <a:t> jako na dně kapsy, konec, dál </a:t>
            </a:r>
            <a:r>
              <a:rPr lang="cs-CZ" b="1" u="sng" dirty="0"/>
              <a:t>není</a:t>
            </a:r>
            <a:r>
              <a:rPr lang="cs-CZ" dirty="0"/>
              <a:t> nic. </a:t>
            </a:r>
            <a:r>
              <a:rPr lang="cs-CZ" b="1" u="sng" dirty="0"/>
              <a:t>Myslím</a:t>
            </a:r>
            <a:r>
              <a:rPr lang="cs-CZ" dirty="0"/>
              <a:t>, že sem </a:t>
            </a:r>
            <a:r>
              <a:rPr lang="cs-CZ" b="1" u="sng" dirty="0"/>
              <a:t>byla </a:t>
            </a:r>
            <a:r>
              <a:rPr lang="cs-CZ" dirty="0"/>
              <a:t>železnice </a:t>
            </a:r>
            <a:r>
              <a:rPr lang="cs-CZ" b="1" u="sng" dirty="0"/>
              <a:t>postavena</a:t>
            </a:r>
            <a:r>
              <a:rPr lang="cs-CZ" dirty="0"/>
              <a:t> jen proto, </a:t>
            </a:r>
            <a:r>
              <a:rPr lang="cs-CZ" b="1" u="sng" dirty="0"/>
              <a:t>aby</a:t>
            </a:r>
            <a:r>
              <a:rPr lang="cs-CZ" dirty="0"/>
              <a:t> </a:t>
            </a:r>
            <a:r>
              <a:rPr lang="cs-CZ" b="1" u="sng" dirty="0"/>
              <a:t>vozila</a:t>
            </a:r>
            <a:r>
              <a:rPr lang="cs-CZ" dirty="0"/>
              <a:t> fošny z pily a dlouhé, rovné pně spoutané řetězem. (…) Dvakrát za den </a:t>
            </a:r>
            <a:r>
              <a:rPr lang="cs-CZ" b="1" u="sng" dirty="0"/>
              <a:t>přijížděl</a:t>
            </a:r>
            <a:r>
              <a:rPr lang="cs-CZ" dirty="0"/>
              <a:t> osobní vláček se dvěma vozy, z nichž </a:t>
            </a:r>
            <a:r>
              <a:rPr lang="cs-CZ" b="1" u="sng" dirty="0"/>
              <a:t>vylezl </a:t>
            </a:r>
            <a:r>
              <a:rPr lang="cs-CZ" dirty="0"/>
              <a:t>hlouček vousáčů s pilami a sekerami, se zelenými klobouky na zrzavých palicích; když </a:t>
            </a:r>
            <a:r>
              <a:rPr lang="cs-CZ" b="1" u="sng" dirty="0"/>
              <a:t>odzvonil</a:t>
            </a:r>
            <a:r>
              <a:rPr lang="cs-CZ" dirty="0"/>
              <a:t> signál jeho příjezdu, </a:t>
            </a:r>
            <a:r>
              <a:rPr lang="cs-CZ" dirty="0" err="1"/>
              <a:t>bim</a:t>
            </a:r>
            <a:r>
              <a:rPr lang="cs-CZ" dirty="0"/>
              <a:t> </a:t>
            </a:r>
            <a:r>
              <a:rPr lang="pt-BR" dirty="0"/>
              <a:t>bim bim, bim bim bim, </a:t>
            </a:r>
            <a:r>
              <a:rPr lang="pt-BR" b="1" u="sng" dirty="0"/>
              <a:t>vycházelo se </a:t>
            </a:r>
            <a:r>
              <a:rPr lang="pt-BR" dirty="0"/>
              <a:t>na peron, </a:t>
            </a:r>
            <a:r>
              <a:rPr lang="pt-BR" b="1" u="sng" dirty="0"/>
              <a:t>aby se asistovalo </a:t>
            </a:r>
            <a:r>
              <a:rPr lang="pt-BR" dirty="0"/>
              <a:t>velké</a:t>
            </a:r>
            <a:r>
              <a:rPr lang="cs-CZ" dirty="0"/>
              <a:t> události dne. (…) večer </a:t>
            </a:r>
            <a:r>
              <a:rPr lang="cs-CZ" b="1" u="sng" dirty="0"/>
              <a:t>bude stát </a:t>
            </a:r>
            <a:r>
              <a:rPr lang="cs-CZ" dirty="0"/>
              <a:t>před nádražím kočárek s kníratým kočím, jenž </a:t>
            </a:r>
            <a:r>
              <a:rPr lang="cs-CZ" b="1" u="sng" dirty="0"/>
              <a:t>bude</a:t>
            </a:r>
            <a:r>
              <a:rPr lang="cs-CZ" dirty="0"/>
              <a:t> zádumčivě </a:t>
            </a:r>
            <a:r>
              <a:rPr lang="cs-CZ" b="1" u="sng" dirty="0"/>
              <a:t>odhánět</a:t>
            </a:r>
            <a:r>
              <a:rPr lang="cs-CZ" dirty="0"/>
              <a:t> konečkem biče mouchy s plece ryšavých koní. (…) Pak </a:t>
            </a:r>
            <a:r>
              <a:rPr lang="cs-CZ" b="1" u="sng" dirty="0"/>
              <a:t>přisupí </a:t>
            </a:r>
            <a:r>
              <a:rPr lang="cs-CZ" dirty="0"/>
              <a:t>vláček se dvěma vozy, pan přednosta trochu uctivě a trochu důvěrně </a:t>
            </a:r>
            <a:r>
              <a:rPr lang="cs-CZ" b="1" u="sng" dirty="0"/>
              <a:t>salutuje</a:t>
            </a:r>
            <a:r>
              <a:rPr lang="cs-CZ" dirty="0"/>
              <a:t> tomu velmoži z pily, který si </a:t>
            </a:r>
            <a:r>
              <a:rPr lang="cs-CZ" b="1" u="sng" dirty="0"/>
              <a:t>jde</a:t>
            </a:r>
            <a:r>
              <a:rPr lang="cs-CZ" dirty="0"/>
              <a:t> sednout do kočárku, mluvě nápadně hlasitě; (…) teď </a:t>
            </a:r>
            <a:r>
              <a:rPr lang="cs-CZ" b="1" u="sng" dirty="0"/>
              <a:t>nezbývá</a:t>
            </a:r>
            <a:r>
              <a:rPr lang="cs-CZ" dirty="0"/>
              <a:t> než </a:t>
            </a:r>
            <a:r>
              <a:rPr lang="cs-CZ" b="1" u="sng" dirty="0"/>
              <a:t>jít </a:t>
            </a:r>
            <a:r>
              <a:rPr lang="cs-CZ" dirty="0"/>
              <a:t>do hospody, kde </a:t>
            </a:r>
            <a:r>
              <a:rPr lang="cs-CZ" b="1" u="sng" dirty="0"/>
              <a:t>je</a:t>
            </a:r>
            <a:r>
              <a:rPr lang="cs-CZ" dirty="0"/>
              <a:t> jeden stůl </a:t>
            </a:r>
            <a:r>
              <a:rPr lang="cs-CZ" b="1" u="sng" dirty="0"/>
              <a:t>prostřen</a:t>
            </a:r>
            <a:r>
              <a:rPr lang="cs-CZ" dirty="0"/>
              <a:t> bílým ubrusem pro pány z nádraží, </a:t>
            </a:r>
            <a:r>
              <a:rPr lang="pl-PL" dirty="0"/>
              <a:t>z pily a z lesní správy 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12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/>
              <a:t>Rozhodněte, zda jsou v následujících větách podtrženy slovesné </a:t>
            </a:r>
            <a:r>
              <a:rPr lang="cs-CZ" sz="3600" b="1" dirty="0" smtClean="0"/>
              <a:t>tvary v </a:t>
            </a:r>
            <a:r>
              <a:rPr lang="cs-CZ" sz="3600" b="1" dirty="0"/>
              <a:t>trpném rodě. Pokud ne, pojmenujte prostředek, který je podtržen</a:t>
            </a:r>
            <a:r>
              <a:rPr lang="cs-CZ" sz="3600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Obchody </a:t>
            </a:r>
            <a:r>
              <a:rPr lang="cs-CZ" b="1" u="sng" dirty="0"/>
              <a:t>se zavírají </a:t>
            </a:r>
            <a:r>
              <a:rPr lang="cs-CZ" dirty="0"/>
              <a:t>v šest. </a:t>
            </a:r>
            <a:endParaRPr lang="cs-CZ" dirty="0" smtClean="0"/>
          </a:p>
          <a:p>
            <a:r>
              <a:rPr lang="cs-CZ" dirty="0" smtClean="0"/>
              <a:t>Marcela </a:t>
            </a:r>
            <a:r>
              <a:rPr lang="cs-CZ" dirty="0"/>
              <a:t>a Viktor </a:t>
            </a:r>
            <a:r>
              <a:rPr lang="cs-CZ" b="1" u="sng" dirty="0"/>
              <a:t>se hádají</a:t>
            </a:r>
            <a:r>
              <a:rPr lang="cs-CZ" dirty="0"/>
              <a:t>, jako by </a:t>
            </a:r>
            <a:r>
              <a:rPr lang="cs-CZ" b="1" u="sng" dirty="0"/>
              <a:t>se nenáviděli</a:t>
            </a:r>
            <a:r>
              <a:rPr lang="cs-CZ" dirty="0"/>
              <a:t>.</a:t>
            </a:r>
          </a:p>
          <a:p>
            <a:r>
              <a:rPr lang="cs-CZ" b="1" u="sng" dirty="0"/>
              <a:t>Mluvilo se</a:t>
            </a:r>
            <a:r>
              <a:rPr lang="cs-CZ" dirty="0"/>
              <a:t> tam hlavně o nedávných teroristických útocích. </a:t>
            </a:r>
            <a:endParaRPr lang="cs-CZ" dirty="0" smtClean="0"/>
          </a:p>
          <a:p>
            <a:r>
              <a:rPr lang="cs-CZ" dirty="0" smtClean="0"/>
              <a:t>Zde </a:t>
            </a:r>
            <a:r>
              <a:rPr lang="cs-CZ" b="1" u="sng" dirty="0" smtClean="0"/>
              <a:t>se přijme </a:t>
            </a:r>
            <a:r>
              <a:rPr lang="cs-CZ" dirty="0"/>
              <a:t>prodavačka. </a:t>
            </a:r>
            <a:endParaRPr lang="cs-CZ" dirty="0" smtClean="0"/>
          </a:p>
          <a:p>
            <a:r>
              <a:rPr lang="cs-CZ" dirty="0" smtClean="0"/>
              <a:t>Už </a:t>
            </a:r>
            <a:r>
              <a:rPr lang="cs-CZ" u="sng" dirty="0"/>
              <a:t>se</a:t>
            </a:r>
            <a:r>
              <a:rPr lang="cs-CZ" dirty="0"/>
              <a:t> holky </a:t>
            </a:r>
            <a:r>
              <a:rPr lang="cs-CZ" b="1" u="sng" dirty="0"/>
              <a:t>převlékají</a:t>
            </a:r>
            <a:r>
              <a:rPr lang="cs-CZ" dirty="0"/>
              <a:t>? </a:t>
            </a:r>
            <a:endParaRPr lang="cs-CZ" dirty="0" smtClean="0"/>
          </a:p>
          <a:p>
            <a:r>
              <a:rPr lang="cs-CZ" dirty="0" smtClean="0"/>
              <a:t>Pět </a:t>
            </a:r>
            <a:r>
              <a:rPr lang="cs-CZ" dirty="0"/>
              <a:t>vojáků </a:t>
            </a:r>
            <a:r>
              <a:rPr lang="cs-CZ" b="1" u="sng" dirty="0"/>
              <a:t>bylo raněných</a:t>
            </a:r>
            <a:r>
              <a:rPr lang="cs-CZ" dirty="0"/>
              <a:t>.</a:t>
            </a:r>
          </a:p>
          <a:p>
            <a:r>
              <a:rPr lang="cs-CZ" b="1" u="sng" dirty="0"/>
              <a:t>Máme vyhráno</a:t>
            </a:r>
            <a:r>
              <a:rPr lang="cs-CZ" dirty="0"/>
              <a:t>, protože </a:t>
            </a:r>
            <a:r>
              <a:rPr lang="cs-CZ" b="1" u="sng" dirty="0"/>
              <a:t>jsem dostala přidáno</a:t>
            </a:r>
            <a:r>
              <a:rPr lang="cs-CZ" dirty="0"/>
              <a:t>! </a:t>
            </a:r>
            <a:endParaRPr lang="cs-CZ" dirty="0" smtClean="0"/>
          </a:p>
          <a:p>
            <a:r>
              <a:rPr lang="cs-CZ" dirty="0" smtClean="0"/>
              <a:t>Takový </a:t>
            </a:r>
            <a:r>
              <a:rPr lang="cs-CZ" dirty="0"/>
              <a:t>host </a:t>
            </a:r>
            <a:r>
              <a:rPr lang="cs-CZ" b="1" u="sng" dirty="0" smtClean="0"/>
              <a:t>nebýval vítán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196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Řešení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hádají se – reflexivum (resp. reciprocum) tantum; </a:t>
            </a:r>
            <a:endParaRPr lang="cs-CZ" dirty="0" smtClean="0"/>
          </a:p>
          <a:p>
            <a:r>
              <a:rPr lang="pt-BR" dirty="0" smtClean="0"/>
              <a:t>nenáviděli </a:t>
            </a:r>
            <a:r>
              <a:rPr lang="pt-BR" dirty="0"/>
              <a:t>by se </a:t>
            </a:r>
            <a:r>
              <a:rPr lang="pt-BR" dirty="0" smtClean="0"/>
              <a:t>–</a:t>
            </a:r>
            <a:r>
              <a:rPr lang="cs-CZ" dirty="0" smtClean="0"/>
              <a:t> slovesný </a:t>
            </a:r>
            <a:r>
              <a:rPr lang="cs-CZ" dirty="0"/>
              <a:t>tvar v činném rodě + zvratné zájmeno ve funkci </a:t>
            </a:r>
            <a:r>
              <a:rPr lang="cs-CZ" dirty="0" smtClean="0"/>
              <a:t>předmětu s </a:t>
            </a:r>
            <a:r>
              <a:rPr lang="cs-CZ" dirty="0"/>
              <a:t>významem recipročním; </a:t>
            </a:r>
            <a:endParaRPr lang="cs-CZ" dirty="0" smtClean="0"/>
          </a:p>
          <a:p>
            <a:r>
              <a:rPr lang="cs-CZ" dirty="0" smtClean="0"/>
              <a:t>převlékají </a:t>
            </a:r>
            <a:r>
              <a:rPr lang="cs-CZ" dirty="0"/>
              <a:t>se – slovesný tvar v činném rodě </a:t>
            </a:r>
            <a:r>
              <a:rPr lang="cs-CZ" dirty="0" smtClean="0"/>
              <a:t>+ zvratné </a:t>
            </a:r>
            <a:r>
              <a:rPr lang="cs-CZ" dirty="0"/>
              <a:t>zájmeno ve funkci předmětu; </a:t>
            </a:r>
            <a:endParaRPr lang="cs-CZ" dirty="0" smtClean="0"/>
          </a:p>
          <a:p>
            <a:r>
              <a:rPr lang="cs-CZ" dirty="0" smtClean="0"/>
              <a:t>bylo </a:t>
            </a:r>
            <a:r>
              <a:rPr lang="cs-CZ" dirty="0"/>
              <a:t>raněných – sponové </a:t>
            </a:r>
            <a:r>
              <a:rPr lang="cs-CZ" dirty="0" smtClean="0"/>
              <a:t>sloveso + </a:t>
            </a:r>
            <a:r>
              <a:rPr lang="cs-CZ" dirty="0"/>
              <a:t>adjektivum; </a:t>
            </a:r>
            <a:endParaRPr lang="cs-CZ" dirty="0" smtClean="0"/>
          </a:p>
          <a:p>
            <a:r>
              <a:rPr lang="cs-CZ" dirty="0" smtClean="0"/>
              <a:t>máme </a:t>
            </a:r>
            <a:r>
              <a:rPr lang="cs-CZ" dirty="0"/>
              <a:t>– slovesný tvar v činném rodě; </a:t>
            </a:r>
            <a:endParaRPr lang="cs-CZ" dirty="0" smtClean="0"/>
          </a:p>
          <a:p>
            <a:r>
              <a:rPr lang="cs-CZ" dirty="0" smtClean="0"/>
              <a:t>dostala </a:t>
            </a:r>
            <a:r>
              <a:rPr lang="cs-CZ" dirty="0"/>
              <a:t>jsem – </a:t>
            </a:r>
            <a:r>
              <a:rPr lang="cs-CZ" dirty="0" smtClean="0"/>
              <a:t>slo</a:t>
            </a:r>
            <a:r>
              <a:rPr lang="cs-CZ" dirty="0"/>
              <a:t>vesný tvar v činném rodě; </a:t>
            </a:r>
            <a:endParaRPr lang="cs-CZ" dirty="0" smtClean="0"/>
          </a:p>
          <a:p>
            <a:r>
              <a:rPr lang="cs-CZ" dirty="0" smtClean="0"/>
              <a:t>ostatní </a:t>
            </a:r>
            <a:r>
              <a:rPr lang="cs-CZ" dirty="0"/>
              <a:t>podtržené tvary jsou slovesnými </a:t>
            </a:r>
            <a:r>
              <a:rPr lang="cs-CZ" dirty="0" smtClean="0"/>
              <a:t>tvary v </a:t>
            </a:r>
            <a:r>
              <a:rPr lang="cs-CZ" dirty="0"/>
              <a:t>trpném rodě</a:t>
            </a:r>
          </a:p>
        </p:txBody>
      </p:sp>
    </p:spTree>
    <p:extLst>
      <p:ext uri="{BB962C8B-B14F-4D97-AF65-F5344CB8AC3E}">
        <p14:creationId xmlns:p14="http://schemas.microsoft.com/office/powerpoint/2010/main" val="27646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Finitní a nefinitní tvary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Tvarové subsystémy českého slovesa</a:t>
            </a:r>
          </a:p>
          <a:p>
            <a:r>
              <a:rPr lang="cs-CZ" dirty="0" smtClean="0"/>
              <a:t>Určité/finitní tvary</a:t>
            </a:r>
          </a:p>
          <a:p>
            <a:r>
              <a:rPr lang="cs-CZ" dirty="0" smtClean="0"/>
              <a:t>Neurčité tvary</a:t>
            </a:r>
          </a:p>
          <a:p>
            <a:r>
              <a:rPr lang="cs-CZ" dirty="0" err="1" smtClean="0"/>
              <a:t>Auxiliáry</a:t>
            </a:r>
            <a:endParaRPr lang="cs-CZ" dirty="0" smtClean="0"/>
          </a:p>
          <a:p>
            <a:r>
              <a:rPr lang="cs-CZ" dirty="0" smtClean="0"/>
              <a:t>Modální slovesa</a:t>
            </a:r>
          </a:p>
          <a:p>
            <a:r>
              <a:rPr lang="cs-CZ" dirty="0" smtClean="0"/>
              <a:t>Fázová slovesa</a:t>
            </a:r>
          </a:p>
          <a:p>
            <a:r>
              <a:rPr lang="cs-CZ" dirty="0" smtClean="0"/>
              <a:t>Sponová slovesa</a:t>
            </a:r>
          </a:p>
        </p:txBody>
      </p:sp>
    </p:spTree>
    <p:extLst>
      <p:ext uri="{BB962C8B-B14F-4D97-AF65-F5344CB8AC3E}">
        <p14:creationId xmlns:p14="http://schemas.microsoft.com/office/powerpoint/2010/main" val="29109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" y="237109"/>
            <a:ext cx="10515600" cy="1325563"/>
          </a:xfrm>
        </p:spPr>
        <p:txBody>
          <a:bodyPr/>
          <a:lstStyle/>
          <a:p>
            <a:r>
              <a:rPr lang="cs-CZ" b="1" u="sng" dirty="0" smtClean="0"/>
              <a:t>sloveso v určitém tvaru </a:t>
            </a:r>
            <a:r>
              <a:rPr lang="cs-CZ" dirty="0" smtClean="0"/>
              <a:t>nahraďte infinitivem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Z jedné strany </a:t>
            </a:r>
            <a:r>
              <a:rPr lang="pl-PL" b="1" i="1" u="sng" dirty="0"/>
              <a:t>pomažeme</a:t>
            </a:r>
            <a:r>
              <a:rPr lang="pl-PL" i="1" dirty="0"/>
              <a:t> studeným </a:t>
            </a:r>
            <a:r>
              <a:rPr lang="pl-PL" i="1" dirty="0" smtClean="0"/>
              <a:t>máslem.</a:t>
            </a:r>
          </a:p>
          <a:p>
            <a:r>
              <a:rPr lang="cs-CZ" i="1" dirty="0"/>
              <a:t>Až to </a:t>
            </a:r>
            <a:r>
              <a:rPr lang="cs-CZ" i="1" dirty="0" smtClean="0"/>
              <a:t>uvidíte, </a:t>
            </a:r>
            <a:r>
              <a:rPr lang="cs-CZ" b="1" i="1" u="sng" dirty="0"/>
              <a:t>pomažete</a:t>
            </a:r>
            <a:r>
              <a:rPr lang="cs-CZ" i="1" dirty="0"/>
              <a:t> rychle vyházet </a:t>
            </a:r>
            <a:r>
              <a:rPr lang="cs-CZ" i="1" dirty="0" smtClean="0"/>
              <a:t>vše, </a:t>
            </a:r>
            <a:r>
              <a:rPr lang="cs-CZ" i="1" dirty="0"/>
              <a:t>co vám doma </a:t>
            </a:r>
            <a:r>
              <a:rPr lang="cs-CZ" i="1" dirty="0" smtClean="0"/>
              <a:t>překáží!</a:t>
            </a:r>
            <a:r>
              <a:rPr lang="pl-PL" i="1" dirty="0" smtClean="0"/>
              <a:t> </a:t>
            </a:r>
          </a:p>
          <a:p>
            <a:r>
              <a:rPr lang="cs-CZ" i="1" dirty="0"/>
              <a:t>Tou se rána </a:t>
            </a:r>
            <a:r>
              <a:rPr lang="cs-CZ" b="1" i="1" u="sng" dirty="0" smtClean="0"/>
              <a:t>pomaže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… a pak </a:t>
            </a:r>
            <a:r>
              <a:rPr lang="cs-CZ" b="1" i="1" u="sng" dirty="0"/>
              <a:t>pomažeme</a:t>
            </a:r>
            <a:r>
              <a:rPr lang="cs-CZ" i="1" dirty="0"/>
              <a:t> zpátky do </a:t>
            </a:r>
            <a:r>
              <a:rPr lang="cs-CZ" i="1" dirty="0" err="1"/>
              <a:t>Seal</a:t>
            </a:r>
            <a:r>
              <a:rPr lang="cs-CZ" i="1" dirty="0"/>
              <a:t> </a:t>
            </a:r>
            <a:r>
              <a:rPr lang="cs-CZ" i="1" dirty="0" err="1" smtClean="0"/>
              <a:t>Beach</a:t>
            </a:r>
            <a:r>
              <a:rPr lang="cs-CZ" i="1" dirty="0" smtClean="0"/>
              <a:t>, </a:t>
            </a:r>
            <a:r>
              <a:rPr lang="cs-CZ" i="1" dirty="0"/>
              <a:t>abychom dokončili </a:t>
            </a:r>
            <a:r>
              <a:rPr lang="cs-CZ" i="1" dirty="0" smtClean="0"/>
              <a:t>to, </a:t>
            </a:r>
            <a:r>
              <a:rPr lang="cs-CZ" i="1" dirty="0"/>
              <a:t>co jsem považoval za náš prvořadý úkol - </a:t>
            </a:r>
            <a:r>
              <a:rPr lang="cs-CZ" i="1" dirty="0" smtClean="0"/>
              <a:t>zjistit, </a:t>
            </a:r>
            <a:r>
              <a:rPr lang="cs-CZ" i="1" dirty="0"/>
              <a:t>kdo nám </a:t>
            </a:r>
            <a:r>
              <a:rPr lang="cs-CZ" i="1" dirty="0" smtClean="0"/>
              <a:t>tu, sakra, </a:t>
            </a:r>
            <a:r>
              <a:rPr lang="cs-CZ" i="1" dirty="0"/>
              <a:t>krade jaderné </a:t>
            </a:r>
            <a:r>
              <a:rPr lang="cs-CZ" i="1" dirty="0" smtClean="0"/>
              <a:t>hlavice. </a:t>
            </a:r>
          </a:p>
          <a:p>
            <a:r>
              <a:rPr lang="cs-CZ" i="1" dirty="0"/>
              <a:t>To mi bude hodně </a:t>
            </a:r>
            <a:r>
              <a:rPr lang="cs-CZ" i="1" dirty="0" smtClean="0"/>
              <a:t>platný, </a:t>
            </a:r>
            <a:r>
              <a:rPr lang="cs-CZ" i="1" dirty="0"/>
              <a:t>až se mnou </a:t>
            </a:r>
            <a:r>
              <a:rPr lang="cs-CZ" b="1" i="1" u="sng" dirty="0"/>
              <a:t>pomažeš</a:t>
            </a:r>
            <a:r>
              <a:rPr lang="cs-CZ" i="1" dirty="0"/>
              <a:t> zpátky na </a:t>
            </a:r>
            <a:r>
              <a:rPr lang="cs-CZ" i="1" dirty="0" smtClean="0"/>
              <a:t>vyslanectví, </a:t>
            </a:r>
            <a:r>
              <a:rPr lang="cs-CZ" i="1" dirty="0"/>
              <a:t>aby mě </a:t>
            </a:r>
            <a:r>
              <a:rPr lang="cs-CZ" i="1" dirty="0" smtClean="0"/>
              <a:t>dodělali.</a:t>
            </a:r>
          </a:p>
          <a:p>
            <a:r>
              <a:rPr lang="cs-CZ" i="1" dirty="0" smtClean="0"/>
              <a:t>… když </a:t>
            </a:r>
            <a:r>
              <a:rPr lang="cs-CZ" i="1" dirty="0"/>
              <a:t>úplně </a:t>
            </a:r>
            <a:r>
              <a:rPr lang="cs-CZ" i="1" dirty="0" smtClean="0"/>
              <a:t>vychladne, </a:t>
            </a:r>
            <a:r>
              <a:rPr lang="cs-CZ" b="1" i="1" u="sng" dirty="0"/>
              <a:t>pomaž</a:t>
            </a:r>
            <a:r>
              <a:rPr lang="cs-CZ" i="1" dirty="0"/>
              <a:t> ho </a:t>
            </a:r>
            <a:r>
              <a:rPr lang="cs-CZ" i="1" dirty="0" smtClean="0"/>
              <a:t>zavařeninou.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946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7032" y="31940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 smtClean="0"/>
              <a:t>ŘEŠENÍ – </a:t>
            </a:r>
            <a:r>
              <a:rPr lang="cs-CZ" sz="2200" dirty="0" smtClean="0"/>
              <a:t>všimněme si, že předpona </a:t>
            </a:r>
            <a:r>
              <a:rPr lang="cs-CZ" sz="2200" i="1" dirty="0" smtClean="0"/>
              <a:t>po-</a:t>
            </a:r>
            <a:r>
              <a:rPr lang="cs-CZ" sz="2200" dirty="0" smtClean="0"/>
              <a:t> má v některých případech funkci gramatickou </a:t>
            </a:r>
            <a:r>
              <a:rPr lang="cs-CZ" sz="2200" b="1" dirty="0" smtClean="0">
                <a:solidFill>
                  <a:srgbClr val="00B050"/>
                </a:solidFill>
              </a:rPr>
              <a:t>(vyjadřuje synteticky </a:t>
            </a:r>
            <a:r>
              <a:rPr lang="cs-CZ" sz="2200" b="1" smtClean="0">
                <a:solidFill>
                  <a:srgbClr val="00B050"/>
                </a:solidFill>
              </a:rPr>
              <a:t>futurum nedokonavého </a:t>
            </a:r>
            <a:r>
              <a:rPr lang="cs-CZ" sz="2200" b="1" dirty="0" smtClean="0">
                <a:solidFill>
                  <a:srgbClr val="00B050"/>
                </a:solidFill>
              </a:rPr>
              <a:t>slovesa</a:t>
            </a:r>
            <a:r>
              <a:rPr lang="cs-CZ" sz="2200" dirty="0" smtClean="0"/>
              <a:t>) v jiných případech slovotvornou (</a:t>
            </a:r>
            <a:r>
              <a:rPr lang="cs-CZ" sz="2200" b="1" dirty="0" smtClean="0">
                <a:solidFill>
                  <a:srgbClr val="7030A0"/>
                </a:solidFill>
              </a:rPr>
              <a:t>modifikuje význam </a:t>
            </a:r>
            <a:r>
              <a:rPr lang="cs-CZ" sz="2200" b="1" dirty="0" err="1" smtClean="0">
                <a:solidFill>
                  <a:srgbClr val="7030A0"/>
                </a:solidFill>
              </a:rPr>
              <a:t>neprefigovaného</a:t>
            </a:r>
            <a:r>
              <a:rPr lang="cs-CZ" sz="2200" b="1" dirty="0" smtClean="0">
                <a:solidFill>
                  <a:srgbClr val="7030A0"/>
                </a:solidFill>
              </a:rPr>
              <a:t> slovesa</a:t>
            </a:r>
            <a:r>
              <a:rPr lang="cs-CZ" sz="2200" dirty="0" smtClean="0"/>
              <a:t>).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i="1" dirty="0"/>
              <a:t>Z jedné </a:t>
            </a:r>
            <a:r>
              <a:rPr lang="pl-PL" i="1" dirty="0" smtClean="0"/>
              <a:t>strany můžeme </a:t>
            </a:r>
            <a:r>
              <a:rPr lang="pl-PL" b="1" i="1" u="sng" dirty="0" smtClean="0">
                <a:solidFill>
                  <a:srgbClr val="7030A0"/>
                </a:solidFill>
              </a:rPr>
              <a:t>pomazat</a:t>
            </a:r>
            <a:r>
              <a:rPr lang="pl-PL" i="1" dirty="0" smtClean="0"/>
              <a:t> </a:t>
            </a:r>
            <a:r>
              <a:rPr lang="pl-PL" i="1" dirty="0"/>
              <a:t>studeným máslem.</a:t>
            </a:r>
          </a:p>
          <a:p>
            <a:r>
              <a:rPr lang="cs-CZ" i="1" dirty="0"/>
              <a:t>Až to uvidíte, </a:t>
            </a:r>
            <a:r>
              <a:rPr lang="cs-CZ" i="1" dirty="0" smtClean="0"/>
              <a:t>musíte </a:t>
            </a:r>
            <a:r>
              <a:rPr lang="cs-CZ" b="1" i="1" u="sng" dirty="0" smtClean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rychle vyházet vše, co vám doma překáží!</a:t>
            </a:r>
            <a:r>
              <a:rPr lang="pl-PL" i="1" dirty="0"/>
              <a:t> </a:t>
            </a:r>
          </a:p>
          <a:p>
            <a:r>
              <a:rPr lang="cs-CZ" i="1" dirty="0"/>
              <a:t>Tou se </a:t>
            </a:r>
            <a:r>
              <a:rPr lang="cs-CZ" i="1" dirty="0" smtClean="0"/>
              <a:t>rána musí </a:t>
            </a:r>
            <a:r>
              <a:rPr lang="cs-CZ" b="1" i="1" u="sng" dirty="0">
                <a:solidFill>
                  <a:srgbClr val="7030A0"/>
                </a:solidFill>
              </a:rPr>
              <a:t>pomazat</a:t>
            </a:r>
            <a:r>
              <a:rPr lang="cs-CZ" i="1" dirty="0" smtClean="0"/>
              <a:t>.</a:t>
            </a:r>
            <a:endParaRPr lang="cs-CZ" i="1" dirty="0"/>
          </a:p>
          <a:p>
            <a:r>
              <a:rPr lang="cs-CZ" i="1" dirty="0"/>
              <a:t>… a </a:t>
            </a:r>
            <a:r>
              <a:rPr lang="cs-CZ" i="1" dirty="0" smtClean="0"/>
              <a:t>pak musíme </a:t>
            </a:r>
            <a:r>
              <a:rPr lang="cs-CZ" b="1" i="1" u="sng" dirty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zpátky do </a:t>
            </a:r>
            <a:r>
              <a:rPr lang="cs-CZ" i="1" dirty="0" err="1"/>
              <a:t>Seal</a:t>
            </a:r>
            <a:r>
              <a:rPr lang="cs-CZ" i="1" dirty="0"/>
              <a:t> </a:t>
            </a:r>
            <a:r>
              <a:rPr lang="cs-CZ" i="1" dirty="0" err="1"/>
              <a:t>Beach</a:t>
            </a:r>
            <a:r>
              <a:rPr lang="cs-CZ" i="1" dirty="0"/>
              <a:t>, abychom dokončili to, co jsem považoval za náš prvořadý úkol - zjistit, kdo nám tu, sakra, krade jaderné hlavice. </a:t>
            </a:r>
          </a:p>
          <a:p>
            <a:r>
              <a:rPr lang="cs-CZ" i="1" dirty="0"/>
              <a:t>To mi bude hodně platný, až se </a:t>
            </a:r>
            <a:r>
              <a:rPr lang="cs-CZ" i="1" dirty="0" smtClean="0"/>
              <a:t>mnou budeš muset </a:t>
            </a:r>
            <a:r>
              <a:rPr lang="cs-CZ" b="1" i="1" u="sng" dirty="0" smtClean="0">
                <a:solidFill>
                  <a:srgbClr val="00B050"/>
                </a:solidFill>
              </a:rPr>
              <a:t>mazat</a:t>
            </a:r>
            <a:r>
              <a:rPr lang="cs-CZ" i="1" dirty="0" smtClean="0"/>
              <a:t> </a:t>
            </a:r>
            <a:r>
              <a:rPr lang="cs-CZ" i="1" dirty="0"/>
              <a:t>zpátky na vyslanectví, aby mě dodělali.</a:t>
            </a:r>
          </a:p>
          <a:p>
            <a:r>
              <a:rPr lang="cs-CZ" i="1" dirty="0"/>
              <a:t>… když úplně vychladne</a:t>
            </a:r>
            <a:r>
              <a:rPr lang="cs-CZ" i="1" dirty="0" smtClean="0"/>
              <a:t>, můžeš ho </a:t>
            </a:r>
            <a:r>
              <a:rPr lang="cs-CZ" b="1" i="1" u="sng" dirty="0" smtClean="0">
                <a:solidFill>
                  <a:srgbClr val="7030A0"/>
                </a:solidFill>
              </a:rPr>
              <a:t>pomazat</a:t>
            </a:r>
            <a:r>
              <a:rPr lang="cs-CZ" i="1" dirty="0" smtClean="0"/>
              <a:t> zavařeninou.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1423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sloveso v určitém tvaru </a:t>
            </a:r>
            <a:r>
              <a:rPr lang="cs-CZ" dirty="0"/>
              <a:t>nahraďte infinitivem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/>
              <a:t>Pojedete</a:t>
            </a:r>
            <a:r>
              <a:rPr lang="cs-CZ" i="1" dirty="0"/>
              <a:t> s dalším </a:t>
            </a:r>
            <a:r>
              <a:rPr lang="cs-CZ" i="1" dirty="0" smtClean="0"/>
              <a:t>transportem.</a:t>
            </a:r>
          </a:p>
          <a:p>
            <a:r>
              <a:rPr lang="cs-CZ" i="1" dirty="0"/>
              <a:t>Pokud sem </a:t>
            </a:r>
            <a:r>
              <a:rPr lang="cs-CZ" b="1" i="1" u="sng" dirty="0" smtClean="0"/>
              <a:t>pojedete </a:t>
            </a:r>
            <a:r>
              <a:rPr lang="cs-CZ" i="1" dirty="0" smtClean="0"/>
              <a:t>autem, </a:t>
            </a:r>
            <a:r>
              <a:rPr lang="cs-CZ" i="1" dirty="0"/>
              <a:t>můžete zdarma parkovat nad Penzionem U </a:t>
            </a:r>
            <a:r>
              <a:rPr lang="cs-CZ" i="1" dirty="0" smtClean="0"/>
              <a:t>Hradilů.</a:t>
            </a:r>
          </a:p>
          <a:p>
            <a:r>
              <a:rPr lang="cs-CZ" i="1" dirty="0"/>
              <a:t>Pokud </a:t>
            </a:r>
            <a:r>
              <a:rPr lang="cs-CZ" b="1" i="1" u="sng" dirty="0"/>
              <a:t>pojedete</a:t>
            </a:r>
            <a:r>
              <a:rPr lang="cs-CZ" i="1" dirty="0"/>
              <a:t> o kousek </a:t>
            </a:r>
            <a:r>
              <a:rPr lang="cs-CZ" i="1" dirty="0" smtClean="0"/>
              <a:t>výše, </a:t>
            </a:r>
            <a:r>
              <a:rPr lang="cs-CZ" i="1" dirty="0"/>
              <a:t>můžete vystoupit na 954 metrů vysoký </a:t>
            </a:r>
            <a:r>
              <a:rPr lang="cs-CZ" i="1" dirty="0" err="1"/>
              <a:t>Sabalan</a:t>
            </a:r>
            <a:r>
              <a:rPr lang="cs-CZ" i="1" dirty="0"/>
              <a:t> neboli Dračí </a:t>
            </a:r>
            <a:r>
              <a:rPr lang="cs-CZ" i="1" dirty="0" smtClean="0"/>
              <a:t>horu.</a:t>
            </a:r>
          </a:p>
          <a:p>
            <a:r>
              <a:rPr lang="cs-CZ" i="1" dirty="0"/>
              <a:t>V olomouckém obranném pásmu zůstal zcela sám </a:t>
            </a:r>
            <a:r>
              <a:rPr lang="cs-CZ" i="1" dirty="0" smtClean="0"/>
              <a:t>Burger, </a:t>
            </a:r>
            <a:r>
              <a:rPr lang="cs-CZ" b="1" i="1" u="sng" dirty="0" err="1"/>
              <a:t>pojel</a:t>
            </a:r>
            <a:r>
              <a:rPr lang="cs-CZ" i="1" dirty="0"/>
              <a:t> si za </a:t>
            </a:r>
            <a:r>
              <a:rPr lang="cs-CZ" i="1" dirty="0" smtClean="0"/>
              <a:t>branku, </a:t>
            </a:r>
            <a:r>
              <a:rPr lang="cs-CZ" i="1" dirty="0"/>
              <a:t>odkud našel </a:t>
            </a:r>
            <a:r>
              <a:rPr lang="cs-CZ" i="1" dirty="0" err="1"/>
              <a:t>Balána</a:t>
            </a:r>
            <a:r>
              <a:rPr lang="cs-CZ" i="1" dirty="0"/>
              <a:t> a ten mířil přesně k </a:t>
            </a:r>
            <a:r>
              <a:rPr lang="cs-CZ" i="1" dirty="0" smtClean="0"/>
              <a:t>tyči. </a:t>
            </a:r>
          </a:p>
          <a:p>
            <a:r>
              <a:rPr lang="cs-CZ" b="1" i="1" u="sng" dirty="0" err="1"/>
              <a:t>Pojela</a:t>
            </a:r>
            <a:r>
              <a:rPr lang="cs-CZ" i="1" dirty="0"/>
              <a:t> těsně k </a:t>
            </a:r>
            <a:r>
              <a:rPr lang="cs-CZ" i="1" dirty="0" smtClean="0"/>
              <a:t>němu. "Sbohem, Prokope," </a:t>
            </a:r>
            <a:r>
              <a:rPr lang="cs-CZ" i="1" dirty="0"/>
              <a:t>řekla </a:t>
            </a:r>
            <a:r>
              <a:rPr lang="cs-CZ" i="1" dirty="0" smtClean="0"/>
              <a:t>tiš, </a:t>
            </a:r>
            <a:r>
              <a:rPr lang="cs-CZ" i="1" dirty="0"/>
              <a:t>a počala pozpátku sjíždět po </a:t>
            </a:r>
            <a:r>
              <a:rPr lang="cs-CZ" i="1" dirty="0" smtClean="0"/>
              <a:t>silnici.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744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– vidíme, jak se změní význam 3.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Budete muset </a:t>
            </a:r>
            <a:r>
              <a:rPr lang="cs-CZ" b="1" i="1" u="sng" dirty="0" smtClean="0">
                <a:solidFill>
                  <a:srgbClr val="00B050"/>
                </a:solidFill>
              </a:rPr>
              <a:t>jet</a:t>
            </a:r>
            <a:r>
              <a:rPr lang="cs-CZ" i="1" dirty="0" smtClean="0"/>
              <a:t> </a:t>
            </a:r>
            <a:r>
              <a:rPr lang="cs-CZ" i="1" dirty="0"/>
              <a:t>s dalším transportem.</a:t>
            </a:r>
          </a:p>
          <a:p>
            <a:r>
              <a:rPr lang="cs-CZ" i="1" dirty="0"/>
              <a:t>Pokud </a:t>
            </a:r>
            <a:r>
              <a:rPr lang="cs-CZ" i="1" dirty="0" smtClean="0"/>
              <a:t>sem</a:t>
            </a:r>
            <a:r>
              <a:rPr lang="cs-CZ" i="1" dirty="0"/>
              <a:t> </a:t>
            </a:r>
            <a:r>
              <a:rPr lang="cs-CZ" i="1" dirty="0" smtClean="0"/>
              <a:t>chcete </a:t>
            </a:r>
            <a:r>
              <a:rPr lang="cs-CZ" b="1" i="1" u="sng" dirty="0" smtClean="0">
                <a:solidFill>
                  <a:srgbClr val="00B050"/>
                </a:solidFill>
              </a:rPr>
              <a:t>jet</a:t>
            </a:r>
            <a:r>
              <a:rPr lang="cs-CZ" b="1" i="1" dirty="0" smtClean="0"/>
              <a:t> </a:t>
            </a:r>
            <a:r>
              <a:rPr lang="cs-CZ" i="1" dirty="0" smtClean="0"/>
              <a:t>autem</a:t>
            </a:r>
            <a:r>
              <a:rPr lang="cs-CZ" i="1" dirty="0"/>
              <a:t>, můžete zdarma parkovat nad Penzionem U Hradilů.</a:t>
            </a:r>
          </a:p>
          <a:p>
            <a:r>
              <a:rPr lang="cs-CZ" i="1" dirty="0" smtClean="0"/>
              <a:t>Pokud budete chtít</a:t>
            </a:r>
            <a:r>
              <a:rPr lang="cs-CZ" dirty="0" smtClean="0"/>
              <a:t> </a:t>
            </a:r>
            <a:r>
              <a:rPr lang="cs-CZ" i="1" dirty="0" smtClean="0"/>
              <a:t> </a:t>
            </a:r>
            <a:r>
              <a:rPr lang="cs-CZ" b="1" i="1" u="sng" dirty="0">
                <a:solidFill>
                  <a:srgbClr val="00B050"/>
                </a:solidFill>
              </a:rPr>
              <a:t>jet</a:t>
            </a:r>
            <a:r>
              <a:rPr lang="cs-CZ" b="1" i="1" u="sng" dirty="0">
                <a:solidFill>
                  <a:srgbClr val="7030A0"/>
                </a:solidFill>
              </a:rPr>
              <a:t>/</a:t>
            </a:r>
            <a:r>
              <a:rPr lang="cs-CZ" b="1" i="1" u="sng" dirty="0" err="1">
                <a:solidFill>
                  <a:srgbClr val="7030A0"/>
                </a:solidFill>
              </a:rPr>
              <a:t>pojet</a:t>
            </a:r>
            <a:r>
              <a:rPr lang="cs-CZ" b="1" i="1" u="sng" dirty="0">
                <a:solidFill>
                  <a:srgbClr val="7030A0"/>
                </a:solidFill>
              </a:rPr>
              <a:t> </a:t>
            </a:r>
            <a:r>
              <a:rPr lang="cs-CZ" i="1" dirty="0"/>
              <a:t>o kousek výše, můžete vystoupit na 954 metrů vysoký </a:t>
            </a:r>
            <a:r>
              <a:rPr lang="cs-CZ" i="1" dirty="0" err="1"/>
              <a:t>Sabalan</a:t>
            </a:r>
            <a:r>
              <a:rPr lang="cs-CZ" i="1" dirty="0"/>
              <a:t> neboli Dračí horu.</a:t>
            </a:r>
          </a:p>
          <a:p>
            <a:r>
              <a:rPr lang="cs-CZ" i="1" dirty="0"/>
              <a:t>V olomouckém obranném pásmu zůstal zcela sám Burger</a:t>
            </a:r>
            <a:r>
              <a:rPr lang="cs-CZ" i="1" dirty="0" smtClean="0"/>
              <a:t>,</a:t>
            </a:r>
            <a:r>
              <a:rPr lang="cs-CZ" dirty="0" smtClean="0"/>
              <a:t> </a:t>
            </a:r>
            <a:r>
              <a:rPr lang="cs-CZ" i="1" dirty="0" smtClean="0"/>
              <a:t>musel si </a:t>
            </a:r>
            <a:r>
              <a:rPr lang="cs-CZ" b="1" i="1" u="sng" dirty="0" err="1" smtClean="0">
                <a:solidFill>
                  <a:srgbClr val="7030A0"/>
                </a:solidFill>
              </a:rPr>
              <a:t>pojet</a:t>
            </a:r>
            <a:r>
              <a:rPr lang="cs-CZ" i="1" dirty="0" smtClean="0"/>
              <a:t> </a:t>
            </a:r>
            <a:r>
              <a:rPr lang="cs-CZ" i="1" dirty="0"/>
              <a:t>za branku, odkud našel </a:t>
            </a:r>
            <a:r>
              <a:rPr lang="cs-CZ" i="1" dirty="0" err="1"/>
              <a:t>Balána</a:t>
            </a:r>
            <a:r>
              <a:rPr lang="cs-CZ" i="1" dirty="0"/>
              <a:t> a ten mířil přesně k tyči. </a:t>
            </a:r>
          </a:p>
          <a:p>
            <a:r>
              <a:rPr lang="cs-CZ" i="1" dirty="0"/>
              <a:t>Musela</a:t>
            </a:r>
            <a:r>
              <a:rPr lang="cs-CZ" b="1" u="sng" dirty="0" smtClean="0"/>
              <a:t> </a:t>
            </a:r>
            <a:r>
              <a:rPr lang="cs-CZ" b="1" i="1" u="sng" dirty="0" err="1" smtClean="0">
                <a:solidFill>
                  <a:srgbClr val="7030A0"/>
                </a:solidFill>
              </a:rPr>
              <a:t>pojet</a:t>
            </a:r>
            <a:r>
              <a:rPr lang="cs-CZ" b="1" i="1" dirty="0" smtClean="0">
                <a:solidFill>
                  <a:srgbClr val="7030A0"/>
                </a:solidFill>
              </a:rPr>
              <a:t> </a:t>
            </a:r>
            <a:r>
              <a:rPr lang="cs-CZ" i="1" dirty="0" smtClean="0"/>
              <a:t>těsně </a:t>
            </a:r>
            <a:r>
              <a:rPr lang="cs-CZ" i="1" dirty="0"/>
              <a:t>k němu. "Sbohem, Prokope," řekla tiš, a počala pozpátku sjíždět po silnici.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4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sloveso v určitém tvaru </a:t>
            </a:r>
            <a:r>
              <a:rPr lang="cs-CZ" dirty="0"/>
              <a:t>nahraďte infinitivem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Ovšem to </a:t>
            </a:r>
            <a:r>
              <a:rPr lang="cs-CZ" b="1" i="1" u="sng" dirty="0"/>
              <a:t>půjde</a:t>
            </a:r>
            <a:r>
              <a:rPr lang="cs-CZ" i="1" dirty="0"/>
              <a:t> velmi </a:t>
            </a:r>
            <a:r>
              <a:rPr lang="cs-CZ" i="1" dirty="0" smtClean="0"/>
              <a:t>těžko.</a:t>
            </a:r>
          </a:p>
          <a:p>
            <a:r>
              <a:rPr lang="cs-CZ" i="1" dirty="0"/>
              <a:t>Nula od nuly </a:t>
            </a:r>
            <a:r>
              <a:rPr lang="cs-CZ" b="1" i="1" u="sng" dirty="0" smtClean="0"/>
              <a:t>pojde</a:t>
            </a:r>
            <a:r>
              <a:rPr lang="cs-CZ" i="1" dirty="0" smtClean="0"/>
              <a:t>.</a:t>
            </a:r>
          </a:p>
          <a:p>
            <a:r>
              <a:rPr lang="cs-CZ" b="1" i="1" u="sng" dirty="0"/>
              <a:t>Pojďte</a:t>
            </a:r>
            <a:r>
              <a:rPr lang="cs-CZ" i="1" dirty="0"/>
              <a:t> do mé </a:t>
            </a:r>
            <a:r>
              <a:rPr lang="cs-CZ" i="1" dirty="0" smtClean="0"/>
              <a:t>kanceláře.</a:t>
            </a:r>
          </a:p>
          <a:p>
            <a:r>
              <a:rPr lang="cs-CZ" i="1" dirty="0"/>
              <a:t>Letos poprvé </a:t>
            </a:r>
            <a:r>
              <a:rPr lang="cs-CZ" b="1" i="1" u="sng" dirty="0"/>
              <a:t>půjdou</a:t>
            </a:r>
            <a:r>
              <a:rPr lang="cs-CZ" i="1" dirty="0"/>
              <a:t> na veletrh s deváťáky i žáci osmých </a:t>
            </a:r>
            <a:r>
              <a:rPr lang="cs-CZ" i="1" dirty="0" smtClean="0"/>
              <a:t>tříd.</a:t>
            </a:r>
          </a:p>
          <a:p>
            <a:r>
              <a:rPr lang="cs-CZ" i="1" dirty="0" smtClean="0"/>
              <a:t>„S </a:t>
            </a:r>
            <a:r>
              <a:rPr lang="cs-CZ" i="1" dirty="0"/>
              <a:t>poctivostí leda </a:t>
            </a:r>
            <a:r>
              <a:rPr lang="cs-CZ" b="1" i="1" u="sng" dirty="0" smtClean="0"/>
              <a:t>pojdeš</a:t>
            </a:r>
            <a:r>
              <a:rPr lang="cs-CZ" i="1" dirty="0" smtClean="0"/>
              <a:t>“ </a:t>
            </a:r>
            <a:r>
              <a:rPr lang="cs-CZ" i="1" dirty="0"/>
              <a:t>a některé hrdinovy hlášky odkazují k </a:t>
            </a:r>
            <a:r>
              <a:rPr lang="cs-CZ" i="1" dirty="0" smtClean="0"/>
              <a:t>tomu, </a:t>
            </a:r>
            <a:r>
              <a:rPr lang="cs-CZ" i="1" dirty="0"/>
              <a:t>že se tu chce vyprávět o </a:t>
            </a:r>
            <a:r>
              <a:rPr lang="cs-CZ" i="1" dirty="0" smtClean="0"/>
              <a:t>„</a:t>
            </a:r>
            <a:r>
              <a:rPr lang="cs-CZ" i="1" dirty="0" err="1" smtClean="0"/>
              <a:t>vyčuranosti</a:t>
            </a:r>
            <a:r>
              <a:rPr lang="cs-CZ" i="1" dirty="0" smtClean="0"/>
              <a:t>“.</a:t>
            </a:r>
          </a:p>
          <a:p>
            <a:r>
              <a:rPr lang="cs-CZ" i="1" dirty="0" smtClean="0"/>
              <a:t>Ale </a:t>
            </a:r>
            <a:r>
              <a:rPr lang="cs-CZ" i="1" dirty="0"/>
              <a:t>tady </a:t>
            </a:r>
            <a:r>
              <a:rPr lang="cs-CZ" b="1" i="1" u="sng" dirty="0"/>
              <a:t>pojdu</a:t>
            </a:r>
            <a:r>
              <a:rPr lang="cs-CZ" i="1" dirty="0"/>
              <a:t> </a:t>
            </a:r>
            <a:r>
              <a:rPr lang="cs-CZ" i="1" dirty="0" smtClean="0"/>
              <a:t>zimou.</a:t>
            </a:r>
          </a:p>
          <a:p>
            <a:r>
              <a:rPr lang="cs-CZ" i="1" dirty="0"/>
              <a:t>Když to </a:t>
            </a:r>
            <a:r>
              <a:rPr lang="cs-CZ" b="1" i="1" u="sng" dirty="0"/>
              <a:t>nepůjde</a:t>
            </a:r>
            <a:r>
              <a:rPr lang="cs-CZ" i="1" dirty="0"/>
              <a:t> podle našich </a:t>
            </a:r>
            <a:r>
              <a:rPr lang="cs-CZ" i="1" dirty="0" smtClean="0"/>
              <a:t>představ, </a:t>
            </a:r>
            <a:r>
              <a:rPr lang="cs-CZ" i="1" dirty="0"/>
              <a:t>možná budeme spokojení i s remízou . 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81593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Ovšem to </a:t>
            </a:r>
            <a:r>
              <a:rPr lang="cs-CZ" i="1" dirty="0" smtClean="0"/>
              <a:t>muselo </a:t>
            </a:r>
            <a:r>
              <a:rPr lang="cs-CZ" b="1" i="1" u="sng" dirty="0" smtClean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velmi </a:t>
            </a:r>
            <a:r>
              <a:rPr lang="cs-CZ" i="1" dirty="0"/>
              <a:t>těžko.</a:t>
            </a:r>
          </a:p>
          <a:p>
            <a:r>
              <a:rPr lang="cs-CZ" i="1" dirty="0"/>
              <a:t>Nula od nuly </a:t>
            </a:r>
            <a:r>
              <a:rPr lang="cs-CZ" i="1" dirty="0" smtClean="0"/>
              <a:t>musela </a:t>
            </a:r>
            <a:r>
              <a:rPr lang="cs-CZ" b="1" i="1" u="sng" dirty="0" smtClean="0">
                <a:solidFill>
                  <a:srgbClr val="7030A0"/>
                </a:solidFill>
              </a:rPr>
              <a:t>pojít</a:t>
            </a:r>
            <a:r>
              <a:rPr lang="cs-CZ" i="1" dirty="0" smtClean="0"/>
              <a:t>.</a:t>
            </a:r>
            <a:endParaRPr lang="cs-CZ" i="1" dirty="0"/>
          </a:p>
          <a:p>
            <a:r>
              <a:rPr lang="cs-CZ" i="1" dirty="0" smtClean="0"/>
              <a:t>Musíte</a:t>
            </a:r>
            <a:r>
              <a:rPr lang="cs-CZ" b="1" i="1" dirty="0" smtClean="0"/>
              <a:t> </a:t>
            </a:r>
            <a:r>
              <a:rPr lang="cs-CZ" b="1" i="1" u="sng" dirty="0">
                <a:solidFill>
                  <a:srgbClr val="00B050"/>
                </a:solidFill>
              </a:rPr>
              <a:t>jít </a:t>
            </a:r>
            <a:r>
              <a:rPr lang="cs-CZ" i="1" dirty="0"/>
              <a:t>do mé kanceláře.</a:t>
            </a:r>
          </a:p>
          <a:p>
            <a:r>
              <a:rPr lang="cs-CZ" i="1" dirty="0"/>
              <a:t>Letos </a:t>
            </a:r>
            <a:r>
              <a:rPr lang="cs-CZ" i="1" dirty="0" smtClean="0"/>
              <a:t>poprvé mohou </a:t>
            </a:r>
            <a:r>
              <a:rPr lang="cs-CZ" b="1" i="1" u="sng" dirty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</a:t>
            </a:r>
            <a:r>
              <a:rPr lang="cs-CZ" i="1" dirty="0"/>
              <a:t>na veletrh s deváťáky i žáci osmých tříd.</a:t>
            </a:r>
          </a:p>
          <a:p>
            <a:r>
              <a:rPr lang="cs-CZ" i="1" dirty="0"/>
              <a:t>„S poctivostí </a:t>
            </a:r>
            <a:r>
              <a:rPr lang="cs-CZ" i="1" dirty="0" smtClean="0"/>
              <a:t>leda můžeš </a:t>
            </a:r>
            <a:r>
              <a:rPr lang="cs-CZ" b="1" i="1" u="sng" dirty="0">
                <a:solidFill>
                  <a:srgbClr val="7030A0"/>
                </a:solidFill>
              </a:rPr>
              <a:t>pojít</a:t>
            </a:r>
            <a:r>
              <a:rPr lang="cs-CZ" b="1" i="1" u="sng" dirty="0" smtClean="0"/>
              <a:t> </a:t>
            </a:r>
            <a:r>
              <a:rPr lang="cs-CZ" i="1" dirty="0" smtClean="0"/>
              <a:t>“ </a:t>
            </a:r>
            <a:r>
              <a:rPr lang="cs-CZ" i="1" dirty="0"/>
              <a:t>a některé hrdinovy hlášky odkazují k tomu, že se tu chce vyprávět o „</a:t>
            </a:r>
            <a:r>
              <a:rPr lang="cs-CZ" i="1" dirty="0" err="1"/>
              <a:t>vyčuranosti</a:t>
            </a:r>
            <a:r>
              <a:rPr lang="cs-CZ" i="1" dirty="0"/>
              <a:t>“.</a:t>
            </a:r>
          </a:p>
          <a:p>
            <a:r>
              <a:rPr lang="cs-CZ" i="1" dirty="0"/>
              <a:t>Ale </a:t>
            </a:r>
            <a:r>
              <a:rPr lang="cs-CZ" i="1" dirty="0" smtClean="0"/>
              <a:t>tady</a:t>
            </a:r>
            <a:r>
              <a:rPr lang="cs-CZ" dirty="0" smtClean="0"/>
              <a:t> </a:t>
            </a:r>
            <a:r>
              <a:rPr lang="cs-CZ" i="1" dirty="0" smtClean="0"/>
              <a:t>mohou </a:t>
            </a:r>
            <a:r>
              <a:rPr lang="cs-CZ" b="1" i="1" u="sng" dirty="0">
                <a:solidFill>
                  <a:srgbClr val="7030A0"/>
                </a:solidFill>
              </a:rPr>
              <a:t>pojít</a:t>
            </a:r>
            <a:r>
              <a:rPr lang="cs-CZ" i="1" dirty="0" smtClean="0"/>
              <a:t> </a:t>
            </a:r>
            <a:r>
              <a:rPr lang="cs-CZ" i="1" dirty="0"/>
              <a:t>zimou.</a:t>
            </a:r>
          </a:p>
          <a:p>
            <a:r>
              <a:rPr lang="cs-CZ" i="1" dirty="0" smtClean="0"/>
              <a:t>Když to má </a:t>
            </a:r>
            <a:r>
              <a:rPr lang="cs-CZ" b="1" i="1" u="sng" dirty="0" smtClean="0">
                <a:solidFill>
                  <a:srgbClr val="00B050"/>
                </a:solidFill>
              </a:rPr>
              <a:t>jít</a:t>
            </a:r>
            <a:r>
              <a:rPr lang="cs-CZ" i="1" dirty="0" smtClean="0"/>
              <a:t> </a:t>
            </a:r>
            <a:r>
              <a:rPr lang="cs-CZ" i="1" dirty="0"/>
              <a:t>podle našich představ, možná budeme spokojení i s remízou 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4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Zobecněte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významy může mít prefix </a:t>
            </a:r>
            <a:r>
              <a:rPr lang="cs-CZ" i="1" dirty="0" smtClean="0"/>
              <a:t>po-</a:t>
            </a:r>
            <a:r>
              <a:rPr lang="cs-CZ" dirty="0" smtClean="0"/>
              <a:t>?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Jak lze nahradit gramatikalizovaná futurální užití prefixu </a:t>
            </a:r>
            <a:r>
              <a:rPr lang="cs-CZ" i="1" dirty="0" smtClean="0">
                <a:solidFill>
                  <a:srgbClr val="00B050"/>
                </a:solidFill>
              </a:rPr>
              <a:t>po-</a:t>
            </a:r>
            <a:r>
              <a:rPr lang="cs-CZ" dirty="0" smtClean="0">
                <a:solidFill>
                  <a:srgbClr val="00B050"/>
                </a:solidFill>
              </a:rPr>
              <a:t>?</a:t>
            </a:r>
          </a:p>
          <a:p>
            <a:r>
              <a:rPr lang="cs-CZ" dirty="0" smtClean="0"/>
              <a:t>Vzpomenete si na další česká slovesa, která tvoří synteticky futurum? (prostudujte materiál v IS)</a:t>
            </a:r>
          </a:p>
          <a:p>
            <a:r>
              <a:rPr lang="cs-CZ" dirty="0" smtClean="0"/>
              <a:t>Lze tato slovesa charakterizovat jinak než výčtem?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67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1423</Words>
  <Application>Microsoft Office PowerPoint</Application>
  <PresentationFormat>Širokoúhlá obrazovka</PresentationFormat>
  <Paragraphs>120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CJJ04_9</vt:lpstr>
      <vt:lpstr>Finitní a nefinitní tvary</vt:lpstr>
      <vt:lpstr>sloveso v určitém tvaru nahraďte infinitivem</vt:lpstr>
      <vt:lpstr>ŘEŠENÍ – všimněme si, že předpona po- má v některých případech funkci gramatickou (vyjadřuje synteticky futurum nedokonavého slovesa) v jiných případech slovotvornou (modifikuje význam neprefigovaného slovesa).</vt:lpstr>
      <vt:lpstr>sloveso v určitém tvaru nahraďte infinitivem</vt:lpstr>
      <vt:lpstr>Řešení – vidíme, jak se změní význam 3. věty</vt:lpstr>
      <vt:lpstr>sloveso v určitém tvaru nahraďte infinitivem</vt:lpstr>
      <vt:lpstr>ŘEŠENÍ</vt:lpstr>
      <vt:lpstr>Zobecněte</vt:lpstr>
      <vt:lpstr>Auxiliár</vt:lpstr>
      <vt:lpstr>Jde vždy o auxiliár?</vt:lpstr>
      <vt:lpstr>Které tvary se v češtině tvoří analyticky / jsou složené / jejich součástí je auxiliár.</vt:lpstr>
      <vt:lpstr>Ke čtení</vt:lpstr>
      <vt:lpstr>Vypište z textu všechny slovesné tvary a určete vyjadřované morfologické kategorie:</vt:lpstr>
      <vt:lpstr>Slovesné tvary</vt:lpstr>
      <vt:lpstr>Rozhodněte, zda jsou v následujících větách podtrženy slovesné tvary v trpném rodě. Pokud ne, pojmenujte prostředek, který je podtržen:</vt:lpstr>
      <vt:lpstr>Řešení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CJJ04_8</dc:title>
  <dc:creator>petr</dc:creator>
  <cp:lastModifiedBy>petr</cp:lastModifiedBy>
  <cp:revision>36</cp:revision>
  <dcterms:created xsi:type="dcterms:W3CDTF">2020-01-22T11:09:30Z</dcterms:created>
  <dcterms:modified xsi:type="dcterms:W3CDTF">2020-04-16T09:30:47Z</dcterms:modified>
</cp:coreProperties>
</file>