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73" r:id="rId10"/>
    <p:sldId id="271" r:id="rId11"/>
    <p:sldId id="272" r:id="rId12"/>
    <p:sldId id="274" r:id="rId13"/>
    <p:sldId id="267" r:id="rId14"/>
    <p:sldId id="275" r:id="rId15"/>
    <p:sldId id="276" r:id="rId16"/>
    <p:sldId id="268" r:id="rId17"/>
    <p:sldId id="262" r:id="rId18"/>
    <p:sldId id="263" r:id="rId19"/>
    <p:sldId id="264" r:id="rId20"/>
    <p:sldId id="265" r:id="rId21"/>
    <p:sldId id="277" r:id="rId22"/>
    <p:sldId id="266" r:id="rId23"/>
    <p:sldId id="27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80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91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95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43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4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6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73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543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43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347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08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137EB-4981-420C-9CBA-0C1E88D82039}" type="datetimeFigureOut">
              <a:rPr lang="cs-CZ" smtClean="0"/>
              <a:t>22.4.2020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DEB07-6252-4E74-8D88-882B5E7FDD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52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ontext.korpus.cz/freqs?ctxattrs=word%2Clemma%2Ctag&amp;attr_vmode=mixed&amp;pagesize=40&amp;q=~Lq4DKBuP6xKZ&amp;viewmode=kwic&amp;attrs=word%2Clemma%2Ctag&amp;corpname=syn2015&amp;attr_allpos=all&amp;fcrit=lemma%2Fe%200~0%3E0&amp;flimit=1&amp;freq_sort=&amp;fpage=1&amp;ftt_include_empty=" TargetMode="External"/><Relationship Id="rId2" Type="http://schemas.openxmlformats.org/officeDocument/2006/relationships/hyperlink" Target="https://kontext.korpus.cz/view?ctxattrs=word%2Clemma%2Ctag&amp;attr_vmode=mixed&amp;pagesize=40&amp;q=~Lq4DKBuP6xKZ&amp;viewmode=kwic&amp;attrs=word%2Clemma%2Ctag&amp;corpname=syn2015&amp;attr_allpos=al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osoba/9336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kontext.korpus.cz/view?ctxattrs=word%2Clemma%2Ctag&amp;attr_vmode=mixed&amp;pagesize=40&amp;q=~PxdVNIpEIvUe&amp;viewmode=kwic&amp;attrs=word%2Clemma%2Ctag&amp;corpname=syn2015&amp;attr_allpos=al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Jazykové hádanky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cjj04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225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Existuje v češtině sloveso, jehož tvar ve 3. osobě </a:t>
            </a:r>
            <a:r>
              <a:rPr lang="cs-CZ" dirty="0" err="1" smtClean="0"/>
              <a:t>sg</a:t>
            </a:r>
            <a:r>
              <a:rPr lang="cs-CZ" dirty="0" smtClean="0"/>
              <a:t>. indikativu prézentu aktiva končí na </a:t>
            </a:r>
            <a:r>
              <a:rPr lang="cs-CZ" b="1" i="1" u="sng" dirty="0" smtClean="0"/>
              <a:t>ne</a:t>
            </a:r>
            <a:r>
              <a:rPr lang="cs-CZ" b="1" dirty="0" smtClean="0"/>
              <a:t> </a:t>
            </a:r>
            <a:r>
              <a:rPr lang="cs-CZ" dirty="0" smtClean="0"/>
              <a:t>a nemá infinitiv na </a:t>
            </a:r>
            <a:r>
              <a:rPr lang="cs-CZ" b="1" i="1" u="sng" dirty="0" err="1" smtClean="0"/>
              <a:t>nout</a:t>
            </a:r>
            <a:r>
              <a:rPr lang="cs-CZ" u="sng" dirty="0" smtClean="0"/>
              <a:t>?</a:t>
            </a:r>
            <a:br>
              <a:rPr lang="cs-CZ" u="sng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</a:t>
            </a:r>
            <a:r>
              <a:rPr lang="cs-CZ" dirty="0" smtClean="0"/>
              <a:t>třeba se </a:t>
            </a:r>
            <a:r>
              <a:rPr lang="cs-CZ" dirty="0" err="1" smtClean="0"/>
              <a:t>koronavirus</a:t>
            </a:r>
            <a:r>
              <a:rPr lang="cs-CZ" dirty="0" smtClean="0"/>
              <a:t> brzy </a:t>
            </a:r>
            <a:r>
              <a:rPr lang="cs-CZ" b="1" i="1" u="sng" dirty="0" smtClean="0"/>
              <a:t>přežene</a:t>
            </a:r>
            <a:r>
              <a:rPr lang="cs-CZ" dirty="0" smtClean="0"/>
              <a:t>.</a:t>
            </a:r>
          </a:p>
          <a:p>
            <a:r>
              <a:rPr lang="cs-CZ" dirty="0" smtClean="0"/>
              <a:t>Jde např. o sloveso hnát a všechny jeho prefigované varianty.</a:t>
            </a:r>
            <a:endParaRPr lang="cs-CZ" dirty="0"/>
          </a:p>
          <a:p>
            <a:r>
              <a:rPr lang="cs-CZ" dirty="0" smtClean="0"/>
              <a:t>V korpusu lze nalézt doklady takto:</a:t>
            </a:r>
            <a:br>
              <a:rPr lang="cs-CZ" dirty="0" smtClean="0"/>
            </a:br>
            <a:r>
              <a:rPr lang="cs-CZ" dirty="0" smtClean="0"/>
              <a:t>dotaz v </a:t>
            </a:r>
            <a:r>
              <a:rPr lang="cs-CZ" dirty="0" err="1" smtClean="0"/>
              <a:t>cql</a:t>
            </a:r>
            <a:r>
              <a:rPr lang="cs-CZ" dirty="0" smtClean="0"/>
              <a:t> (corpus </a:t>
            </a:r>
            <a:r>
              <a:rPr lang="cs-CZ" dirty="0" err="1" smtClean="0"/>
              <a:t>query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[</a:t>
            </a:r>
            <a:r>
              <a:rPr lang="cs-CZ" dirty="0" err="1" smtClean="0"/>
              <a:t>lc</a:t>
            </a:r>
            <a:r>
              <a:rPr lang="cs-CZ" dirty="0" smtClean="0"/>
              <a:t>=".*ne" &amp; </a:t>
            </a:r>
            <a:r>
              <a:rPr lang="cs-CZ" dirty="0" err="1" smtClean="0"/>
              <a:t>tag</a:t>
            </a:r>
            <a:r>
              <a:rPr lang="cs-CZ" dirty="0" smtClean="0"/>
              <a:t>="V.*" &amp; lemma!=".*</a:t>
            </a:r>
            <a:r>
              <a:rPr lang="cs-CZ" dirty="0" err="1" smtClean="0"/>
              <a:t>nout</a:t>
            </a:r>
            <a:r>
              <a:rPr lang="cs-CZ" dirty="0" smtClean="0"/>
              <a:t>"]</a:t>
            </a:r>
            <a:br>
              <a:rPr lang="cs-CZ" dirty="0" smtClean="0"/>
            </a:br>
            <a:r>
              <a:rPr lang="cs-CZ" dirty="0" smtClean="0"/>
              <a:t>(slovní tvar končí na ne a jde o sloveso a lemma nekončí na </a:t>
            </a:r>
            <a:r>
              <a:rPr lang="cs-CZ" dirty="0" err="1" smtClean="0"/>
              <a:t>nout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Konkordance z korpusu SYN2015: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2"/>
              </a:rPr>
              <a:t>https://kontext.korpus.cz/view?ctxattrs=word%2Clemma%2Ctag&amp;attr_vmode=mixed&amp;pagesize=40&amp;q=~Lq4DKBuP6xKZ&amp;viewmode=kwic&amp;attrs=word%2Clemma%2Ctag&amp;corpname=syn2015&amp;attr_allpos=all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Frekvenční seznam z korpusu SYN2015:</a:t>
            </a:r>
            <a:br>
              <a:rPr lang="cs-CZ" dirty="0" smtClean="0"/>
            </a:br>
            <a:r>
              <a:rPr lang="cs-CZ" dirty="0" smtClean="0">
                <a:hlinkClick r:id="rId3"/>
              </a:rPr>
              <a:t>https://kontext.korpus.cz/</a:t>
            </a:r>
            <a:r>
              <a:rPr lang="cs-CZ" dirty="0" err="1" smtClean="0">
                <a:hlinkClick r:id="rId3"/>
              </a:rPr>
              <a:t>freqs?ctxattrs</a:t>
            </a:r>
            <a:r>
              <a:rPr lang="cs-CZ" dirty="0" smtClean="0">
                <a:hlinkClick r:id="rId3"/>
              </a:rPr>
              <a:t>=word%2Clemma%2Ctag&amp;attr_vmode=</a:t>
            </a:r>
            <a:r>
              <a:rPr lang="cs-CZ" dirty="0" err="1" smtClean="0">
                <a:hlinkClick r:id="rId3"/>
              </a:rPr>
              <a:t>mixed&amp;pagesize</a:t>
            </a:r>
            <a:r>
              <a:rPr lang="cs-CZ" dirty="0" smtClean="0">
                <a:hlinkClick r:id="rId3"/>
              </a:rPr>
              <a:t>=40&amp;q=~Lq4DKBuP6xKZ&amp;viewmode=</a:t>
            </a:r>
            <a:r>
              <a:rPr lang="cs-CZ" dirty="0" err="1" smtClean="0">
                <a:hlinkClick r:id="rId3"/>
              </a:rPr>
              <a:t>kwic&amp;attrs</a:t>
            </a:r>
            <a:r>
              <a:rPr lang="cs-CZ" dirty="0" smtClean="0">
                <a:hlinkClick r:id="rId3"/>
              </a:rPr>
              <a:t>=word%2Clemma%2Ctag&amp;corpname=syn2015&amp;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769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Liší se významově dvojice sloves </a:t>
            </a:r>
            <a:r>
              <a:rPr lang="cs-CZ" sz="2400" b="1" i="1" u="sng" dirty="0" smtClean="0"/>
              <a:t>tančit/tancovat, nořit/norovat, škodit/škodovat, trefit/trefovat, hostit/hostovat, cílit/</a:t>
            </a:r>
            <a:r>
              <a:rPr lang="cs-CZ" sz="2400" b="1" i="1" u="sng" dirty="0" err="1" smtClean="0"/>
              <a:t>cílovat</a:t>
            </a:r>
            <a:r>
              <a:rPr lang="cs-CZ" sz="2400" b="1" i="1" u="sng" dirty="0" smtClean="0"/>
              <a:t>, stínit/stínovat, pářit/párovat, hubit/hubovat, rejdit/rejdovat, roubit/roubovat, uzlit/uzlovat</a:t>
            </a:r>
            <a:r>
              <a:rPr lang="cs-CZ" sz="2400" i="1" dirty="0" smtClean="0"/>
              <a:t>?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i="1" u="sng" dirty="0" smtClean="0"/>
              <a:t>tančit/tancovat NELIŠÍ</a:t>
            </a:r>
          </a:p>
          <a:p>
            <a:r>
              <a:rPr lang="cs-CZ" b="1" i="1" u="sng" dirty="0" smtClean="0"/>
              <a:t>nořit/norovat LIŠÍ</a:t>
            </a:r>
          </a:p>
          <a:p>
            <a:r>
              <a:rPr lang="cs-CZ" b="1" i="1" u="sng" dirty="0" smtClean="0"/>
              <a:t>škodit/škodovat LIŠÍ</a:t>
            </a:r>
          </a:p>
          <a:p>
            <a:r>
              <a:rPr lang="cs-CZ" b="1" i="1" u="sng" dirty="0" smtClean="0"/>
              <a:t>trefit/trefovat LIŠÍ se videm</a:t>
            </a:r>
          </a:p>
          <a:p>
            <a:r>
              <a:rPr lang="cs-CZ" b="1" i="1" u="sng" dirty="0" smtClean="0"/>
              <a:t>hostit/hostovat LIŠÍ</a:t>
            </a:r>
          </a:p>
          <a:p>
            <a:r>
              <a:rPr lang="cs-CZ" b="1" i="1" u="sng" dirty="0" smtClean="0"/>
              <a:t>cílit/</a:t>
            </a:r>
            <a:r>
              <a:rPr lang="cs-CZ" b="1" i="1" u="sng" dirty="0" err="1" smtClean="0"/>
              <a:t>cílovat</a:t>
            </a:r>
            <a:r>
              <a:rPr lang="cs-CZ" b="1" i="1" u="sng" dirty="0"/>
              <a:t> </a:t>
            </a:r>
            <a:r>
              <a:rPr lang="cs-CZ" b="1" i="1" u="sng" dirty="0" smtClean="0"/>
              <a:t>LIŠÍ</a:t>
            </a:r>
          </a:p>
          <a:p>
            <a:r>
              <a:rPr lang="cs-CZ" b="1" i="1" u="sng" dirty="0" smtClean="0"/>
              <a:t>stínit/stínovat LIŠÍ</a:t>
            </a:r>
          </a:p>
          <a:p>
            <a:r>
              <a:rPr lang="cs-CZ" b="1" i="1" u="sng" dirty="0" smtClean="0"/>
              <a:t>pářit/párovat LIŠÍ</a:t>
            </a:r>
          </a:p>
          <a:p>
            <a:r>
              <a:rPr lang="cs-CZ" b="1" i="1" u="sng" dirty="0" smtClean="0"/>
              <a:t>hubit/hubovat LIŠÍ</a:t>
            </a:r>
          </a:p>
          <a:p>
            <a:r>
              <a:rPr lang="cs-CZ" b="1" i="1" u="sng" dirty="0" smtClean="0"/>
              <a:t>rejdit/rejdovat LIŠÍ</a:t>
            </a:r>
          </a:p>
          <a:p>
            <a:r>
              <a:rPr lang="cs-CZ" b="1" i="1" u="sng" dirty="0" smtClean="0"/>
              <a:t>roubit/roubovat LIŠÍ</a:t>
            </a:r>
          </a:p>
          <a:p>
            <a:r>
              <a:rPr lang="cs-CZ" b="1" i="1" u="sng" dirty="0" smtClean="0"/>
              <a:t>uzlit/uzlovat NELIŠÍ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777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uzlit/uzlovat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4486579"/>
            <a:ext cx="10515600" cy="199208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556083"/>
            <a:ext cx="12192000" cy="238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618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Existují v češtině věty, v nichž se objevuje </a:t>
            </a:r>
            <a:r>
              <a:rPr lang="cs-CZ" b="1" i="1" u="sng" dirty="0" smtClean="0"/>
              <a:t>… bude jít…</a:t>
            </a:r>
            <a:r>
              <a:rPr lang="cs-CZ" dirty="0" smtClean="0"/>
              <a:t> nebo </a:t>
            </a:r>
            <a:r>
              <a:rPr lang="cs-CZ" b="1" i="1" u="sng" dirty="0" smtClean="0"/>
              <a:t>… bude jet…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Ano, ale nejde o opisné futurum, infinitiv plní např. funkci podmětu:</a:t>
            </a:r>
          </a:p>
          <a:p>
            <a:r>
              <a:rPr lang="cs-CZ" b="1" i="1" dirty="0" smtClean="0"/>
              <a:t>Nejlepší bude jít domů.</a:t>
            </a:r>
          </a:p>
          <a:p>
            <a:r>
              <a:rPr lang="cs-CZ" b="1" i="1" dirty="0" smtClean="0"/>
              <a:t>Nejlepší bude jet autem.</a:t>
            </a:r>
          </a:p>
        </p:txBody>
      </p:sp>
    </p:spTree>
    <p:extLst>
      <p:ext uri="{BB962C8B-B14F-4D97-AF65-F5344CB8AC3E}">
        <p14:creationId xmlns:p14="http://schemas.microsoft.com/office/powerpoint/2010/main" val="3350444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Kolik významů mohou mít tvary sloves jako </a:t>
            </a:r>
            <a:r>
              <a:rPr lang="cs-CZ" b="1" i="1" u="sng" dirty="0" smtClean="0"/>
              <a:t>nezmař</a:t>
            </a:r>
            <a:r>
              <a:rPr lang="cs-CZ" i="1" dirty="0" smtClean="0"/>
              <a:t> </a:t>
            </a:r>
            <a:r>
              <a:rPr lang="cs-CZ" dirty="0" smtClean="0"/>
              <a:t>a</a:t>
            </a:r>
            <a:r>
              <a:rPr lang="cs-CZ" b="1" i="1" u="sng" dirty="0" smtClean="0"/>
              <a:t> nevraž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jít o imperativ slovesa </a:t>
            </a:r>
            <a:r>
              <a:rPr lang="cs-CZ" i="1" dirty="0" smtClean="0"/>
              <a:t>zmařit</a:t>
            </a:r>
            <a:r>
              <a:rPr lang="cs-CZ" dirty="0" smtClean="0"/>
              <a:t> nebo </a:t>
            </a:r>
            <a:r>
              <a:rPr lang="cs-CZ" i="1" dirty="0" smtClean="0"/>
              <a:t>nezmařit (← nezmar), </a:t>
            </a:r>
            <a:r>
              <a:rPr lang="cs-CZ" dirty="0" smtClean="0"/>
              <a:t>nebo </a:t>
            </a:r>
            <a:r>
              <a:rPr lang="cs-CZ" i="1" dirty="0" smtClean="0"/>
              <a:t>vrazit </a:t>
            </a:r>
            <a:r>
              <a:rPr lang="cs-CZ" dirty="0" smtClean="0"/>
              <a:t>nebo </a:t>
            </a:r>
            <a:r>
              <a:rPr lang="cs-CZ" i="1" dirty="0" smtClean="0"/>
              <a:t>nevražit. </a:t>
            </a:r>
            <a:r>
              <a:rPr lang="cs-CZ" dirty="0" smtClean="0"/>
              <a:t>Takže každý tvar může mít 2 odlišné významy.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741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Je pravdivé následující tvrzení? „Začíná-li sloveso na </a:t>
            </a:r>
            <a:r>
              <a:rPr lang="cs-CZ" sz="3200" b="1" i="1" u="sng" dirty="0" smtClean="0"/>
              <a:t>nad</a:t>
            </a:r>
            <a:r>
              <a:rPr lang="cs-CZ" sz="3200" dirty="0" smtClean="0"/>
              <a:t>, pak se o prefix </a:t>
            </a:r>
            <a:r>
              <a:rPr lang="cs-CZ" sz="3200" b="1" i="1" u="sng" dirty="0" smtClean="0"/>
              <a:t>nad-</a:t>
            </a:r>
            <a:r>
              <a:rPr lang="cs-CZ" sz="3200" dirty="0" smtClean="0"/>
              <a:t> jedná tehdy a jen tehdy, následuje-li za </a:t>
            </a:r>
            <a:r>
              <a:rPr lang="cs-CZ" sz="3200" b="1" i="1" u="sng" dirty="0" smtClean="0"/>
              <a:t>d</a:t>
            </a:r>
            <a:r>
              <a:rPr lang="cs-CZ" sz="3200" dirty="0" smtClean="0"/>
              <a:t> souhláska.“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Ne: </a:t>
            </a:r>
            <a:r>
              <a:rPr lang="cs-CZ" i="1" dirty="0" smtClean="0"/>
              <a:t>nad-zdvihnout.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066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Je pravdivé následující tvrzení? „Prefixy končící na souhlásku (</a:t>
            </a:r>
            <a:r>
              <a:rPr lang="cs-CZ" sz="3200" b="1" i="1" u="sng" dirty="0" smtClean="0"/>
              <a:t>nad, pod, před, od, s, z, v, </a:t>
            </a:r>
            <a:r>
              <a:rPr lang="cs-CZ" sz="3200" b="1" i="1" u="sng" dirty="0" err="1" smtClean="0"/>
              <a:t>roz</a:t>
            </a:r>
            <a:r>
              <a:rPr lang="cs-CZ" sz="3200" dirty="0" smtClean="0"/>
              <a:t>) mají vokalizovanou variantu vždy, pokud následuje skupina souhlásek.“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Ne, viz výše.</a:t>
            </a:r>
          </a:p>
          <a:p>
            <a:r>
              <a:rPr lang="cs-CZ" dirty="0" err="1" smtClean="0"/>
              <a:t>Distrubuce</a:t>
            </a:r>
            <a:r>
              <a:rPr lang="cs-CZ" dirty="0" smtClean="0"/>
              <a:t> vokalizované varianty souvisí s </a:t>
            </a:r>
            <a:r>
              <a:rPr lang="cs-CZ" dirty="0" err="1" smtClean="0"/>
              <a:t>morfosyntaxí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Pokud následuje neslabičný kořen (</a:t>
            </a:r>
            <a:r>
              <a:rPr lang="cs-CZ" dirty="0" err="1" smtClean="0"/>
              <a:t>roze</a:t>
            </a:r>
            <a:r>
              <a:rPr lang="cs-CZ" dirty="0" smtClean="0"/>
              <a:t>-</a:t>
            </a:r>
            <a:r>
              <a:rPr lang="cs-CZ" b="1" u="sng" dirty="0" err="1" smtClean="0"/>
              <a:t>stř</a:t>
            </a:r>
            <a:r>
              <a:rPr lang="cs-CZ" dirty="0" smtClean="0"/>
              <a:t>-í-t) je vokalizovaná varianta vynucená, pokud následuje slabičný kořen, vynucená není (</a:t>
            </a:r>
            <a:r>
              <a:rPr lang="cs-CZ" dirty="0" err="1" smtClean="0"/>
              <a:t>roz</a:t>
            </a:r>
            <a:r>
              <a:rPr lang="cs-CZ" dirty="0" smtClean="0"/>
              <a:t>-</a:t>
            </a:r>
            <a:r>
              <a:rPr lang="cs-CZ" b="1" u="sng" dirty="0" err="1" smtClean="0"/>
              <a:t>sříl</a:t>
            </a:r>
            <a:r>
              <a:rPr lang="cs-CZ" dirty="0" smtClean="0"/>
              <a:t>-e-t).</a:t>
            </a:r>
          </a:p>
          <a:p>
            <a:r>
              <a:rPr lang="cs-CZ" dirty="0" smtClean="0"/>
              <a:t>Ke čtení k tomuto tématu: </a:t>
            </a:r>
            <a:r>
              <a:rPr lang="cs-CZ" dirty="0" smtClean="0">
                <a:hlinkClick r:id="rId2"/>
              </a:rPr>
              <a:t>ZIKOVÁ, Markéta</a:t>
            </a:r>
            <a:r>
              <a:rPr lang="cs-CZ" dirty="0" smtClean="0"/>
              <a:t>.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Prosody</a:t>
            </a:r>
            <a:r>
              <a:rPr lang="cs-CZ" dirty="0" smtClean="0"/>
              <a:t> </a:t>
            </a:r>
            <a:r>
              <a:rPr lang="cs-CZ" dirty="0" err="1" smtClean="0"/>
              <a:t>Follows</a:t>
            </a:r>
            <a:r>
              <a:rPr lang="cs-CZ" dirty="0" smtClean="0"/>
              <a:t> Syntax : </a:t>
            </a:r>
            <a:r>
              <a:rPr lang="cs-CZ" dirty="0" err="1" smtClean="0"/>
              <a:t>Verbal</a:t>
            </a:r>
            <a:r>
              <a:rPr lang="cs-CZ" dirty="0" smtClean="0"/>
              <a:t> </a:t>
            </a:r>
            <a:r>
              <a:rPr lang="cs-CZ" dirty="0" err="1" smtClean="0"/>
              <a:t>Stems</a:t>
            </a:r>
            <a:r>
              <a:rPr lang="cs-CZ" dirty="0" smtClean="0"/>
              <a:t> in Czech. </a:t>
            </a:r>
            <a:r>
              <a:rPr lang="cs-CZ" i="1" dirty="0" err="1" smtClean="0"/>
              <a:t>Linguistica</a:t>
            </a:r>
            <a:r>
              <a:rPr lang="cs-CZ" i="1" dirty="0" smtClean="0"/>
              <a:t> Brunensia</a:t>
            </a:r>
            <a:r>
              <a:rPr lang="cs-CZ" dirty="0" smtClean="0"/>
              <a:t>, Brno: Masarykova univerzita, 2016, roč. 64, č. 1, s. 163-185. ISSN 1803-7410.</a:t>
            </a:r>
          </a:p>
        </p:txBody>
      </p:sp>
    </p:spTree>
    <p:extLst>
      <p:ext uri="{BB962C8B-B14F-4D97-AF65-F5344CB8AC3E}">
        <p14:creationId xmlns:p14="http://schemas.microsoft.com/office/powerpoint/2010/main" val="3340877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byste argumentovali pro/proti prepozicionální platnost(i) spojení </a:t>
            </a:r>
            <a:r>
              <a:rPr lang="cs-CZ" b="1" i="1" u="sng" dirty="0" smtClean="0"/>
              <a:t>týkající se</a:t>
            </a:r>
            <a:r>
              <a:rPr lang="cs-CZ" i="1" dirty="0" smtClean="0"/>
              <a:t> </a:t>
            </a:r>
            <a:r>
              <a:rPr lang="cs-CZ" dirty="0" smtClean="0"/>
              <a:t>a </a:t>
            </a:r>
            <a:r>
              <a:rPr lang="cs-CZ" b="1" i="1" u="sng" dirty="0" smtClean="0"/>
              <a:t>směřující k/do/od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– </a:t>
            </a:r>
            <a:r>
              <a:rPr lang="cs-CZ" dirty="0" err="1" smtClean="0"/>
              <a:t>substituovatelnost</a:t>
            </a:r>
            <a:r>
              <a:rPr lang="cs-CZ" dirty="0" smtClean="0"/>
              <a:t> předložkou – schůze </a:t>
            </a:r>
            <a:r>
              <a:rPr lang="cs-CZ" b="1" i="1" u="sng" dirty="0" smtClean="0"/>
              <a:t>týkající se </a:t>
            </a:r>
            <a:r>
              <a:rPr lang="cs-CZ" dirty="0" err="1" smtClean="0"/>
              <a:t>koronavirové</a:t>
            </a:r>
            <a:r>
              <a:rPr lang="cs-CZ" dirty="0" smtClean="0"/>
              <a:t> karantény = </a:t>
            </a:r>
            <a:r>
              <a:rPr lang="cs-CZ" dirty="0" smtClean="0"/>
              <a:t>schůze </a:t>
            </a:r>
            <a:r>
              <a:rPr lang="cs-CZ" i="1" u="sng" dirty="0" smtClean="0"/>
              <a:t>o</a:t>
            </a:r>
            <a:r>
              <a:rPr lang="cs-CZ" i="1" dirty="0" smtClean="0"/>
              <a:t> </a:t>
            </a:r>
            <a:r>
              <a:rPr lang="cs-CZ" dirty="0" err="1" smtClean="0"/>
              <a:t>koronavirové</a:t>
            </a:r>
            <a:r>
              <a:rPr lang="cs-CZ" dirty="0" smtClean="0"/>
              <a:t> karanténě; </a:t>
            </a:r>
            <a:r>
              <a:rPr lang="cs-CZ" dirty="0" smtClean="0"/>
              <a:t>Nástroje pro jeho urychlení zatím zahrnují hlavně opatření </a:t>
            </a:r>
            <a:r>
              <a:rPr lang="cs-CZ" b="1" i="1" u="sng" dirty="0" smtClean="0"/>
              <a:t>směřující </a:t>
            </a:r>
            <a:r>
              <a:rPr lang="cs-CZ" dirty="0" smtClean="0"/>
              <a:t>ke zvýšení informovanosti a ochrany spotřebitelů. = </a:t>
            </a:r>
            <a:r>
              <a:rPr lang="cs-CZ" dirty="0" smtClean="0"/>
              <a:t>Nástroje pro jeho urychlení zatím zahrnují hlavně opatření </a:t>
            </a:r>
            <a:r>
              <a:rPr lang="cs-CZ" b="1" i="1" u="sng" dirty="0" smtClean="0"/>
              <a:t>pro</a:t>
            </a:r>
            <a:r>
              <a:rPr lang="cs-CZ" dirty="0" smtClean="0"/>
              <a:t> </a:t>
            </a:r>
            <a:r>
              <a:rPr lang="cs-CZ" dirty="0" smtClean="0"/>
              <a:t>zvýšení informovanosti a ochrany spotřebitelů; překladový ekvivalent je např. v angličtině (</a:t>
            </a:r>
            <a:r>
              <a:rPr lang="cs-CZ" i="1" dirty="0" err="1" smtClean="0"/>
              <a:t>concerning</a:t>
            </a:r>
            <a:r>
              <a:rPr lang="cs-CZ" i="1" dirty="0" smtClean="0"/>
              <a:t>, </a:t>
            </a:r>
            <a:r>
              <a:rPr lang="cs-CZ" i="1" dirty="0" err="1" smtClean="0"/>
              <a:t>relating</a:t>
            </a:r>
            <a:r>
              <a:rPr lang="cs-CZ" i="1" dirty="0" smtClean="0"/>
              <a:t> to</a:t>
            </a:r>
            <a:r>
              <a:rPr lang="cs-CZ" dirty="0" smtClean="0"/>
              <a:t>, </a:t>
            </a:r>
            <a:r>
              <a:rPr lang="cs-CZ" i="1" dirty="0"/>
              <a:t>to, </a:t>
            </a:r>
            <a:r>
              <a:rPr lang="cs-CZ" i="1" dirty="0" err="1"/>
              <a:t>for</a:t>
            </a:r>
            <a:r>
              <a:rPr lang="cs-CZ" i="1" dirty="0"/>
              <a:t>, </a:t>
            </a:r>
            <a:r>
              <a:rPr lang="cs-CZ" i="1" dirty="0" err="1"/>
              <a:t>towards</a:t>
            </a:r>
            <a:r>
              <a:rPr lang="cs-CZ" i="1" dirty="0"/>
              <a:t> </a:t>
            </a:r>
            <a:r>
              <a:rPr lang="cs-CZ" dirty="0" smtClean="0"/>
              <a:t>)  interpretován jako předložka.</a:t>
            </a:r>
          </a:p>
          <a:p>
            <a:r>
              <a:rPr lang="cs-CZ" dirty="0" smtClean="0"/>
              <a:t>Proti – flexe - </a:t>
            </a:r>
            <a:r>
              <a:rPr lang="cs-CZ" dirty="0" smtClean="0"/>
              <a:t>schůze </a:t>
            </a:r>
            <a:r>
              <a:rPr lang="cs-CZ" b="1" i="1" u="sng" dirty="0" smtClean="0"/>
              <a:t>týkající se </a:t>
            </a:r>
            <a:r>
              <a:rPr lang="cs-CZ" dirty="0" err="1" smtClean="0"/>
              <a:t>koronavirové</a:t>
            </a:r>
            <a:r>
              <a:rPr lang="cs-CZ" dirty="0" smtClean="0"/>
              <a:t> karantény nic nevyřešila, na schůzích </a:t>
            </a:r>
            <a:r>
              <a:rPr lang="cs-CZ" b="1" i="1" u="sng" dirty="0" smtClean="0"/>
              <a:t>týkajících se</a:t>
            </a:r>
            <a:r>
              <a:rPr lang="cs-CZ" dirty="0" smtClean="0"/>
              <a:t> </a:t>
            </a:r>
            <a:r>
              <a:rPr lang="cs-CZ" dirty="0" err="1" smtClean="0"/>
              <a:t>koronavirové</a:t>
            </a:r>
            <a:r>
              <a:rPr lang="cs-CZ" dirty="0" smtClean="0"/>
              <a:t> karantény, se nic nevyřešilo; opatření </a:t>
            </a:r>
            <a:r>
              <a:rPr lang="cs-CZ" b="1" i="1" u="sng" dirty="0" smtClean="0"/>
              <a:t>směřující k</a:t>
            </a:r>
            <a:r>
              <a:rPr lang="cs-CZ" i="1" dirty="0" smtClean="0"/>
              <a:t> </a:t>
            </a:r>
            <a:r>
              <a:rPr lang="cs-CZ" dirty="0" smtClean="0"/>
              <a:t>ochraně, bez opatření </a:t>
            </a:r>
            <a:r>
              <a:rPr lang="cs-CZ" b="1" i="1" u="sng" dirty="0" smtClean="0"/>
              <a:t>směřujících k</a:t>
            </a:r>
            <a:r>
              <a:rPr lang="cs-CZ" i="1" dirty="0" smtClean="0"/>
              <a:t> </a:t>
            </a:r>
            <a:r>
              <a:rPr lang="cs-CZ" dirty="0" smtClean="0"/>
              <a:t>ochraně.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2125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Jazykové hádanky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adjektiva tvoří komparativ a superlativ od redukovaného kmene?</a:t>
            </a:r>
          </a:p>
          <a:p>
            <a:r>
              <a:rPr lang="cs-CZ" dirty="0" smtClean="0"/>
              <a:t>Která adjektiva tvoří komparativ a superlativ od supletivního kmene?</a:t>
            </a:r>
          </a:p>
          <a:p>
            <a:r>
              <a:rPr lang="cs-CZ" dirty="0" smtClean="0"/>
              <a:t>Která adjektiva tvoří komparativ a superlativ od rozšířeného kmene?</a:t>
            </a:r>
          </a:p>
          <a:p>
            <a:r>
              <a:rPr lang="cs-CZ" dirty="0" smtClean="0"/>
              <a:t>Jak byste argumentovali pro/proti fundaci adjektiva </a:t>
            </a:r>
            <a:r>
              <a:rPr lang="cs-CZ" i="1" dirty="0" smtClean="0"/>
              <a:t>vděčný </a:t>
            </a:r>
            <a:r>
              <a:rPr lang="cs-CZ" dirty="0" smtClean="0"/>
              <a:t>slovesem </a:t>
            </a:r>
            <a:r>
              <a:rPr lang="cs-CZ" i="1" dirty="0" smtClean="0"/>
              <a:t>vděčit, </a:t>
            </a:r>
            <a:r>
              <a:rPr lang="cs-CZ" dirty="0" smtClean="0"/>
              <a:t>adjektiva </a:t>
            </a:r>
            <a:r>
              <a:rPr lang="cs-CZ" i="1" dirty="0" smtClean="0"/>
              <a:t>možný </a:t>
            </a:r>
            <a:r>
              <a:rPr lang="cs-CZ" dirty="0" smtClean="0"/>
              <a:t>slovesem </a:t>
            </a:r>
            <a:r>
              <a:rPr lang="cs-CZ" i="1" dirty="0" smtClean="0"/>
              <a:t>moci, adjektiva úspěšný </a:t>
            </a:r>
            <a:r>
              <a:rPr lang="cs-CZ" dirty="0" smtClean="0"/>
              <a:t>slovesem </a:t>
            </a:r>
            <a:r>
              <a:rPr lang="cs-CZ" i="1" dirty="0" smtClean="0"/>
              <a:t>uspět</a:t>
            </a:r>
            <a:r>
              <a:rPr lang="cs-CZ" dirty="0" smtClean="0"/>
              <a:t>, adjektiva </a:t>
            </a:r>
            <a:r>
              <a:rPr lang="cs-CZ" i="1" dirty="0" smtClean="0"/>
              <a:t>trestný</a:t>
            </a:r>
            <a:r>
              <a:rPr lang="cs-CZ" dirty="0" smtClean="0"/>
              <a:t> slovesem </a:t>
            </a:r>
            <a:r>
              <a:rPr lang="cs-CZ" i="1" dirty="0" smtClean="0"/>
              <a:t>trestat</a:t>
            </a:r>
            <a:r>
              <a:rPr lang="cs-CZ" dirty="0" smtClean="0"/>
              <a:t>?</a:t>
            </a:r>
          </a:p>
          <a:p>
            <a:r>
              <a:rPr lang="cs-CZ" i="1" dirty="0" smtClean="0"/>
              <a:t> </a:t>
            </a:r>
            <a:r>
              <a:rPr lang="cs-CZ" dirty="0" smtClean="0"/>
              <a:t>Mohou být tvary adjektiv na </a:t>
            </a:r>
            <a:r>
              <a:rPr lang="cs-CZ" i="1" dirty="0" smtClean="0"/>
              <a:t>–in </a:t>
            </a:r>
            <a:r>
              <a:rPr lang="cs-CZ" dirty="0" smtClean="0"/>
              <a:t>(typ </a:t>
            </a:r>
            <a:r>
              <a:rPr lang="cs-CZ" i="1" dirty="0" smtClean="0"/>
              <a:t>matčin</a:t>
            </a:r>
            <a:r>
              <a:rPr lang="cs-CZ" dirty="0" smtClean="0"/>
              <a:t>) homonymní s tvary substantiv na </a:t>
            </a:r>
            <a:r>
              <a:rPr lang="cs-CZ" i="1" dirty="0" smtClean="0"/>
              <a:t>–</a:t>
            </a:r>
            <a:r>
              <a:rPr lang="cs-CZ" i="1" dirty="0" err="1" smtClean="0"/>
              <a:t>ina</a:t>
            </a:r>
            <a:r>
              <a:rPr lang="cs-CZ" dirty="0" smtClean="0"/>
              <a:t> (</a:t>
            </a:r>
            <a:r>
              <a:rPr lang="cs-CZ" i="1" dirty="0" smtClean="0"/>
              <a:t>řezničina</a:t>
            </a:r>
            <a:r>
              <a:rPr lang="cs-CZ" dirty="0" smtClean="0"/>
              <a:t>)?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130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příklad: </a:t>
            </a:r>
            <a:r>
              <a:rPr lang="cs-CZ" i="1" dirty="0" smtClean="0"/>
              <a:t>hlub-ok-ý → (</a:t>
            </a:r>
            <a:r>
              <a:rPr lang="cs-CZ" i="1" dirty="0" err="1" smtClean="0"/>
              <a:t>nej</a:t>
            </a:r>
            <a:r>
              <a:rPr lang="cs-CZ" i="1" dirty="0" smtClean="0"/>
              <a:t>)hlub-</a:t>
            </a:r>
            <a:r>
              <a:rPr lang="cs-CZ" i="1" strike="sngStrike" dirty="0" smtClean="0"/>
              <a:t>ok</a:t>
            </a:r>
            <a:r>
              <a:rPr lang="cs-CZ" i="1" dirty="0" smtClean="0"/>
              <a:t>-š-í </a:t>
            </a:r>
            <a:r>
              <a:rPr lang="cs-CZ" dirty="0" smtClean="0"/>
              <a:t>(stejně </a:t>
            </a:r>
            <a:r>
              <a:rPr lang="cs-CZ" i="1" dirty="0" smtClean="0"/>
              <a:t>vysoký, nízký, úzký, sladký, široký, snadný → (</a:t>
            </a:r>
            <a:r>
              <a:rPr lang="cs-CZ" i="1" dirty="0" err="1" smtClean="0"/>
              <a:t>nej</a:t>
            </a:r>
            <a:r>
              <a:rPr lang="cs-CZ" i="1" dirty="0" smtClean="0"/>
              <a:t>)</a:t>
            </a:r>
            <a:r>
              <a:rPr lang="cs-CZ" i="1" dirty="0" err="1" smtClean="0"/>
              <a:t>snaz</a:t>
            </a:r>
            <a:r>
              <a:rPr lang="cs-CZ" i="1" dirty="0" smtClean="0"/>
              <a:t>-</a:t>
            </a:r>
            <a:r>
              <a:rPr lang="cs-CZ" i="1" strike="sngStrike" dirty="0" smtClean="0"/>
              <a:t>n-</a:t>
            </a:r>
            <a:r>
              <a:rPr lang="cs-CZ" i="1" dirty="0" smtClean="0"/>
              <a:t>š-í…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příklad: </a:t>
            </a:r>
            <a:r>
              <a:rPr lang="cs-CZ" i="1" dirty="0" err="1" smtClean="0"/>
              <a:t>dobr</a:t>
            </a:r>
            <a:r>
              <a:rPr lang="cs-CZ" i="1" dirty="0" smtClean="0"/>
              <a:t>-ý → (</a:t>
            </a:r>
            <a:r>
              <a:rPr lang="cs-CZ" i="1" dirty="0" err="1" smtClean="0"/>
              <a:t>nej</a:t>
            </a:r>
            <a:r>
              <a:rPr lang="cs-CZ" i="1" dirty="0" smtClean="0"/>
              <a:t>)lep-š-í </a:t>
            </a:r>
            <a:r>
              <a:rPr lang="cs-CZ" dirty="0" smtClean="0"/>
              <a:t>(stejně </a:t>
            </a:r>
            <a:r>
              <a:rPr lang="cs-CZ" i="1" dirty="0" smtClean="0"/>
              <a:t>malý, zlý, </a:t>
            </a:r>
            <a:r>
              <a:rPr lang="cs-CZ" i="1" dirty="0" err="1" smtClean="0"/>
              <a:t>vělký</a:t>
            </a:r>
            <a:r>
              <a:rPr lang="cs-CZ" i="1" dirty="0" smtClean="0"/>
              <a:t>, …</a:t>
            </a:r>
            <a:r>
              <a:rPr lang="cs-CZ" dirty="0" smtClean="0"/>
              <a:t>) </a:t>
            </a:r>
          </a:p>
          <a:p>
            <a:r>
              <a:rPr lang="cs-CZ" dirty="0" smtClean="0"/>
              <a:t>příklad: </a:t>
            </a:r>
            <a:r>
              <a:rPr lang="cs-CZ" i="1" dirty="0" smtClean="0"/>
              <a:t>uchvacující → (</a:t>
            </a:r>
            <a:r>
              <a:rPr lang="cs-CZ" i="1" dirty="0" err="1" smtClean="0"/>
              <a:t>nej</a:t>
            </a:r>
            <a:r>
              <a:rPr lang="cs-CZ" i="1" dirty="0" smtClean="0"/>
              <a:t>)uchvacujíc-n-</a:t>
            </a:r>
            <a:r>
              <a:rPr lang="cs-CZ" i="1" dirty="0" err="1" smtClean="0"/>
              <a:t>ěj</a:t>
            </a:r>
            <a:r>
              <a:rPr lang="cs-CZ" i="1" dirty="0" smtClean="0"/>
              <a:t>-š-í  </a:t>
            </a:r>
            <a:r>
              <a:rPr lang="cs-CZ" dirty="0" smtClean="0"/>
              <a:t>(všechna </a:t>
            </a:r>
            <a:r>
              <a:rPr lang="cs-CZ" dirty="0" err="1" smtClean="0"/>
              <a:t>dezaktualizovaná</a:t>
            </a:r>
            <a:r>
              <a:rPr lang="cs-CZ" dirty="0" smtClean="0"/>
              <a:t> procesuální na </a:t>
            </a:r>
            <a:r>
              <a:rPr lang="cs-CZ" i="1" dirty="0" smtClean="0"/>
              <a:t>ou-c-í/í-</a:t>
            </a:r>
            <a:r>
              <a:rPr lang="cs-CZ" i="1" dirty="0" err="1" smtClean="0"/>
              <a:t>cí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Význam: </a:t>
            </a:r>
            <a:r>
              <a:rPr lang="cs-CZ" i="1" dirty="0" smtClean="0"/>
              <a:t>mít vděk, moc, úspěch, hoden trestu. </a:t>
            </a:r>
            <a:r>
              <a:rPr lang="cs-CZ" dirty="0" smtClean="0"/>
              <a:t>U </a:t>
            </a:r>
            <a:r>
              <a:rPr lang="cs-CZ" i="1" dirty="0" smtClean="0"/>
              <a:t>možný </a:t>
            </a:r>
            <a:r>
              <a:rPr lang="cs-CZ" dirty="0" smtClean="0"/>
              <a:t>lze obhajovat i fundaci </a:t>
            </a:r>
            <a:r>
              <a:rPr lang="cs-CZ" dirty="0" smtClean="0">
                <a:solidFill>
                  <a:srgbClr val="00B050"/>
                </a:solidFill>
              </a:rPr>
              <a:t>slovesným kořenem</a:t>
            </a:r>
            <a:r>
              <a:rPr lang="cs-CZ" dirty="0" smtClean="0"/>
              <a:t>.  </a:t>
            </a:r>
          </a:p>
          <a:p>
            <a:r>
              <a:rPr lang="cs-CZ" i="1" dirty="0" smtClean="0"/>
              <a:t> </a:t>
            </a:r>
            <a:r>
              <a:rPr lang="cs-CZ" dirty="0" smtClean="0"/>
              <a:t>Mohou být tvary adjektiv na </a:t>
            </a:r>
            <a:r>
              <a:rPr lang="cs-CZ" i="1" dirty="0" smtClean="0"/>
              <a:t>–in </a:t>
            </a:r>
            <a:r>
              <a:rPr lang="cs-CZ" dirty="0" smtClean="0"/>
              <a:t>(typ </a:t>
            </a:r>
            <a:r>
              <a:rPr lang="cs-CZ" i="1" dirty="0" smtClean="0"/>
              <a:t>matčin</a:t>
            </a:r>
            <a:r>
              <a:rPr lang="cs-CZ" dirty="0" smtClean="0"/>
              <a:t>) homonymní s tvary substantiv na </a:t>
            </a:r>
            <a:r>
              <a:rPr lang="cs-CZ" i="1" dirty="0" smtClean="0"/>
              <a:t>–</a:t>
            </a:r>
            <a:r>
              <a:rPr lang="cs-CZ" i="1" dirty="0" err="1" smtClean="0"/>
              <a:t>ina</a:t>
            </a:r>
            <a:r>
              <a:rPr lang="cs-CZ" dirty="0" smtClean="0"/>
              <a:t> (</a:t>
            </a:r>
            <a:r>
              <a:rPr lang="cs-CZ" i="1" dirty="0" smtClean="0"/>
              <a:t>řezničina</a:t>
            </a:r>
            <a:r>
              <a:rPr lang="cs-CZ" dirty="0" smtClean="0"/>
              <a:t>)? – </a:t>
            </a:r>
            <a:r>
              <a:rPr lang="cs-CZ" i="1" dirty="0" smtClean="0">
                <a:solidFill>
                  <a:srgbClr val="FF0000"/>
                </a:solidFill>
              </a:rPr>
              <a:t>Řezničina ruka zůstala uťata na prkénku spolu s králičí kýtou.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42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Které adjektivum má v češtině pouze jmenné tvary?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 byste </a:t>
            </a:r>
            <a:r>
              <a:rPr lang="cs-CZ" b="1" u="sng" dirty="0" smtClean="0"/>
              <a:t>rádi</a:t>
            </a:r>
            <a:r>
              <a:rPr lang="cs-CZ" dirty="0" smtClean="0"/>
              <a:t> věděli, že?</a:t>
            </a:r>
          </a:p>
          <a:p>
            <a:r>
              <a:rPr lang="cs-CZ" dirty="0" smtClean="0"/>
              <a:t>Tak vězte, že je to adjektivum </a:t>
            </a:r>
            <a:r>
              <a:rPr lang="cs-CZ" i="1" dirty="0" smtClean="0"/>
              <a:t>rád (</a:t>
            </a:r>
            <a:r>
              <a:rPr lang="cs-CZ" dirty="0" smtClean="0"/>
              <a:t>tvary: </a:t>
            </a:r>
            <a:r>
              <a:rPr lang="cs-CZ" i="1" dirty="0" smtClean="0"/>
              <a:t>rád, ráda, rádo, rádi, rády, ráda </a:t>
            </a:r>
            <a:r>
              <a:rPr lang="cs-CZ" dirty="0" smtClean="0"/>
              <a:t>rozlišují rod a číslo, popř. pád, nemohou stát v přívlastku, ale pouze v přísudku nebo doplňku: </a:t>
            </a:r>
            <a:r>
              <a:rPr lang="cs-CZ" i="1" dirty="0" smtClean="0"/>
              <a:t>Šťastný student = student, který je rád. </a:t>
            </a:r>
            <a:r>
              <a:rPr lang="cs-CZ" dirty="0" smtClean="0"/>
              <a:t>Naopak jmenný tvar </a:t>
            </a:r>
            <a:r>
              <a:rPr lang="cs-CZ" i="1" dirty="0" smtClean="0"/>
              <a:t>mlád</a:t>
            </a:r>
            <a:r>
              <a:rPr lang="cs-CZ" dirty="0" smtClean="0"/>
              <a:t> může mít i tvar složený/adjektivní: </a:t>
            </a:r>
            <a:r>
              <a:rPr lang="cs-CZ" i="1" dirty="0" smtClean="0"/>
              <a:t>mladý student = student, který je mlád/mladý</a:t>
            </a:r>
            <a:r>
              <a:rPr lang="cs-CZ" dirty="0" smtClean="0"/>
              <a:t>)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Dalšími kandidáty jsou kompozita </a:t>
            </a:r>
            <a:r>
              <a:rPr lang="cs-CZ" i="1" dirty="0" smtClean="0"/>
              <a:t>milerád, jakživ, jaktěživ.</a:t>
            </a:r>
          </a:p>
          <a:p>
            <a:r>
              <a:rPr lang="cs-CZ" dirty="0" smtClean="0"/>
              <a:t>Mezi jmenné tvary jsou řazeny také tvary s neúplným paradigmatem, jako např. </a:t>
            </a:r>
            <a:r>
              <a:rPr lang="cs-CZ" i="1" dirty="0" smtClean="0"/>
              <a:t>vidno, radno, spadeno, práv.</a:t>
            </a:r>
            <a:r>
              <a:rPr lang="cs-CZ" dirty="0" smtClean="0"/>
              <a:t> Nelze je nahradit tvary složenými. </a:t>
            </a:r>
            <a:r>
              <a:rPr lang="cs-CZ" i="1" dirty="0" smtClean="0"/>
              <a:t>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49222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Jazykové hádanky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kterých slovesných tvarech lze v češtině odlišit vykání a tykání?</a:t>
            </a:r>
          </a:p>
          <a:p>
            <a:r>
              <a:rPr lang="cs-CZ" dirty="0" smtClean="0"/>
              <a:t>Kterým modem (způsobem) lze v češtině nahradit imperativ?</a:t>
            </a:r>
          </a:p>
          <a:p>
            <a:r>
              <a:rPr lang="cs-CZ" dirty="0" smtClean="0"/>
              <a:t>Lze v češtině vyjádřit imperativ 3. osoby?</a:t>
            </a:r>
          </a:p>
          <a:p>
            <a:r>
              <a:rPr lang="cs-CZ" dirty="0" smtClean="0"/>
              <a:t>Může slovesný tvar plnit funkci podmětu?</a:t>
            </a:r>
          </a:p>
          <a:p>
            <a:r>
              <a:rPr lang="cs-CZ" dirty="0" smtClean="0"/>
              <a:t>Je v češtině obligatorní užití osobního zájmena k vyjádření gramatické kategorie osoby?</a:t>
            </a:r>
          </a:p>
          <a:p>
            <a:r>
              <a:rPr lang="cs-CZ" dirty="0" smtClean="0"/>
              <a:t>Jak lze vyjádřit v češtině současnost/předčasnost dějů?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888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Vykání a tykání lze odlišit ve slovesných tvarech druhé osoby singuláru.</a:t>
            </a:r>
          </a:p>
          <a:p>
            <a:r>
              <a:rPr lang="cs-CZ" dirty="0" smtClean="0"/>
              <a:t>Indikativem (Přijďte/Přijdete zítra a vyřešíme to. ) i kondicionálem (</a:t>
            </a:r>
            <a:r>
              <a:rPr lang="cs-CZ" dirty="0" smtClean="0"/>
              <a:t>Přijďte/Přišel byste zítra a vyřešíme to.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Už jedenáctá odbila, </a:t>
            </a:r>
            <a:r>
              <a:rPr lang="cs-CZ" b="1" i="1" u="sng" dirty="0" smtClean="0"/>
              <a:t>chval</a:t>
            </a:r>
            <a:r>
              <a:rPr lang="cs-CZ" i="1" dirty="0" smtClean="0"/>
              <a:t> každý duch Hospodina.</a:t>
            </a:r>
          </a:p>
          <a:p>
            <a:r>
              <a:rPr lang="cs-CZ" b="1" i="1" u="sng" dirty="0" smtClean="0"/>
              <a:t>Krást</a:t>
            </a:r>
            <a:r>
              <a:rPr lang="cs-CZ" i="1" dirty="0" smtClean="0"/>
              <a:t> se nemá.</a:t>
            </a:r>
          </a:p>
          <a:p>
            <a:r>
              <a:rPr lang="cs-CZ" dirty="0" smtClean="0"/>
              <a:t>Není, obligatorní je pouze v </a:t>
            </a:r>
            <a:r>
              <a:rPr lang="cs-CZ" dirty="0" err="1" smtClean="0"/>
              <a:t>substandardním</a:t>
            </a:r>
            <a:r>
              <a:rPr lang="cs-CZ" dirty="0" smtClean="0"/>
              <a:t> tvoření 1. osoby préterita s vynecháním </a:t>
            </a:r>
            <a:r>
              <a:rPr lang="cs-CZ" dirty="0" err="1" smtClean="0"/>
              <a:t>auxiliáru</a:t>
            </a:r>
            <a:r>
              <a:rPr lang="cs-CZ" dirty="0" smtClean="0"/>
              <a:t> </a:t>
            </a:r>
            <a:r>
              <a:rPr lang="cs-CZ" i="1" dirty="0" smtClean="0"/>
              <a:t>být </a:t>
            </a:r>
            <a:r>
              <a:rPr lang="cs-CZ" dirty="0" smtClean="0"/>
              <a:t>(</a:t>
            </a:r>
            <a:r>
              <a:rPr lang="cs-CZ" i="1" dirty="0" smtClean="0"/>
              <a:t>Já tam šel. My to viděli.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Pomocí přechodníku přítomného (současnost) a minulého (předčasnost).</a:t>
            </a:r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dirty="0" smtClean="0"/>
          </a:p>
          <a:p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981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Jazykové hádanky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Jaký je základní tvar slovesa na 3?</a:t>
            </a:r>
          </a:p>
          <a:p>
            <a:r>
              <a:rPr lang="cs-CZ" dirty="0" smtClean="0"/>
              <a:t>Ke které slovesné třídě/ ke kterému vzoru mohu patřit slovesa, která mají základní tvar tři písmena (třeba </a:t>
            </a:r>
            <a:r>
              <a:rPr lang="cs-CZ" i="1" dirty="0" smtClean="0"/>
              <a:t>být, mít, …</a:t>
            </a:r>
            <a:r>
              <a:rPr lang="cs-CZ" dirty="0" smtClean="0"/>
              <a:t>)?</a:t>
            </a:r>
          </a:p>
          <a:p>
            <a:r>
              <a:rPr lang="cs-CZ" dirty="0" smtClean="0"/>
              <a:t>Existuje v češtině sloveso, jehož určitý tvar končí na</a:t>
            </a:r>
            <a:r>
              <a:rPr lang="cs-CZ" b="1" u="sng" dirty="0" smtClean="0"/>
              <a:t> </a:t>
            </a:r>
            <a:r>
              <a:rPr lang="cs-CZ" b="1" i="1" u="sng" dirty="0" smtClean="0"/>
              <a:t>t</a:t>
            </a:r>
            <a:r>
              <a:rPr lang="cs-CZ" dirty="0" smtClean="0"/>
              <a:t>?</a:t>
            </a:r>
          </a:p>
          <a:p>
            <a:r>
              <a:rPr lang="cs-CZ" dirty="0" smtClean="0"/>
              <a:t>Může přísudkový tvar slovesa v češtině končit na jinou souhlásku než </a:t>
            </a:r>
            <a:r>
              <a:rPr lang="cs-CZ" b="1" i="1" u="sng" dirty="0" smtClean="0"/>
              <a:t>m, š, l, j</a:t>
            </a:r>
            <a:r>
              <a:rPr lang="cs-CZ" i="1" dirty="0" smtClean="0"/>
              <a:t>?</a:t>
            </a:r>
          </a:p>
          <a:p>
            <a:r>
              <a:rPr lang="cs-CZ" i="1" dirty="0" smtClean="0"/>
              <a:t>Existuje český slovesný tvar, který by zároveň měl význam imperativu a indikativu?</a:t>
            </a:r>
          </a:p>
          <a:p>
            <a:r>
              <a:rPr lang="cs-CZ" i="1" dirty="0" smtClean="0"/>
              <a:t>Na tel končí v češtině kolem tisícovky substantiv, může na </a:t>
            </a:r>
            <a:r>
              <a:rPr lang="cs-CZ" b="1" i="1" u="sng" dirty="0" smtClean="0"/>
              <a:t>tel</a:t>
            </a:r>
            <a:r>
              <a:rPr lang="cs-CZ" i="1" dirty="0" smtClean="0"/>
              <a:t> končit slovesný tvar?</a:t>
            </a:r>
          </a:p>
          <a:p>
            <a:r>
              <a:rPr lang="cs-CZ" i="1" dirty="0" smtClean="0"/>
              <a:t>V češtině se hláska </a:t>
            </a:r>
            <a:r>
              <a:rPr lang="en-US" i="1" dirty="0" smtClean="0"/>
              <a:t>[</a:t>
            </a:r>
            <a:r>
              <a:rPr lang="cs-CZ" i="1" dirty="0" smtClean="0"/>
              <a:t>e</a:t>
            </a:r>
            <a:r>
              <a:rPr lang="en-US" i="1" dirty="0" smtClean="0"/>
              <a:t>]</a:t>
            </a:r>
            <a:r>
              <a:rPr lang="cs-CZ" i="1" dirty="0" smtClean="0"/>
              <a:t> graficky realizuje jako </a:t>
            </a:r>
            <a:r>
              <a:rPr lang="cs-CZ" b="1" i="1" u="sng" dirty="0" smtClean="0"/>
              <a:t>e</a:t>
            </a:r>
            <a:r>
              <a:rPr lang="cs-CZ" i="1" dirty="0" smtClean="0"/>
              <a:t> nebo jako </a:t>
            </a:r>
            <a:r>
              <a:rPr lang="cs-CZ" b="1" i="1" u="sng" dirty="0" smtClean="0"/>
              <a:t>ě</a:t>
            </a:r>
            <a:r>
              <a:rPr lang="cs-CZ" i="1" dirty="0" smtClean="0"/>
              <a:t>. Jaká je distribuce obou variant v koncovkách českých sloves?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850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Buď mohou být nepravidelná (nelze je zařadit ke třídě a vzoru – </a:t>
            </a:r>
            <a:r>
              <a:rPr lang="cs-CZ" i="1" dirty="0" smtClean="0"/>
              <a:t>být, mít, jít, jet, … </a:t>
            </a:r>
            <a:r>
              <a:rPr lang="cs-CZ" dirty="0" smtClean="0"/>
              <a:t>nebo mohou patřit do 3. třídy ke vzoru </a:t>
            </a:r>
            <a:r>
              <a:rPr lang="cs-CZ" i="1" dirty="0" smtClean="0"/>
              <a:t>krýt</a:t>
            </a:r>
            <a:r>
              <a:rPr lang="cs-CZ" dirty="0" smtClean="0"/>
              <a:t>).</a:t>
            </a:r>
          </a:p>
          <a:p>
            <a:r>
              <a:rPr lang="cs-CZ" dirty="0" smtClean="0"/>
              <a:t>Tak </a:t>
            </a:r>
            <a:r>
              <a:rPr lang="cs-CZ" b="1" i="1" u="sng" dirty="0" smtClean="0"/>
              <a:t>jest</a:t>
            </a:r>
            <a:r>
              <a:rPr lang="cs-CZ" dirty="0" smtClean="0"/>
              <a:t>.</a:t>
            </a:r>
          </a:p>
          <a:p>
            <a:r>
              <a:rPr lang="cs-CZ" dirty="0" smtClean="0"/>
              <a:t>Zajisté, imperativ 2. </a:t>
            </a:r>
            <a:r>
              <a:rPr lang="cs-CZ" dirty="0" err="1" smtClean="0"/>
              <a:t>sg</a:t>
            </a:r>
            <a:r>
              <a:rPr lang="cs-CZ" dirty="0" smtClean="0"/>
              <a:t>. může končit téměř na všechny souhlásky, na –s končí tvary 2. </a:t>
            </a:r>
            <a:r>
              <a:rPr lang="cs-CZ" dirty="0" err="1" smtClean="0"/>
              <a:t>sg</a:t>
            </a:r>
            <a:r>
              <a:rPr lang="cs-CZ" dirty="0" smtClean="0"/>
              <a:t>. min. času s volným morfem –s za </a:t>
            </a:r>
            <a:r>
              <a:rPr lang="cs-CZ" dirty="0" err="1" smtClean="0"/>
              <a:t>auxiliár</a:t>
            </a:r>
            <a:r>
              <a:rPr lang="cs-CZ" dirty="0" smtClean="0"/>
              <a:t> </a:t>
            </a:r>
            <a:r>
              <a:rPr lang="cs-CZ" i="1" dirty="0" smtClean="0"/>
              <a:t>jsi </a:t>
            </a:r>
            <a:r>
              <a:rPr lang="cs-CZ" dirty="0" smtClean="0"/>
              <a:t>(</a:t>
            </a:r>
            <a:r>
              <a:rPr lang="cs-CZ" i="1" dirty="0" smtClean="0"/>
              <a:t>přišels), </a:t>
            </a:r>
            <a:r>
              <a:rPr lang="cs-CZ" dirty="0" smtClean="0"/>
              <a:t>tvary s apokopovaným –l (</a:t>
            </a:r>
            <a:r>
              <a:rPr lang="cs-CZ" dirty="0" err="1" smtClean="0"/>
              <a:t>nemoh</a:t>
            </a:r>
            <a:r>
              <a:rPr lang="cs-CZ" dirty="0" smtClean="0"/>
              <a:t>, uved, dones, …) mohou končit </a:t>
            </a:r>
            <a:r>
              <a:rPr lang="cs-CZ" dirty="0" smtClean="0"/>
              <a:t>téměř na všechny souhlásky.</a:t>
            </a:r>
          </a:p>
          <a:p>
            <a:r>
              <a:rPr lang="cs-CZ" b="1" i="1" u="sng" dirty="0" smtClean="0"/>
              <a:t>Vezme</a:t>
            </a:r>
            <a:r>
              <a:rPr lang="cs-CZ" i="1" dirty="0" smtClean="0"/>
              <a:t> seno do stodoly = Musí vzít/ Musíme vézt seno do stodoly.</a:t>
            </a:r>
            <a:endParaRPr lang="cs-CZ" dirty="0" smtClean="0"/>
          </a:p>
          <a:p>
            <a:r>
              <a:rPr lang="cs-CZ" b="1" i="1" u="sng" dirty="0" smtClean="0"/>
              <a:t>Ustel</a:t>
            </a:r>
            <a:r>
              <a:rPr lang="cs-CZ" i="1" dirty="0" smtClean="0"/>
              <a:t> si postel.</a:t>
            </a:r>
          </a:p>
          <a:p>
            <a:r>
              <a:rPr lang="cs-CZ" dirty="0" smtClean="0"/>
              <a:t>Koncovka se vyskytuje a) ve 3.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dirty="0" err="1" smtClean="0"/>
              <a:t>ind</a:t>
            </a:r>
            <a:r>
              <a:rPr lang="cs-CZ" dirty="0" smtClean="0"/>
              <a:t>. </a:t>
            </a:r>
            <a:r>
              <a:rPr lang="cs-CZ" dirty="0" err="1" smtClean="0"/>
              <a:t>préz</a:t>
            </a:r>
            <a:r>
              <a:rPr lang="cs-CZ" dirty="0" smtClean="0"/>
              <a:t> akt. a b) v </a:t>
            </a:r>
            <a:r>
              <a:rPr lang="cs-CZ" dirty="0" err="1" smtClean="0"/>
              <a:t>mask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přechodníku přít. Distribuce je následující: v případě a) má grafickou variantu </a:t>
            </a:r>
            <a:r>
              <a:rPr lang="cs-CZ" b="1" i="1" u="sng" dirty="0" smtClean="0"/>
              <a:t>ě </a:t>
            </a:r>
            <a:r>
              <a:rPr lang="cs-CZ" dirty="0" smtClean="0"/>
              <a:t>pouze sloveso </a:t>
            </a:r>
            <a:r>
              <a:rPr lang="cs-CZ" i="1" dirty="0" smtClean="0"/>
              <a:t>stonat </a:t>
            </a:r>
            <a:r>
              <a:rPr lang="cs-CZ" dirty="0" smtClean="0"/>
              <a:t>a jeho prefigované varianty (</a:t>
            </a:r>
            <a:r>
              <a:rPr lang="cs-CZ" i="1" dirty="0" smtClean="0"/>
              <a:t>stůně, zastůně, …</a:t>
            </a:r>
            <a:r>
              <a:rPr lang="cs-CZ" dirty="0" smtClean="0"/>
              <a:t>), v případě b) mají variantu </a:t>
            </a:r>
            <a:r>
              <a:rPr lang="cs-CZ" b="1" i="1" u="sng" dirty="0" smtClean="0"/>
              <a:t>ě</a:t>
            </a:r>
            <a:r>
              <a:rPr lang="cs-CZ" dirty="0" smtClean="0"/>
              <a:t> pouze slovesa 4. třídu typu </a:t>
            </a:r>
            <a:r>
              <a:rPr lang="cs-CZ" i="1" dirty="0" smtClean="0"/>
              <a:t>prosit, trpět, </a:t>
            </a:r>
            <a:r>
              <a:rPr lang="cs-CZ" dirty="0" smtClean="0"/>
              <a:t>jejichž kořen končí na </a:t>
            </a:r>
            <a:r>
              <a:rPr lang="en-US" dirty="0" smtClean="0"/>
              <a:t>[</a:t>
            </a:r>
            <a:r>
              <a:rPr lang="en-US" dirty="0" err="1" smtClean="0"/>
              <a:t>bpfvm</a:t>
            </a:r>
            <a:r>
              <a:rPr lang="cs-CZ" dirty="0" err="1" smtClean="0"/>
              <a:t>ďťň</a:t>
            </a:r>
            <a:r>
              <a:rPr lang="en-US" dirty="0" smtClean="0"/>
              <a:t>]</a:t>
            </a:r>
            <a:r>
              <a:rPr lang="cs-CZ" dirty="0"/>
              <a:t> </a:t>
            </a:r>
            <a:r>
              <a:rPr lang="cs-CZ" dirty="0" smtClean="0"/>
              <a:t>– např. </a:t>
            </a:r>
            <a:r>
              <a:rPr lang="cs-CZ" i="1" dirty="0" smtClean="0"/>
              <a:t>svrbě, trpě, mluvě, strmě, chodě, klátě, kloně</a:t>
            </a:r>
            <a:r>
              <a:rPr lang="cs-CZ" dirty="0" smtClean="0"/>
              <a:t> a sloveso </a:t>
            </a:r>
            <a:r>
              <a:rPr lang="cs-CZ" i="1" dirty="0" smtClean="0"/>
              <a:t>chtít (chtě, nechtě).</a:t>
            </a:r>
            <a:endParaRPr lang="cs-CZ" b="1" i="1" u="sng" dirty="0" smtClean="0"/>
          </a:p>
          <a:p>
            <a:endParaRPr lang="cs-CZ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81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Lze tvořit adjektiva sufixy -</a:t>
            </a:r>
            <a:r>
              <a:rPr lang="cs-CZ" i="1" dirty="0" err="1" smtClean="0"/>
              <a:t>ův</a:t>
            </a:r>
            <a:r>
              <a:rPr lang="cs-CZ" i="1" dirty="0" smtClean="0"/>
              <a:t>/-in</a:t>
            </a:r>
            <a:r>
              <a:rPr lang="cs-CZ" dirty="0" smtClean="0"/>
              <a:t> i od názvů neživotných entit?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Znáte verše Karla Hynka Máchy?</a:t>
            </a:r>
          </a:p>
          <a:p>
            <a:r>
              <a:rPr lang="cs-CZ" i="1" dirty="0" smtClean="0"/>
              <a:t>Svou lásku slavík růži pěl, </a:t>
            </a:r>
            <a:r>
              <a:rPr lang="cs-CZ" b="1" i="1" u="sng" dirty="0" err="1" smtClean="0"/>
              <a:t>růžinu</a:t>
            </a:r>
            <a:r>
              <a:rPr lang="cs-CZ" i="1" dirty="0" smtClean="0"/>
              <a:t> jevil vonný vzdech.</a:t>
            </a:r>
          </a:p>
          <a:p>
            <a:r>
              <a:rPr lang="cs-CZ" dirty="0" smtClean="0"/>
              <a:t>Od personifikovaných užití (</a:t>
            </a:r>
            <a:r>
              <a:rPr lang="cs-CZ" b="1" i="1" u="sng" dirty="0" err="1" smtClean="0"/>
              <a:t>fordův</a:t>
            </a:r>
            <a:r>
              <a:rPr lang="cs-CZ" i="1" dirty="0" smtClean="0"/>
              <a:t> motor</a:t>
            </a:r>
            <a:r>
              <a:rPr lang="cs-CZ" dirty="0" smtClean="0"/>
              <a:t>) substantiv označujících neživé entity adjektiva na </a:t>
            </a:r>
            <a:r>
              <a:rPr lang="cs-CZ" i="1" dirty="0" err="1" smtClean="0"/>
              <a:t>ův</a:t>
            </a:r>
            <a:r>
              <a:rPr lang="cs-CZ" i="1" dirty="0" smtClean="0"/>
              <a:t>/in</a:t>
            </a:r>
            <a:r>
              <a:rPr lang="cs-CZ" dirty="0" smtClean="0"/>
              <a:t> tvořit lze.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39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Jaký slovní druh mohou mít slova končící na </a:t>
            </a:r>
            <a:r>
              <a:rPr lang="cs-CZ" b="1" i="1" u="sng" dirty="0" err="1" smtClean="0"/>
              <a:t>telno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Substntivum</a:t>
            </a:r>
            <a:r>
              <a:rPr lang="cs-CZ" i="1" dirty="0" smtClean="0"/>
              <a:t>: Bílá písmena se místy ztrácela do </a:t>
            </a:r>
            <a:r>
              <a:rPr lang="cs-CZ" b="1" i="1" u="sng" dirty="0" smtClean="0"/>
              <a:t>neviditelna</a:t>
            </a:r>
            <a:r>
              <a:rPr lang="cs-CZ" i="1" dirty="0" smtClean="0"/>
              <a:t>, přesto bylo možno číst na bočních stěnách vozu "Hadi a jiní plazi". </a:t>
            </a:r>
          </a:p>
          <a:p>
            <a:r>
              <a:rPr lang="cs-CZ" dirty="0" smtClean="0"/>
              <a:t>Adjektivum jmenný tvar: </a:t>
            </a:r>
            <a:r>
              <a:rPr lang="cs-CZ" i="1" dirty="0" smtClean="0"/>
              <a:t>Těsně pod horním stropem byly </a:t>
            </a:r>
            <a:r>
              <a:rPr lang="cs-CZ" b="1" i="1" dirty="0" smtClean="0"/>
              <a:t>viditelny</a:t>
            </a:r>
            <a:r>
              <a:rPr lang="cs-CZ" i="1" dirty="0" smtClean="0"/>
              <a:t> v odstupu asi 1,4 m zhruba 3 m dlouhé svislé trhliny.</a:t>
            </a:r>
          </a:p>
          <a:p>
            <a:r>
              <a:rPr lang="cs-CZ" dirty="0" smtClean="0"/>
              <a:t>Adverbium (vzniklé ustrnutím tvaru jména): </a:t>
            </a:r>
            <a:r>
              <a:rPr lang="pl-PL" i="1" dirty="0" smtClean="0"/>
              <a:t>Nejhůře </a:t>
            </a:r>
            <a:r>
              <a:rPr lang="pl-PL" b="1" i="1" dirty="0" smtClean="0"/>
              <a:t>dýchatelno</a:t>
            </a:r>
            <a:r>
              <a:rPr lang="pl-PL" i="1" dirty="0" smtClean="0"/>
              <a:t> bylo na severu Čech od 16. do 19. ledna.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19143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Mohou jmenné tvary adjektiv plnit všechny funkce, které běžně adjektiva plní?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výše, nemohou.</a:t>
            </a:r>
          </a:p>
          <a:p>
            <a:r>
              <a:rPr lang="cs-CZ" dirty="0" smtClean="0"/>
              <a:t>Jmenné tvary adjektiv mohou plnit pouze sekundární funkce ADJEKTIV.</a:t>
            </a:r>
          </a:p>
          <a:p>
            <a:r>
              <a:rPr lang="cs-CZ" dirty="0" smtClean="0"/>
              <a:t>Nemohou stát v přívlastku (primární funkce),</a:t>
            </a:r>
          </a:p>
          <a:p>
            <a:r>
              <a:rPr lang="cs-CZ" dirty="0" smtClean="0"/>
              <a:t>ale pouze ve jmenné části přísudku: </a:t>
            </a:r>
            <a:r>
              <a:rPr lang="cs-CZ" i="1" dirty="0" smtClean="0"/>
              <a:t>Petr je </a:t>
            </a:r>
            <a:r>
              <a:rPr lang="cs-CZ" b="1" i="1" dirty="0" smtClean="0"/>
              <a:t>živ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nebo doplňku: </a:t>
            </a:r>
            <a:r>
              <a:rPr lang="cs-CZ" i="1" dirty="0" smtClean="0"/>
              <a:t>Petr chodí od jara do zimy </a:t>
            </a:r>
            <a:r>
              <a:rPr lang="cs-CZ" b="1" i="1" dirty="0" smtClean="0"/>
              <a:t>bos</a:t>
            </a:r>
            <a:r>
              <a:rPr lang="cs-CZ" i="1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397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byste argumentovali pro adjektivní slovnědruhovou platnost slov jako </a:t>
            </a:r>
            <a:r>
              <a:rPr lang="cs-CZ" b="1" i="1" u="sng" dirty="0" smtClean="0"/>
              <a:t>poslední, jiný, stejný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slova </a:t>
            </a:r>
            <a:r>
              <a:rPr lang="cs-CZ" i="1" dirty="0" smtClean="0"/>
              <a:t>poslední, jiný, stejný </a:t>
            </a:r>
            <a:r>
              <a:rPr lang="cs-CZ" dirty="0" smtClean="0"/>
              <a:t>mají adjektivní flexi a i syntakticky plní funkce adjektiv, nicméně jsou mezi nimi rozdíly.</a:t>
            </a:r>
          </a:p>
          <a:p>
            <a:r>
              <a:rPr lang="cs-CZ" i="1" dirty="0" smtClean="0"/>
              <a:t>poslední </a:t>
            </a:r>
            <a:r>
              <a:rPr lang="cs-CZ" dirty="0" smtClean="0"/>
              <a:t>lze interpretovat i jako neurčitou řadovou číslovku, a to na základě sémantiky </a:t>
            </a:r>
          </a:p>
          <a:p>
            <a:r>
              <a:rPr lang="cs-CZ" i="1" dirty="0" smtClean="0"/>
              <a:t>jiný </a:t>
            </a:r>
            <a:r>
              <a:rPr lang="cs-CZ" dirty="0" smtClean="0"/>
              <a:t>lze interpretovat jako zájmeno (opak </a:t>
            </a:r>
            <a:r>
              <a:rPr lang="cs-CZ" i="1" dirty="0" smtClean="0"/>
              <a:t>týž</a:t>
            </a:r>
            <a:r>
              <a:rPr lang="cs-CZ" dirty="0" smtClean="0"/>
              <a:t>), slovosledně pro </a:t>
            </a:r>
            <a:r>
              <a:rPr lang="cs-CZ" i="1" dirty="0" smtClean="0"/>
              <a:t>jiný </a:t>
            </a:r>
            <a:r>
              <a:rPr lang="cs-CZ" dirty="0" smtClean="0"/>
              <a:t>neplatí ovšem stejné restrikce (</a:t>
            </a:r>
            <a:r>
              <a:rPr lang="cs-CZ" i="1" dirty="0" smtClean="0"/>
              <a:t>týž malý hrdina / * malý týž hrdina </a:t>
            </a:r>
            <a:r>
              <a:rPr lang="cs-CZ" dirty="0" smtClean="0"/>
              <a:t>ALE </a:t>
            </a:r>
            <a:r>
              <a:rPr lang="cs-CZ" i="1" dirty="0" smtClean="0"/>
              <a:t>jiné malé auto / malé jiné auto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stejný </a:t>
            </a:r>
            <a:r>
              <a:rPr lang="cs-CZ" dirty="0" smtClean="0"/>
              <a:t>lze interpretovat jako zájmeno (synonymum </a:t>
            </a:r>
            <a:r>
              <a:rPr lang="cs-CZ" i="1" dirty="0" smtClean="0"/>
              <a:t>týž</a:t>
            </a:r>
            <a:r>
              <a:rPr lang="cs-CZ" dirty="0" smtClean="0"/>
              <a:t>), slovosledně pro </a:t>
            </a:r>
            <a:r>
              <a:rPr lang="cs-CZ" i="1" dirty="0" smtClean="0"/>
              <a:t>stejn</a:t>
            </a:r>
            <a:r>
              <a:rPr lang="cs-CZ" i="1" dirty="0" smtClean="0"/>
              <a:t>ý </a:t>
            </a:r>
            <a:r>
              <a:rPr lang="cs-CZ" dirty="0" smtClean="0"/>
              <a:t>neplatí ovšem stejné restrikce (</a:t>
            </a:r>
            <a:r>
              <a:rPr lang="cs-CZ" i="1" dirty="0" smtClean="0"/>
              <a:t>týž bílý svetr / * bílý týž svetr </a:t>
            </a:r>
            <a:r>
              <a:rPr lang="cs-CZ" dirty="0" smtClean="0"/>
              <a:t>ALE </a:t>
            </a:r>
            <a:r>
              <a:rPr lang="cs-CZ" i="1" dirty="0" smtClean="0"/>
              <a:t>stejný bílý svetr / bílý stejný svetr</a:t>
            </a:r>
            <a:r>
              <a:rPr lang="cs-CZ" dirty="0" smtClean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7511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 češtině existuje slovesa </a:t>
            </a:r>
            <a:r>
              <a:rPr lang="cs-CZ" i="1" dirty="0" smtClean="0"/>
              <a:t>zabývat vzývat</a:t>
            </a:r>
            <a:r>
              <a:rPr lang="cs-CZ" dirty="0" smtClean="0"/>
              <a:t>. Mohlo by v případě tvarů </a:t>
            </a:r>
            <a:r>
              <a:rPr lang="cs-CZ" i="1" dirty="0" err="1" smtClean="0"/>
              <a:t>zabívat</a:t>
            </a:r>
            <a:r>
              <a:rPr lang="cs-CZ" i="1" dirty="0" smtClean="0"/>
              <a:t> </a:t>
            </a:r>
            <a:r>
              <a:rPr lang="cs-CZ" dirty="0" smtClean="0"/>
              <a:t>a</a:t>
            </a:r>
            <a:r>
              <a:rPr lang="cs-CZ" i="1" dirty="0" smtClean="0"/>
              <a:t> </a:t>
            </a:r>
            <a:r>
              <a:rPr lang="cs-CZ" i="1" dirty="0" err="1" smtClean="0"/>
              <a:t>vzívat</a:t>
            </a:r>
            <a:r>
              <a:rPr lang="cs-CZ" i="1" dirty="0" smtClean="0"/>
              <a:t> </a:t>
            </a:r>
            <a:r>
              <a:rPr lang="cs-CZ" dirty="0" smtClean="0"/>
              <a:t>jít o jinou chybu než o chybu pravopisnou?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Mohlo. </a:t>
            </a:r>
            <a:endParaRPr lang="cs-CZ" dirty="0"/>
          </a:p>
          <a:p>
            <a:r>
              <a:rPr lang="cs-CZ" dirty="0" smtClean="0"/>
              <a:t>Od slovesa </a:t>
            </a:r>
            <a:r>
              <a:rPr lang="cs-CZ" i="1" dirty="0" smtClean="0"/>
              <a:t>zabít </a:t>
            </a:r>
            <a:r>
              <a:rPr lang="cs-CZ" dirty="0" smtClean="0"/>
              <a:t>se tvoří sekundární imperfektivum </a:t>
            </a:r>
            <a:r>
              <a:rPr lang="cs-CZ" i="1" dirty="0" smtClean="0"/>
              <a:t>zabíjet</a:t>
            </a:r>
            <a:r>
              <a:rPr lang="cs-CZ" dirty="0" smtClean="0"/>
              <a:t>. Od slovesa </a:t>
            </a:r>
            <a:r>
              <a:rPr lang="cs-CZ" i="1" dirty="0" smtClean="0"/>
              <a:t>zašít, užít </a:t>
            </a:r>
            <a:r>
              <a:rPr lang="cs-CZ" dirty="0" smtClean="0"/>
              <a:t>se tvoří </a:t>
            </a:r>
            <a:r>
              <a:rPr lang="cs-CZ" dirty="0" smtClean="0"/>
              <a:t>sekundární imperfektiva </a:t>
            </a:r>
            <a:r>
              <a:rPr lang="cs-CZ" i="1" dirty="0" smtClean="0"/>
              <a:t>zašívat, užívat. </a:t>
            </a:r>
            <a:r>
              <a:rPr lang="cs-CZ" dirty="0" smtClean="0"/>
              <a:t>Pokud by dítě/cizinec tvořil podle druhého modelu, mohl by vytvořit sekundární imperfektivum </a:t>
            </a:r>
            <a:r>
              <a:rPr lang="cs-CZ" i="1" dirty="0" smtClean="0"/>
              <a:t>zabít → *</a:t>
            </a:r>
            <a:r>
              <a:rPr lang="cs-CZ" i="1" dirty="0" err="1" smtClean="0"/>
              <a:t>zabívat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Od slovesa </a:t>
            </a:r>
            <a:r>
              <a:rPr lang="cs-CZ" i="1" dirty="0" smtClean="0"/>
              <a:t>vzít</a:t>
            </a:r>
            <a:r>
              <a:rPr lang="cs-CZ" dirty="0" smtClean="0"/>
              <a:t> se  sekundární imperfektivum netvoří (vidová opozice je supletivní – brát). Pokud by dítě/cizinec tvořil podle výše uvedeného modelu, mohl by vytvořit sekundární imperfektivum </a:t>
            </a:r>
            <a:r>
              <a:rPr lang="cs-CZ" i="1" dirty="0" smtClean="0"/>
              <a:t>vzít → *</a:t>
            </a:r>
            <a:r>
              <a:rPr lang="cs-CZ" i="1" dirty="0" err="1" smtClean="0"/>
              <a:t>vzívat</a:t>
            </a:r>
            <a:r>
              <a:rPr lang="cs-CZ" i="1" dirty="0" smtClean="0"/>
              <a:t>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224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Existuje v češtině slovesa s infinitivem na </a:t>
            </a:r>
            <a:r>
              <a:rPr lang="cs-CZ" b="1" i="1" u="sng" dirty="0" err="1" smtClean="0"/>
              <a:t>ovat</a:t>
            </a:r>
            <a:r>
              <a:rPr lang="cs-CZ" dirty="0" smtClean="0"/>
              <a:t>, které netvoří tvary podle typu </a:t>
            </a:r>
            <a:r>
              <a:rPr lang="cs-CZ" b="1" i="1" u="sng" dirty="0" smtClean="0"/>
              <a:t>kupovat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ANO. Třeba </a:t>
            </a:r>
            <a:r>
              <a:rPr lang="cs-CZ" i="1" dirty="0" smtClean="0"/>
              <a:t>chovat.</a:t>
            </a:r>
            <a:endParaRPr lang="cs-CZ" dirty="0" smtClean="0"/>
          </a:p>
          <a:p>
            <a:r>
              <a:rPr lang="cs-CZ" dirty="0" smtClean="0"/>
              <a:t>V korpusu najdete možnosti </a:t>
            </a:r>
            <a:r>
              <a:rPr lang="cs-CZ" dirty="0" err="1" smtClean="0"/>
              <a:t>cql</a:t>
            </a:r>
            <a:r>
              <a:rPr lang="cs-CZ" dirty="0" smtClean="0"/>
              <a:t> dotazem: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https://kontext.korpus.cz/view?ctxattrs=word%2Clemma%2Ctag&amp;attr_vmode=mixed&amp;pagesize=40&amp;q=~PxdVNIpEIvUe&amp;viewmode=kwic&amp;attrs=word%2Clemma%2Ctag&amp;corpname=syn2015&amp;attr_allpos=all</a:t>
            </a:r>
            <a:endParaRPr lang="de-DE" dirty="0" smtClean="0"/>
          </a:p>
          <a:p>
            <a:endParaRPr lang="de-DE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418" y="2677319"/>
            <a:ext cx="882015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4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https://kontext.korpus.cz/freqs?ctxattrs=word%2Clemma%2Ctag&amp;attr_vmode=mixed&amp;pagesize=40&amp;q=~PxdVNIpEIvUe&amp;viewmode=kwic&amp;attrs=word%2Clemma%2Ctag&amp;corpname=syn2015&amp;attr_allpos=all&amp;fcrit=lemma%2Fe%200~0%3E0&amp;flimit=1&amp;freq_sort=&amp;fpage=1&amp;ftt_include_empty=</a:t>
            </a:r>
            <a:endParaRPr lang="cs-CZ" sz="2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6559" y="1825625"/>
            <a:ext cx="251888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4148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1674</Words>
  <Application>Microsoft Office PowerPoint</Application>
  <PresentationFormat>Širokoúhlá obrazovka</PresentationFormat>
  <Paragraphs>117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Jazykové hádanky</vt:lpstr>
      <vt:lpstr>Které adjektivum má v češtině pouze jmenné tvary?</vt:lpstr>
      <vt:lpstr>Lze tvořit adjektiva sufixy -ův/-in i od názvů neživotných entit?</vt:lpstr>
      <vt:lpstr>Jaký slovní druh mohou mít slova končící na telno?</vt:lpstr>
      <vt:lpstr>Mohou jmenné tvary adjektiv plnit všechny funkce, které běžně adjektiva plní?</vt:lpstr>
      <vt:lpstr>Jak byste argumentovali pro adjektivní slovnědruhovou platnost slov jako poslední, jiný, stejný?</vt:lpstr>
      <vt:lpstr>V češtině existuje slovesa zabývat vzývat. Mohlo by v případě tvarů zabívat a vzívat jít o jinou chybu než o chybu pravopisnou?</vt:lpstr>
      <vt:lpstr>Existuje v češtině slovesa s infinitivem na ovat, které netvoří tvary podle typu kupovat?</vt:lpstr>
      <vt:lpstr>https://kontext.korpus.cz/freqs?ctxattrs=word%2Clemma%2Ctag&amp;attr_vmode=mixed&amp;pagesize=40&amp;q=~PxdVNIpEIvUe&amp;viewmode=kwic&amp;attrs=word%2Clemma%2Ctag&amp;corpname=syn2015&amp;attr_allpos=all&amp;fcrit=lemma%2Fe%200~0%3E0&amp;flimit=1&amp;freq_sort=&amp;fpage=1&amp;ftt_include_empty=</vt:lpstr>
      <vt:lpstr>Existuje v češtině sloveso, jehož tvar ve 3. osobě sg. indikativu prézentu aktiva končí na ne a nemá infinitiv na nout? </vt:lpstr>
      <vt:lpstr>Liší se významově dvojice sloves tančit/tancovat, nořit/norovat, škodit/škodovat, trefit/trefovat, hostit/hostovat, cílit/cílovat, stínit/stínovat, pářit/párovat, hubit/hubovat, rejdit/rejdovat, roubit/roubovat, uzlit/uzlovat? </vt:lpstr>
      <vt:lpstr>uzlit/uzlovat</vt:lpstr>
      <vt:lpstr>Existují v češtině věty, v nichž se objevuje … bude jít… nebo … bude jet…?</vt:lpstr>
      <vt:lpstr>Kolik významů mohou mít tvary sloves jako nezmař a nevraž?</vt:lpstr>
      <vt:lpstr>Je pravdivé následující tvrzení? „Začíná-li sloveso na nad, pak se o prefix nad- jedná tehdy a jen tehdy, následuje-li za d souhláska.“</vt:lpstr>
      <vt:lpstr>Je pravdivé následující tvrzení? „Prefixy končící na souhlásku (nad, pod, před, od, s, z, v, roz) mají vokalizovanou variantu vždy, pokud následuje skupina souhlásek.“</vt:lpstr>
      <vt:lpstr>Jak byste argumentovali pro/proti prepozicionální platnost(i) spojení týkající se a směřující k/do/od? </vt:lpstr>
      <vt:lpstr>Jazykové hádanky</vt:lpstr>
      <vt:lpstr>ŘEŠENÍ</vt:lpstr>
      <vt:lpstr>Jazykové hádanky</vt:lpstr>
      <vt:lpstr>ŘEŠENÍ</vt:lpstr>
      <vt:lpstr>Jazykové hádanky</vt:lpstr>
      <vt:lpstr>ŘEŠENÍ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Jazykové hádanky</dc:title>
  <dc:creator>petr</dc:creator>
  <cp:lastModifiedBy>petr</cp:lastModifiedBy>
  <cp:revision>14</cp:revision>
  <dcterms:created xsi:type="dcterms:W3CDTF">2020-04-22T12:50:20Z</dcterms:created>
  <dcterms:modified xsi:type="dcterms:W3CDTF">2020-04-22T14:42:16Z</dcterms:modified>
</cp:coreProperties>
</file>