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85" r:id="rId5"/>
    <p:sldId id="286" r:id="rId6"/>
    <p:sldId id="297" r:id="rId7"/>
    <p:sldId id="291" r:id="rId8"/>
    <p:sldId id="293" r:id="rId9"/>
    <p:sldId id="298" r:id="rId10"/>
    <p:sldId id="284" r:id="rId11"/>
    <p:sldId id="259" r:id="rId12"/>
    <p:sldId id="282" r:id="rId13"/>
    <p:sldId id="295" r:id="rId14"/>
    <p:sldId id="287" r:id="rId15"/>
    <p:sldId id="288" r:id="rId16"/>
    <p:sldId id="260" r:id="rId17"/>
    <p:sldId id="262" r:id="rId18"/>
    <p:sldId id="261" r:id="rId19"/>
    <p:sldId id="299" r:id="rId20"/>
    <p:sldId id="263" r:id="rId21"/>
    <p:sldId id="264" r:id="rId22"/>
    <p:sldId id="265" r:id="rId23"/>
    <p:sldId id="266" r:id="rId24"/>
    <p:sldId id="267" r:id="rId25"/>
    <p:sldId id="268" r:id="rId26"/>
    <p:sldId id="270" r:id="rId27"/>
    <p:sldId id="300" r:id="rId28"/>
    <p:sldId id="301" r:id="rId29"/>
    <p:sldId id="289" r:id="rId30"/>
    <p:sldId id="290" r:id="rId31"/>
    <p:sldId id="271" r:id="rId32"/>
    <p:sldId id="296" r:id="rId33"/>
    <p:sldId id="272" r:id="rId34"/>
    <p:sldId id="273" r:id="rId35"/>
    <p:sldId id="294" r:id="rId36"/>
    <p:sldId id="274" r:id="rId37"/>
    <p:sldId id="278" r:id="rId38"/>
    <p:sldId id="302" r:id="rId39"/>
    <p:sldId id="303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71" d="100"/>
          <a:sy n="71" d="100"/>
        </p:scale>
        <p:origin x="666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21EF72-3072-4710-A17A-9B68D35C3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21CE213-A173-41CF-BA99-7A8C39EDD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ECF312-612B-4D8F-9ADA-7B8234D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21D43C-AA8B-4250-B0E5-825E8D67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7474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ARTS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B3041E-A881-4F77-88F8-58E639946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147317" cy="2833315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62C38F51-21B5-4FCA-8498-6F65C0DB2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CB56087-1653-4687-91A3-3216416E0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3B71AC8-4CA1-4239-89AB-D9E452AE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07684D48-9ECE-47F4-B60D-1F10FA1F0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9F8229-0F91-48F2-B8B9-3D62AB080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181539-CB28-4249-8656-2F8138AB9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614447-E10C-4DB8-8B61-754F2BE0F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ACE40E-5B18-41AE-BFE5-D68E8FEAA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F2E8CD9-E848-4CA4-A74F-A0CE634CA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E84F8C4-4400-4A78-A6D4-5E5C184C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EB07A44-568B-4E49-86CC-C885AAEC3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EE8C0-D8F0-4FB0-9F14-EA71A89C6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sbirky.cz/predmet/152150?searchParam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– první </a:t>
            </a:r>
            <a:r>
              <a:rPr lang="cs-CZ" dirty="0"/>
              <a:t>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Pračeská fáze – první spisovné jazyky na našem území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555314"/>
            <a:ext cx="11361600" cy="698497"/>
          </a:xfrm>
        </p:spPr>
        <p:txBody>
          <a:bodyPr/>
          <a:lstStyle/>
          <a:p>
            <a:r>
              <a:rPr lang="cs-CZ" dirty="0"/>
              <a:t>CJJ16 Vývoj </a:t>
            </a:r>
            <a:r>
              <a:rPr lang="cs-CZ" dirty="0" smtClean="0"/>
              <a:t>spisovné </a:t>
            </a:r>
            <a:r>
              <a:rPr lang="cs-CZ" dirty="0"/>
              <a:t>češtiny</a:t>
            </a:r>
          </a:p>
        </p:txBody>
      </p:sp>
    </p:spTree>
    <p:extLst>
      <p:ext uri="{BB962C8B-B14F-4D97-AF65-F5344CB8AC3E}">
        <p14:creationId xmlns:p14="http://schemas.microsoft.com/office/powerpoint/2010/main" val="36199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575610"/>
            <a:ext cx="7920000" cy="146436"/>
          </a:xfrm>
        </p:spPr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63071" y="6521822"/>
            <a:ext cx="356929" cy="282389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600" y="147918"/>
            <a:ext cx="11779624" cy="578223"/>
          </a:xfrm>
        </p:spPr>
        <p:txBody>
          <a:bodyPr/>
          <a:lstStyle/>
          <a:p>
            <a:r>
              <a:rPr lang="cs-CZ" dirty="0" smtClean="0"/>
              <a:t>Praslovanské období do 9. stol. – Sámova říše?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1653988"/>
            <a:ext cx="11244600" cy="4178012"/>
          </a:xfrm>
        </p:spPr>
        <p:txBody>
          <a:bodyPr/>
          <a:lstStyle/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pPr marL="72000" indent="0">
              <a:buNone/>
            </a:pPr>
            <a:endParaRPr lang="cs-CZ" sz="1400" dirty="0" smtClean="0"/>
          </a:p>
          <a:p>
            <a:pPr marL="72000" indent="0">
              <a:buNone/>
            </a:pPr>
            <a:endParaRPr lang="cs-CZ" sz="1400" dirty="0"/>
          </a:p>
          <a:p>
            <a:pPr marL="72000" indent="0">
              <a:buNone/>
            </a:pPr>
            <a:endParaRPr lang="cs-CZ" sz="1400" dirty="0" smtClean="0"/>
          </a:p>
          <a:p>
            <a:pPr marL="72000" indent="0">
              <a:buNone/>
            </a:pPr>
            <a:endParaRPr lang="cs-CZ" sz="1400" dirty="0"/>
          </a:p>
          <a:p>
            <a:pPr marL="72000" indent="0">
              <a:buNone/>
            </a:pPr>
            <a:endParaRPr lang="cs-CZ" sz="1400" dirty="0" smtClean="0"/>
          </a:p>
          <a:p>
            <a:pPr marL="72000" indent="0">
              <a:buNone/>
            </a:pPr>
            <a:endParaRPr lang="cs-CZ" sz="1400" dirty="0"/>
          </a:p>
          <a:p>
            <a:pPr marL="72000" indent="0">
              <a:buNone/>
            </a:pPr>
            <a:endParaRPr lang="cs-CZ" sz="1400" dirty="0" smtClean="0"/>
          </a:p>
          <a:p>
            <a:pPr marL="72000" indent="0">
              <a:buNone/>
            </a:pPr>
            <a:endParaRPr lang="cs-CZ" sz="1400" dirty="0" smtClean="0"/>
          </a:p>
          <a:p>
            <a:pPr marL="72000" indent="0">
              <a:buNone/>
            </a:pPr>
            <a:r>
              <a:rPr lang="cs-CZ" sz="1400" dirty="0" smtClean="0"/>
              <a:t>Bláhová, M., Frolík, J., </a:t>
            </a:r>
            <a:r>
              <a:rPr lang="cs-CZ" sz="1400" dirty="0" err="1" smtClean="0"/>
              <a:t>Profantová</a:t>
            </a:r>
            <a:r>
              <a:rPr lang="cs-CZ" sz="1400" dirty="0" smtClean="0"/>
              <a:t>, N. </a:t>
            </a:r>
            <a:r>
              <a:rPr lang="cs-CZ" sz="1400" i="1" dirty="0" smtClean="0"/>
              <a:t>Velké dějiny zemí Koruny české. </a:t>
            </a:r>
            <a:r>
              <a:rPr lang="cs-CZ" sz="1400" dirty="0" smtClean="0"/>
              <a:t>1999.</a:t>
            </a:r>
            <a:r>
              <a:rPr lang="cs-CZ" sz="1400" i="1" dirty="0" smtClean="0"/>
              <a:t> </a:t>
            </a:r>
          </a:p>
        </p:txBody>
      </p:sp>
      <p:pic>
        <p:nvPicPr>
          <p:cNvPr id="8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1" y="601237"/>
            <a:ext cx="6317785" cy="53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1327" y="699245"/>
            <a:ext cx="11672047" cy="793378"/>
          </a:xfrm>
        </p:spPr>
        <p:txBody>
          <a:bodyPr/>
          <a:lstStyle/>
          <a:p>
            <a:r>
              <a:rPr lang="cs-CZ" dirty="0" smtClean="0"/>
              <a:t>Praslovanské období </a:t>
            </a:r>
            <a:r>
              <a:rPr lang="cs-CZ" dirty="0"/>
              <a:t>– </a:t>
            </a:r>
            <a:r>
              <a:rPr lang="cs-CZ" dirty="0" smtClean="0"/>
              <a:t>cca 800–1000 n. 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51327" y="1398494"/>
            <a:ext cx="10921873" cy="4796575"/>
          </a:xfrm>
        </p:spPr>
        <p:txBody>
          <a:bodyPr/>
          <a:lstStyle/>
          <a:p>
            <a:r>
              <a:rPr lang="cs-CZ" sz="2000" dirty="0" smtClean="0"/>
              <a:t>na našem území několik kmenů hovořící západním dialektem praslovanštiny,</a:t>
            </a:r>
          </a:p>
          <a:p>
            <a:r>
              <a:rPr lang="cs-CZ" sz="2000" dirty="0" smtClean="0"/>
              <a:t>jejich počet a rozsah předmětem diskuze, </a:t>
            </a:r>
          </a:p>
          <a:p>
            <a:pPr marL="72000" indent="0">
              <a:buNone/>
            </a:pPr>
            <a:r>
              <a:rPr lang="cs-CZ" sz="2000" dirty="0" smtClean="0"/>
              <a:t>nepochybná existence</a:t>
            </a:r>
          </a:p>
          <a:p>
            <a:pPr marL="719138" indent="-182563">
              <a:buFont typeface="Wingdings" panose="05000000000000000000" pitchFamily="2" charset="2"/>
              <a:buChar char="Ø"/>
            </a:pPr>
            <a:r>
              <a:rPr lang="cs-CZ" sz="2000" dirty="0" smtClean="0"/>
              <a:t> Češi,</a:t>
            </a:r>
          </a:p>
          <a:p>
            <a:pPr marL="719138" indent="-182563">
              <a:buFont typeface="Wingdings" panose="05000000000000000000" pitchFamily="2" charset="2"/>
              <a:buChar char="Ø"/>
            </a:pPr>
            <a:r>
              <a:rPr lang="cs-CZ" sz="2000" dirty="0" smtClean="0"/>
              <a:t> Moravané,</a:t>
            </a:r>
          </a:p>
          <a:p>
            <a:pPr marL="719138" indent="-182563">
              <a:buFont typeface="Wingdings" panose="05000000000000000000" pitchFamily="2" charset="2"/>
              <a:buChar char="Ø"/>
            </a:pPr>
            <a:r>
              <a:rPr lang="cs-CZ" sz="2000" dirty="0" smtClean="0"/>
              <a:t> </a:t>
            </a:r>
            <a:r>
              <a:rPr lang="cs-CZ" sz="2000" dirty="0" err="1" smtClean="0"/>
              <a:t>Holasicové</a:t>
            </a:r>
            <a:r>
              <a:rPr lang="cs-CZ" sz="2000" dirty="0" smtClean="0"/>
              <a:t> </a:t>
            </a:r>
            <a:r>
              <a:rPr lang="cs-CZ" sz="2000" dirty="0"/>
              <a:t>(severní Morava – Opavsko), </a:t>
            </a:r>
          </a:p>
          <a:p>
            <a:pPr marL="93663" indent="0">
              <a:buNone/>
            </a:pPr>
            <a:r>
              <a:rPr lang="cs-CZ" sz="2000" dirty="0" smtClean="0"/>
              <a:t>velmi pravděpodobná existence</a:t>
            </a:r>
          </a:p>
          <a:p>
            <a:pPr marL="719138" indent="-182563"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(bílí) Charváti (východní Čechy),</a:t>
            </a:r>
          </a:p>
          <a:p>
            <a:pPr marL="72000" indent="0">
              <a:buNone/>
            </a:pPr>
            <a:r>
              <a:rPr lang="cs-CZ" sz="2000" dirty="0" smtClean="0"/>
              <a:t>sporná existence </a:t>
            </a:r>
          </a:p>
          <a:p>
            <a:pPr marL="806450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 Doudlebové</a:t>
            </a:r>
            <a:r>
              <a:rPr lang="cs-CZ" sz="2000" dirty="0"/>
              <a:t>, Lemuzi, Pšované </a:t>
            </a:r>
            <a:r>
              <a:rPr lang="cs-CZ" sz="2000" dirty="0" smtClean="0"/>
              <a:t>apod.).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723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93106" y="6422398"/>
            <a:ext cx="7920000" cy="252000"/>
          </a:xfrm>
        </p:spPr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46974" y="639783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4471" y="121024"/>
            <a:ext cx="12088904" cy="820272"/>
          </a:xfrm>
        </p:spPr>
        <p:txBody>
          <a:bodyPr/>
          <a:lstStyle/>
          <a:p>
            <a:r>
              <a:rPr lang="cs-CZ" dirty="0" smtClean="0"/>
              <a:t>Západoslovanské</a:t>
            </a:r>
            <a:br>
              <a:rPr lang="cs-CZ" dirty="0" smtClean="0"/>
            </a:br>
            <a:r>
              <a:rPr lang="cs-CZ" dirty="0" smtClean="0"/>
              <a:t>kmeny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46974" y="1692001"/>
            <a:ext cx="11126226" cy="4076787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72000" indent="0">
              <a:buNone/>
            </a:pPr>
            <a:endParaRPr lang="cs-CZ" sz="1400" dirty="0" smtClean="0"/>
          </a:p>
          <a:p>
            <a:pPr marL="72000" indent="0">
              <a:buNone/>
            </a:pPr>
            <a:endParaRPr lang="cs-CZ" sz="1400" dirty="0" smtClean="0"/>
          </a:p>
          <a:p>
            <a:pPr marL="72000" indent="0">
              <a:buNone/>
            </a:pPr>
            <a:r>
              <a:rPr lang="cs-CZ" sz="1400" dirty="0" smtClean="0"/>
              <a:t>Západní Slované – </a:t>
            </a:r>
            <a:r>
              <a:rPr lang="cs-CZ" sz="1400" dirty="0"/>
              <a:t>Wikipedie https://commons.wikimedia.org/wiki/File:Z%C3%A1padn%C3%AD_Slovan%C3%A9_9.-10._st.png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11278"/>
          <a:stretch/>
        </p:blipFill>
        <p:spPr>
          <a:xfrm>
            <a:off x="3267630" y="605118"/>
            <a:ext cx="7606077" cy="55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591069"/>
            <a:ext cx="7920000" cy="252000"/>
          </a:xfrm>
        </p:spPr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591069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236" y="80683"/>
            <a:ext cx="11631706" cy="573904"/>
          </a:xfrm>
        </p:spPr>
        <p:txBody>
          <a:bodyPr/>
          <a:lstStyle/>
          <a:p>
            <a:r>
              <a:rPr lang="cs-CZ" dirty="0" smtClean="0"/>
              <a:t>Mýtické české kmeny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27" y="1173083"/>
            <a:ext cx="8762524" cy="50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550728"/>
            <a:ext cx="7920000" cy="252000"/>
          </a:xfrm>
        </p:spPr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56417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576" y="0"/>
            <a:ext cx="11927541" cy="590914"/>
          </a:xfrm>
        </p:spPr>
        <p:txBody>
          <a:bodyPr/>
          <a:lstStyle/>
          <a:p>
            <a:r>
              <a:rPr lang="cs-CZ" dirty="0"/>
              <a:t>Praslovanské období – cca </a:t>
            </a:r>
            <a:r>
              <a:rPr lang="cs-CZ" dirty="0" smtClean="0"/>
              <a:t>800–</a:t>
            </a:r>
            <a:r>
              <a:rPr lang="cs-CZ" dirty="0"/>
              <a:t>900</a:t>
            </a:r>
            <a:r>
              <a:rPr lang="cs-CZ" dirty="0" smtClean="0"/>
              <a:t> </a:t>
            </a:r>
            <a:r>
              <a:rPr lang="cs-CZ" dirty="0"/>
              <a:t>n. 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14000" y="1734670"/>
            <a:ext cx="11059200" cy="4097329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72000" indent="0">
              <a:buNone/>
            </a:pPr>
            <a:r>
              <a:rPr lang="cs-CZ" sz="1400" dirty="0"/>
              <a:t>Bláhová, M., Frolík, J., </a:t>
            </a:r>
            <a:r>
              <a:rPr lang="cs-CZ" sz="1400" dirty="0" err="1"/>
              <a:t>Profantová</a:t>
            </a:r>
            <a:r>
              <a:rPr lang="cs-CZ" sz="1400" dirty="0"/>
              <a:t>, N. </a:t>
            </a:r>
            <a:r>
              <a:rPr lang="cs-CZ" sz="1400" i="1" dirty="0"/>
              <a:t>Velké dějiny zemí Koruny české. </a:t>
            </a:r>
            <a:r>
              <a:rPr lang="cs-CZ" sz="1400" dirty="0"/>
              <a:t>1999.</a:t>
            </a:r>
            <a:r>
              <a:rPr lang="cs-CZ" sz="1400" i="1" dirty="0"/>
              <a:t> </a:t>
            </a:r>
          </a:p>
        </p:txBody>
      </p:sp>
      <p:pic>
        <p:nvPicPr>
          <p:cNvPr id="8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41" y="537976"/>
            <a:ext cx="6481482" cy="56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550728"/>
            <a:ext cx="7920000" cy="252000"/>
          </a:xfrm>
        </p:spPr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56417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576" y="0"/>
            <a:ext cx="11927541" cy="590914"/>
          </a:xfrm>
        </p:spPr>
        <p:txBody>
          <a:bodyPr/>
          <a:lstStyle/>
          <a:p>
            <a:r>
              <a:rPr lang="cs-CZ" dirty="0"/>
              <a:t>Praslovanské období – cca </a:t>
            </a:r>
            <a:r>
              <a:rPr lang="cs-CZ" dirty="0" smtClean="0"/>
              <a:t>900–1000 </a:t>
            </a:r>
            <a:r>
              <a:rPr lang="cs-CZ" dirty="0"/>
              <a:t>n. l.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14000" y="1734670"/>
            <a:ext cx="11059200" cy="4097329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72000" indent="0">
              <a:buNone/>
            </a:pPr>
            <a:r>
              <a:rPr lang="cs-CZ" sz="1400" dirty="0"/>
              <a:t>Bláhová, M., Frolík, J., </a:t>
            </a:r>
            <a:r>
              <a:rPr lang="cs-CZ" sz="1400" dirty="0" err="1"/>
              <a:t>Profantová</a:t>
            </a:r>
            <a:r>
              <a:rPr lang="cs-CZ" sz="1400" dirty="0"/>
              <a:t>, N. </a:t>
            </a:r>
            <a:r>
              <a:rPr lang="cs-CZ" sz="1400" i="1" dirty="0"/>
              <a:t>Velké dějiny zemí Koruny české. </a:t>
            </a:r>
            <a:r>
              <a:rPr lang="cs-CZ" sz="1400" dirty="0"/>
              <a:t>1999.</a:t>
            </a:r>
            <a:r>
              <a:rPr lang="cs-CZ" sz="1400" i="1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34" y="590914"/>
            <a:ext cx="8904242" cy="548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01705"/>
            <a:ext cx="11059200" cy="418543"/>
          </a:xfrm>
        </p:spPr>
        <p:txBody>
          <a:bodyPr/>
          <a:lstStyle/>
          <a:p>
            <a:r>
              <a:rPr lang="cs-CZ" dirty="0" smtClean="0"/>
              <a:t>První zmínky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277471"/>
            <a:ext cx="11059200" cy="4554529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V cizojazyčných pramenech od konce 8. do 10. stol. se objevují první označení praslovanských kmenů žijících na našem území (etnonyma) nebo označení země, kde žijí Slované:</a:t>
            </a:r>
          </a:p>
          <a:p>
            <a:endParaRPr lang="cs-CZ" sz="2000" dirty="0"/>
          </a:p>
          <a:p>
            <a:r>
              <a:rPr lang="cs-CZ" sz="2000" dirty="0" smtClean="0"/>
              <a:t>Slované (</a:t>
            </a:r>
            <a:r>
              <a:rPr lang="cs-CZ" sz="2000" i="1" dirty="0" err="1" smtClean="0"/>
              <a:t>Sclavos</a:t>
            </a:r>
            <a:r>
              <a:rPr lang="cs-CZ" sz="2000" dirty="0" smtClean="0"/>
              <a:t>, země </a:t>
            </a:r>
            <a:r>
              <a:rPr lang="cs-CZ" sz="2000" i="1" dirty="0" smtClean="0"/>
              <a:t>Bohemie</a:t>
            </a:r>
            <a:r>
              <a:rPr lang="cs-CZ" sz="2000" dirty="0" smtClean="0"/>
              <a:t>) – začátek 9. stol., hned poté také </a:t>
            </a:r>
            <a:r>
              <a:rPr lang="cs-CZ" sz="2000" dirty="0" err="1" smtClean="0"/>
              <a:t>Bohemové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Bohemani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Boemi</a:t>
            </a:r>
            <a:r>
              <a:rPr lang="cs-CZ" sz="2000" dirty="0" smtClean="0"/>
              <a:t>), později také </a:t>
            </a:r>
            <a:r>
              <a:rPr lang="cs-CZ" sz="2000" i="1" dirty="0" err="1" smtClean="0"/>
              <a:t>regna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Sclavorum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Behemensium</a:t>
            </a:r>
            <a:r>
              <a:rPr lang="cs-CZ" sz="2000" dirty="0" smtClean="0"/>
              <a:t>),</a:t>
            </a:r>
            <a:endParaRPr lang="cs-CZ" sz="2000" dirty="0"/>
          </a:p>
          <a:p>
            <a:r>
              <a:rPr lang="cs-CZ" sz="2000" dirty="0" smtClean="0"/>
              <a:t>Moravané (až 822 </a:t>
            </a:r>
            <a:r>
              <a:rPr lang="cs-CZ" sz="2000" i="1" dirty="0" err="1" smtClean="0"/>
              <a:t>Marvanarorum</a:t>
            </a:r>
            <a:r>
              <a:rPr lang="cs-CZ" sz="2000" dirty="0" smtClean="0"/>
              <a:t>), později </a:t>
            </a:r>
            <a:r>
              <a:rPr lang="cs-CZ" sz="2000" i="1" dirty="0" err="1" smtClean="0"/>
              <a:t>Marehani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Marharii</a:t>
            </a:r>
            <a:r>
              <a:rPr lang="cs-CZ" sz="2000" dirty="0" smtClean="0"/>
              <a:t>,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Sclavos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Margenses</a:t>
            </a:r>
            <a:r>
              <a:rPr lang="cs-CZ" sz="2000" i="1" dirty="0" smtClean="0"/>
              <a:t> / </a:t>
            </a:r>
            <a:r>
              <a:rPr lang="cs-CZ" sz="2000" i="1" dirty="0" err="1" smtClean="0"/>
              <a:t>Marahenses</a:t>
            </a:r>
            <a:r>
              <a:rPr lang="cs-CZ" sz="2000" dirty="0" smtClean="0"/>
              <a:t>),</a:t>
            </a:r>
            <a:endParaRPr lang="cs-CZ" sz="2000" i="1" dirty="0" smtClean="0"/>
          </a:p>
          <a:p>
            <a:r>
              <a:rPr lang="cs-CZ" sz="2000" dirty="0" smtClean="0"/>
              <a:t>teprve od </a:t>
            </a:r>
            <a:r>
              <a:rPr lang="cs-CZ" sz="2000" dirty="0"/>
              <a:t>11. stol. první doklady toponyma </a:t>
            </a:r>
            <a:r>
              <a:rPr lang="cs-CZ" sz="2000" i="1" dirty="0" smtClean="0"/>
              <a:t>Čechy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etnonymum </a:t>
            </a:r>
            <a:r>
              <a:rPr lang="cs-CZ" sz="2000" i="1" dirty="0" smtClean="0"/>
              <a:t>Češi </a:t>
            </a:r>
            <a:r>
              <a:rPr lang="cs-CZ" sz="2000" dirty="0" smtClean="0"/>
              <a:t>se objevuje až ve 14. stol.</a:t>
            </a: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370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8562" y="336175"/>
            <a:ext cx="12357847" cy="524438"/>
          </a:xfrm>
        </p:spPr>
        <p:txBody>
          <a:bodyPr/>
          <a:lstStyle/>
          <a:p>
            <a:r>
              <a:rPr lang="cs-CZ" dirty="0" smtClean="0"/>
              <a:t>Jazyk na našem území před 1000 </a:t>
            </a:r>
            <a:br>
              <a:rPr lang="cs-CZ" dirty="0" smtClean="0"/>
            </a:br>
            <a:r>
              <a:rPr lang="cs-CZ" dirty="0" smtClean="0"/>
              <a:t>– dialekt praslovanštiny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sz="2000" dirty="0" smtClean="0"/>
              <a:t>raná </a:t>
            </a:r>
            <a:r>
              <a:rPr lang="cs-CZ" sz="2000" dirty="0"/>
              <a:t>praslovanština </a:t>
            </a:r>
            <a:r>
              <a:rPr lang="cs-CZ" sz="2000" dirty="0" smtClean="0"/>
              <a:t>(před 400 n</a:t>
            </a:r>
            <a:r>
              <a:rPr lang="cs-CZ" sz="2000" dirty="0"/>
              <a:t>. l.) </a:t>
            </a:r>
            <a:endParaRPr lang="cs-CZ" sz="2000" dirty="0" smtClean="0"/>
          </a:p>
          <a:p>
            <a:pPr marL="72000" indent="0" algn="ctr">
              <a:buNone/>
            </a:pPr>
            <a:endParaRPr lang="cs-CZ" sz="2000" dirty="0" smtClean="0"/>
          </a:p>
          <a:p>
            <a:pPr marL="72000" indent="0" algn="ctr">
              <a:buNone/>
            </a:pPr>
            <a:r>
              <a:rPr lang="cs-CZ" sz="2000" dirty="0" smtClean="0"/>
              <a:t>klasická praslovanština (400 – 800 n. l.)</a:t>
            </a:r>
          </a:p>
          <a:p>
            <a:pPr marL="72000" indent="0" algn="ctr">
              <a:buNone/>
            </a:pPr>
            <a:endParaRPr lang="cs-CZ" sz="2000" dirty="0"/>
          </a:p>
          <a:p>
            <a:pPr marL="72000" indent="0" algn="ctr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  <a:p>
            <a:pPr marL="72000" indent="0" algn="ctr">
              <a:buNone/>
            </a:pPr>
            <a:endParaRPr lang="cs-CZ" sz="2000" dirty="0"/>
          </a:p>
        </p:txBody>
      </p:sp>
      <p:cxnSp>
        <p:nvCxnSpPr>
          <p:cNvPr id="7" name="Přímá spojnice se šipkou 6"/>
          <p:cNvCxnSpPr/>
          <p:nvPr/>
        </p:nvCxnSpPr>
        <p:spPr bwMode="auto">
          <a:xfrm>
            <a:off x="6118412" y="2178424"/>
            <a:ext cx="0" cy="4975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/>
          <p:cNvCxnSpPr/>
          <p:nvPr/>
        </p:nvCxnSpPr>
        <p:spPr bwMode="auto">
          <a:xfrm flipH="1">
            <a:off x="2097741" y="3160058"/>
            <a:ext cx="4020671" cy="12505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>
            <a:off x="6118412" y="3146611"/>
            <a:ext cx="0" cy="9547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/>
          <p:cNvCxnSpPr/>
          <p:nvPr/>
        </p:nvCxnSpPr>
        <p:spPr bwMode="auto">
          <a:xfrm>
            <a:off x="6145306" y="3173505"/>
            <a:ext cx="3859306" cy="1331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31158"/>
              </p:ext>
            </p:extLst>
          </p:nvPr>
        </p:nvGraphicFramePr>
        <p:xfrm>
          <a:off x="1021976" y="4316504"/>
          <a:ext cx="10475255" cy="161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9718">
                  <a:extLst>
                    <a:ext uri="{9D8B030D-6E8A-4147-A177-3AD203B41FA5}">
                      <a16:colId xmlns:a16="http://schemas.microsoft.com/office/drawing/2014/main" val="1734197386"/>
                    </a:ext>
                  </a:extLst>
                </a:gridCol>
                <a:gridCol w="4061012">
                  <a:extLst>
                    <a:ext uri="{9D8B030D-6E8A-4147-A177-3AD203B41FA5}">
                      <a16:colId xmlns:a16="http://schemas.microsoft.com/office/drawing/2014/main" val="1572311714"/>
                    </a:ext>
                  </a:extLst>
                </a:gridCol>
                <a:gridCol w="3294525">
                  <a:extLst>
                    <a:ext uri="{9D8B030D-6E8A-4147-A177-3AD203B41FA5}">
                      <a16:colId xmlns:a16="http://schemas.microsoft.com/office/drawing/2014/main" val="454322774"/>
                    </a:ext>
                  </a:extLst>
                </a:gridCol>
              </a:tblGrid>
              <a:tr h="985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západní dialekt praslovanštiny</a:t>
                      </a:r>
                      <a:endParaRPr lang="cs-CZ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(800 – 1000 n. l.)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jižní dialekt praslovanštiny</a:t>
                      </a:r>
                    </a:p>
                    <a:p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východní dialekt praslovanštiny</a:t>
                      </a:r>
                    </a:p>
                    <a:p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176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4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59" y="201706"/>
            <a:ext cx="11672047" cy="766482"/>
          </a:xfrm>
        </p:spPr>
        <p:txBody>
          <a:bodyPr/>
          <a:lstStyle/>
          <a:p>
            <a:r>
              <a:rPr lang="cs-CZ" dirty="0" smtClean="0"/>
              <a:t>Praslovanské období – Velká Morava + počátky přemyslovského státu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92624"/>
            <a:ext cx="11059200" cy="4339376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Západní dialekt pozdní praslovanštiny </a:t>
            </a:r>
          </a:p>
          <a:p>
            <a:r>
              <a:rPr lang="cs-CZ" sz="2000" dirty="0" smtClean="0"/>
              <a:t>jen mluvený jazyk, </a:t>
            </a:r>
          </a:p>
          <a:p>
            <a:r>
              <a:rPr lang="cs-CZ" sz="2000" dirty="0" smtClean="0"/>
              <a:t>západní dialekt praslovanštiny užíván od počátku 9. stol.  v misijní a pastorační praxi, tzv. </a:t>
            </a:r>
            <a:r>
              <a:rPr lang="cs-CZ" sz="2000" i="1" dirty="0" smtClean="0"/>
              <a:t>lingua </a:t>
            </a:r>
            <a:r>
              <a:rPr lang="cs-CZ" sz="2000" i="1" dirty="0" err="1" smtClean="0"/>
              <a:t>quarta</a:t>
            </a:r>
            <a:r>
              <a:rPr lang="cs-CZ" sz="2000" i="1" dirty="0" smtClean="0"/>
              <a:t> </a:t>
            </a:r>
            <a:r>
              <a:rPr lang="cs-CZ" sz="2000" dirty="0" smtClean="0"/>
              <a:t>(praslovanština obsahovala základy křesťanské terminologie, a to vzniklé zčásti úpravou domácí slovní zásoby, zčásti přejímkami z </a:t>
            </a:r>
            <a:r>
              <a:rPr lang="cs-CZ" sz="2000" dirty="0"/>
              <a:t>lidové </a:t>
            </a:r>
            <a:r>
              <a:rPr lang="cs-CZ" sz="2000" dirty="0" smtClean="0"/>
              <a:t>latiny, řečtiny </a:t>
            </a:r>
            <a:r>
              <a:rPr lang="cs-CZ" sz="2000" dirty="0"/>
              <a:t>a </a:t>
            </a:r>
            <a:r>
              <a:rPr lang="cs-CZ" sz="2000" dirty="0" smtClean="0"/>
              <a:t>němčiny),</a:t>
            </a:r>
          </a:p>
          <a:p>
            <a:pPr marL="712788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adaptované praslovanské lexémy: </a:t>
            </a:r>
            <a:r>
              <a:rPr lang="cs-CZ" sz="2000" i="1" dirty="0" smtClean="0"/>
              <a:t>*</a:t>
            </a:r>
            <a:r>
              <a:rPr lang="cs-CZ" sz="2000" i="1" dirty="0" err="1" smtClean="0"/>
              <a:t>bog</a:t>
            </a:r>
            <a:r>
              <a:rPr lang="ru-RU" sz="2000" i="1" dirty="0" smtClean="0"/>
              <a:t>ъ</a:t>
            </a:r>
            <a:r>
              <a:rPr lang="cs-CZ" sz="2000" i="1" dirty="0" smtClean="0"/>
              <a:t>, *</a:t>
            </a:r>
            <a:r>
              <a:rPr lang="cs-CZ" sz="2000" i="1" dirty="0" err="1" smtClean="0"/>
              <a:t>grěšiti</a:t>
            </a:r>
            <a:r>
              <a:rPr lang="cs-CZ" sz="2000" i="1" dirty="0" smtClean="0"/>
              <a:t>, *</a:t>
            </a:r>
            <a:r>
              <a:rPr lang="cs-CZ" sz="2000" i="1" dirty="0" err="1" smtClean="0"/>
              <a:t>swętyi</a:t>
            </a:r>
            <a:r>
              <a:rPr lang="cs-CZ" sz="2000" i="1" dirty="0" smtClean="0"/>
              <a:t>, *</a:t>
            </a:r>
            <a:r>
              <a:rPr lang="cs-CZ" sz="2000" i="1" dirty="0" err="1" smtClean="0"/>
              <a:t>wěra</a:t>
            </a:r>
            <a:r>
              <a:rPr lang="cs-CZ" sz="2000" dirty="0" smtClean="0"/>
              <a:t>,</a:t>
            </a:r>
            <a:endParaRPr lang="cs-CZ" sz="2000" i="1" dirty="0" smtClean="0"/>
          </a:p>
          <a:p>
            <a:pPr marL="712788" indent="-268288">
              <a:buFont typeface="Wingdings" panose="05000000000000000000" pitchFamily="2" charset="2"/>
              <a:buChar char="Ø"/>
            </a:pPr>
            <a:r>
              <a:rPr lang="cs-CZ" sz="2000" i="1" dirty="0" smtClean="0"/>
              <a:t>*</a:t>
            </a:r>
            <a:r>
              <a:rPr lang="cs-CZ" sz="2000" i="1" dirty="0" err="1" smtClean="0"/>
              <a:t>cr</a:t>
            </a:r>
            <a:r>
              <a:rPr lang="ru-RU" sz="2000" i="1" dirty="0" smtClean="0"/>
              <a:t>ь</a:t>
            </a:r>
            <a:r>
              <a:rPr lang="cs-CZ" sz="2000" i="1" dirty="0" err="1" smtClean="0"/>
              <a:t>ky</a:t>
            </a:r>
            <a:r>
              <a:rPr lang="cs-CZ" sz="2000" i="1" dirty="0" smtClean="0"/>
              <a:t>/</a:t>
            </a:r>
            <a:r>
              <a:rPr lang="cs-CZ" sz="2000" i="1" dirty="0" err="1" smtClean="0"/>
              <a:t>cir</a:t>
            </a:r>
            <a:r>
              <a:rPr lang="ru-RU" sz="2000" i="1" dirty="0" smtClean="0"/>
              <a:t>ь</a:t>
            </a:r>
            <a:r>
              <a:rPr lang="cs-CZ" sz="2000" i="1" dirty="0" err="1" smtClean="0"/>
              <a:t>ky</a:t>
            </a:r>
            <a:r>
              <a:rPr lang="cs-CZ" sz="2000" i="1" dirty="0" smtClean="0"/>
              <a:t>, </a:t>
            </a:r>
            <a:r>
              <a:rPr lang="cs-CZ" sz="2000" i="1" dirty="0"/>
              <a:t>*</a:t>
            </a:r>
            <a:r>
              <a:rPr lang="cs-CZ" sz="2000" i="1" dirty="0" err="1" smtClean="0"/>
              <a:t>kŕiž</a:t>
            </a:r>
            <a:r>
              <a:rPr lang="ru-RU" sz="2000" i="1" dirty="0" smtClean="0"/>
              <a:t>ь</a:t>
            </a:r>
            <a:r>
              <a:rPr lang="cs-CZ" sz="2000" i="1" dirty="0" smtClean="0"/>
              <a:t>, *m</a:t>
            </a:r>
            <a:r>
              <a:rPr lang="ru-RU" sz="2000" i="1" dirty="0" smtClean="0"/>
              <a:t>ь</a:t>
            </a:r>
            <a:r>
              <a:rPr lang="cs-CZ" sz="2000" i="1" dirty="0" err="1" smtClean="0"/>
              <a:t>ša</a:t>
            </a:r>
            <a:r>
              <a:rPr lang="cs-CZ" sz="2000" i="1" dirty="0" smtClean="0"/>
              <a:t>, *</a:t>
            </a:r>
            <a:r>
              <a:rPr lang="cs-CZ" sz="2000" i="1" dirty="0" err="1" smtClean="0"/>
              <a:t>oltaŕ</a:t>
            </a:r>
            <a:r>
              <a:rPr lang="ru-RU" sz="2000" i="1" dirty="0" smtClean="0"/>
              <a:t>ь</a:t>
            </a:r>
            <a:r>
              <a:rPr lang="cs-CZ" sz="2000" i="1" dirty="0"/>
              <a:t>, *</a:t>
            </a:r>
            <a:r>
              <a:rPr lang="cs-CZ" sz="2000" i="1" dirty="0" smtClean="0"/>
              <a:t>pop</a:t>
            </a:r>
            <a:r>
              <a:rPr lang="ru-RU" sz="2000" i="1" dirty="0" smtClean="0"/>
              <a:t>ъ</a:t>
            </a:r>
            <a:r>
              <a:rPr lang="cs-CZ" sz="2000" i="1" dirty="0"/>
              <a:t>, </a:t>
            </a:r>
            <a:r>
              <a:rPr lang="cs-CZ" sz="2000" i="1" dirty="0" smtClean="0"/>
              <a:t>*post</a:t>
            </a:r>
            <a:r>
              <a:rPr lang="ru-RU" sz="2000" i="1" dirty="0" smtClean="0"/>
              <a:t>ъ</a:t>
            </a:r>
            <a:r>
              <a:rPr lang="cs-CZ" sz="2000" i="1" dirty="0" smtClean="0"/>
              <a:t>, </a:t>
            </a:r>
          </a:p>
          <a:p>
            <a:pPr marL="712788" indent="-268288">
              <a:buFont typeface="Wingdings" panose="05000000000000000000" pitchFamily="2" charset="2"/>
              <a:buChar char="Ø"/>
            </a:pPr>
            <a:r>
              <a:rPr lang="cs-CZ" sz="2000" i="1" dirty="0" smtClean="0"/>
              <a:t>*</a:t>
            </a:r>
            <a:r>
              <a:rPr lang="cs-CZ" sz="2000" i="1" dirty="0" err="1" smtClean="0"/>
              <a:t>węnocě</a:t>
            </a:r>
            <a:r>
              <a:rPr lang="cs-CZ" sz="20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6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59" y="201706"/>
            <a:ext cx="11672047" cy="766482"/>
          </a:xfrm>
        </p:spPr>
        <p:txBody>
          <a:bodyPr/>
          <a:lstStyle/>
          <a:p>
            <a:r>
              <a:rPr lang="cs-CZ" dirty="0" smtClean="0"/>
              <a:t>Praslovanské období – Velká Morava + počátky přemyslovského státu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92624"/>
            <a:ext cx="11059200" cy="4339376"/>
          </a:xfrm>
        </p:spPr>
        <p:txBody>
          <a:bodyPr/>
          <a:lstStyle/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r>
              <a:rPr lang="cs-CZ" sz="2000" dirty="0" smtClean="0"/>
              <a:t>Psané jazyky na našem území:</a:t>
            </a:r>
          </a:p>
          <a:p>
            <a:pPr marL="804863" indent="-268288">
              <a:buFont typeface="Wingdings" panose="05000000000000000000" pitchFamily="2" charset="2"/>
              <a:buChar char="Ø"/>
            </a:pPr>
            <a:r>
              <a:rPr lang="cs-CZ" sz="2000" dirty="0"/>
              <a:t>latina (řečtina</a:t>
            </a:r>
            <a:r>
              <a:rPr lang="cs-CZ" sz="2000" dirty="0" smtClean="0"/>
              <a:t>?), </a:t>
            </a:r>
            <a:endParaRPr lang="cs-CZ" sz="2000" dirty="0"/>
          </a:p>
          <a:p>
            <a:pPr marL="804863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staroslověnština (nejdřív na území Velké Moravy, později přemyslovských Čech) – ovlivněna domácím kulturním dialektem západní praslovanštiny).</a:t>
            </a:r>
          </a:p>
          <a:p>
            <a:pPr marL="804863" indent="-268288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342900" indent="-257175"/>
            <a:r>
              <a:rPr lang="cs-CZ" sz="2000" dirty="0" smtClean="0"/>
              <a:t>latina a staroslověnština (+ němčina) posléze ovlivnily západní dialekt praslovanštiny.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722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Pračeské období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obvykle kladeno mezi léta cca 1000 – 1150 n. l.,</a:t>
            </a:r>
          </a:p>
          <a:p>
            <a:r>
              <a:rPr lang="cs-CZ" sz="2000" dirty="0" smtClean="0"/>
              <a:t>období bez souvisle česky psaných pramenů,</a:t>
            </a:r>
          </a:p>
          <a:p>
            <a:r>
              <a:rPr lang="cs-CZ" sz="2000" dirty="0" smtClean="0"/>
              <a:t>období doložené prameny obsahujícími česká slova nebo české formy (umožňují především výzkum fonologie)</a:t>
            </a:r>
          </a:p>
          <a:p>
            <a:endParaRPr lang="cs-CZ" sz="2000" dirty="0"/>
          </a:p>
          <a:p>
            <a:pPr marL="72000" indent="0" algn="ctr">
              <a:buNone/>
            </a:pPr>
            <a:endParaRPr lang="cs-CZ" sz="2000" dirty="0" smtClean="0"/>
          </a:p>
          <a:p>
            <a:pPr marL="72000" indent="0" algn="ctr">
              <a:buNone/>
            </a:pPr>
            <a:r>
              <a:rPr lang="cs-CZ" sz="2000" dirty="0" smtClean="0"/>
              <a:t>období </a:t>
            </a:r>
            <a:r>
              <a:rPr lang="cs-CZ" sz="2000" dirty="0" smtClean="0">
                <a:solidFill>
                  <a:schemeClr val="tx2"/>
                </a:solidFill>
              </a:rPr>
              <a:t>proto</a:t>
            </a:r>
            <a:r>
              <a:rPr lang="cs-CZ" sz="2000" dirty="0" smtClean="0"/>
              <a:t>historické</a:t>
            </a:r>
          </a:p>
          <a:p>
            <a:endParaRPr lang="cs-CZ" sz="2000" dirty="0" smtClean="0"/>
          </a:p>
          <a:p>
            <a:r>
              <a:rPr lang="cs-CZ" sz="2000" dirty="0" smtClean="0"/>
              <a:t>podoba jazyka je výsledkem rekonstrukce.</a:t>
            </a:r>
            <a:endParaRPr lang="cs-CZ" sz="2000" dirty="0"/>
          </a:p>
          <a:p>
            <a:pPr marL="72000" indent="0">
              <a:buNone/>
            </a:pPr>
            <a:endParaRPr lang="cs-CZ" sz="2000" dirty="0" smtClean="0">
              <a:solidFill>
                <a:schemeClr val="tx2"/>
              </a:solidFill>
            </a:endParaRPr>
          </a:p>
        </p:txBody>
      </p:sp>
      <p:sp>
        <p:nvSpPr>
          <p:cNvPr id="6" name="Šipka dolů 5"/>
          <p:cNvSpPr/>
          <p:nvPr/>
        </p:nvSpPr>
        <p:spPr bwMode="auto">
          <a:xfrm>
            <a:off x="5864352" y="3316224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3999" y="335568"/>
            <a:ext cx="11338729" cy="686408"/>
          </a:xfrm>
        </p:spPr>
        <p:txBody>
          <a:bodyPr/>
          <a:lstStyle/>
          <a:p>
            <a:r>
              <a:rPr lang="cs-CZ" dirty="0" smtClean="0"/>
              <a:t>Pračeština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00552" y="1237129"/>
            <a:ext cx="11059201" cy="4594871"/>
          </a:xfrm>
        </p:spPr>
        <p:txBody>
          <a:bodyPr/>
          <a:lstStyle/>
          <a:p>
            <a:r>
              <a:rPr lang="cs-CZ" sz="2000" dirty="0" smtClean="0"/>
              <a:t>vydělila se ze západního dialektu praslovanštiny na základě tří změn:</a:t>
            </a:r>
          </a:p>
          <a:p>
            <a:endParaRPr lang="cs-CZ" sz="2000" dirty="0"/>
          </a:p>
          <a:p>
            <a:r>
              <a:rPr lang="cs-CZ" sz="2000" dirty="0" smtClean="0"/>
              <a:t>kontrakce</a:t>
            </a:r>
          </a:p>
          <a:p>
            <a:pPr marL="72000" indent="0" algn="ctr">
              <a:buNone/>
            </a:pPr>
            <a:r>
              <a:rPr lang="cs-CZ" sz="2000" dirty="0" smtClean="0"/>
              <a:t>* </a:t>
            </a:r>
            <a:r>
              <a:rPr lang="cs-CZ" sz="2000" i="1" dirty="0" err="1" smtClean="0"/>
              <a:t>dobrajego</a:t>
            </a:r>
            <a:r>
              <a:rPr lang="cs-CZ" sz="2000" i="1" dirty="0" smtClean="0"/>
              <a:t> &gt; * </a:t>
            </a:r>
            <a:r>
              <a:rPr lang="cs-CZ" sz="2000" i="1" dirty="0" err="1" smtClean="0"/>
              <a:t>dobrégo</a:t>
            </a:r>
            <a:r>
              <a:rPr lang="cs-CZ" sz="2000" i="1" dirty="0" smtClean="0"/>
              <a:t>, *</a:t>
            </a:r>
            <a:r>
              <a:rPr lang="cs-CZ" sz="2000" i="1" dirty="0" err="1" smtClean="0"/>
              <a:t>dobrujemu</a:t>
            </a:r>
            <a:r>
              <a:rPr lang="cs-CZ" sz="2000" i="1" dirty="0" smtClean="0"/>
              <a:t> &gt; * dobrému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zánik a vokalizace jeru</a:t>
            </a:r>
          </a:p>
          <a:p>
            <a:pPr marL="72000" indent="0" algn="ctr">
              <a:buNone/>
            </a:pPr>
            <a:r>
              <a:rPr lang="cs-CZ" sz="2000" i="1" dirty="0" smtClean="0"/>
              <a:t>*d</a:t>
            </a:r>
            <a:r>
              <a:rPr lang="ru-RU" sz="2000" i="1" dirty="0" smtClean="0"/>
              <a:t>ь</a:t>
            </a:r>
            <a:r>
              <a:rPr lang="cs-CZ" sz="2000" i="1" dirty="0" smtClean="0"/>
              <a:t>n</a:t>
            </a:r>
            <a:r>
              <a:rPr lang="ru-RU" sz="2000" i="1" dirty="0" smtClean="0"/>
              <a:t>ь</a:t>
            </a:r>
            <a:r>
              <a:rPr lang="cs-CZ" sz="2000" i="1" dirty="0" smtClean="0"/>
              <a:t> &gt; *den, *d</a:t>
            </a:r>
            <a:r>
              <a:rPr lang="ru-RU" sz="2000" i="1" dirty="0" smtClean="0"/>
              <a:t>ь</a:t>
            </a:r>
            <a:r>
              <a:rPr lang="cs-CZ" sz="2000" i="1" dirty="0"/>
              <a:t>n</a:t>
            </a:r>
            <a:r>
              <a:rPr lang="ru-RU" sz="2000" i="1" dirty="0" smtClean="0"/>
              <a:t>ь</a:t>
            </a:r>
            <a:r>
              <a:rPr lang="cs-CZ" sz="2000" i="1" dirty="0" smtClean="0"/>
              <a:t> &gt; dne </a:t>
            </a:r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denazalizace</a:t>
            </a:r>
          </a:p>
          <a:p>
            <a:pPr marL="72000" indent="0" algn="ctr">
              <a:buNone/>
            </a:pPr>
            <a:r>
              <a:rPr lang="cs-CZ" sz="2000" i="1" dirty="0" smtClean="0"/>
              <a:t>*</a:t>
            </a:r>
            <a:r>
              <a:rPr lang="cs-CZ" sz="2000" i="1" dirty="0" err="1" smtClean="0"/>
              <a:t>dušę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dušä</a:t>
            </a:r>
            <a:r>
              <a:rPr lang="cs-CZ" sz="2000" i="1" dirty="0" smtClean="0"/>
              <a:t>, *</a:t>
            </a:r>
            <a:r>
              <a:rPr lang="cs-CZ" sz="2000" i="1" dirty="0" err="1" smtClean="0"/>
              <a:t>dušǫ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dušu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38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Pračeština – jazykové charakteristiky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Fonologický systém</a:t>
            </a:r>
          </a:p>
          <a:p>
            <a:r>
              <a:rPr lang="cs-CZ" sz="2000" dirty="0"/>
              <a:t>rozvinutá korelace měkkosti jak ve vokalickém, tak konsonantickém </a:t>
            </a:r>
            <a:r>
              <a:rPr lang="cs-CZ" sz="2000" dirty="0" smtClean="0"/>
              <a:t>systému,</a:t>
            </a:r>
            <a:endParaRPr lang="cs-CZ" sz="2000" dirty="0"/>
          </a:p>
          <a:p>
            <a:r>
              <a:rPr lang="cs-CZ" sz="2000" i="1" dirty="0" err="1" smtClean="0"/>
              <a:t>dź</a:t>
            </a:r>
            <a:r>
              <a:rPr lang="cs-CZ" sz="2000" i="1" dirty="0" smtClean="0"/>
              <a:t> &gt; ź </a:t>
            </a:r>
            <a:r>
              <a:rPr lang="cs-CZ" sz="2000" dirty="0" smtClean="0"/>
              <a:t>(10. stol.), pračeská depalatalizace. </a:t>
            </a:r>
            <a:endParaRPr lang="cs-CZ" sz="2000" i="1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r>
              <a:rPr lang="cs-CZ" sz="2000" dirty="0" smtClean="0"/>
              <a:t>Morfologický systém</a:t>
            </a:r>
          </a:p>
          <a:p>
            <a:pPr marL="72000" indent="0">
              <a:buNone/>
            </a:pPr>
            <a:r>
              <a:rPr lang="cs-CZ" sz="2000" dirty="0" smtClean="0"/>
              <a:t>1 Deklinace</a:t>
            </a:r>
          </a:p>
          <a:p>
            <a:r>
              <a:rPr lang="cs-CZ" sz="2000" dirty="0" smtClean="0"/>
              <a:t>jmenná deklinace se řídila kmenovým principem,</a:t>
            </a:r>
          </a:p>
          <a:p>
            <a:r>
              <a:rPr lang="cs-CZ" sz="2000" dirty="0" smtClean="0"/>
              <a:t>adjektiva skloňována jak podle jmenné, tak složené deklinace,</a:t>
            </a:r>
          </a:p>
          <a:p>
            <a:r>
              <a:rPr lang="cs-CZ" sz="2000" dirty="0" smtClean="0"/>
              <a:t>složená deklinace se v důsledku kontrakce definitivně osamostatnila.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453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Pračeština – jazykové charakteristiky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Morfologický systém</a:t>
            </a:r>
          </a:p>
          <a:p>
            <a:pPr marL="72000" indent="0">
              <a:buNone/>
            </a:pPr>
            <a:r>
              <a:rPr lang="cs-CZ" sz="2000" dirty="0" smtClean="0"/>
              <a:t>2 Konjugace</a:t>
            </a:r>
          </a:p>
          <a:p>
            <a:r>
              <a:rPr lang="cs-CZ" sz="2000" dirty="0" smtClean="0"/>
              <a:t>v důsledku kontrakce vznik 5. slovesné třídy </a:t>
            </a:r>
            <a:r>
              <a:rPr lang="cs-CZ" sz="2000" i="1" dirty="0" smtClean="0"/>
              <a:t>*děl</a:t>
            </a:r>
            <a:r>
              <a:rPr lang="cs-CZ" sz="2000" b="1" i="1" dirty="0" smtClean="0"/>
              <a:t>aje</a:t>
            </a:r>
            <a:r>
              <a:rPr lang="cs-CZ" sz="2000" i="1" dirty="0" smtClean="0"/>
              <a:t> &gt; děl</a:t>
            </a:r>
            <a:r>
              <a:rPr lang="cs-CZ" sz="2000" b="1" i="1" dirty="0" smtClean="0"/>
              <a:t>á</a:t>
            </a:r>
            <a:r>
              <a:rPr lang="cs-CZ" sz="2000" i="1" dirty="0" smtClean="0"/>
              <a:t>, *</a:t>
            </a:r>
            <a:r>
              <a:rPr lang="cs-CZ" sz="2000" i="1" dirty="0" err="1" smtClean="0"/>
              <a:t>sádź</a:t>
            </a:r>
            <a:r>
              <a:rPr lang="cs-CZ" sz="2000" b="1" i="1" dirty="0" err="1" smtClean="0"/>
              <a:t>aje</a:t>
            </a:r>
            <a:r>
              <a:rPr lang="cs-CZ" sz="2000" b="1" i="1" dirty="0" smtClean="0"/>
              <a:t> </a:t>
            </a:r>
            <a:r>
              <a:rPr lang="cs-CZ" sz="2000" i="1" dirty="0" smtClean="0"/>
              <a:t>&gt; *</a:t>
            </a:r>
            <a:r>
              <a:rPr lang="cs-CZ" sz="2000" i="1" dirty="0" err="1" smtClean="0"/>
              <a:t>sádź</a:t>
            </a:r>
            <a:r>
              <a:rPr lang="cs-CZ" sz="2000" b="1" i="1" dirty="0" err="1" smtClean="0"/>
              <a:t>á</a:t>
            </a:r>
            <a:r>
              <a:rPr lang="cs-CZ" sz="2000" b="1" i="1" dirty="0" smtClean="0"/>
              <a:t> </a:t>
            </a:r>
            <a:r>
              <a:rPr lang="cs-CZ" sz="2000" dirty="0" smtClean="0"/>
              <a:t>(</a:t>
            </a:r>
            <a:r>
              <a:rPr lang="cs-CZ" sz="2000" i="1" dirty="0" smtClean="0"/>
              <a:t>&gt; </a:t>
            </a:r>
            <a:r>
              <a:rPr lang="cs-CZ" sz="2000" i="1" dirty="0" err="1" smtClean="0"/>
              <a:t>sáź</a:t>
            </a:r>
            <a:r>
              <a:rPr lang="cs-CZ" sz="2000" b="1" i="1" dirty="0" err="1" smtClean="0"/>
              <a:t>ie</a:t>
            </a:r>
            <a:r>
              <a:rPr lang="cs-CZ" sz="2000" dirty="0" smtClean="0"/>
              <a:t>)</a:t>
            </a:r>
            <a:r>
              <a:rPr lang="cs-CZ" sz="2000" i="1" dirty="0" smtClean="0"/>
              <a:t>,</a:t>
            </a:r>
          </a:p>
          <a:p>
            <a:r>
              <a:rPr lang="cs-CZ" sz="2000" dirty="0" smtClean="0"/>
              <a:t>bohatý systém minulých časů: </a:t>
            </a:r>
            <a:r>
              <a:rPr lang="cs-CZ" sz="2000" i="1" dirty="0" smtClean="0"/>
              <a:t>aorist sigmatický, </a:t>
            </a:r>
            <a:r>
              <a:rPr lang="cs-CZ" sz="2000" i="1" dirty="0"/>
              <a:t>aorist </a:t>
            </a:r>
            <a:r>
              <a:rPr lang="cs-CZ" sz="2000" i="1" dirty="0" smtClean="0"/>
              <a:t>asigmatický, imperfektum, perfektum, plusquamperfektum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patrně nevyhraněná forma futura a pasiva.</a:t>
            </a:r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669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Pračeština – jazykové charakteristiky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Slovotvorba</a:t>
            </a:r>
          </a:p>
          <a:p>
            <a:r>
              <a:rPr lang="cs-CZ" sz="2000" dirty="0" smtClean="0"/>
              <a:t>rozvinutý systém tvoření substantiv (činitelská, konatelské</a:t>
            </a:r>
            <a:r>
              <a:rPr lang="cs-CZ" sz="2000" dirty="0"/>
              <a:t>, jména, prostředků činnosti, výsledků činnosti, jmen míst, nositelů vlastností, dějových jmen, jmen vlastností, jmen </a:t>
            </a:r>
            <a:r>
              <a:rPr lang="cs-CZ" sz="2000" dirty="0" smtClean="0"/>
              <a:t>okolností atd.), </a:t>
            </a:r>
          </a:p>
          <a:p>
            <a:r>
              <a:rPr lang="cs-CZ" sz="2000" dirty="0" smtClean="0"/>
              <a:t>tvoření kompozicí izolováno na některé vyhraněné oblasti (zejména vlastní jména, terminologie): substantiva (*</a:t>
            </a:r>
            <a:r>
              <a:rPr lang="cs-CZ" sz="2000" i="1" dirty="0" err="1" smtClean="0"/>
              <a:t>Väceslav</a:t>
            </a:r>
            <a:r>
              <a:rPr lang="cs-CZ" sz="2000" i="1" dirty="0" smtClean="0"/>
              <a:t>, </a:t>
            </a:r>
            <a:r>
              <a:rPr lang="cs-CZ" sz="2000" dirty="0" smtClean="0"/>
              <a:t>*</a:t>
            </a:r>
            <a:r>
              <a:rPr lang="cs-CZ" sz="2000" i="1" dirty="0" err="1" smtClean="0"/>
              <a:t>devät’sil</a:t>
            </a:r>
            <a:r>
              <a:rPr lang="cs-CZ" sz="2000" dirty="0" smtClean="0"/>
              <a:t>), adjektiva (</a:t>
            </a:r>
            <a:r>
              <a:rPr lang="cs-CZ" sz="2000" i="1" dirty="0" smtClean="0"/>
              <a:t>*</a:t>
            </a:r>
            <a:r>
              <a:rPr lang="cs-CZ" sz="2000" i="1" dirty="0" err="1" smtClean="0"/>
              <a:t>č</a:t>
            </a:r>
            <a:r>
              <a:rPr lang="cs-CZ" sz="2000" i="1" baseline="30000" dirty="0" err="1" smtClean="0"/>
              <a:t>i</a:t>
            </a:r>
            <a:r>
              <a:rPr lang="cs-CZ" sz="2000" i="1" dirty="0" err="1" smtClean="0"/>
              <a:t>rnooký</a:t>
            </a:r>
            <a:r>
              <a:rPr lang="cs-CZ" sz="2000" dirty="0" smtClean="0"/>
              <a:t>), číslovky (*</a:t>
            </a:r>
            <a:r>
              <a:rPr lang="cs-CZ" sz="2000" i="1" dirty="0" err="1" smtClean="0"/>
              <a:t>dvanadesäte</a:t>
            </a:r>
            <a:r>
              <a:rPr lang="cs-CZ" sz="2000" dirty="0" smtClean="0"/>
              <a:t>) a slovesa (*</a:t>
            </a:r>
            <a:r>
              <a:rPr lang="cs-CZ" sz="2000" i="1" dirty="0" err="1" smtClean="0"/>
              <a:t>blagosloviti</a:t>
            </a:r>
            <a:r>
              <a:rPr lang="cs-CZ" sz="2000" dirty="0" smtClean="0"/>
              <a:t>),</a:t>
            </a:r>
          </a:p>
          <a:p>
            <a:r>
              <a:rPr lang="cs-CZ" sz="2000" dirty="0" smtClean="0"/>
              <a:t>tvoření adjektiv málo diferencováno,</a:t>
            </a:r>
          </a:p>
          <a:p>
            <a:r>
              <a:rPr lang="cs-CZ" sz="2000" dirty="0" smtClean="0"/>
              <a:t>rozvíjí se tvoření sloves pomoci sufixace a prefixace.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566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Pračeština – jazykové charakteristiky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33447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Syntax (jen výsledek rekonstrukce)</a:t>
            </a:r>
          </a:p>
          <a:p>
            <a:r>
              <a:rPr lang="cs-CZ" sz="2000" dirty="0" smtClean="0"/>
              <a:t>záporový genitiv (*</a:t>
            </a:r>
            <a:r>
              <a:rPr lang="cs-CZ" sz="2000" i="1" dirty="0" smtClean="0"/>
              <a:t>neměl dětí</a:t>
            </a:r>
            <a:r>
              <a:rPr lang="cs-CZ" sz="2000" dirty="0" smtClean="0"/>
              <a:t>)</a:t>
            </a:r>
            <a:r>
              <a:rPr lang="cs-CZ" sz="2000" i="1" dirty="0" smtClean="0"/>
              <a:t>,</a:t>
            </a:r>
          </a:p>
          <a:p>
            <a:r>
              <a:rPr lang="cs-CZ" sz="2000" dirty="0" smtClean="0"/>
              <a:t>větší množství neslovesných vět,</a:t>
            </a:r>
          </a:p>
          <a:p>
            <a:r>
              <a:rPr lang="cs-CZ" sz="2000" dirty="0" smtClean="0"/>
              <a:t>přechodníky větší množství funkcí a blíže verbu finitu,</a:t>
            </a:r>
          </a:p>
          <a:p>
            <a:r>
              <a:rPr lang="cs-CZ" sz="2000" dirty="0" smtClean="0"/>
              <a:t>modalita možnosti a nutnosti vyjadřována pomocí vazby </a:t>
            </a:r>
            <a:r>
              <a:rPr lang="cs-CZ" sz="2000" i="1" dirty="0" smtClean="0"/>
              <a:t>býti </a:t>
            </a:r>
            <a:r>
              <a:rPr lang="cs-CZ" sz="2000" dirty="0" smtClean="0"/>
              <a:t>s infinitivem, popř. </a:t>
            </a:r>
            <a:r>
              <a:rPr lang="cs-CZ" sz="2000" dirty="0"/>
              <a:t>dativem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mněť</a:t>
            </a:r>
            <a:r>
              <a:rPr lang="cs-CZ" sz="2000" i="1" dirty="0" smtClean="0"/>
              <a:t> </a:t>
            </a:r>
            <a:r>
              <a:rPr lang="cs-CZ" sz="2000" i="1" dirty="0"/>
              <a:t>jest s tohoto světa </a:t>
            </a:r>
            <a:r>
              <a:rPr lang="cs-CZ" sz="2000" i="1" dirty="0" smtClean="0"/>
              <a:t>sníti</a:t>
            </a:r>
            <a:r>
              <a:rPr lang="cs-CZ" sz="2000" dirty="0" smtClean="0"/>
              <a:t>), modální slovesa málo rozvinuta (</a:t>
            </a:r>
            <a:r>
              <a:rPr lang="cs-CZ" sz="2000" i="1" dirty="0" err="1" smtClean="0"/>
              <a:t>chotěti</a:t>
            </a:r>
            <a:r>
              <a:rPr lang="cs-CZ" sz="2000" i="1" dirty="0" smtClean="0"/>
              <a:t>, moci, </a:t>
            </a:r>
            <a:r>
              <a:rPr lang="cs-CZ" sz="2000" i="1" dirty="0" err="1" smtClean="0"/>
              <a:t>jmieti</a:t>
            </a:r>
            <a:r>
              <a:rPr lang="cs-CZ" sz="2000" dirty="0" smtClean="0"/>
              <a:t>),</a:t>
            </a:r>
          </a:p>
          <a:p>
            <a:r>
              <a:rPr lang="cs-CZ" sz="2000" dirty="0" smtClean="0"/>
              <a:t>spojovací prostředky tvoří málo rozvinutou skupinu, ve které figurují částice (</a:t>
            </a:r>
            <a:r>
              <a:rPr lang="cs-CZ" sz="2000" i="1" dirty="0" err="1" smtClean="0"/>
              <a:t>nali</a:t>
            </a:r>
            <a:r>
              <a:rPr lang="cs-CZ" sz="2000" i="1" dirty="0" smtClean="0"/>
              <a:t>, ano</a:t>
            </a:r>
            <a:r>
              <a:rPr lang="cs-CZ" sz="2000" dirty="0" smtClean="0"/>
              <a:t>) a relativa (</a:t>
            </a:r>
            <a:r>
              <a:rPr lang="cs-CZ" sz="2000" i="1" dirty="0" smtClean="0"/>
              <a:t>ježe, když, </a:t>
            </a:r>
            <a:r>
              <a:rPr lang="cs-CZ" sz="2000" i="1" dirty="0" err="1" smtClean="0"/>
              <a:t>jedyž</a:t>
            </a:r>
            <a:r>
              <a:rPr lang="cs-CZ" sz="2000" dirty="0" smtClean="0"/>
              <a:t>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878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Pračeština – </a:t>
            </a:r>
            <a:r>
              <a:rPr lang="cs-CZ" dirty="0" smtClean="0"/>
              <a:t>slovní zásoba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33447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Navazuje na praslovanské dědictví.</a:t>
            </a:r>
          </a:p>
          <a:p>
            <a:pPr marL="72000" indent="0">
              <a:buNone/>
            </a:pPr>
            <a:r>
              <a:rPr lang="cs-CZ" sz="2000" dirty="0" smtClean="0"/>
              <a:t>Rozšiřuje se s rozvojem společnosti: významové posuny, derivační morfologie, přejímky. Lze demonstrovat na rozvoji náboženské slovní zásoby:</a:t>
            </a:r>
          </a:p>
          <a:p>
            <a:r>
              <a:rPr lang="cs-CZ" sz="2000" dirty="0" smtClean="0"/>
              <a:t>slova domácího původu s </a:t>
            </a:r>
            <a:r>
              <a:rPr lang="cs-CZ" sz="2000" dirty="0"/>
              <a:t>posunutými významy (</a:t>
            </a:r>
            <a:r>
              <a:rPr lang="cs-CZ" sz="2000" i="1" dirty="0" err="1"/>
              <a:t>bóh</a:t>
            </a:r>
            <a:r>
              <a:rPr lang="cs-CZ" sz="2000" i="1" dirty="0"/>
              <a:t>, duch, nebe, </a:t>
            </a:r>
            <a:r>
              <a:rPr lang="cs-CZ" sz="2000" i="1" dirty="0" smtClean="0"/>
              <a:t>*</a:t>
            </a:r>
            <a:r>
              <a:rPr lang="cs-CZ" sz="2000" i="1" dirty="0" err="1" smtClean="0"/>
              <a:t>svätý</a:t>
            </a:r>
            <a:r>
              <a:rPr lang="cs-CZ" sz="2000" dirty="0"/>
              <a:t>)</a:t>
            </a:r>
            <a:r>
              <a:rPr lang="cs-CZ" sz="2000" i="1" dirty="0" smtClean="0"/>
              <a:t>,</a:t>
            </a:r>
          </a:p>
          <a:p>
            <a:r>
              <a:rPr lang="cs-CZ" sz="2000" dirty="0" smtClean="0"/>
              <a:t>přejímky z latiny / románských jazyků (dialektů lidové latiny z oblasti Podunají a </a:t>
            </a:r>
            <a:r>
              <a:rPr lang="cs-CZ" sz="2000" dirty="0"/>
              <a:t>Dalmácie): </a:t>
            </a:r>
            <a:r>
              <a:rPr lang="cs-CZ" sz="2000" dirty="0" smtClean="0"/>
              <a:t>*</a:t>
            </a:r>
            <a:r>
              <a:rPr lang="cs-CZ" sz="2000" i="1" dirty="0" err="1" smtClean="0"/>
              <a:t>kŕíž</a:t>
            </a:r>
            <a:r>
              <a:rPr lang="cs-CZ" sz="2000" i="1" dirty="0"/>
              <a:t>, biskup, mše, sobota, </a:t>
            </a:r>
            <a:r>
              <a:rPr lang="cs-CZ" sz="2000" i="1" dirty="0" smtClean="0"/>
              <a:t>kmotra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přejímky z němčiny (přejaté do němčiny z latiny): </a:t>
            </a:r>
            <a:r>
              <a:rPr lang="cs-CZ" sz="2000" i="1" dirty="0" smtClean="0"/>
              <a:t>almužna, mnich, *</a:t>
            </a:r>
            <a:r>
              <a:rPr lang="cs-CZ" sz="2000" i="1" dirty="0" err="1" smtClean="0"/>
              <a:t>oltáŕ</a:t>
            </a:r>
            <a:r>
              <a:rPr lang="cs-CZ" sz="2000" i="1" dirty="0" smtClean="0"/>
              <a:t>, *</a:t>
            </a:r>
            <a:r>
              <a:rPr lang="cs-CZ" sz="2000" i="1" dirty="0" err="1" smtClean="0"/>
              <a:t>vänocä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cs-CZ" sz="2000" i="1" dirty="0" smtClean="0"/>
              <a:t>&gt; vánoce</a:t>
            </a:r>
            <a:r>
              <a:rPr lang="cs-CZ" sz="2000" dirty="0" smtClean="0"/>
              <a:t>)</a:t>
            </a:r>
            <a:r>
              <a:rPr lang="cs-CZ" sz="2000" i="1" dirty="0" smtClean="0"/>
              <a:t>, papež</a:t>
            </a:r>
            <a:r>
              <a:rPr lang="cs-CZ" sz="2000" dirty="0" smtClean="0"/>
              <a:t>,</a:t>
            </a:r>
            <a:endParaRPr lang="cs-CZ" sz="2000" i="1" dirty="0" smtClean="0"/>
          </a:p>
          <a:p>
            <a:r>
              <a:rPr lang="cs-CZ" sz="2000" b="1" dirty="0" smtClean="0"/>
              <a:t>přejímky ze staroslověnštiny</a:t>
            </a:r>
            <a:r>
              <a:rPr lang="cs-CZ" sz="2000" dirty="0" smtClean="0"/>
              <a:t>: *</a:t>
            </a:r>
            <a:r>
              <a:rPr lang="cs-CZ" sz="2000" i="1" dirty="0" err="1" smtClean="0"/>
              <a:t>blagosloviti</a:t>
            </a:r>
            <a:r>
              <a:rPr lang="cs-CZ" sz="2000" i="1" dirty="0" smtClean="0"/>
              <a:t>, *modliti </a:t>
            </a:r>
            <a:r>
              <a:rPr lang="cs-CZ" sz="2000" i="1" dirty="0" err="1" smtClean="0"/>
              <a:t>sä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prvenec</a:t>
            </a:r>
            <a:r>
              <a:rPr lang="cs-CZ" sz="2000" dirty="0" smtClean="0"/>
              <a:t>, *</a:t>
            </a:r>
            <a:r>
              <a:rPr lang="cs-CZ" sz="2000" i="1" dirty="0" err="1" smtClean="0"/>
              <a:t>přěsnica</a:t>
            </a:r>
            <a:r>
              <a:rPr lang="cs-CZ" sz="2000" i="1" dirty="0" smtClean="0"/>
              <a:t>, spas, </a:t>
            </a:r>
            <a:r>
              <a:rPr lang="cs-CZ" sz="2000" i="1" dirty="0" err="1" smtClean="0"/>
              <a:t>žizń</a:t>
            </a:r>
            <a:r>
              <a:rPr lang="cs-CZ" sz="2000" dirty="0" smtClean="0"/>
              <a:t>.</a:t>
            </a:r>
            <a:r>
              <a:rPr lang="cs-CZ" sz="2000" i="1" dirty="0" smtClean="0"/>
              <a:t>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151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46894"/>
            <a:ext cx="10753200" cy="451576"/>
          </a:xfrm>
        </p:spPr>
        <p:txBody>
          <a:bodyPr/>
          <a:lstStyle/>
          <a:p>
            <a:r>
              <a:rPr lang="cs-CZ" dirty="0" smtClean="0"/>
              <a:t>Pračeština – jazyková situace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92624"/>
            <a:ext cx="10793753" cy="4339376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pračeština jen mluveným jazykem,</a:t>
            </a:r>
          </a:p>
          <a:p>
            <a:endParaRPr lang="cs-CZ" sz="2000" dirty="0" smtClean="0"/>
          </a:p>
          <a:p>
            <a:r>
              <a:rPr lang="cs-CZ" sz="2000" dirty="0" smtClean="0"/>
              <a:t>do roku 1097 (zrušení slovanského ritu v Sázavském klášteře) lze předpokládat užití těchto psaných jazyků:</a:t>
            </a:r>
          </a:p>
          <a:p>
            <a:pPr marL="804863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latina,</a:t>
            </a:r>
          </a:p>
          <a:p>
            <a:pPr marL="804863" indent="-268288">
              <a:buFont typeface="Wingdings" panose="05000000000000000000" pitchFamily="2" charset="2"/>
              <a:buChar char="Ø"/>
            </a:pPr>
            <a:r>
              <a:rPr lang="cs-CZ" sz="2000" dirty="0" smtClean="0"/>
              <a:t>staroslověnština. </a:t>
            </a:r>
          </a:p>
        </p:txBody>
      </p:sp>
    </p:spTree>
    <p:extLst>
      <p:ext uri="{BB962C8B-B14F-4D97-AF65-F5344CB8AC3E}">
        <p14:creationId xmlns:p14="http://schemas.microsoft.com/office/powerpoint/2010/main" val="14566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46894"/>
            <a:ext cx="10753200" cy="451576"/>
          </a:xfrm>
        </p:spPr>
        <p:txBody>
          <a:bodyPr/>
          <a:lstStyle/>
          <a:p>
            <a:r>
              <a:rPr lang="cs-CZ" dirty="0" smtClean="0"/>
              <a:t>Pračeština – nářeční rozdíly???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92624"/>
            <a:ext cx="10793753" cy="4339376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české dialekty jsou mladšího data,</a:t>
            </a:r>
          </a:p>
          <a:p>
            <a:endParaRPr lang="cs-CZ" sz="2000" dirty="0" smtClean="0"/>
          </a:p>
          <a:p>
            <a:r>
              <a:rPr lang="cs-CZ" sz="2000" dirty="0" smtClean="0"/>
              <a:t>zejména </a:t>
            </a:r>
            <a:r>
              <a:rPr lang="cs-CZ" sz="2000" dirty="0"/>
              <a:t>lze počítat s jistými rozdíly Čechy Morava, ale pro to je minimum důkazů,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lze předpokládat drobné rozdíly lexikální a fonologické – řídká hustota osídlení (do cca 300 metrů nad mořem), </a:t>
            </a:r>
          </a:p>
          <a:p>
            <a:endParaRPr lang="cs-CZ" sz="2000" dirty="0" smtClean="0"/>
          </a:p>
          <a:p>
            <a:r>
              <a:rPr lang="cs-CZ" sz="2000" dirty="0" smtClean="0"/>
              <a:t>nicméně poměrně silná migrace obyvatel, jak svědčí toponyma („zajatecké“ osady)</a:t>
            </a:r>
          </a:p>
        </p:txBody>
      </p:sp>
    </p:spTree>
    <p:extLst>
      <p:ext uri="{BB962C8B-B14F-4D97-AF65-F5344CB8AC3E}">
        <p14:creationId xmlns:p14="http://schemas.microsoft.com/office/powerpoint/2010/main" val="23591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4130" y="107576"/>
            <a:ext cx="11066930" cy="537883"/>
          </a:xfrm>
        </p:spPr>
        <p:txBody>
          <a:bodyPr/>
          <a:lstStyle/>
          <a:p>
            <a:r>
              <a:rPr lang="cs-CZ" dirty="0" smtClean="0"/>
              <a:t>Pračeština – osady zajatců a přesídlenců (11. stol.?)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92624"/>
            <a:ext cx="10793753" cy="4339376"/>
          </a:xfrm>
        </p:spPr>
        <p:txBody>
          <a:bodyPr/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166" r="9572" b="-851"/>
          <a:stretch/>
        </p:blipFill>
        <p:spPr>
          <a:xfrm rot="5400000">
            <a:off x="4747877" y="650172"/>
            <a:ext cx="5888528" cy="60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83825"/>
            <a:ext cx="10753200" cy="451576"/>
          </a:xfrm>
        </p:spPr>
        <p:txBody>
          <a:bodyPr/>
          <a:lstStyle/>
          <a:p>
            <a:r>
              <a:rPr lang="cs-CZ" dirty="0" smtClean="0"/>
              <a:t>Staroslověnština – otázka kontinuity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116106"/>
            <a:ext cx="10793753" cy="4715894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Existují památky, které jsou důkazem existence staroslověnštiny na Velké Moravě a v přemyslovských Čechách:</a:t>
            </a:r>
          </a:p>
          <a:p>
            <a:pPr marL="72000" indent="0">
              <a:buNone/>
            </a:pPr>
            <a:endParaRPr lang="cs-CZ" sz="2000" dirty="0"/>
          </a:p>
          <a:p>
            <a:pPr marL="342900" indent="-257175"/>
            <a:r>
              <a:rPr lang="cs-CZ" sz="2000" dirty="0"/>
              <a:t>staroslověnské památky spjaté s moravským prostředím </a:t>
            </a:r>
            <a:r>
              <a:rPr lang="cs-CZ" sz="2000" dirty="0" smtClean="0"/>
              <a:t>– </a:t>
            </a:r>
            <a:r>
              <a:rPr lang="cs-CZ" sz="2000" i="1" dirty="0" smtClean="0"/>
              <a:t>Kyjevské </a:t>
            </a:r>
            <a:r>
              <a:rPr lang="cs-CZ" sz="2000" i="1" dirty="0"/>
              <a:t>listy, </a:t>
            </a:r>
            <a:r>
              <a:rPr lang="cs-CZ" sz="2000" dirty="0"/>
              <a:t>panonské legendy, </a:t>
            </a:r>
            <a:r>
              <a:rPr lang="cs-CZ" sz="2000" i="1" dirty="0"/>
              <a:t>Proglas</a:t>
            </a:r>
            <a:r>
              <a:rPr lang="cs-CZ" sz="2000" dirty="0"/>
              <a:t>, překlad bible, </a:t>
            </a:r>
            <a:r>
              <a:rPr lang="cs-CZ" sz="2000" i="1" dirty="0"/>
              <a:t>*</a:t>
            </a:r>
            <a:r>
              <a:rPr lang="cs-CZ" sz="2000" i="1" dirty="0" err="1"/>
              <a:t>Zakon</a:t>
            </a:r>
            <a:r>
              <a:rPr lang="ru-RU" sz="2000" i="1" dirty="0"/>
              <a:t>ъ</a:t>
            </a:r>
            <a:r>
              <a:rPr lang="cs-CZ" sz="2000" i="1" dirty="0"/>
              <a:t> </a:t>
            </a:r>
            <a:r>
              <a:rPr lang="cs-CZ" sz="2000" i="1" dirty="0" err="1"/>
              <a:t>sudnyi</a:t>
            </a:r>
            <a:r>
              <a:rPr lang="cs-CZ" sz="2000" i="1" dirty="0"/>
              <a:t> </a:t>
            </a:r>
            <a:r>
              <a:rPr lang="cs-CZ" sz="2000" i="1" dirty="0" err="1"/>
              <a:t>ĺud</a:t>
            </a:r>
            <a:r>
              <a:rPr lang="ru-RU" sz="2000" i="1" dirty="0"/>
              <a:t>ь</a:t>
            </a:r>
            <a:r>
              <a:rPr lang="cs-CZ" sz="2000" i="1" dirty="0"/>
              <a:t>m</a:t>
            </a:r>
            <a:r>
              <a:rPr lang="ru-RU" sz="2000" i="1" dirty="0"/>
              <a:t>ъ</a:t>
            </a:r>
            <a:r>
              <a:rPr lang="cs-CZ" sz="2000" i="1" dirty="0"/>
              <a:t>, *</a:t>
            </a:r>
            <a:r>
              <a:rPr lang="cs-CZ" sz="2000" i="1" dirty="0" err="1"/>
              <a:t>Zapovedi</a:t>
            </a:r>
            <a:r>
              <a:rPr lang="cs-CZ" sz="2000" i="1" dirty="0"/>
              <a:t> </a:t>
            </a:r>
            <a:r>
              <a:rPr lang="cs-CZ" sz="2000" i="1" dirty="0" err="1"/>
              <a:t>svętyich</a:t>
            </a:r>
            <a:r>
              <a:rPr lang="ru-RU" sz="2000" i="1" dirty="0"/>
              <a:t>ъ</a:t>
            </a:r>
            <a:r>
              <a:rPr lang="cs-CZ" sz="2000" i="1" dirty="0"/>
              <a:t> </a:t>
            </a:r>
            <a:r>
              <a:rPr lang="cs-CZ" sz="2000" i="1" dirty="0" err="1"/>
              <a:t>ot</a:t>
            </a:r>
            <a:r>
              <a:rPr lang="ru-RU" sz="2000" i="1" dirty="0"/>
              <a:t>ь</a:t>
            </a:r>
            <a:r>
              <a:rPr lang="cs-CZ" sz="2000" i="1" dirty="0"/>
              <a:t>c</a:t>
            </a:r>
            <a:r>
              <a:rPr lang="ru-RU" sz="2000" i="1" dirty="0" smtClean="0"/>
              <a:t>ь</a:t>
            </a:r>
            <a:r>
              <a:rPr lang="cs-CZ" sz="2000" i="1" dirty="0" smtClean="0"/>
              <a:t> </a:t>
            </a:r>
            <a:r>
              <a:rPr lang="cs-CZ" sz="2000" dirty="0" smtClean="0"/>
              <a:t>atd.,</a:t>
            </a:r>
            <a:endParaRPr lang="cs-CZ" sz="2000" dirty="0"/>
          </a:p>
          <a:p>
            <a:pPr marL="342900" indent="-257175"/>
            <a:endParaRPr lang="cs-CZ" sz="2000" dirty="0" smtClean="0"/>
          </a:p>
          <a:p>
            <a:pPr marL="342900" indent="-257175"/>
            <a:r>
              <a:rPr lang="cs-CZ" sz="2000" dirty="0" smtClean="0"/>
              <a:t>staroslověnské </a:t>
            </a:r>
            <a:r>
              <a:rPr lang="cs-CZ" sz="2000" dirty="0"/>
              <a:t>památky spjaté s českým prostředím </a:t>
            </a:r>
            <a:r>
              <a:rPr lang="cs-CZ" sz="2000" i="1" dirty="0" smtClean="0"/>
              <a:t>– Kyjevské </a:t>
            </a:r>
            <a:r>
              <a:rPr lang="cs-CZ" sz="2000" i="1" dirty="0"/>
              <a:t>listy, Pražské hlaholské zlomky, Hospodine, pomiluj </a:t>
            </a:r>
            <a:r>
              <a:rPr lang="cs-CZ" sz="2000" i="1" dirty="0" err="1"/>
              <a:t>ny</a:t>
            </a:r>
            <a:r>
              <a:rPr lang="cs-CZ" sz="2000" i="1" dirty="0"/>
              <a:t>, 1. a 2. staroslověnská legenda o svatém Václavovi, </a:t>
            </a:r>
            <a:r>
              <a:rPr lang="cs-CZ" sz="2000" i="1" dirty="0" err="1"/>
              <a:t>Besědy</a:t>
            </a:r>
            <a:r>
              <a:rPr lang="cs-CZ" sz="2000" dirty="0"/>
              <a:t> </a:t>
            </a:r>
            <a:r>
              <a:rPr lang="cs-CZ" sz="2000" i="1" dirty="0"/>
              <a:t>sv. Řehoře, Remešský </a:t>
            </a:r>
            <a:r>
              <a:rPr lang="cs-CZ" sz="2000" i="1" dirty="0" smtClean="0"/>
              <a:t>evangeliář, Levínský nápis</a:t>
            </a:r>
            <a:r>
              <a:rPr lang="cs-CZ" sz="2000" dirty="0" smtClean="0"/>
              <a:t>, </a:t>
            </a:r>
            <a:r>
              <a:rPr lang="cs-CZ" sz="2000" i="1" dirty="0" smtClean="0"/>
              <a:t>Glosy Paterovy a </a:t>
            </a:r>
            <a:r>
              <a:rPr lang="cs-CZ" sz="2000" i="1" dirty="0" err="1" smtClean="0"/>
              <a:t>Jagićovy</a:t>
            </a:r>
            <a:r>
              <a:rPr lang="cs-CZ" sz="2000" i="1" dirty="0" smtClean="0"/>
              <a:t> </a:t>
            </a:r>
            <a:r>
              <a:rPr lang="cs-CZ" sz="2000" dirty="0" smtClean="0"/>
              <a:t>atd</a:t>
            </a:r>
            <a:r>
              <a:rPr lang="cs-CZ" sz="2000" i="1" dirty="0" smtClean="0"/>
              <a:t>.</a:t>
            </a:r>
            <a:endParaRPr lang="cs-CZ" sz="2000" i="1" dirty="0"/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804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Předchozí praslovanské období (cca před rokem 1000 n. l.)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39587" y="2043951"/>
            <a:ext cx="11013141" cy="4087908"/>
          </a:xfrm>
        </p:spPr>
        <p:txBody>
          <a:bodyPr/>
          <a:lstStyle/>
          <a:p>
            <a:r>
              <a:rPr lang="cs-CZ" sz="2000" dirty="0" smtClean="0"/>
              <a:t>pračeština se vyděluje z pozdní praslovanštiny,</a:t>
            </a:r>
          </a:p>
          <a:p>
            <a:r>
              <a:rPr lang="cs-CZ" sz="2000" dirty="0" smtClean="0"/>
              <a:t>praslovanština se na našem území začala užívat nejspíše od konce 6. století, tj. od příchodu Praslovanů</a:t>
            </a:r>
          </a:p>
          <a:p>
            <a:r>
              <a:rPr lang="cs-CZ" sz="2000" dirty="0" smtClean="0"/>
              <a:t>na našem území se zřejmě střetly dvě vlny praslovanské migrace, </a:t>
            </a:r>
          </a:p>
          <a:p>
            <a:pPr marL="719138" indent="-182563">
              <a:buFont typeface="Wingdings" panose="05000000000000000000" pitchFamily="2" charset="2"/>
              <a:buChar char="Ø"/>
            </a:pPr>
            <a:r>
              <a:rPr lang="cs-CZ" sz="2000" dirty="0" smtClean="0"/>
              <a:t> západoslovanská (ze severu, tj. nynějšího Polska?, z východu, tj. z nynějšího Slovenska?),</a:t>
            </a:r>
          </a:p>
          <a:p>
            <a:pPr marL="719138" indent="-182563">
              <a:buFont typeface="Wingdings" panose="05000000000000000000" pitchFamily="2" charset="2"/>
              <a:buChar char="Ø"/>
            </a:pPr>
            <a:r>
              <a:rPr lang="cs-CZ" sz="2000" dirty="0" smtClean="0"/>
              <a:t> jihoslovanská (z jihu – přicházející po Dunaji).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37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83825"/>
            <a:ext cx="10753200" cy="451576"/>
          </a:xfrm>
        </p:spPr>
        <p:txBody>
          <a:bodyPr/>
          <a:lstStyle/>
          <a:p>
            <a:r>
              <a:rPr lang="cs-CZ" dirty="0" smtClean="0"/>
              <a:t>Staroslověnština – otázka kontinuity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116106"/>
            <a:ext cx="10793753" cy="4715894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Nezodpovězenou otázkou je, jestli je možné, že mezi staroslověnštinou velkomoravské redakce a české redakce existuje nepřerušené vývojové kontinuum:</a:t>
            </a:r>
          </a:p>
          <a:p>
            <a:pPr marL="72000" indent="0">
              <a:buNone/>
            </a:pPr>
            <a:endParaRPr lang="cs-CZ" sz="2000" dirty="0"/>
          </a:p>
          <a:p>
            <a:pPr marL="342900" indent="-257175"/>
            <a:r>
              <a:rPr lang="cs-CZ" sz="2000" dirty="0" smtClean="0"/>
              <a:t>scházejí jasné důkazy o přetrvávající tradici staroslověnského písemnictví na </a:t>
            </a:r>
            <a:r>
              <a:rPr lang="cs-CZ" sz="2000" u="sng" dirty="0" smtClean="0"/>
              <a:t>Moravě</a:t>
            </a:r>
            <a:r>
              <a:rPr lang="cs-CZ" sz="2000" dirty="0" smtClean="0"/>
              <a:t> v 10. stol.</a:t>
            </a:r>
          </a:p>
          <a:p>
            <a:pPr marL="342900" indent="-257175"/>
            <a:r>
              <a:rPr lang="cs-CZ" sz="2000" dirty="0" smtClean="0"/>
              <a:t>scházejí jasné důkazy o nepřetržité existenci staroslověnského písemnictví </a:t>
            </a:r>
            <a:r>
              <a:rPr lang="cs-CZ" sz="2000" u="sng" dirty="0" smtClean="0"/>
              <a:t>v přemyslovských Čechách v 10. stol.</a:t>
            </a:r>
            <a:r>
              <a:rPr lang="cs-CZ" sz="2000" dirty="0" smtClean="0"/>
              <a:t>, prameny jen obsahují fragmentární informace:</a:t>
            </a:r>
          </a:p>
          <a:p>
            <a:pPr marL="428625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Bořivojův křest,</a:t>
            </a:r>
          </a:p>
          <a:p>
            <a:pPr marL="428625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nejstarší svatováclavské legendy obsahují informace o tom, že Václav uměl číst latinské a slovanské písmo,</a:t>
            </a:r>
          </a:p>
          <a:p>
            <a:pPr marL="428625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sv. Vojtěch,</a:t>
            </a:r>
          </a:p>
          <a:p>
            <a:pPr marL="428625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ve 30. letech 11. stol. založen Sázavský klášter.</a:t>
            </a: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076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Pračeština – prameny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dirty="0"/>
              <a:t>Prameny, které nemají povahu souvislých českých </a:t>
            </a:r>
            <a:r>
              <a:rPr lang="cs-CZ" sz="2000" dirty="0" smtClean="0"/>
              <a:t>textů</a:t>
            </a:r>
          </a:p>
          <a:p>
            <a:endParaRPr lang="cs-CZ" sz="2000" dirty="0" smtClean="0"/>
          </a:p>
          <a:p>
            <a:r>
              <a:rPr lang="cs-CZ" sz="2000" dirty="0" smtClean="0"/>
              <a:t>vlivy </a:t>
            </a:r>
            <a:r>
              <a:rPr lang="cs-CZ" sz="2000" dirty="0"/>
              <a:t>nedoložené vývojové fáze češtiny v cizím jazyce (</a:t>
            </a:r>
            <a:r>
              <a:rPr lang="cs-CZ" sz="2000" b="1" dirty="0"/>
              <a:t>bohemismy</a:t>
            </a:r>
            <a:r>
              <a:rPr lang="cs-CZ" sz="2000" dirty="0"/>
              <a:t>),</a:t>
            </a:r>
          </a:p>
          <a:p>
            <a:endParaRPr lang="cs-CZ" sz="2000" dirty="0" smtClean="0"/>
          </a:p>
          <a:p>
            <a:r>
              <a:rPr lang="cs-CZ" sz="2000" dirty="0" smtClean="0"/>
              <a:t>doklady </a:t>
            </a:r>
            <a:r>
              <a:rPr lang="cs-CZ" sz="2000" dirty="0"/>
              <a:t>českých slov (vět) v cizojazyčných textech (</a:t>
            </a:r>
            <a:r>
              <a:rPr lang="cs-CZ" sz="2000" b="1" dirty="0"/>
              <a:t>glosy + přípisky</a:t>
            </a:r>
            <a:r>
              <a:rPr lang="cs-CZ" sz="2000" dirty="0"/>
              <a:t>),</a:t>
            </a:r>
          </a:p>
          <a:p>
            <a:endParaRPr lang="cs-CZ" sz="2000" dirty="0" smtClean="0"/>
          </a:p>
          <a:p>
            <a:r>
              <a:rPr lang="cs-CZ" sz="2000" dirty="0" smtClean="0"/>
              <a:t>archaické </a:t>
            </a:r>
            <a:r>
              <a:rPr lang="cs-CZ" sz="2000" dirty="0"/>
              <a:t>dialekty,</a:t>
            </a:r>
          </a:p>
          <a:p>
            <a:endParaRPr lang="cs-CZ" sz="2000" dirty="0" smtClean="0"/>
          </a:p>
          <a:p>
            <a:r>
              <a:rPr lang="cs-CZ" sz="2000" dirty="0" smtClean="0"/>
              <a:t>toponyma </a:t>
            </a:r>
            <a:r>
              <a:rPr lang="cs-CZ" sz="2000" dirty="0"/>
              <a:t>(místní jména). 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538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Bohemismy ve </a:t>
            </a:r>
            <a:r>
              <a:rPr lang="cs-CZ" dirty="0" err="1" smtClean="0"/>
              <a:t>stsl</a:t>
            </a:r>
            <a:r>
              <a:rPr lang="cs-CZ" dirty="0" smtClean="0"/>
              <a:t>. </a:t>
            </a:r>
            <a:r>
              <a:rPr lang="cs-CZ" smtClean="0"/>
              <a:t>textech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Strukturní české prvky obsažené ve </a:t>
            </a:r>
            <a:r>
              <a:rPr lang="cs-CZ" sz="2000" dirty="0" err="1" smtClean="0"/>
              <a:t>stsl</a:t>
            </a:r>
            <a:r>
              <a:rPr lang="cs-CZ" sz="2000" dirty="0" smtClean="0"/>
              <a:t>. textech:</a:t>
            </a:r>
          </a:p>
          <a:p>
            <a:r>
              <a:rPr lang="cs-CZ" sz="2000" i="1" dirty="0" smtClean="0"/>
              <a:t>*</a:t>
            </a:r>
            <a:r>
              <a:rPr lang="cs-CZ" sz="2000" i="1" dirty="0" err="1" smtClean="0"/>
              <a:t>tj</a:t>
            </a:r>
            <a:r>
              <a:rPr lang="cs-CZ" sz="2000" i="1" dirty="0" smtClean="0"/>
              <a:t>/</a:t>
            </a:r>
            <a:r>
              <a:rPr lang="cs-CZ" sz="2000" i="1" dirty="0" err="1" smtClean="0"/>
              <a:t>kt</a:t>
            </a:r>
            <a:r>
              <a:rPr lang="cs-CZ" sz="2000" i="1" dirty="0" smtClean="0"/>
              <a:t> &gt; ć, </a:t>
            </a:r>
            <a:r>
              <a:rPr lang="cs-CZ" sz="2000" i="1" dirty="0"/>
              <a:t>z </a:t>
            </a:r>
            <a:r>
              <a:rPr lang="cs-CZ" sz="2000" i="1" dirty="0" smtClean="0"/>
              <a:t>*</a:t>
            </a:r>
            <a:r>
              <a:rPr lang="cs-CZ" sz="2000" i="1" dirty="0" err="1" smtClean="0"/>
              <a:t>dj</a:t>
            </a:r>
            <a:r>
              <a:rPr lang="cs-CZ" sz="2000" i="1" dirty="0" smtClean="0"/>
              <a:t> &gt; (d)ź,*</a:t>
            </a:r>
            <a:r>
              <a:rPr lang="cs-CZ" sz="2000" i="1" dirty="0" err="1" smtClean="0"/>
              <a:t>skj</a:t>
            </a:r>
            <a:r>
              <a:rPr lang="cs-CZ" sz="2000" i="1" dirty="0" smtClean="0"/>
              <a:t>/</a:t>
            </a:r>
            <a:r>
              <a:rPr lang="cs-CZ" sz="2000" i="1" dirty="0" err="1" smtClean="0"/>
              <a:t>stj</a:t>
            </a:r>
            <a:r>
              <a:rPr lang="cs-CZ" sz="2000" i="1" dirty="0" smtClean="0"/>
              <a:t> &gt; </a:t>
            </a:r>
            <a:r>
              <a:rPr lang="cs-CZ" sz="2000" i="1" dirty="0" err="1"/>
              <a:t>šč</a:t>
            </a:r>
            <a:r>
              <a:rPr lang="cs-CZ" sz="2000" i="1" dirty="0"/>
              <a:t> </a:t>
            </a:r>
            <a:r>
              <a:rPr lang="cs-CZ" sz="2000" dirty="0" smtClean="0"/>
              <a:t>(taktéž moravismy),</a:t>
            </a:r>
            <a:endParaRPr lang="cs-CZ" sz="2000" dirty="0"/>
          </a:p>
          <a:p>
            <a:r>
              <a:rPr lang="cs-CZ" sz="2000" dirty="0"/>
              <a:t>koncovka </a:t>
            </a:r>
            <a:r>
              <a:rPr lang="cs-CZ" sz="2000" i="1" dirty="0" smtClean="0"/>
              <a:t>*-</a:t>
            </a:r>
            <a:r>
              <a:rPr lang="ru-RU" sz="2000" i="1" dirty="0" smtClean="0"/>
              <a:t>ъ</a:t>
            </a:r>
            <a:r>
              <a:rPr lang="cs-CZ" sz="2000" i="1" dirty="0" smtClean="0"/>
              <a:t>m</a:t>
            </a:r>
            <a:r>
              <a:rPr lang="ru-RU" sz="2000" i="1" dirty="0"/>
              <a:t>ь </a:t>
            </a:r>
            <a:r>
              <a:rPr lang="cs-CZ" sz="2000" dirty="0"/>
              <a:t>v </a:t>
            </a:r>
            <a:r>
              <a:rPr lang="cs-CZ" sz="2000" dirty="0" err="1"/>
              <a:t>instr</a:t>
            </a:r>
            <a:r>
              <a:rPr lang="cs-CZ" sz="2000" dirty="0"/>
              <a:t>. </a:t>
            </a:r>
            <a:r>
              <a:rPr lang="cs-CZ" sz="2000" dirty="0" err="1"/>
              <a:t>sg</a:t>
            </a:r>
            <a:r>
              <a:rPr lang="cs-CZ" sz="2000" dirty="0"/>
              <a:t>. </a:t>
            </a:r>
            <a:r>
              <a:rPr lang="cs-CZ" sz="2000" i="1" dirty="0"/>
              <a:t>o</a:t>
            </a:r>
            <a:r>
              <a:rPr lang="cs-CZ" sz="2000" dirty="0"/>
              <a:t>-kmenů (taktéž </a:t>
            </a:r>
            <a:r>
              <a:rPr lang="cs-CZ" sz="2000" dirty="0" smtClean="0"/>
              <a:t>moravismus), </a:t>
            </a:r>
          </a:p>
          <a:p>
            <a:r>
              <a:rPr lang="cs-CZ" sz="2000" dirty="0" smtClean="0"/>
              <a:t>gen. </a:t>
            </a:r>
            <a:r>
              <a:rPr lang="cs-CZ" sz="2000" i="1" dirty="0" smtClean="0"/>
              <a:t>m</a:t>
            </a:r>
            <a:r>
              <a:rPr lang="ru-RU" sz="2000" i="1" dirty="0" smtClean="0"/>
              <a:t>ъ</a:t>
            </a:r>
            <a:r>
              <a:rPr lang="cs-CZ" sz="2000" i="1" dirty="0" smtClean="0"/>
              <a:t>ne </a:t>
            </a:r>
            <a:r>
              <a:rPr lang="cs-CZ" sz="2000" dirty="0" smtClean="0"/>
              <a:t>namísto jihoslovanského </a:t>
            </a:r>
            <a:r>
              <a:rPr lang="cs-CZ" sz="2000" i="1" dirty="0" smtClean="0"/>
              <a:t>mene </a:t>
            </a:r>
            <a:r>
              <a:rPr lang="cs-CZ" sz="2000" dirty="0"/>
              <a:t>(taktéž </a:t>
            </a:r>
            <a:r>
              <a:rPr lang="cs-CZ" sz="2000" dirty="0" smtClean="0"/>
              <a:t>moravismus), </a:t>
            </a:r>
            <a:endParaRPr lang="cs-CZ" sz="2000" dirty="0"/>
          </a:p>
          <a:p>
            <a:r>
              <a:rPr lang="cs-CZ" sz="2000" dirty="0" smtClean="0"/>
              <a:t>střídnice </a:t>
            </a:r>
            <a:r>
              <a:rPr lang="cs-CZ" sz="2000" i="1" dirty="0"/>
              <a:t>š</a:t>
            </a:r>
            <a:r>
              <a:rPr lang="cs-CZ" sz="2000" dirty="0"/>
              <a:t> za </a:t>
            </a:r>
            <a:r>
              <a:rPr lang="cs-CZ" sz="2000" dirty="0" err="1"/>
              <a:t>psl</a:t>
            </a:r>
            <a:r>
              <a:rPr lang="cs-CZ" sz="2000" dirty="0"/>
              <a:t>. </a:t>
            </a:r>
            <a:r>
              <a:rPr lang="cs-CZ" sz="2000" i="1" dirty="0"/>
              <a:t>*ch </a:t>
            </a:r>
            <a:r>
              <a:rPr lang="cs-CZ" sz="2000" dirty="0"/>
              <a:t>při tzv. 2. a 3. palatalizaci velár (taktéž moravismus), </a:t>
            </a:r>
            <a:endParaRPr lang="cs-CZ" sz="2000" dirty="0" smtClean="0"/>
          </a:p>
          <a:p>
            <a:r>
              <a:rPr lang="cs-CZ" sz="2000" dirty="0" smtClean="0"/>
              <a:t>souhlásková skupina </a:t>
            </a:r>
            <a:r>
              <a:rPr lang="cs-CZ" sz="2000" i="1" dirty="0" smtClean="0"/>
              <a:t>*dl </a:t>
            </a:r>
            <a:r>
              <a:rPr lang="cs-CZ" sz="2000" dirty="0"/>
              <a:t>(taktéž moravismus), </a:t>
            </a:r>
            <a:endParaRPr lang="cs-CZ" sz="2000" dirty="0" smtClean="0"/>
          </a:p>
          <a:p>
            <a:r>
              <a:rPr lang="cs-CZ" sz="2000" dirty="0" smtClean="0"/>
              <a:t>absence </a:t>
            </a:r>
            <a:r>
              <a:rPr lang="cs-CZ" sz="2000" i="1" dirty="0" smtClean="0"/>
              <a:t>l-</a:t>
            </a:r>
            <a:r>
              <a:rPr lang="cs-CZ" sz="2000" dirty="0"/>
              <a:t> epentetického (taktéž moravismus), </a:t>
            </a:r>
            <a:endParaRPr lang="cs-CZ" sz="2000" dirty="0" smtClean="0"/>
          </a:p>
          <a:p>
            <a:r>
              <a:rPr lang="cs-CZ" sz="2000" dirty="0" smtClean="0"/>
              <a:t>denazalizace </a:t>
            </a:r>
            <a:r>
              <a:rPr lang="cs-CZ" sz="2000" dirty="0"/>
              <a:t>nosovek – </a:t>
            </a:r>
            <a:r>
              <a:rPr lang="cs-CZ" sz="2000" dirty="0" smtClean="0"/>
              <a:t>*</a:t>
            </a:r>
            <a:r>
              <a:rPr lang="cs-CZ" sz="2000" i="1" dirty="0" smtClean="0"/>
              <a:t>ǫ </a:t>
            </a:r>
            <a:r>
              <a:rPr lang="cs-CZ" sz="2000" i="1" dirty="0"/>
              <a:t>&gt; </a:t>
            </a:r>
            <a:r>
              <a:rPr lang="cs-CZ" sz="2000" i="1" dirty="0" smtClean="0"/>
              <a:t>u</a:t>
            </a:r>
            <a:r>
              <a:rPr lang="cs-CZ" sz="2000" dirty="0" smtClean="0"/>
              <a:t>, *</a:t>
            </a:r>
            <a:r>
              <a:rPr lang="cs-CZ" sz="2000" i="1" dirty="0" smtClean="0"/>
              <a:t>ę &gt; a </a:t>
            </a:r>
            <a:r>
              <a:rPr lang="cs-CZ" sz="2000" dirty="0" smtClean="0"/>
              <a:t>(</a:t>
            </a:r>
            <a:r>
              <a:rPr lang="cs-CZ" sz="2000" i="1" dirty="0" smtClean="0"/>
              <a:t>ä</a:t>
            </a:r>
            <a:r>
              <a:rPr lang="cs-CZ" sz="2000" dirty="0" smtClean="0"/>
              <a:t>),</a:t>
            </a:r>
            <a:endParaRPr lang="cs-CZ" sz="2000" dirty="0"/>
          </a:p>
          <a:p>
            <a:r>
              <a:rPr lang="cs-CZ" sz="2000" dirty="0" smtClean="0"/>
              <a:t>vokalizace jerů v </a:t>
            </a:r>
            <a:r>
              <a:rPr lang="cs-CZ" sz="2000" i="1" dirty="0" smtClean="0"/>
              <a:t>e</a:t>
            </a:r>
            <a:r>
              <a:rPr lang="cs-CZ" sz="2000" dirty="0" smtClean="0"/>
              <a:t>.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392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4093" y="632012"/>
            <a:ext cx="11177365" cy="539564"/>
          </a:xfrm>
        </p:spPr>
        <p:txBody>
          <a:bodyPr/>
          <a:lstStyle/>
          <a:p>
            <a:r>
              <a:rPr lang="cs-CZ" dirty="0" smtClean="0"/>
              <a:t>Bohemika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86753"/>
            <a:ext cx="11059200" cy="4245247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Česká slova (věty) </a:t>
            </a:r>
            <a:r>
              <a:rPr lang="cs-CZ" sz="2000" dirty="0" smtClean="0"/>
              <a:t>užitá </a:t>
            </a:r>
            <a:r>
              <a:rPr lang="cs-CZ" sz="2000" dirty="0"/>
              <a:t>jako součást cizojazyčných textů. Objevují se především tehdy, nemá-li daný cizí jazyk patřičný ekvivalent.</a:t>
            </a:r>
          </a:p>
          <a:p>
            <a:pPr marL="363538" indent="-188913"/>
            <a:r>
              <a:rPr lang="cs-CZ" sz="2000" dirty="0"/>
              <a:t>Zejména jde o texty latinské, zčásti i řecké, německé, hebrejské, anglosaské, židovské, arabské aj.  </a:t>
            </a:r>
            <a:endParaRPr lang="cs-CZ" sz="2000" dirty="0" smtClean="0"/>
          </a:p>
          <a:p>
            <a:pPr marL="363538" indent="-188913"/>
            <a:r>
              <a:rPr lang="cs-CZ" sz="2000" dirty="0" smtClean="0"/>
              <a:t>Jde </a:t>
            </a:r>
            <a:r>
              <a:rPr lang="cs-CZ" sz="2000" dirty="0"/>
              <a:t>o prvky zakomponované do cizojazyčného textu jako citáty anebo jako prostředky, pro které není v daném jazyce patřičný ekvivalent. Často zapisovány mluvčími, kteří neovládali češtinu. Typickými jazykovými prostředky vynořujícími se v bohemikách jsou:</a:t>
            </a:r>
          </a:p>
          <a:p>
            <a:pPr marL="901700" indent="-363538">
              <a:buFont typeface="Wingdings" panose="05000000000000000000" pitchFamily="2" charset="2"/>
              <a:buChar char="Ø"/>
            </a:pPr>
            <a:r>
              <a:rPr lang="cs-CZ" sz="2000" dirty="0" smtClean="0"/>
              <a:t>antroponyma</a:t>
            </a:r>
            <a:r>
              <a:rPr lang="cs-CZ" sz="2000" dirty="0"/>
              <a:t>,</a:t>
            </a:r>
          </a:p>
          <a:p>
            <a:pPr marL="901700" indent="-363538">
              <a:buFont typeface="Wingdings" panose="05000000000000000000" pitchFamily="2" charset="2"/>
              <a:buChar char="Ø"/>
            </a:pPr>
            <a:r>
              <a:rPr lang="cs-CZ" sz="2000" dirty="0" smtClean="0"/>
              <a:t>toponyma</a:t>
            </a:r>
            <a:r>
              <a:rPr lang="cs-CZ" sz="2000" dirty="0"/>
              <a:t>,</a:t>
            </a:r>
          </a:p>
          <a:p>
            <a:pPr marL="901700" indent="-363538">
              <a:buFont typeface="Wingdings" panose="05000000000000000000" pitchFamily="2" charset="2"/>
              <a:buChar char="Ø"/>
            </a:pPr>
            <a:r>
              <a:rPr lang="cs-CZ" sz="2000" dirty="0" smtClean="0"/>
              <a:t>právní </a:t>
            </a:r>
            <a:r>
              <a:rPr lang="cs-CZ" sz="2000" dirty="0"/>
              <a:t>termíny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302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Bohemika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Úplně </a:t>
            </a:r>
            <a:r>
              <a:rPr lang="cs-CZ" sz="2000" dirty="0"/>
              <a:t>nejstarší </a:t>
            </a:r>
            <a:r>
              <a:rPr lang="cs-CZ" sz="2000" dirty="0" smtClean="0"/>
              <a:t>moravika (</a:t>
            </a:r>
            <a:r>
              <a:rPr lang="cs-CZ" sz="2000" dirty="0" err="1" smtClean="0"/>
              <a:t>paleoslovenica</a:t>
            </a:r>
            <a:r>
              <a:rPr lang="cs-CZ" sz="2000" dirty="0" smtClean="0"/>
              <a:t>) jsou zřejmě: </a:t>
            </a:r>
          </a:p>
          <a:p>
            <a:pPr marL="268288" indent="-174625" defTabSz="712788"/>
            <a:r>
              <a:rPr lang="cs-CZ" sz="2000" dirty="0"/>
              <a:t>jméno Moravanů</a:t>
            </a:r>
            <a:r>
              <a:rPr lang="cs-CZ" sz="2000" i="1" dirty="0"/>
              <a:t> </a:t>
            </a:r>
            <a:r>
              <a:rPr lang="cs-CZ" sz="2000" dirty="0"/>
              <a:t>poprvé zmíněno 822 mezi účastníky říšského </a:t>
            </a:r>
            <a:r>
              <a:rPr lang="cs-CZ" sz="2000" dirty="0" smtClean="0"/>
              <a:t>sněmu, </a:t>
            </a:r>
          </a:p>
          <a:p>
            <a:pPr marL="268288" indent="-174625" defTabSz="712788"/>
            <a:r>
              <a:rPr lang="cs-CZ" sz="2000" dirty="0" smtClean="0"/>
              <a:t>záznamy </a:t>
            </a:r>
            <a:r>
              <a:rPr lang="cs-CZ" sz="2000" dirty="0"/>
              <a:t>Svatoplukova jména a jeho ženy (?) v </a:t>
            </a:r>
            <a:r>
              <a:rPr lang="cs-CZ" sz="2000" i="1" dirty="0" err="1"/>
              <a:t>Cividalském</a:t>
            </a:r>
            <a:r>
              <a:rPr lang="cs-CZ" sz="2000" i="1" dirty="0"/>
              <a:t> </a:t>
            </a:r>
            <a:r>
              <a:rPr lang="cs-CZ" sz="2000" i="1" dirty="0" smtClean="0"/>
              <a:t>evangeliu</a:t>
            </a:r>
            <a:r>
              <a:rPr lang="cs-CZ" sz="2000" dirty="0" smtClean="0"/>
              <a:t>.</a:t>
            </a:r>
            <a:endParaRPr lang="cs-CZ" sz="2000" dirty="0"/>
          </a:p>
          <a:p>
            <a:endParaRPr lang="cs-CZ" sz="2000" dirty="0" smtClean="0"/>
          </a:p>
          <a:p>
            <a:pPr marL="72000" indent="0">
              <a:buNone/>
            </a:pPr>
            <a:r>
              <a:rPr lang="cs-CZ" sz="2000" dirty="0" smtClean="0"/>
              <a:t>Starobylá bohemika (</a:t>
            </a:r>
            <a:r>
              <a:rPr lang="cs-CZ" sz="2000" dirty="0" err="1" smtClean="0"/>
              <a:t>protoslavica</a:t>
            </a:r>
            <a:r>
              <a:rPr lang="cs-CZ" sz="2000" dirty="0" smtClean="0"/>
              <a:t>) týkající se Čech </a:t>
            </a:r>
          </a:p>
          <a:p>
            <a:r>
              <a:rPr lang="cs-CZ" sz="2000" dirty="0" smtClean="0"/>
              <a:t>latinské franské kroniky </a:t>
            </a:r>
            <a:r>
              <a:rPr lang="cs-CZ" sz="2000" dirty="0"/>
              <a:t>a </a:t>
            </a:r>
            <a:r>
              <a:rPr lang="cs-CZ" sz="2000" dirty="0" smtClean="0"/>
              <a:t>letopisy </a:t>
            </a:r>
            <a:r>
              <a:rPr lang="cs-CZ" sz="2000" i="1" dirty="0"/>
              <a:t>Letopisy alamanské, </a:t>
            </a:r>
            <a:r>
              <a:rPr lang="cs-CZ" sz="2000" i="1" dirty="0" err="1"/>
              <a:t>fuldské</a:t>
            </a:r>
            <a:r>
              <a:rPr lang="cs-CZ" sz="2000" i="1" dirty="0"/>
              <a:t>, </a:t>
            </a:r>
            <a:r>
              <a:rPr lang="cs-CZ" sz="2000" i="1" dirty="0" err="1"/>
              <a:t>bertinské</a:t>
            </a:r>
            <a:r>
              <a:rPr lang="cs-CZ" sz="2000" i="1" dirty="0"/>
              <a:t>, </a:t>
            </a:r>
            <a:r>
              <a:rPr lang="cs-CZ" sz="2000" i="1" dirty="0" err="1"/>
              <a:t>xantenské</a:t>
            </a:r>
            <a:r>
              <a:rPr lang="cs-CZ" sz="2000" i="1" dirty="0"/>
              <a:t>, Letopisy království Franků, Kroniky tzv. </a:t>
            </a:r>
            <a:r>
              <a:rPr lang="cs-CZ" sz="2000" i="1" dirty="0" err="1"/>
              <a:t>Fredegara</a:t>
            </a:r>
            <a:r>
              <a:rPr lang="cs-CZ" sz="2000" dirty="0"/>
              <a:t>, </a:t>
            </a:r>
            <a:r>
              <a:rPr lang="cs-CZ" sz="2000" dirty="0" err="1" smtClean="0"/>
              <a:t>Gumpoldova</a:t>
            </a:r>
            <a:r>
              <a:rPr lang="cs-CZ" sz="2000" dirty="0" smtClean="0"/>
              <a:t> </a:t>
            </a:r>
            <a:r>
              <a:rPr lang="cs-CZ" sz="2000" i="1" dirty="0" smtClean="0"/>
              <a:t>Legenda od sv. Václavovi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arabský spis </a:t>
            </a:r>
            <a:r>
              <a:rPr lang="cs-CZ" sz="2000" dirty="0"/>
              <a:t>kupce </a:t>
            </a:r>
            <a:r>
              <a:rPr lang="cs-CZ" sz="2000" dirty="0" err="1"/>
              <a:t>Ibráhíma</a:t>
            </a:r>
            <a:r>
              <a:rPr lang="cs-CZ" sz="2000" dirty="0"/>
              <a:t> </a:t>
            </a:r>
            <a:r>
              <a:rPr lang="cs-CZ" sz="2000" dirty="0" err="1"/>
              <a:t>ibn</a:t>
            </a:r>
            <a:r>
              <a:rPr lang="cs-CZ" sz="2000" dirty="0"/>
              <a:t> </a:t>
            </a:r>
            <a:r>
              <a:rPr lang="cs-CZ" sz="2000" dirty="0" err="1"/>
              <a:t>Jákúba</a:t>
            </a:r>
            <a:r>
              <a:rPr lang="cs-CZ" sz="2000" dirty="0"/>
              <a:t> o jeho cestě střední </a:t>
            </a:r>
            <a:r>
              <a:rPr lang="cs-CZ" sz="2000" dirty="0" smtClean="0"/>
              <a:t>Evropu: </a:t>
            </a:r>
            <a:r>
              <a:rPr lang="cs-CZ" sz="2000" i="1" dirty="0" err="1" smtClean="0"/>
              <a:t>Fraga</a:t>
            </a:r>
            <a:r>
              <a:rPr lang="cs-CZ" sz="2000" i="1" dirty="0" smtClean="0"/>
              <a:t> </a:t>
            </a:r>
            <a:r>
              <a:rPr lang="cs-CZ" sz="2000" dirty="0" smtClean="0"/>
              <a:t>(Praga), </a:t>
            </a:r>
            <a:r>
              <a:rPr lang="cs-CZ" sz="2000" i="1" dirty="0" err="1" smtClean="0"/>
              <a:t>Bovimy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cs-CZ" sz="2000" i="1" dirty="0" smtClean="0"/>
              <a:t>Bohemia</a:t>
            </a:r>
            <a:r>
              <a:rPr lang="cs-CZ" sz="2000" dirty="0" smtClean="0"/>
              <a:t>), </a:t>
            </a:r>
            <a:r>
              <a:rPr lang="cs-CZ" sz="2000" i="1" dirty="0" err="1" smtClean="0"/>
              <a:t>Boreslav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cs-CZ" sz="2000" i="1" dirty="0" smtClean="0"/>
              <a:t>Boleslav</a:t>
            </a:r>
            <a:r>
              <a:rPr lang="cs-CZ" sz="2000" dirty="0" smtClean="0"/>
              <a:t>),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peňze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cs-CZ" sz="2000" i="1" dirty="0" smtClean="0"/>
              <a:t>peníze</a:t>
            </a:r>
            <a:r>
              <a:rPr lang="cs-CZ" sz="2000" dirty="0" smtClean="0"/>
              <a:t>).</a:t>
            </a:r>
            <a:endParaRPr lang="cs-CZ" sz="2000" dirty="0"/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025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8941" y="322729"/>
            <a:ext cx="11204259" cy="848847"/>
          </a:xfrm>
        </p:spPr>
        <p:txBody>
          <a:bodyPr/>
          <a:lstStyle/>
          <a:p>
            <a:r>
              <a:rPr lang="cs-CZ" dirty="0" smtClean="0"/>
              <a:t>Bohemika III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68941" y="874059"/>
            <a:ext cx="11204259" cy="4957941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Bohemika lze hledat i ve specifických pramenech, např. v mincích:</a:t>
            </a:r>
          </a:p>
          <a:p>
            <a:r>
              <a:rPr lang="cs-CZ" sz="2000" dirty="0" smtClean="0"/>
              <a:t>nejstarší </a:t>
            </a:r>
            <a:r>
              <a:rPr lang="cs-CZ" sz="2000" dirty="0"/>
              <a:t>doložené jsou denáry Boleslava I. (</a:t>
            </a:r>
            <a:r>
              <a:rPr lang="cs-CZ" sz="2000" i="1" dirty="0" smtClean="0"/>
              <a:t>BOLEZLAVDVX</a:t>
            </a:r>
            <a:r>
              <a:rPr lang="cs-CZ" sz="2000" dirty="0" smtClean="0"/>
              <a:t>).</a:t>
            </a:r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r>
              <a:rPr lang="cs-CZ" sz="2000" i="1" dirty="0" err="1" smtClean="0"/>
              <a:t>Esbírky</a:t>
            </a:r>
            <a:r>
              <a:rPr lang="cs-CZ" sz="2000" i="1" dirty="0" smtClean="0"/>
              <a:t>. Národní muzeum</a:t>
            </a:r>
            <a:r>
              <a:rPr lang="cs-CZ" sz="2000" dirty="0" smtClean="0"/>
              <a:t>.</a:t>
            </a:r>
          </a:p>
          <a:p>
            <a:pPr marL="72000" indent="0">
              <a:buNone/>
            </a:pPr>
            <a:r>
              <a:rPr lang="cs-CZ" sz="2000" dirty="0" smtClean="0"/>
              <a:t>dostupné na </a:t>
            </a:r>
          </a:p>
          <a:p>
            <a:pPr marL="72000" indent="0">
              <a:buNone/>
            </a:pPr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www.esbirky.cz/</a:t>
            </a:r>
          </a:p>
          <a:p>
            <a:pPr marL="72000" indent="0">
              <a:buNone/>
            </a:pPr>
            <a:r>
              <a:rPr lang="cs-CZ" sz="2000" dirty="0" err="1" smtClean="0">
                <a:hlinkClick r:id="rId2"/>
              </a:rPr>
              <a:t>predmet</a:t>
            </a:r>
            <a:r>
              <a:rPr lang="cs-CZ" sz="2000" dirty="0" smtClean="0">
                <a:hlinkClick r:id="rId2"/>
              </a:rPr>
              <a:t>/152150?searchParams</a:t>
            </a:r>
            <a:r>
              <a:rPr lang="cs-CZ" sz="2000" dirty="0" smtClean="0"/>
              <a:t>=</a:t>
            </a:r>
          </a:p>
          <a:p>
            <a:pPr marL="72000" indent="0">
              <a:buNone/>
            </a:pP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42" y="1834216"/>
            <a:ext cx="5031087" cy="492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10719"/>
            <a:ext cx="10753200" cy="451576"/>
          </a:xfrm>
        </p:spPr>
        <p:txBody>
          <a:bodyPr/>
          <a:lstStyle/>
          <a:p>
            <a:r>
              <a:rPr lang="cs-CZ" dirty="0" smtClean="0"/>
              <a:t>Glosy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116106"/>
            <a:ext cx="10807200" cy="4715894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Cizojazyčný text vložený do jiného textu jako jeho překlad nebo komentář:</a:t>
            </a:r>
          </a:p>
          <a:p>
            <a:endParaRPr lang="cs-CZ" sz="2000" dirty="0" smtClean="0"/>
          </a:p>
          <a:p>
            <a:r>
              <a:rPr lang="cs-CZ" sz="2000" dirty="0" smtClean="0"/>
              <a:t>mezi řádky (interlineární) </a:t>
            </a:r>
          </a:p>
          <a:p>
            <a:endParaRPr lang="cs-CZ" sz="2000" dirty="0" smtClean="0"/>
          </a:p>
          <a:p>
            <a:r>
              <a:rPr lang="cs-CZ" sz="2000" dirty="0" smtClean="0"/>
              <a:t>na okraji (marginální).</a:t>
            </a:r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r>
              <a:rPr lang="cs-CZ" sz="2000" dirty="0" smtClean="0"/>
              <a:t>V tomto období jen </a:t>
            </a:r>
            <a:r>
              <a:rPr lang="cs-CZ" sz="2000" dirty="0" err="1" smtClean="0"/>
              <a:t>paleoslovenské</a:t>
            </a:r>
            <a:r>
              <a:rPr lang="cs-CZ" sz="2000" dirty="0" smtClean="0"/>
              <a:t> glosy (české se objevují až ve 13. stol.):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4664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97272"/>
            <a:ext cx="10753200" cy="451576"/>
          </a:xfrm>
        </p:spPr>
        <p:txBody>
          <a:bodyPr/>
          <a:lstStyle/>
          <a:p>
            <a:r>
              <a:rPr lang="cs-CZ" dirty="0" smtClean="0"/>
              <a:t>Glosy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250576"/>
            <a:ext cx="10807200" cy="4715894"/>
          </a:xfrm>
        </p:spPr>
        <p:txBody>
          <a:bodyPr/>
          <a:lstStyle/>
          <a:p>
            <a:r>
              <a:rPr lang="cs-CZ" sz="2000" b="1" dirty="0" smtClean="0"/>
              <a:t>Glosy </a:t>
            </a:r>
            <a:r>
              <a:rPr lang="cs-CZ" sz="2000" b="1" dirty="0" err="1"/>
              <a:t>Jagićovy</a:t>
            </a:r>
            <a:r>
              <a:rPr lang="cs-CZ" sz="2000" b="1" dirty="0"/>
              <a:t> </a:t>
            </a:r>
            <a:r>
              <a:rPr lang="cs-CZ" sz="2000" dirty="0"/>
              <a:t>(Vídeňské) </a:t>
            </a:r>
            <a:r>
              <a:rPr lang="cs-CZ" sz="2000" dirty="0" smtClean="0"/>
              <a:t>– 122 </a:t>
            </a:r>
            <a:r>
              <a:rPr lang="cs-CZ" sz="2000" dirty="0"/>
              <a:t>míst v lat. evangeliích Matoušově a Markově, převažují glosy </a:t>
            </a:r>
            <a:r>
              <a:rPr lang="cs-CZ" sz="2000" dirty="0" err="1"/>
              <a:t>stsl</a:t>
            </a:r>
            <a:r>
              <a:rPr lang="cs-CZ" sz="2000" dirty="0"/>
              <a:t>., na některých místech však </a:t>
            </a:r>
            <a:r>
              <a:rPr lang="cs-CZ" sz="2000" dirty="0" smtClean="0"/>
              <a:t>české, např</a:t>
            </a:r>
            <a:r>
              <a:rPr lang="cs-CZ" sz="2000" dirty="0"/>
              <a:t>. č. </a:t>
            </a:r>
            <a:r>
              <a:rPr lang="cs-CZ" sz="2000" dirty="0" smtClean="0"/>
              <a:t>&lt;</a:t>
            </a:r>
            <a:r>
              <a:rPr lang="cs-CZ" sz="2000" dirty="0" err="1" smtClean="0"/>
              <a:t>metase</a:t>
            </a:r>
            <a:r>
              <a:rPr lang="cs-CZ" sz="2000" dirty="0" smtClean="0"/>
              <a:t> ze&gt; </a:t>
            </a:r>
            <a:r>
              <a:rPr lang="cs-CZ" sz="2000" i="1" dirty="0" err="1" smtClean="0"/>
              <a:t>metáše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śä</a:t>
            </a:r>
            <a:r>
              <a:rPr lang="cs-CZ" sz="2000" i="1" dirty="0" smtClean="0"/>
              <a:t> </a:t>
            </a:r>
            <a:r>
              <a:rPr lang="cs-CZ" sz="2000" dirty="0" err="1" smtClean="0"/>
              <a:t>ʻiactabatur</a:t>
            </a:r>
            <a:r>
              <a:rPr lang="cs-CZ" sz="2000" dirty="0"/>
              <a:t>’, </a:t>
            </a:r>
            <a:r>
              <a:rPr lang="cs-CZ" sz="2000" dirty="0" smtClean="0"/>
              <a:t>&lt;</a:t>
            </a:r>
            <a:r>
              <a:rPr lang="cs-CZ" sz="2000" i="1" dirty="0" err="1" smtClean="0"/>
              <a:t>ozuditi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znate</a:t>
            </a:r>
            <a:r>
              <a:rPr lang="cs-CZ" sz="2000" i="1" dirty="0" smtClean="0"/>
              <a:t>&gt; </a:t>
            </a:r>
            <a:r>
              <a:rPr lang="cs-CZ" sz="2000" i="1" dirty="0" err="1" smtClean="0"/>
              <a:t>osúditi</a:t>
            </a:r>
            <a:r>
              <a:rPr lang="cs-CZ" sz="2000" i="1" dirty="0" smtClean="0"/>
              <a:t> znáte</a:t>
            </a:r>
            <a:r>
              <a:rPr lang="cs-CZ" sz="2000" dirty="0" smtClean="0"/>
              <a:t> </a:t>
            </a:r>
            <a:r>
              <a:rPr lang="cs-CZ" sz="2000" dirty="0" err="1"/>
              <a:t>ʻdiiudicare</a:t>
            </a:r>
            <a:r>
              <a:rPr lang="cs-CZ" sz="2000" dirty="0"/>
              <a:t> </a:t>
            </a:r>
            <a:r>
              <a:rPr lang="cs-CZ" sz="2000" dirty="0" err="1"/>
              <a:t>nostis</a:t>
            </a:r>
            <a:r>
              <a:rPr lang="cs-CZ" sz="2000" dirty="0"/>
              <a:t>’,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b="1" dirty="0" smtClean="0"/>
              <a:t>Glosy </a:t>
            </a:r>
            <a:r>
              <a:rPr lang="cs-CZ" sz="2000" b="1" dirty="0" err="1" smtClean="0"/>
              <a:t>svatořehořské</a:t>
            </a:r>
            <a:r>
              <a:rPr lang="cs-CZ" sz="2000" b="1" dirty="0" smtClean="0"/>
              <a:t> </a:t>
            </a:r>
            <a:r>
              <a:rPr lang="cs-CZ" sz="2000" dirty="0" smtClean="0"/>
              <a:t>(Glosy Paterovy / </a:t>
            </a:r>
            <a:r>
              <a:rPr lang="cs-CZ" sz="2000" dirty="0"/>
              <a:t>Glosy </a:t>
            </a:r>
            <a:r>
              <a:rPr lang="cs-CZ" sz="2000" dirty="0" smtClean="0"/>
              <a:t>pražské) – cca </a:t>
            </a:r>
            <a:r>
              <a:rPr lang="cs-CZ" sz="2000" dirty="0"/>
              <a:t>180 </a:t>
            </a:r>
            <a:r>
              <a:rPr lang="cs-CZ" sz="2000" dirty="0" smtClean="0"/>
              <a:t>slov </a:t>
            </a:r>
            <a:r>
              <a:rPr lang="cs-CZ" sz="2000" dirty="0"/>
              <a:t>v rukopise lat. </a:t>
            </a:r>
            <a:r>
              <a:rPr lang="cs-CZ" sz="2000" i="1" dirty="0"/>
              <a:t>Dialogů </a:t>
            </a:r>
            <a:r>
              <a:rPr lang="cs-CZ" sz="2000" dirty="0"/>
              <a:t>Řehoře Velikého, </a:t>
            </a:r>
            <a:r>
              <a:rPr lang="cs-CZ" sz="2000" dirty="0" smtClean="0"/>
              <a:t>mnohem více ovlivněno češtinou, např</a:t>
            </a:r>
            <a:r>
              <a:rPr lang="cs-CZ" sz="2000" dirty="0"/>
              <a:t>. č. </a:t>
            </a:r>
            <a:r>
              <a:rPr lang="cs-CZ" sz="2000" dirty="0" smtClean="0"/>
              <a:t>&lt;</a:t>
            </a:r>
            <a:r>
              <a:rPr lang="cs-CZ" sz="2000" i="1" dirty="0" err="1" smtClean="0"/>
              <a:t>obogacen</a:t>
            </a:r>
            <a:r>
              <a:rPr lang="cs-CZ" sz="2000" i="1" dirty="0" smtClean="0"/>
              <a:t>&gt; </a:t>
            </a:r>
            <a:r>
              <a:rPr lang="cs-CZ" sz="2000" dirty="0" err="1" smtClean="0"/>
              <a:t>ʻpraeditus</a:t>
            </a:r>
            <a:r>
              <a:rPr lang="cs-CZ" sz="2000" dirty="0" smtClean="0"/>
              <a:t>’, &lt;</a:t>
            </a:r>
            <a:r>
              <a:rPr lang="cs-CZ" sz="2000" i="1" dirty="0" err="1" smtClean="0"/>
              <a:t>castego</a:t>
            </a:r>
            <a:r>
              <a:rPr lang="cs-CZ" sz="2000" i="1" dirty="0" smtClean="0"/>
              <a:t> pita&gt; </a:t>
            </a:r>
            <a:r>
              <a:rPr lang="cs-CZ" sz="2000" i="1" dirty="0" err="1" smtClean="0"/>
              <a:t>častégo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piťá</a:t>
            </a:r>
            <a:r>
              <a:rPr lang="cs-CZ" sz="2000" dirty="0" smtClean="0"/>
              <a:t> </a:t>
            </a:r>
            <a:r>
              <a:rPr lang="cs-CZ" sz="2000" dirty="0" err="1"/>
              <a:t>ʻassiduae</a:t>
            </a:r>
            <a:r>
              <a:rPr lang="cs-CZ" sz="2000" dirty="0"/>
              <a:t> </a:t>
            </a:r>
            <a:r>
              <a:rPr lang="cs-CZ" sz="2000" dirty="0" err="1"/>
              <a:t>potacionis</a:t>
            </a:r>
            <a:r>
              <a:rPr lang="cs-CZ" sz="2000" dirty="0" smtClean="0"/>
              <a:t>’,</a:t>
            </a:r>
          </a:p>
          <a:p>
            <a:endParaRPr lang="cs-CZ" sz="2000" dirty="0"/>
          </a:p>
          <a:p>
            <a:r>
              <a:rPr lang="cs-CZ" sz="2000" b="1" dirty="0" smtClean="0"/>
              <a:t>přípisek </a:t>
            </a:r>
            <a:r>
              <a:rPr lang="cs-CZ" sz="2000" b="1" dirty="0"/>
              <a:t>v </a:t>
            </a:r>
            <a:r>
              <a:rPr lang="cs-CZ" sz="2000" b="1" dirty="0" smtClean="0"/>
              <a:t>nejstarším latinském </a:t>
            </a:r>
            <a:r>
              <a:rPr lang="cs-CZ" sz="2000" b="1" dirty="0"/>
              <a:t>rukopisu břevnovského kláštera</a:t>
            </a:r>
            <a:r>
              <a:rPr lang="cs-CZ" sz="2000" dirty="0"/>
              <a:t> z 10. </a:t>
            </a:r>
            <a:r>
              <a:rPr lang="cs-CZ" sz="2000" dirty="0" smtClean="0"/>
              <a:t>století</a:t>
            </a:r>
            <a:r>
              <a:rPr lang="cs-CZ" sz="2000" dirty="0"/>
              <a:t> </a:t>
            </a:r>
            <a:r>
              <a:rPr lang="cs-CZ" sz="2000" dirty="0" smtClean="0"/>
              <a:t>&lt;</a:t>
            </a:r>
            <a:r>
              <a:rPr lang="cs-CZ" sz="2000" dirty="0" err="1" smtClean="0"/>
              <a:t>strahotelnu</a:t>
            </a:r>
            <a:r>
              <a:rPr lang="cs-CZ" sz="2000" dirty="0" smtClean="0"/>
              <a:t> </a:t>
            </a:r>
            <a:r>
              <a:rPr lang="cs-CZ" sz="2000" dirty="0" err="1" smtClean="0"/>
              <a:t>tacu</a:t>
            </a:r>
            <a:r>
              <a:rPr lang="cs-CZ" sz="2000" dirty="0" smtClean="0"/>
              <a:t>&gt; ,</a:t>
            </a:r>
            <a:r>
              <a:rPr lang="cs-CZ" sz="2000" dirty="0" err="1"/>
              <a:t>Strachotě</a:t>
            </a:r>
            <a:r>
              <a:rPr lang="cs-CZ" sz="2000" dirty="0"/>
              <a:t> </a:t>
            </a:r>
            <a:r>
              <a:rPr lang="cs-CZ" sz="2000" dirty="0" err="1"/>
              <a:t>lnú</a:t>
            </a:r>
            <a:r>
              <a:rPr lang="cs-CZ" sz="2000" dirty="0"/>
              <a:t> </a:t>
            </a:r>
            <a:r>
              <a:rPr lang="cs-CZ" sz="2000" dirty="0" err="1" smtClean="0"/>
              <a:t>tacii</a:t>
            </a:r>
            <a:r>
              <a:rPr lang="cs-CZ" sz="2000" dirty="0" smtClean="0"/>
              <a:t>‘, </a:t>
            </a:r>
            <a:r>
              <a:rPr lang="cs-CZ" sz="2000" i="1" dirty="0" smtClean="0"/>
              <a:t>Strachota = Metoděj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091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10719"/>
            <a:ext cx="10753200" cy="451576"/>
          </a:xfrm>
        </p:spPr>
        <p:txBody>
          <a:bodyPr/>
          <a:lstStyle/>
          <a:p>
            <a:r>
              <a:rPr lang="cs-CZ" dirty="0"/>
              <a:t>Glosy </a:t>
            </a:r>
            <a:r>
              <a:rPr lang="cs-CZ" dirty="0" err="1" smtClean="0"/>
              <a:t>svatořehořské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116106"/>
            <a:ext cx="10807200" cy="4715894"/>
          </a:xfrm>
        </p:spPr>
        <p:txBody>
          <a:bodyPr/>
          <a:lstStyle/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2000" dirty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1400" dirty="0" smtClean="0"/>
          </a:p>
          <a:p>
            <a:pPr marL="72000" indent="0">
              <a:buNone/>
            </a:pPr>
            <a:r>
              <a:rPr lang="cs-CZ" sz="1400" dirty="0" err="1" smtClean="0"/>
              <a:t>Flašhans</a:t>
            </a:r>
            <a:r>
              <a:rPr lang="cs-CZ" sz="1400" dirty="0" smtClean="0"/>
              <a:t>, V. </a:t>
            </a:r>
            <a:r>
              <a:rPr lang="cs-CZ" sz="1400" i="1" dirty="0"/>
              <a:t>Písemnictví české slovem i obrazem od nejdávnějších dob až po naše </a:t>
            </a:r>
            <a:r>
              <a:rPr lang="cs-CZ" sz="1400" i="1" dirty="0" smtClean="0"/>
              <a:t>časy</a:t>
            </a:r>
            <a:r>
              <a:rPr lang="cs-CZ" sz="1400" dirty="0" smtClean="0"/>
              <a:t> 1. 1901.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31961" r="9019" b="17451"/>
          <a:stretch/>
        </p:blipFill>
        <p:spPr>
          <a:xfrm>
            <a:off x="2447363" y="1116106"/>
            <a:ext cx="8685861" cy="4074459"/>
          </a:xfrm>
          <a:prstGeom prst="rect">
            <a:avLst/>
          </a:prstGeom>
        </p:spPr>
      </p:pic>
      <p:sp>
        <p:nvSpPr>
          <p:cNvPr id="8" name="Šipka doleva 7"/>
          <p:cNvSpPr/>
          <p:nvPr/>
        </p:nvSpPr>
        <p:spPr bwMode="auto">
          <a:xfrm>
            <a:off x="4545106" y="1344706"/>
            <a:ext cx="1264023" cy="25549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Šipka doleva 8"/>
          <p:cNvSpPr/>
          <p:nvPr/>
        </p:nvSpPr>
        <p:spPr bwMode="auto">
          <a:xfrm>
            <a:off x="3742769" y="3030064"/>
            <a:ext cx="1264023" cy="25549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 doprava 9"/>
          <p:cNvSpPr/>
          <p:nvPr/>
        </p:nvSpPr>
        <p:spPr bwMode="auto">
          <a:xfrm>
            <a:off x="7974106" y="3805517"/>
            <a:ext cx="1519518" cy="26894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 doleva 10"/>
          <p:cNvSpPr/>
          <p:nvPr/>
        </p:nvSpPr>
        <p:spPr bwMode="auto">
          <a:xfrm>
            <a:off x="4262718" y="4249271"/>
            <a:ext cx="1721223" cy="24204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10719"/>
            <a:ext cx="10753200" cy="451576"/>
          </a:xfrm>
        </p:spPr>
        <p:txBody>
          <a:bodyPr/>
          <a:lstStyle/>
          <a:p>
            <a:r>
              <a:rPr lang="cs-CZ" i="1" dirty="0" smtClean="0"/>
              <a:t>Hospodine, pomiluj </a:t>
            </a:r>
            <a:r>
              <a:rPr lang="cs-CZ" i="1" dirty="0" err="1" smtClean="0"/>
              <a:t>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116106"/>
            <a:ext cx="10807200" cy="4715894"/>
          </a:xfrm>
        </p:spPr>
        <p:txBody>
          <a:bodyPr/>
          <a:lstStyle/>
          <a:p>
            <a:r>
              <a:rPr lang="cs-CZ" sz="2000" dirty="0" smtClean="0"/>
              <a:t>zřejmě z konce 10. stol., máme zprávy o její existenci z </a:t>
            </a:r>
            <a:r>
              <a:rPr lang="cs-CZ" sz="2000" dirty="0" smtClean="0"/>
              <a:t>pramenů (z r. 1249),</a:t>
            </a:r>
            <a:endParaRPr lang="cs-CZ" sz="2000" dirty="0" smtClean="0"/>
          </a:p>
          <a:p>
            <a:r>
              <a:rPr lang="cs-CZ" sz="2000" dirty="0" smtClean="0"/>
              <a:t>staroslověnská skladba </a:t>
            </a:r>
            <a:r>
              <a:rPr lang="cs-CZ" sz="2000" dirty="0"/>
              <a:t>pozdě bohemizovaná </a:t>
            </a:r>
            <a:r>
              <a:rPr lang="cs-CZ" sz="2000" dirty="0" smtClean="0"/>
              <a:t>× česká skladba s paleoslovenismy?</a:t>
            </a:r>
          </a:p>
          <a:p>
            <a:r>
              <a:rPr lang="cs-CZ" sz="2000" dirty="0" smtClean="0"/>
              <a:t>české znění doloženo až ze 2. pol. 14. stol.</a:t>
            </a:r>
          </a:p>
          <a:p>
            <a:pPr marL="1344613" indent="0">
              <a:lnSpc>
                <a:spcPct val="100000"/>
              </a:lnSpc>
              <a:buNone/>
            </a:pPr>
            <a:endParaRPr lang="cs-CZ" sz="2000" dirty="0"/>
          </a:p>
          <a:p>
            <a:pPr marL="2420938" indent="0">
              <a:lnSpc>
                <a:spcPct val="100000"/>
              </a:lnSpc>
              <a:buNone/>
            </a:pPr>
            <a:r>
              <a:rPr lang="cs-CZ" sz="2000" dirty="0" smtClean="0"/>
              <a:t>Hospodine</a:t>
            </a:r>
            <a:r>
              <a:rPr lang="cs-CZ" sz="2000" dirty="0"/>
              <a:t>, pomiluj </a:t>
            </a:r>
            <a:r>
              <a:rPr lang="cs-CZ" sz="2000" dirty="0" err="1"/>
              <a:t>ny</a:t>
            </a:r>
            <a:r>
              <a:rPr lang="cs-CZ" sz="2000" dirty="0"/>
              <a:t>!</a:t>
            </a:r>
          </a:p>
          <a:p>
            <a:pPr marL="2420938" indent="0">
              <a:lnSpc>
                <a:spcPct val="100000"/>
              </a:lnSpc>
              <a:buNone/>
            </a:pPr>
            <a:r>
              <a:rPr lang="cs-CZ" sz="2000" dirty="0" err="1"/>
              <a:t>Jezukriste</a:t>
            </a:r>
            <a:r>
              <a:rPr lang="cs-CZ" sz="2000" dirty="0"/>
              <a:t>, pomiluj </a:t>
            </a:r>
            <a:r>
              <a:rPr lang="cs-CZ" sz="2000" dirty="0" err="1"/>
              <a:t>ny</a:t>
            </a:r>
            <a:r>
              <a:rPr lang="cs-CZ" sz="2000" dirty="0"/>
              <a:t>!</a:t>
            </a:r>
          </a:p>
          <a:p>
            <a:pPr marL="2420938" indent="0">
              <a:lnSpc>
                <a:spcPct val="100000"/>
              </a:lnSpc>
              <a:buNone/>
            </a:pPr>
            <a:r>
              <a:rPr lang="cs-CZ" sz="2000" dirty="0" smtClean="0"/>
              <a:t>Ty </a:t>
            </a:r>
            <a:r>
              <a:rPr lang="cs-CZ" sz="2000" dirty="0"/>
              <a:t>spase všeho </a:t>
            </a:r>
            <a:r>
              <a:rPr lang="cs-CZ" sz="2000" dirty="0" err="1"/>
              <a:t>mira</a:t>
            </a:r>
            <a:r>
              <a:rPr lang="cs-CZ" sz="2000" dirty="0"/>
              <a:t>,</a:t>
            </a:r>
          </a:p>
          <a:p>
            <a:pPr marL="2420938" indent="0">
              <a:lnSpc>
                <a:spcPct val="100000"/>
              </a:lnSpc>
              <a:buNone/>
            </a:pPr>
            <a:r>
              <a:rPr lang="cs-CZ" sz="2000" dirty="0" err="1" smtClean="0"/>
              <a:t>spasiž</a:t>
            </a:r>
            <a:r>
              <a:rPr lang="cs-CZ" sz="2000" dirty="0" smtClean="0"/>
              <a:t> </a:t>
            </a:r>
            <a:r>
              <a:rPr lang="cs-CZ" sz="2000" dirty="0" err="1"/>
              <a:t>ny</a:t>
            </a:r>
            <a:r>
              <a:rPr lang="cs-CZ" sz="2000" dirty="0"/>
              <a:t> i </a:t>
            </a:r>
            <a:r>
              <a:rPr lang="cs-CZ" sz="2000" dirty="0" err="1"/>
              <a:t>uslyšiž</a:t>
            </a:r>
            <a:r>
              <a:rPr lang="cs-CZ" sz="2000" dirty="0"/>
              <a:t>,</a:t>
            </a:r>
          </a:p>
          <a:p>
            <a:pPr marL="2420938" indent="0">
              <a:lnSpc>
                <a:spcPct val="100000"/>
              </a:lnSpc>
              <a:buNone/>
            </a:pPr>
            <a:r>
              <a:rPr lang="cs-CZ" sz="2000" dirty="0" err="1" smtClean="0"/>
              <a:t>hospodine</a:t>
            </a:r>
            <a:r>
              <a:rPr lang="cs-CZ" sz="2000" dirty="0"/>
              <a:t>, hlasy </a:t>
            </a:r>
            <a:r>
              <a:rPr lang="cs-CZ" sz="2000" dirty="0" err="1"/>
              <a:t>našě</a:t>
            </a:r>
            <a:r>
              <a:rPr lang="cs-CZ" sz="2000" dirty="0"/>
              <a:t>!</a:t>
            </a:r>
          </a:p>
          <a:p>
            <a:pPr marL="2420938" indent="0">
              <a:lnSpc>
                <a:spcPct val="100000"/>
              </a:lnSpc>
              <a:buNone/>
            </a:pPr>
            <a:r>
              <a:rPr lang="cs-CZ" sz="2000" dirty="0" err="1"/>
              <a:t>Daj</a:t>
            </a:r>
            <a:r>
              <a:rPr lang="cs-CZ" sz="2000" dirty="0"/>
              <a:t> nám </a:t>
            </a:r>
            <a:r>
              <a:rPr lang="cs-CZ" sz="2000" dirty="0" err="1"/>
              <a:t>všěm</a:t>
            </a:r>
            <a:r>
              <a:rPr lang="cs-CZ" sz="2000" dirty="0"/>
              <a:t>, </a:t>
            </a:r>
            <a:r>
              <a:rPr lang="cs-CZ" sz="2000" dirty="0" err="1"/>
              <a:t>hospodine</a:t>
            </a:r>
            <a:r>
              <a:rPr lang="cs-CZ" sz="2000" dirty="0"/>
              <a:t>,</a:t>
            </a:r>
          </a:p>
          <a:p>
            <a:pPr marL="2420938" indent="0">
              <a:lnSpc>
                <a:spcPct val="100000"/>
              </a:lnSpc>
              <a:buNone/>
            </a:pPr>
            <a:r>
              <a:rPr lang="cs-CZ" sz="2000" dirty="0" err="1" smtClean="0"/>
              <a:t>žízn</a:t>
            </a:r>
            <a:r>
              <a:rPr lang="cs-CZ" sz="2000" dirty="0" smtClean="0"/>
              <a:t> a </a:t>
            </a:r>
            <a:r>
              <a:rPr lang="cs-CZ" sz="2000" dirty="0"/>
              <a:t>mír v zemi!</a:t>
            </a:r>
          </a:p>
          <a:p>
            <a:pPr marL="2420938" indent="0">
              <a:lnSpc>
                <a:spcPct val="100000"/>
              </a:lnSpc>
              <a:buNone/>
            </a:pPr>
            <a:r>
              <a:rPr lang="cs-CZ" sz="2000" dirty="0" err="1"/>
              <a:t>Krleš</a:t>
            </a:r>
            <a:r>
              <a:rPr lang="cs-CZ" sz="2000" dirty="0"/>
              <a:t>! </a:t>
            </a:r>
            <a:r>
              <a:rPr lang="cs-CZ" sz="2000" dirty="0" err="1"/>
              <a:t>Krleš</a:t>
            </a:r>
            <a:r>
              <a:rPr lang="cs-CZ" sz="2000" dirty="0"/>
              <a:t>! </a:t>
            </a:r>
            <a:r>
              <a:rPr lang="cs-CZ" sz="2000" dirty="0" err="1"/>
              <a:t>Krleš</a:t>
            </a:r>
            <a:r>
              <a:rPr lang="cs-CZ" sz="2000" dirty="0"/>
              <a:t>!</a:t>
            </a:r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r>
              <a:rPr lang="cs-CZ" sz="2000" dirty="0" smtClean="0"/>
              <a:t>Paleoslovenismy – </a:t>
            </a:r>
            <a:r>
              <a:rPr lang="cs-CZ" sz="2000" i="1" dirty="0" smtClean="0"/>
              <a:t>pomiluj </a:t>
            </a:r>
            <a:r>
              <a:rPr lang="cs-CZ" sz="2000" dirty="0" smtClean="0"/>
              <a:t>‚smiluj se‘,</a:t>
            </a:r>
            <a:r>
              <a:rPr lang="cs-CZ" sz="2000" i="1" dirty="0" smtClean="0"/>
              <a:t> spas </a:t>
            </a:r>
            <a:r>
              <a:rPr lang="cs-CZ" sz="2000" dirty="0" smtClean="0"/>
              <a:t>‚</a:t>
            </a:r>
            <a:r>
              <a:rPr lang="cs-CZ" sz="2000" dirty="0" smtClean="0"/>
              <a:t>spasitel</a:t>
            </a:r>
            <a:r>
              <a:rPr lang="cs-CZ" sz="2000" dirty="0" smtClean="0"/>
              <a:t>‘,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žizn</a:t>
            </a:r>
            <a:r>
              <a:rPr lang="cs-CZ" sz="2000" i="1" dirty="0" smtClean="0"/>
              <a:t> </a:t>
            </a:r>
            <a:r>
              <a:rPr lang="cs-CZ" sz="2000" dirty="0" smtClean="0"/>
              <a:t>‚úroda‘,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mir</a:t>
            </a:r>
            <a:r>
              <a:rPr lang="cs-CZ" sz="2000" i="1" dirty="0" smtClean="0"/>
              <a:t> </a:t>
            </a:r>
            <a:r>
              <a:rPr lang="cs-CZ" sz="2000" dirty="0" smtClean="0"/>
              <a:t>‚svět‘</a:t>
            </a:r>
            <a:r>
              <a:rPr lang="cs-CZ" sz="2000" i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18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483493"/>
            <a:ext cx="7920000" cy="252000"/>
          </a:xfrm>
        </p:spPr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9694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5908" y="195567"/>
            <a:ext cx="10753200" cy="451576"/>
          </a:xfrm>
        </p:spPr>
        <p:txBody>
          <a:bodyPr/>
          <a:lstStyle/>
          <a:p>
            <a:r>
              <a:rPr lang="cs-CZ" dirty="0" smtClean="0"/>
              <a:t>Praslovanská migrace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35908" y="1143000"/>
            <a:ext cx="11237292" cy="5052069"/>
          </a:xfrm>
        </p:spPr>
        <p:txBody>
          <a:bodyPr/>
          <a:lstStyle/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pPr marL="72000" indent="0">
              <a:buNone/>
            </a:pPr>
            <a:endParaRPr lang="cs-CZ" sz="2000" dirty="0" smtClean="0"/>
          </a:p>
          <a:p>
            <a:pPr marL="72000" indent="0">
              <a:buNone/>
            </a:pPr>
            <a:endParaRPr lang="cs-CZ" sz="1400" dirty="0" smtClean="0"/>
          </a:p>
          <a:p>
            <a:pPr marL="72000" indent="0">
              <a:buNone/>
            </a:pPr>
            <a:r>
              <a:rPr lang="cs-CZ" sz="1400" dirty="0" smtClean="0"/>
              <a:t>Bláhová</a:t>
            </a:r>
            <a:r>
              <a:rPr lang="cs-CZ" sz="1400" dirty="0"/>
              <a:t>, M., Frolík, J., </a:t>
            </a:r>
            <a:r>
              <a:rPr lang="cs-CZ" sz="1400" dirty="0" err="1"/>
              <a:t>Profantová</a:t>
            </a:r>
            <a:r>
              <a:rPr lang="cs-CZ" sz="1400" dirty="0"/>
              <a:t>, N. </a:t>
            </a:r>
            <a:r>
              <a:rPr lang="cs-CZ" sz="1400" i="1" dirty="0"/>
              <a:t>Velké dějiny zemí Koruny české. </a:t>
            </a:r>
            <a:r>
              <a:rPr lang="cs-CZ" sz="1400" dirty="0"/>
              <a:t>1999.</a:t>
            </a:r>
            <a:r>
              <a:rPr lang="cs-CZ" sz="1400" i="1" dirty="0"/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79" y="806823"/>
            <a:ext cx="7427832" cy="50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523834"/>
            <a:ext cx="7920000" cy="252000"/>
          </a:xfrm>
        </p:spPr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46974" y="639783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1327" y="147918"/>
            <a:ext cx="11672047" cy="793378"/>
          </a:xfrm>
        </p:spPr>
        <p:txBody>
          <a:bodyPr/>
          <a:lstStyle/>
          <a:p>
            <a:r>
              <a:rPr lang="cs-CZ" dirty="0" smtClean="0"/>
              <a:t>Slovanské</a:t>
            </a:r>
            <a:br>
              <a:rPr lang="cs-CZ" dirty="0" smtClean="0"/>
            </a:br>
            <a:r>
              <a:rPr lang="cs-CZ" dirty="0" smtClean="0"/>
              <a:t>kmeny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46974" y="1692001"/>
            <a:ext cx="11126226" cy="4076787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72000" indent="0">
              <a:buNone/>
            </a:pPr>
            <a:endParaRPr lang="cs-CZ" sz="1400" dirty="0" smtClean="0"/>
          </a:p>
          <a:p>
            <a:pPr marL="72000" indent="0">
              <a:buNone/>
            </a:pPr>
            <a:endParaRPr lang="cs-CZ" sz="1400" dirty="0" smtClean="0"/>
          </a:p>
          <a:p>
            <a:pPr marL="72000" indent="0">
              <a:buNone/>
            </a:pPr>
            <a:r>
              <a:rPr lang="cs-CZ" sz="1400" dirty="0" smtClean="0"/>
              <a:t>Slovanské kmeny VII. – IX. stol. – </a:t>
            </a:r>
            <a:r>
              <a:rPr lang="cs-CZ" sz="1400" dirty="0"/>
              <a:t>Wikipedie https://en.wikipedia.org/wiki/Slavs#/media/File:Slavic_tribes_in_the_7th_to_9th_century.jpg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49" y="13447"/>
            <a:ext cx="6356104" cy="60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39586" y="860609"/>
            <a:ext cx="11204259" cy="996764"/>
          </a:xfrm>
        </p:spPr>
        <p:txBody>
          <a:bodyPr/>
          <a:lstStyle/>
          <a:p>
            <a:r>
              <a:rPr lang="cs-CZ" dirty="0" smtClean="0"/>
              <a:t>Praslovanské období do 9. stol.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66000" y="2299452"/>
            <a:ext cx="10807200" cy="2483682"/>
          </a:xfrm>
        </p:spPr>
        <p:txBody>
          <a:bodyPr numCol="1"/>
          <a:lstStyle/>
          <a:p>
            <a:pPr marL="72000" indent="0" algn="r">
              <a:buNone/>
            </a:pPr>
            <a:endParaRPr lang="cs-CZ" sz="2000" b="1" dirty="0" smtClean="0"/>
          </a:p>
          <a:p>
            <a:pPr marL="72000" indent="0" algn="r">
              <a:buNone/>
            </a:pPr>
            <a:endParaRPr lang="cs-CZ" sz="2000" b="1" dirty="0"/>
          </a:p>
          <a:p>
            <a:pPr marL="72000" indent="0" algn="r">
              <a:buNone/>
            </a:pPr>
            <a:r>
              <a:rPr lang="cs-CZ" sz="2000" b="1" dirty="0" smtClean="0"/>
              <a:t>Mýty</a:t>
            </a:r>
            <a:r>
              <a:rPr lang="cs-CZ" sz="2000" b="1" dirty="0"/>
              <a:t>, archeologie a minimum </a:t>
            </a:r>
            <a:r>
              <a:rPr lang="cs-CZ" sz="2000" b="1" dirty="0" smtClean="0"/>
              <a:t>pramenných zpráv.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634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1327" y="161365"/>
            <a:ext cx="11672047" cy="793378"/>
          </a:xfrm>
        </p:spPr>
        <p:txBody>
          <a:bodyPr/>
          <a:lstStyle/>
          <a:p>
            <a:r>
              <a:rPr lang="cs-CZ" dirty="0" smtClean="0"/>
              <a:t>Příchod Čechů – Kosmova kronika (překlad V. V. Tomek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51327" y="1452284"/>
            <a:ext cx="10921873" cy="4101353"/>
          </a:xfrm>
        </p:spPr>
        <p:txBody>
          <a:bodyPr numCol="1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[…] </a:t>
            </a:r>
            <a:r>
              <a:rPr lang="cs-CZ" sz="2000" dirty="0"/>
              <a:t>ta země onoho času </a:t>
            </a:r>
            <a:r>
              <a:rPr lang="cs-CZ" sz="2000" dirty="0" smtClean="0"/>
              <a:t>ležela </a:t>
            </a:r>
            <a:r>
              <a:rPr lang="cs-CZ" sz="2000" dirty="0"/>
              <a:t>nezkušena </a:t>
            </a:r>
            <a:r>
              <a:rPr lang="cs-CZ" sz="2000" dirty="0" smtClean="0"/>
              <a:t>rádlem […]  </a:t>
            </a:r>
            <a:r>
              <a:rPr lang="cs-CZ" sz="2000" dirty="0"/>
              <a:t>Do  těchto  </a:t>
            </a:r>
            <a:r>
              <a:rPr lang="cs-CZ" sz="2000" dirty="0" smtClean="0"/>
              <a:t>pouští  když vstoupil člověk</a:t>
            </a:r>
            <a:r>
              <a:rPr lang="cs-CZ" sz="2000" dirty="0"/>
              <a:t>, který to asi, neznámo o kolika duších, hledaje místa příhodná ku příbytkům lidským, hory, doly, pusté, ladné zrakem </a:t>
            </a:r>
            <a:r>
              <a:rPr lang="cs-CZ" sz="2000" dirty="0" smtClean="0"/>
              <a:t>zpytavým  </a:t>
            </a:r>
            <a:r>
              <a:rPr lang="cs-CZ" sz="2000" dirty="0"/>
              <a:t>přehlídl,  a  jak  za  to  mám  u  hory  </a:t>
            </a:r>
            <a:r>
              <a:rPr lang="cs-CZ" sz="2000" dirty="0" smtClean="0"/>
              <a:t>Řípu  </a:t>
            </a:r>
            <a:r>
              <a:rPr lang="cs-CZ" sz="2000" dirty="0"/>
              <a:t>mezi  </a:t>
            </a:r>
            <a:r>
              <a:rPr lang="cs-CZ" sz="2000" dirty="0" smtClean="0"/>
              <a:t>dvěma </a:t>
            </a:r>
            <a:r>
              <a:rPr lang="cs-CZ" sz="2000" dirty="0" err="1"/>
              <a:t>řekama</a:t>
            </a:r>
            <a:r>
              <a:rPr lang="cs-CZ" sz="2000" dirty="0"/>
              <a:t>,  </a:t>
            </a:r>
            <a:r>
              <a:rPr lang="cs-CZ" sz="2000" dirty="0" smtClean="0"/>
              <a:t>totiž  </a:t>
            </a:r>
            <a:r>
              <a:rPr lang="cs-CZ" sz="2000" dirty="0"/>
              <a:t>Ohří  a  </a:t>
            </a:r>
            <a:r>
              <a:rPr lang="cs-CZ" sz="2000" dirty="0" smtClean="0"/>
              <a:t>Vltavou,  první  </a:t>
            </a:r>
            <a:r>
              <a:rPr lang="cs-CZ" sz="2000" dirty="0"/>
              <a:t>zarazil  sídla,  </a:t>
            </a:r>
            <a:r>
              <a:rPr lang="cs-CZ" sz="2000" dirty="0" smtClean="0"/>
              <a:t>první  </a:t>
            </a:r>
            <a:r>
              <a:rPr lang="cs-CZ" sz="2000" dirty="0"/>
              <a:t>také </a:t>
            </a:r>
            <a:r>
              <a:rPr lang="cs-CZ" sz="2000" dirty="0" smtClean="0"/>
              <a:t>založil </a:t>
            </a:r>
            <a:r>
              <a:rPr lang="cs-CZ" sz="2000" dirty="0"/>
              <a:t>bydla, a dědky, </a:t>
            </a:r>
            <a:r>
              <a:rPr lang="cs-CZ" sz="2000" dirty="0" smtClean="0"/>
              <a:t>jež </a:t>
            </a:r>
            <a:r>
              <a:rPr lang="cs-CZ" sz="2000" dirty="0"/>
              <a:t>na plecích s </a:t>
            </a:r>
            <a:r>
              <a:rPr lang="cs-CZ" sz="2000" dirty="0" smtClean="0"/>
              <a:t>sebou </a:t>
            </a:r>
            <a:r>
              <a:rPr lang="cs-CZ" sz="2000" dirty="0"/>
              <a:t>přinesl, radostně na zemi </a:t>
            </a:r>
            <a:r>
              <a:rPr lang="cs-CZ" sz="2000" dirty="0" smtClean="0"/>
              <a:t>postavil</a:t>
            </a:r>
            <a:r>
              <a:rPr lang="cs-CZ" sz="2000" dirty="0"/>
              <a:t>. Tehdy starosta, s </a:t>
            </a:r>
            <a:r>
              <a:rPr lang="cs-CZ" sz="2000" dirty="0" smtClean="0"/>
              <a:t>nímž </a:t>
            </a:r>
            <a:r>
              <a:rPr lang="cs-CZ" sz="2000" dirty="0"/>
              <a:t>druzí jako s pánem </a:t>
            </a:r>
            <a:r>
              <a:rPr lang="cs-CZ" sz="2000" dirty="0" smtClean="0"/>
              <a:t>svým </a:t>
            </a:r>
            <a:r>
              <a:rPr lang="cs-CZ" sz="2000" dirty="0"/>
              <a:t>šli, mezi jiným takto </a:t>
            </a:r>
            <a:r>
              <a:rPr lang="cs-CZ" sz="2000" dirty="0" smtClean="0"/>
              <a:t>promluvil </a:t>
            </a:r>
            <a:r>
              <a:rPr lang="cs-CZ" sz="2000" dirty="0"/>
              <a:t>k </a:t>
            </a:r>
            <a:r>
              <a:rPr lang="cs-CZ" sz="2000" dirty="0" smtClean="0"/>
              <a:t>následovníkům svým</a:t>
            </a:r>
            <a:r>
              <a:rPr lang="cs-CZ" sz="2000" dirty="0"/>
              <a:t>: </a:t>
            </a:r>
            <a:r>
              <a:rPr lang="cs-CZ" sz="2000" dirty="0" smtClean="0"/>
              <a:t>„O druhové</a:t>
            </a:r>
            <a:r>
              <a:rPr lang="cs-CZ" sz="2000" dirty="0"/>
              <a:t>, kteří jste se </a:t>
            </a:r>
            <a:r>
              <a:rPr lang="cs-CZ" sz="2000" dirty="0" smtClean="0"/>
              <a:t>mnou těžké </a:t>
            </a:r>
            <a:r>
              <a:rPr lang="cs-CZ" sz="2000" dirty="0"/>
              <a:t>práce přes neschůdné lesy zkusili, staňte a dědkům </a:t>
            </a:r>
            <a:r>
              <a:rPr lang="cs-CZ" sz="2000" dirty="0" smtClean="0"/>
              <a:t>svým libou </a:t>
            </a:r>
            <a:r>
              <a:rPr lang="cs-CZ" sz="2000" dirty="0"/>
              <a:t>oběť </a:t>
            </a:r>
            <a:r>
              <a:rPr lang="cs-CZ" sz="2000" dirty="0" smtClean="0"/>
              <a:t>vzdejte</a:t>
            </a:r>
            <a:r>
              <a:rPr lang="cs-CZ" sz="2000" dirty="0"/>
              <a:t>, </a:t>
            </a:r>
            <a:r>
              <a:rPr lang="cs-CZ" sz="2000" dirty="0" smtClean="0"/>
              <a:t>jichž </a:t>
            </a:r>
            <a:r>
              <a:rPr lang="cs-CZ" sz="2000" dirty="0"/>
              <a:t>pomocí </a:t>
            </a:r>
            <a:r>
              <a:rPr lang="cs-CZ" sz="2000" dirty="0" smtClean="0"/>
              <a:t>zázračnou </a:t>
            </a:r>
            <a:r>
              <a:rPr lang="cs-CZ" sz="2000" dirty="0"/>
              <a:t>konečně přišli jste do této </a:t>
            </a:r>
            <a:r>
              <a:rPr lang="cs-CZ" sz="2000" dirty="0" smtClean="0"/>
              <a:t>vlasti dávno vám </a:t>
            </a:r>
            <a:r>
              <a:rPr lang="cs-CZ" sz="2000" dirty="0"/>
              <a:t>osudem předurčené. Toť jest ona, toť jest ona země, </a:t>
            </a:r>
            <a:r>
              <a:rPr lang="cs-CZ" sz="2000" dirty="0" smtClean="0"/>
              <a:t>kterou že </a:t>
            </a:r>
            <a:r>
              <a:rPr lang="cs-CZ" sz="2000" dirty="0"/>
              <a:t>jsem </a:t>
            </a:r>
            <a:r>
              <a:rPr lang="cs-CZ" sz="2000" dirty="0" smtClean="0"/>
              <a:t>vám </a:t>
            </a:r>
            <a:r>
              <a:rPr lang="cs-CZ" sz="2000" dirty="0"/>
              <a:t>často </a:t>
            </a:r>
            <a:r>
              <a:rPr lang="cs-CZ" sz="2000" dirty="0" smtClean="0"/>
              <a:t>sliboval </a:t>
            </a:r>
            <a:r>
              <a:rPr lang="cs-CZ" sz="2000" dirty="0"/>
              <a:t>pamatuji; země,  která  nikomu  </a:t>
            </a:r>
            <a:r>
              <a:rPr lang="cs-CZ" sz="2000" dirty="0" smtClean="0"/>
              <a:t>nenáleží</a:t>
            </a:r>
            <a:r>
              <a:rPr lang="cs-CZ" sz="2000" dirty="0"/>
              <a:t>,  </a:t>
            </a:r>
            <a:r>
              <a:rPr lang="cs-CZ" sz="2000" dirty="0" smtClean="0"/>
              <a:t>zvěře  </a:t>
            </a:r>
            <a:r>
              <a:rPr lang="cs-CZ" sz="2000" dirty="0"/>
              <a:t>a  </a:t>
            </a:r>
            <a:r>
              <a:rPr lang="cs-CZ" sz="2000" dirty="0" smtClean="0"/>
              <a:t>ptactva  </a:t>
            </a:r>
            <a:r>
              <a:rPr lang="cs-CZ" sz="2000" dirty="0"/>
              <a:t>plná,  sladkým medem a mlékem </a:t>
            </a:r>
            <a:r>
              <a:rPr lang="cs-CZ" sz="2000" dirty="0" smtClean="0"/>
              <a:t>oplývající</a:t>
            </a:r>
            <a:r>
              <a:rPr lang="cs-CZ" sz="2000" dirty="0"/>
              <a:t>, a jak sami spatřujete, ku </a:t>
            </a:r>
            <a:r>
              <a:rPr lang="cs-CZ" sz="2000" dirty="0" smtClean="0"/>
              <a:t>přebývání </a:t>
            </a:r>
            <a:r>
              <a:rPr lang="cs-CZ" sz="2000" dirty="0"/>
              <a:t>co do </a:t>
            </a:r>
            <a:r>
              <a:rPr lang="cs-CZ" sz="2000" dirty="0" smtClean="0"/>
              <a:t>povětrnosti </a:t>
            </a:r>
            <a:r>
              <a:rPr lang="cs-CZ" sz="2000" dirty="0"/>
              <a:t>příjemná. </a:t>
            </a:r>
            <a:r>
              <a:rPr lang="cs-CZ" sz="2000" dirty="0" smtClean="0"/>
              <a:t>vody odevšad </a:t>
            </a:r>
            <a:r>
              <a:rPr lang="cs-CZ" sz="2000" dirty="0"/>
              <a:t>hojné a nad míru rybné. Zde nic </a:t>
            </a:r>
            <a:r>
              <a:rPr lang="cs-CZ" sz="2000" dirty="0" smtClean="0"/>
              <a:t>vám </a:t>
            </a:r>
            <a:r>
              <a:rPr lang="cs-CZ" sz="2000" dirty="0"/>
              <a:t>nebude scházeti, neb nikdo </a:t>
            </a:r>
            <a:r>
              <a:rPr lang="cs-CZ" sz="2000" dirty="0" smtClean="0"/>
              <a:t>vám </a:t>
            </a:r>
            <a:r>
              <a:rPr lang="cs-CZ" sz="2000" dirty="0"/>
              <a:t>nebude </a:t>
            </a:r>
            <a:r>
              <a:rPr lang="cs-CZ" sz="2000" dirty="0" smtClean="0"/>
              <a:t>překážeti</a:t>
            </a:r>
            <a:r>
              <a:rPr lang="cs-CZ" sz="2000" dirty="0"/>
              <a:t>. </a:t>
            </a:r>
            <a:r>
              <a:rPr lang="cs-CZ" sz="2000" dirty="0" smtClean="0"/>
              <a:t>Když však takováto </a:t>
            </a:r>
            <a:r>
              <a:rPr lang="cs-CZ" sz="2000" dirty="0"/>
              <a:t>tak krásná a tak </a:t>
            </a:r>
            <a:r>
              <a:rPr lang="cs-CZ" sz="2000" dirty="0" smtClean="0"/>
              <a:t>veliká </a:t>
            </a:r>
            <a:r>
              <a:rPr lang="cs-CZ" sz="2000" dirty="0"/>
              <a:t>země jest </a:t>
            </a:r>
            <a:r>
              <a:rPr lang="cs-CZ" sz="2000" dirty="0" smtClean="0"/>
              <a:t>v rukou vašich</a:t>
            </a:r>
            <a:r>
              <a:rPr lang="cs-CZ" sz="2000" dirty="0"/>
              <a:t>, pomyslete, jaké by bylo příhodné jméno země</a:t>
            </a:r>
            <a:r>
              <a:rPr lang="cs-CZ" sz="2000" dirty="0" smtClean="0"/>
              <a:t>.“ Kteříž </a:t>
            </a:r>
            <a:r>
              <a:rPr lang="cs-CZ" sz="2000" dirty="0"/>
              <a:t>hned, jako </a:t>
            </a:r>
            <a:r>
              <a:rPr lang="cs-CZ" sz="2000" dirty="0" smtClean="0"/>
              <a:t>božím vnuknutím vzbuzeni</a:t>
            </a:r>
            <a:r>
              <a:rPr lang="cs-CZ" sz="2000" dirty="0"/>
              <a:t>, </a:t>
            </a:r>
            <a:r>
              <a:rPr lang="cs-CZ" sz="2000" dirty="0" smtClean="0"/>
              <a:t>pravili</a:t>
            </a:r>
            <a:r>
              <a:rPr lang="cs-CZ" sz="2000" dirty="0"/>
              <a:t>: A odkud bychom lepší nebo příhodnější jméno nalezli, </a:t>
            </a:r>
            <a:r>
              <a:rPr lang="cs-CZ" sz="2000" dirty="0" smtClean="0"/>
              <a:t>než poněvadž </a:t>
            </a:r>
            <a:r>
              <a:rPr lang="cs-CZ" sz="2000" dirty="0"/>
              <a:t>ty otče </a:t>
            </a:r>
            <a:r>
              <a:rPr lang="cs-CZ" sz="2000" dirty="0" err="1" smtClean="0"/>
              <a:t>sloveš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Čech </a:t>
            </a:r>
            <a:r>
              <a:rPr lang="cs-CZ" sz="2000" dirty="0" smtClean="0"/>
              <a:t>(</a:t>
            </a:r>
            <a:r>
              <a:rPr lang="cs-CZ" sz="2000" dirty="0" err="1" smtClean="0"/>
              <a:t>Boemus</a:t>
            </a:r>
            <a:r>
              <a:rPr lang="cs-CZ" sz="2000" dirty="0" smtClean="0"/>
              <a:t>), </a:t>
            </a:r>
            <a:r>
              <a:rPr lang="cs-CZ" sz="2000" dirty="0"/>
              <a:t>nechať země </a:t>
            </a:r>
            <a:r>
              <a:rPr lang="cs-CZ" sz="2000" dirty="0" err="1" smtClean="0"/>
              <a:t>slove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Čechy </a:t>
            </a:r>
            <a:r>
              <a:rPr lang="cs-CZ" sz="2000" dirty="0" smtClean="0"/>
              <a:t>(</a:t>
            </a:r>
            <a:r>
              <a:rPr lang="cs-CZ" sz="2000" dirty="0" err="1" smtClean="0"/>
              <a:t>Boemia</a:t>
            </a:r>
            <a:r>
              <a:rPr lang="cs-CZ" sz="2000" dirty="0" smtClean="0"/>
              <a:t>).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182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1327" y="699245"/>
            <a:ext cx="11672047" cy="793378"/>
          </a:xfrm>
        </p:spPr>
        <p:txBody>
          <a:bodyPr/>
          <a:lstStyle/>
          <a:p>
            <a:r>
              <a:rPr lang="cs-CZ" dirty="0" smtClean="0"/>
              <a:t>Příchod Čechů – Dalimilova kronika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51327" y="1734671"/>
            <a:ext cx="10921873" cy="4101353"/>
          </a:xfrm>
        </p:spPr>
        <p:txBody>
          <a:bodyPr numCol="2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V </a:t>
            </a:r>
            <a:r>
              <a:rPr lang="cs-CZ" sz="2000" b="1" dirty="0" err="1"/>
              <a:t>sirbském</a:t>
            </a:r>
            <a:r>
              <a:rPr lang="cs-CZ" sz="2000" b="1" dirty="0"/>
              <a:t> </a:t>
            </a:r>
            <a:r>
              <a:rPr lang="cs-CZ" sz="2000" dirty="0"/>
              <a:t>jazyku jest země,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jiežto</a:t>
            </a:r>
            <a:r>
              <a:rPr lang="cs-CZ" sz="2000" dirty="0"/>
              <a:t> </a:t>
            </a:r>
            <a:r>
              <a:rPr lang="cs-CZ" sz="2000" b="1" dirty="0" smtClean="0"/>
              <a:t>Charváty </a:t>
            </a:r>
            <a:r>
              <a:rPr lang="cs-CZ" sz="2000" dirty="0"/>
              <a:t>jest </a:t>
            </a:r>
            <a:r>
              <a:rPr lang="cs-CZ" sz="2000" dirty="0" err="1"/>
              <a:t>jmě</a:t>
            </a:r>
            <a:r>
              <a:rPr lang="cs-CZ" sz="2000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 </a:t>
            </a:r>
            <a:r>
              <a:rPr lang="cs-CZ" sz="2000" dirty="0" err="1"/>
              <a:t>tej</a:t>
            </a:r>
            <a:r>
              <a:rPr lang="cs-CZ" sz="2000" dirty="0"/>
              <a:t> zemi </a:t>
            </a:r>
            <a:r>
              <a:rPr lang="cs-CZ" sz="2000" dirty="0" err="1"/>
              <a:t>bieše</a:t>
            </a:r>
            <a:r>
              <a:rPr lang="cs-CZ" sz="2000" dirty="0"/>
              <a:t> lech,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jemužto</a:t>
            </a:r>
            <a:r>
              <a:rPr lang="cs-CZ" sz="2000" dirty="0"/>
              <a:t> </a:t>
            </a:r>
            <a:r>
              <a:rPr lang="cs-CZ" sz="2000" dirty="0" err="1"/>
              <a:t>jmě</a:t>
            </a:r>
            <a:r>
              <a:rPr lang="cs-CZ" sz="2000" dirty="0"/>
              <a:t> </a:t>
            </a:r>
            <a:r>
              <a:rPr lang="cs-CZ" sz="2000" dirty="0" err="1"/>
              <a:t>bieše</a:t>
            </a:r>
            <a:r>
              <a:rPr lang="cs-CZ" sz="2000" dirty="0"/>
              <a:t> </a:t>
            </a:r>
            <a:r>
              <a:rPr lang="cs-CZ" sz="2000" b="1" dirty="0"/>
              <a:t>Čech</a:t>
            </a:r>
            <a:r>
              <a:rPr lang="cs-CZ" sz="2000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[…]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I </a:t>
            </a:r>
            <a:r>
              <a:rPr lang="cs-CZ" sz="2000" dirty="0" err="1"/>
              <a:t>vybra</a:t>
            </a:r>
            <a:r>
              <a:rPr lang="cs-CZ" sz="2000" dirty="0"/>
              <a:t> </a:t>
            </a:r>
            <a:r>
              <a:rPr lang="cs-CZ" sz="2000" dirty="0" err="1"/>
              <a:t>sě</a:t>
            </a:r>
            <a:r>
              <a:rPr lang="cs-CZ" sz="2000" dirty="0"/>
              <a:t> se vším z země,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jiejž</a:t>
            </a:r>
            <a:r>
              <a:rPr lang="cs-CZ" sz="2000" dirty="0"/>
              <a:t> </a:t>
            </a:r>
            <a:r>
              <a:rPr lang="cs-CZ" sz="2000" dirty="0" err="1"/>
              <a:t>diechu</a:t>
            </a:r>
            <a:r>
              <a:rPr lang="cs-CZ" sz="2000" dirty="0"/>
              <a:t> Charváti </a:t>
            </a:r>
            <a:r>
              <a:rPr lang="cs-CZ" sz="2000" dirty="0" err="1"/>
              <a:t>jmě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i </a:t>
            </a:r>
            <a:r>
              <a:rPr lang="cs-CZ" sz="2000" dirty="0" err="1"/>
              <a:t>bra</a:t>
            </a:r>
            <a:r>
              <a:rPr lang="cs-CZ" sz="2000" dirty="0"/>
              <a:t> </a:t>
            </a:r>
            <a:r>
              <a:rPr lang="cs-CZ" sz="2000" dirty="0" err="1"/>
              <a:t>sě</a:t>
            </a:r>
            <a:r>
              <a:rPr lang="cs-CZ" sz="2000" dirty="0"/>
              <a:t> lesem do lesa,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dědky své na plecí nesa.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A když </a:t>
            </a:r>
            <a:r>
              <a:rPr lang="cs-CZ" sz="2000" dirty="0" err="1"/>
              <a:t>dlúho</a:t>
            </a:r>
            <a:r>
              <a:rPr lang="cs-CZ" sz="2000" dirty="0"/>
              <a:t> lesem </a:t>
            </a:r>
            <a:r>
              <a:rPr lang="cs-CZ" sz="2000" dirty="0" err="1"/>
              <a:t>jide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k velikému hvozdu </a:t>
            </a:r>
            <a:r>
              <a:rPr lang="cs-CZ" sz="2000" dirty="0" err="1" smtClean="0"/>
              <a:t>dojide</a:t>
            </a:r>
            <a:r>
              <a:rPr lang="cs-CZ" sz="2000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[…]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I </a:t>
            </a:r>
            <a:r>
              <a:rPr lang="cs-CZ" sz="2000" dirty="0" err="1"/>
              <a:t>vecě</a:t>
            </a:r>
            <a:r>
              <a:rPr lang="cs-CZ" sz="2000" dirty="0"/>
              <a:t> Čech k svému sboru: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„</a:t>
            </a:r>
            <a:r>
              <a:rPr lang="cs-CZ" sz="2000" dirty="0" err="1"/>
              <a:t>Pójdem</a:t>
            </a:r>
            <a:r>
              <a:rPr lang="cs-CZ" sz="2000" dirty="0"/>
              <a:t> pod tuto horu</a:t>
            </a:r>
            <a:r>
              <a:rPr lang="cs-CZ" sz="2000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dětem a skotu odpočinem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a snad </a:t>
            </a:r>
            <a:r>
              <a:rPr lang="cs-CZ" sz="2000" dirty="0" err="1"/>
              <a:t>sě</a:t>
            </a:r>
            <a:r>
              <a:rPr lang="cs-CZ" sz="2000" dirty="0"/>
              <a:t> tu s </a:t>
            </a:r>
            <a:r>
              <a:rPr lang="cs-CZ" sz="2000" dirty="0" err="1"/>
              <a:t>túhú</a:t>
            </a:r>
            <a:r>
              <a:rPr lang="cs-CZ" sz="2000" dirty="0"/>
              <a:t> </a:t>
            </a:r>
            <a:r>
              <a:rPr lang="cs-CZ" sz="2000" dirty="0" err="1"/>
              <a:t>minem</a:t>
            </a:r>
            <a:r>
              <a:rPr lang="cs-CZ" sz="2000" dirty="0"/>
              <a:t>.“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 smtClean="0"/>
              <a:t>Zajtra</a:t>
            </a:r>
            <a:r>
              <a:rPr lang="cs-CZ" sz="2000" dirty="0" smtClean="0"/>
              <a:t> </a:t>
            </a:r>
            <a:r>
              <a:rPr lang="cs-CZ" sz="2000" dirty="0"/>
              <a:t>u </a:t>
            </a:r>
            <a:r>
              <a:rPr lang="cs-CZ" sz="2000" dirty="0" err="1"/>
              <a:t>prvéj</a:t>
            </a:r>
            <a:r>
              <a:rPr lang="cs-CZ" sz="2000" dirty="0"/>
              <a:t> </a:t>
            </a:r>
            <a:r>
              <a:rPr lang="cs-CZ" sz="2000" dirty="0" err="1"/>
              <a:t>zóřě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by Čech sám sedmý na </a:t>
            </a:r>
            <a:r>
              <a:rPr lang="cs-CZ" sz="2000" dirty="0" err="1"/>
              <a:t>tej</a:t>
            </a:r>
            <a:r>
              <a:rPr lang="cs-CZ" sz="2000" dirty="0"/>
              <a:t> </a:t>
            </a:r>
            <a:r>
              <a:rPr lang="cs-CZ" sz="2000" dirty="0" err="1"/>
              <a:t>hóřě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s </a:t>
            </a:r>
            <a:r>
              <a:rPr lang="cs-CZ" sz="2000" dirty="0" err="1"/>
              <a:t>niež</a:t>
            </a:r>
            <a:r>
              <a:rPr lang="cs-CZ" sz="2000" dirty="0"/>
              <a:t> </a:t>
            </a:r>
            <a:r>
              <a:rPr lang="cs-CZ" sz="2000" dirty="0" err="1"/>
              <a:t>všicku</a:t>
            </a:r>
            <a:r>
              <a:rPr lang="cs-CZ" sz="2000" dirty="0"/>
              <a:t> zemi </a:t>
            </a:r>
            <a:r>
              <a:rPr lang="cs-CZ" sz="2000" dirty="0" err="1"/>
              <a:t>ohléda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a dále jim jíti </a:t>
            </a:r>
            <a:r>
              <a:rPr lang="cs-CZ" sz="2000" dirty="0" err="1"/>
              <a:t>neda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řka: „Máme zemi po </a:t>
            </a:r>
            <a:r>
              <a:rPr lang="cs-CZ" sz="2000" dirty="0" err="1"/>
              <a:t>svéj</a:t>
            </a:r>
            <a:r>
              <a:rPr lang="cs-CZ" sz="2000" dirty="0"/>
              <a:t> </a:t>
            </a:r>
            <a:r>
              <a:rPr lang="cs-CZ" sz="2000" dirty="0" err="1"/>
              <a:t>vóli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budú</a:t>
            </a:r>
            <a:r>
              <a:rPr lang="cs-CZ" sz="2000" dirty="0"/>
              <a:t> nám zde plni </a:t>
            </a:r>
            <a:r>
              <a:rPr lang="cs-CZ" sz="2000" dirty="0" err="1"/>
              <a:t>stoli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zvěři, </a:t>
            </a:r>
            <a:r>
              <a:rPr lang="cs-CZ" sz="2000" dirty="0" err="1"/>
              <a:t>ptákóv</a:t>
            </a:r>
            <a:r>
              <a:rPr lang="cs-CZ" sz="2000" dirty="0"/>
              <a:t>, ryb, včel dosti,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ot</a:t>
            </a:r>
            <a:r>
              <a:rPr lang="cs-CZ" sz="2000" dirty="0"/>
              <a:t> nepřátel dosti tvrdosti.“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[…]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Ale </a:t>
            </a:r>
            <a:r>
              <a:rPr lang="cs-CZ" sz="2000" dirty="0"/>
              <a:t>že s té </a:t>
            </a:r>
            <a:r>
              <a:rPr lang="cs-CZ" sz="2000" dirty="0" err="1"/>
              <a:t>hóry</a:t>
            </a:r>
            <a:r>
              <a:rPr lang="cs-CZ" sz="2000" dirty="0"/>
              <a:t> na zemi </a:t>
            </a:r>
            <a:r>
              <a:rPr lang="cs-CZ" sz="2000" dirty="0" err="1"/>
              <a:t>zřěchu</a:t>
            </a:r>
            <a:r>
              <a:rPr lang="cs-CZ" sz="2000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proto </a:t>
            </a:r>
            <a:r>
              <a:rPr lang="cs-CZ" sz="2000" dirty="0" err="1"/>
              <a:t>tej</a:t>
            </a:r>
            <a:r>
              <a:rPr lang="cs-CZ" sz="2000" dirty="0"/>
              <a:t> </a:t>
            </a:r>
            <a:r>
              <a:rPr lang="cs-CZ" sz="2000" dirty="0" err="1"/>
              <a:t>hóřě</a:t>
            </a:r>
            <a:r>
              <a:rPr lang="cs-CZ" sz="2000" dirty="0"/>
              <a:t> Říp </a:t>
            </a:r>
            <a:r>
              <a:rPr lang="cs-CZ" sz="2000" dirty="0" err="1"/>
              <a:t>vzděchu</a:t>
            </a:r>
            <a:r>
              <a:rPr lang="cs-CZ" sz="2000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857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Pračeské období </a:t>
            </a:r>
            <a:r>
              <a:rPr lang="cs-CZ" dirty="0"/>
              <a:t>– první spisovné jazyky na našem území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8941" y="564775"/>
            <a:ext cx="11204259" cy="996764"/>
          </a:xfrm>
        </p:spPr>
        <p:txBody>
          <a:bodyPr/>
          <a:lstStyle/>
          <a:p>
            <a:r>
              <a:rPr lang="cs-CZ" dirty="0" smtClean="0"/>
              <a:t>Mýtická knížata – Kosmova kronika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68941" y="2017058"/>
            <a:ext cx="11204259" cy="3814941"/>
          </a:xfrm>
        </p:spPr>
        <p:txBody>
          <a:bodyPr numCol="2"/>
          <a:lstStyle/>
          <a:p>
            <a:pPr>
              <a:lnSpc>
                <a:spcPct val="200000"/>
              </a:lnSpc>
            </a:pPr>
            <a:r>
              <a:rPr lang="cs-CZ" sz="2000" dirty="0" smtClean="0"/>
              <a:t>praotec Čech</a:t>
            </a:r>
          </a:p>
          <a:p>
            <a:pPr>
              <a:lnSpc>
                <a:spcPct val="200000"/>
              </a:lnSpc>
            </a:pPr>
            <a:r>
              <a:rPr lang="cs-CZ" sz="2000" dirty="0" smtClean="0"/>
              <a:t>Krok</a:t>
            </a:r>
          </a:p>
          <a:p>
            <a:pPr>
              <a:lnSpc>
                <a:spcPct val="200000"/>
              </a:lnSpc>
            </a:pPr>
            <a:r>
              <a:rPr lang="cs-CZ" sz="2000" dirty="0" smtClean="0"/>
              <a:t>Kazi, Teta, Libuše </a:t>
            </a:r>
            <a:r>
              <a:rPr lang="cs-CZ" sz="2000" dirty="0"/>
              <a:t>+ Přemysl </a:t>
            </a:r>
            <a:r>
              <a:rPr lang="cs-CZ" sz="2000" dirty="0" smtClean="0"/>
              <a:t>Oráč </a:t>
            </a:r>
          </a:p>
          <a:p>
            <a:pPr>
              <a:lnSpc>
                <a:spcPct val="200000"/>
              </a:lnSpc>
            </a:pPr>
            <a:r>
              <a:rPr lang="cs-CZ" sz="2000" dirty="0" smtClean="0"/>
              <a:t>Nezamysl </a:t>
            </a:r>
          </a:p>
          <a:p>
            <a:pPr>
              <a:lnSpc>
                <a:spcPct val="200000"/>
              </a:lnSpc>
            </a:pPr>
            <a:r>
              <a:rPr lang="cs-CZ" sz="2000" dirty="0" err="1" smtClean="0"/>
              <a:t>Mnáta</a:t>
            </a:r>
            <a:r>
              <a:rPr lang="cs-CZ" sz="2000" dirty="0" smtClean="0"/>
              <a:t> </a:t>
            </a:r>
          </a:p>
          <a:p>
            <a:pPr>
              <a:lnSpc>
                <a:spcPct val="200000"/>
              </a:lnSpc>
            </a:pPr>
            <a:endParaRPr lang="cs-CZ" sz="2000" dirty="0" smtClean="0"/>
          </a:p>
          <a:p>
            <a:pPr>
              <a:lnSpc>
                <a:spcPct val="200000"/>
              </a:lnSpc>
            </a:pPr>
            <a:endParaRPr lang="cs-CZ" sz="2000" dirty="0"/>
          </a:p>
          <a:p>
            <a:pPr>
              <a:lnSpc>
                <a:spcPct val="200000"/>
              </a:lnSpc>
            </a:pPr>
            <a:r>
              <a:rPr lang="cs-CZ" sz="2000" dirty="0" smtClean="0"/>
              <a:t>Vojen </a:t>
            </a:r>
          </a:p>
          <a:p>
            <a:pPr>
              <a:lnSpc>
                <a:spcPct val="200000"/>
              </a:lnSpc>
            </a:pPr>
            <a:r>
              <a:rPr lang="cs-CZ" sz="2000" dirty="0" smtClean="0"/>
              <a:t>Vnislav </a:t>
            </a:r>
          </a:p>
          <a:p>
            <a:pPr>
              <a:lnSpc>
                <a:spcPct val="200000"/>
              </a:lnSpc>
            </a:pPr>
            <a:r>
              <a:rPr lang="cs-CZ" sz="2000" dirty="0" smtClean="0"/>
              <a:t>Křesomysl </a:t>
            </a:r>
          </a:p>
          <a:p>
            <a:pPr>
              <a:lnSpc>
                <a:spcPct val="200000"/>
              </a:lnSpc>
            </a:pPr>
            <a:r>
              <a:rPr lang="cs-CZ" sz="2000" dirty="0" smtClean="0"/>
              <a:t>Neklan </a:t>
            </a:r>
          </a:p>
          <a:p>
            <a:pPr>
              <a:lnSpc>
                <a:spcPct val="200000"/>
              </a:lnSpc>
            </a:pPr>
            <a:r>
              <a:rPr lang="cs-CZ" sz="2000" dirty="0" smtClean="0"/>
              <a:t>Hostivít</a:t>
            </a:r>
          </a:p>
          <a:p>
            <a:pPr>
              <a:lnSpc>
                <a:spcPct val="2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526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ARTS-CZ.potx" id="{7F92F868-9C57-4639-98F4-0808D6A0A63C}" vid="{8AFB0011-5B6D-4F7A-BE5C-0EE76BB56A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Prvni spisovne jazyky na nasem uzemi</Template>
  <TotalTime>1609</TotalTime>
  <Words>2948</Words>
  <Application>Microsoft Office PowerPoint</Application>
  <PresentationFormat>Širokoúhlá obrazovka</PresentationFormat>
  <Paragraphs>441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Tahoma</vt:lpstr>
      <vt:lpstr>Wingdings</vt:lpstr>
      <vt:lpstr>Prezentace_MU_CZ</vt:lpstr>
      <vt:lpstr>Pračeská fáze – první spisovné jazyky na našem území</vt:lpstr>
      <vt:lpstr>Pračeské období</vt:lpstr>
      <vt:lpstr>Předchozí praslovanské období (cca před rokem 1000 n. l.)</vt:lpstr>
      <vt:lpstr>Praslovanská migrace</vt:lpstr>
      <vt:lpstr>Slovanské kmeny</vt:lpstr>
      <vt:lpstr>Praslovanské období do 9. stol. </vt:lpstr>
      <vt:lpstr>Příchod Čechů – Kosmova kronika (překlad V. V. Tomek</vt:lpstr>
      <vt:lpstr>Příchod Čechů – Dalimilova kronika</vt:lpstr>
      <vt:lpstr>Mýtická knížata – Kosmova kronika </vt:lpstr>
      <vt:lpstr>Praslovanské období do 9. stol. – Sámova říše?</vt:lpstr>
      <vt:lpstr>Praslovanské období – cca 800–1000 n. l.</vt:lpstr>
      <vt:lpstr>Západoslovanské kmeny</vt:lpstr>
      <vt:lpstr>Mýtické české kmeny</vt:lpstr>
      <vt:lpstr>Praslovanské období – cca 800–900 n. l.</vt:lpstr>
      <vt:lpstr>Praslovanské období – cca 900–1000 n. l.</vt:lpstr>
      <vt:lpstr>První zmínky</vt:lpstr>
      <vt:lpstr>Jazyk na našem území před 1000  – dialekt praslovanštiny</vt:lpstr>
      <vt:lpstr>Praslovanské období – Velká Morava + počátky přemyslovského státu</vt:lpstr>
      <vt:lpstr>Praslovanské období – Velká Morava + počátky přemyslovského státu</vt:lpstr>
      <vt:lpstr>Pračeština</vt:lpstr>
      <vt:lpstr>Pračeština – jazykové charakteristiky</vt:lpstr>
      <vt:lpstr>Pračeština – jazykové charakteristiky</vt:lpstr>
      <vt:lpstr>Pračeština – jazykové charakteristiky</vt:lpstr>
      <vt:lpstr>Pračeština – jazykové charakteristiky</vt:lpstr>
      <vt:lpstr>Pračeština – slovní zásoba</vt:lpstr>
      <vt:lpstr>Pračeština – jazyková situace</vt:lpstr>
      <vt:lpstr>Pračeština – nářeční rozdíly???</vt:lpstr>
      <vt:lpstr>Pračeština – osady zajatců a přesídlenců (11. stol.?)</vt:lpstr>
      <vt:lpstr>Staroslověnština – otázka kontinuity</vt:lpstr>
      <vt:lpstr>Staroslověnština – otázka kontinuity</vt:lpstr>
      <vt:lpstr>Pračeština – prameny </vt:lpstr>
      <vt:lpstr>Bohemismy ve stsl. textech</vt:lpstr>
      <vt:lpstr>Bohemika I</vt:lpstr>
      <vt:lpstr>Bohemika II</vt:lpstr>
      <vt:lpstr>Bohemika III</vt:lpstr>
      <vt:lpstr>Glosy I</vt:lpstr>
      <vt:lpstr>Glosy II</vt:lpstr>
      <vt:lpstr>Glosy svatořehořské </vt:lpstr>
      <vt:lpstr>Hospodine, pomiluj ny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Pračeská fáze – první spisovné jazyky na našem území</dc:title>
  <dc:creator>Pavel Kosek</dc:creator>
  <cp:lastModifiedBy>Pavel Kosek</cp:lastModifiedBy>
  <cp:revision>134</cp:revision>
  <cp:lastPrinted>1601-01-01T00:00:00Z</cp:lastPrinted>
  <dcterms:created xsi:type="dcterms:W3CDTF">2020-01-25T16:17:51Z</dcterms:created>
  <dcterms:modified xsi:type="dcterms:W3CDTF">2020-03-14T10:29:30Z</dcterms:modified>
</cp:coreProperties>
</file>