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6" r:id="rId17"/>
    <p:sldId id="271" r:id="rId18"/>
    <p:sldId id="272" r:id="rId19"/>
    <p:sldId id="275" r:id="rId20"/>
    <p:sldId id="273" r:id="rId21"/>
    <p:sldId id="274" r:id="rId22"/>
    <p:sldId id="277" r:id="rId23"/>
    <p:sldId id="297" r:id="rId24"/>
    <p:sldId id="278" r:id="rId25"/>
    <p:sldId id="279" r:id="rId26"/>
    <p:sldId id="285" r:id="rId27"/>
    <p:sldId id="280" r:id="rId28"/>
    <p:sldId id="286" r:id="rId29"/>
    <p:sldId id="281" r:id="rId30"/>
    <p:sldId id="282" r:id="rId31"/>
    <p:sldId id="295" r:id="rId32"/>
    <p:sldId id="296" r:id="rId33"/>
    <p:sldId id="283" r:id="rId34"/>
    <p:sldId id="284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3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1928"/>
    <a:srgbClr val="4B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71" d="100"/>
          <a:sy n="71" d="100"/>
        </p:scale>
        <p:origin x="666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1EF72-3072-4710-A17A-9B68D35C3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1CE213-A173-41CF-BA99-7A8C39EDD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ECF312-612B-4D8F-9ADA-7B8234D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21D43C-AA8B-4250-B0E5-825E8D67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ARTS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3041E-A881-4F77-88F8-58E639946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C38F51-21B5-4FCA-8498-6F65C0DB2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CB56087-1653-4687-91A3-3216416E0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3B71AC8-4CA1-4239-89AB-D9E452AE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7684D48-9ECE-47F4-B60D-1F10FA1F0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9F8229-0F91-48F2-B8B9-3D62AB08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181539-CB28-4249-8656-2F8138AB9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14447-E10C-4DB8-8B61-754F2BE0F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CE40E-5B18-41AE-BFE5-D68E8FEA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F2E8CD9-E848-4CA4-A74F-A0CE634CA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E84F8C4-4400-4A78-A6D4-5E5C184C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B07A44-568B-4E49-86CC-C885AAEC3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EE8C0-D8F0-4FB0-9F14-EA71A89C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kb.se/in-english/the-codex-giga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ff.ujep.cz/kapitula/dejin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ff.ujep.cz/kapitula/dejiny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PRIMITIVN%C3%8D%20PRAVOPI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Raná stará </a:t>
            </a:r>
            <a:r>
              <a:rPr lang="cs-CZ" dirty="0"/>
              <a:t>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Raná stará čeština – tzv. přípravné období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555314"/>
            <a:ext cx="11361600" cy="698497"/>
          </a:xfrm>
        </p:spPr>
        <p:txBody>
          <a:bodyPr/>
          <a:lstStyle/>
          <a:p>
            <a:r>
              <a:rPr lang="cs-CZ" dirty="0"/>
              <a:t>CJJ16 Vývoj </a:t>
            </a:r>
            <a:r>
              <a:rPr lang="cs-CZ" dirty="0" smtClean="0"/>
              <a:t>spisovné </a:t>
            </a:r>
            <a:r>
              <a:rPr lang="cs-CZ" dirty="0"/>
              <a:t>češtiny</a:t>
            </a:r>
          </a:p>
        </p:txBody>
      </p:sp>
    </p:spTree>
    <p:extLst>
      <p:ext uri="{BB962C8B-B14F-4D97-AF65-F5344CB8AC3E}">
        <p14:creationId xmlns:p14="http://schemas.microsoft.com/office/powerpoint/2010/main" val="36199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362470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6247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 smtClean="0"/>
              <a:t>Nářeční rozdíly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820271"/>
            <a:ext cx="11580777" cy="4881282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Podobně jako v pračeském období předpokládáme, že rozdíly nebyly významné a že se týkaly fonologie a lexika.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Starobylé rozdíly:</a:t>
            </a:r>
          </a:p>
          <a:p>
            <a:pPr marL="1976438" indent="-457200">
              <a:lnSpc>
                <a:spcPct val="120000"/>
              </a:lnSpc>
            </a:pPr>
            <a:r>
              <a:rPr lang="cs-CZ" sz="2000" i="1" dirty="0" smtClean="0"/>
              <a:t>ves </a:t>
            </a:r>
            <a:r>
              <a:rPr lang="cs-CZ" sz="2000" dirty="0" smtClean="0"/>
              <a:t>× </a:t>
            </a:r>
            <a:r>
              <a:rPr lang="cs-CZ" sz="2000" i="1" dirty="0" smtClean="0"/>
              <a:t>dědina, </a:t>
            </a:r>
            <a:r>
              <a:rPr lang="cs-CZ" sz="2000" i="1" dirty="0"/>
              <a:t>hubený </a:t>
            </a:r>
            <a:r>
              <a:rPr lang="cs-CZ" sz="2000" i="1" dirty="0" smtClean="0"/>
              <a:t>× chudý</a:t>
            </a:r>
            <a:r>
              <a:rPr lang="cs-CZ" sz="2000" dirty="0" smtClean="0"/>
              <a:t>, </a:t>
            </a:r>
          </a:p>
          <a:p>
            <a:pPr marL="1976438" indent="-457200">
              <a:lnSpc>
                <a:spcPct val="120000"/>
              </a:lnSpc>
            </a:pPr>
            <a:r>
              <a:rPr lang="cs-CZ" sz="2000" i="1" dirty="0" smtClean="0"/>
              <a:t>bláto </a:t>
            </a:r>
            <a:r>
              <a:rPr lang="cs-CZ" sz="2000" dirty="0" smtClean="0"/>
              <a:t>× </a:t>
            </a:r>
            <a:r>
              <a:rPr lang="cs-CZ" sz="2000" i="1" dirty="0" err="1" smtClean="0"/>
              <a:t>blato</a:t>
            </a:r>
            <a:r>
              <a:rPr lang="cs-CZ" sz="2000" i="1" dirty="0" smtClean="0"/>
              <a:t>, mák × </a:t>
            </a:r>
            <a:r>
              <a:rPr lang="cs-CZ" sz="2000" i="1" dirty="0" err="1" smtClean="0"/>
              <a:t>mak</a:t>
            </a:r>
            <a:r>
              <a:rPr lang="cs-CZ" sz="2000" dirty="0" smtClean="0"/>
              <a:t>,</a:t>
            </a:r>
          </a:p>
          <a:p>
            <a:pPr marL="1976438" indent="-457200">
              <a:lnSpc>
                <a:spcPct val="120000"/>
              </a:lnSpc>
            </a:pPr>
            <a:r>
              <a:rPr lang="cs-CZ" sz="2000" dirty="0" smtClean="0"/>
              <a:t>protetické </a:t>
            </a:r>
            <a:r>
              <a:rPr lang="cs-CZ" sz="2000" i="1" dirty="0" smtClean="0"/>
              <a:t>j-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iskra</a:t>
            </a:r>
            <a:r>
              <a:rPr lang="cs-CZ" sz="2000" i="1" dirty="0" smtClean="0"/>
              <a:t> </a:t>
            </a:r>
            <a:r>
              <a:rPr lang="cs-CZ" sz="2000" dirty="0"/>
              <a:t>× </a:t>
            </a:r>
            <a:r>
              <a:rPr lang="cs-CZ" sz="2000" i="1" dirty="0" smtClean="0"/>
              <a:t>jiskra, </a:t>
            </a:r>
            <a:r>
              <a:rPr lang="cs-CZ" sz="2000" i="1" dirty="0" err="1" smtClean="0"/>
              <a:t>idlo</a:t>
            </a:r>
            <a:r>
              <a:rPr lang="cs-CZ" sz="2000" i="1" dirty="0" smtClean="0"/>
              <a:t> </a:t>
            </a:r>
            <a:r>
              <a:rPr lang="cs-CZ" sz="2000" dirty="0"/>
              <a:t>× </a:t>
            </a:r>
            <a:r>
              <a:rPr lang="cs-CZ" sz="2000" i="1" dirty="0" smtClean="0"/>
              <a:t>jídlo</a:t>
            </a:r>
            <a:r>
              <a:rPr lang="cs-CZ" sz="2000" dirty="0" smtClean="0"/>
              <a:t>?</a:t>
            </a:r>
          </a:p>
          <a:p>
            <a:pPr marL="1976438" indent="-457200">
              <a:lnSpc>
                <a:spcPct val="120000"/>
              </a:lnSpc>
            </a:pPr>
            <a:r>
              <a:rPr lang="cs-CZ" sz="2000" dirty="0" err="1" smtClean="0"/>
              <a:t>bilabiálni</a:t>
            </a:r>
            <a:r>
              <a:rPr lang="cs-CZ" sz="2000" dirty="0" smtClean="0"/>
              <a:t> </a:t>
            </a:r>
            <a:r>
              <a:rPr lang="cs-CZ" sz="2000" i="1" dirty="0" smtClean="0"/>
              <a:t>w</a:t>
            </a:r>
            <a:r>
              <a:rPr lang="cs-CZ" sz="2000" dirty="0"/>
              <a:t>?</a:t>
            </a:r>
            <a:endParaRPr lang="cs-CZ" sz="2000" dirty="0" smtClean="0"/>
          </a:p>
          <a:p>
            <a:pPr marL="1976438" indent="-457200">
              <a:lnSpc>
                <a:spcPct val="120000"/>
              </a:lnSpc>
            </a:pPr>
            <a:r>
              <a:rPr lang="cs-CZ" sz="2000" dirty="0" smtClean="0"/>
              <a:t>progresivní asimilace typu </a:t>
            </a:r>
            <a:r>
              <a:rPr lang="cs-CZ" sz="2000" i="1" dirty="0" err="1" smtClean="0"/>
              <a:t>twoje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tfoje</a:t>
            </a:r>
            <a:r>
              <a:rPr lang="cs-CZ" sz="2000" i="1" dirty="0" smtClean="0"/>
              <a:t>, k </a:t>
            </a:r>
            <a:r>
              <a:rPr lang="cs-CZ" sz="2000" i="1" dirty="0" err="1" smtClean="0"/>
              <a:t>wóli</a:t>
            </a:r>
            <a:r>
              <a:rPr lang="cs-CZ" sz="2000" i="1" dirty="0" smtClean="0"/>
              <a:t> &gt; kvůli?</a:t>
            </a:r>
          </a:p>
          <a:p>
            <a:pPr marL="1976438" indent="-457200">
              <a:lnSpc>
                <a:spcPct val="120000"/>
              </a:lnSpc>
            </a:pPr>
            <a:r>
              <a:rPr lang="cs-CZ" sz="2000" dirty="0" smtClean="0"/>
              <a:t>asibilace </a:t>
            </a:r>
            <a:r>
              <a:rPr lang="cs-CZ" sz="2000" i="1" dirty="0" smtClean="0"/>
              <a:t>ť &gt; c, ď &gt;</a:t>
            </a:r>
            <a:r>
              <a:rPr lang="cs-CZ" sz="2000" i="1" dirty="0" err="1" smtClean="0"/>
              <a:t>dź</a:t>
            </a:r>
            <a:r>
              <a:rPr lang="cs-CZ" sz="2000" dirty="0" smtClean="0"/>
              <a:t>?</a:t>
            </a:r>
          </a:p>
          <a:p>
            <a:pPr>
              <a:lnSpc>
                <a:spcPct val="120000"/>
              </a:lnSpc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Mladší rozdíly?</a:t>
            </a:r>
          </a:p>
          <a:p>
            <a:pPr marL="1976438" indent="-631825">
              <a:lnSpc>
                <a:spcPct val="120000"/>
              </a:lnSpc>
            </a:pPr>
            <a:r>
              <a:rPr lang="cs-CZ" sz="2000" dirty="0" smtClean="0"/>
              <a:t>přehláska </a:t>
            </a:r>
            <a:r>
              <a:rPr lang="cs-CZ" sz="2000" i="1" dirty="0" smtClean="0"/>
              <a:t>´a &gt; ´ä &gt; ě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naša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kaša</a:t>
            </a:r>
            <a:r>
              <a:rPr lang="cs-CZ" sz="2000" i="1" dirty="0" smtClean="0"/>
              <a:t>,</a:t>
            </a:r>
          </a:p>
          <a:p>
            <a:pPr marL="1976438" indent="-631825">
              <a:lnSpc>
                <a:spcPct val="120000"/>
              </a:lnSpc>
            </a:pPr>
            <a:r>
              <a:rPr lang="cs-CZ" sz="2000" dirty="0" err="1" smtClean="0"/>
              <a:t>slezskočeské</a:t>
            </a:r>
            <a:r>
              <a:rPr lang="cs-CZ" sz="2000" dirty="0" smtClean="0"/>
              <a:t> </a:t>
            </a:r>
            <a:r>
              <a:rPr lang="cs-CZ" sz="2000" i="1" dirty="0" err="1" smtClean="0"/>
              <a:t>dź</a:t>
            </a:r>
            <a:r>
              <a:rPr lang="cs-CZ" sz="2000" dirty="0" smtClean="0"/>
              <a:t>,</a:t>
            </a:r>
            <a:endParaRPr lang="cs-CZ" sz="2000" i="1" dirty="0" smtClean="0"/>
          </a:p>
          <a:p>
            <a:pPr marL="1976438" indent="-631825">
              <a:lnSpc>
                <a:spcPct val="120000"/>
              </a:lnSpc>
            </a:pPr>
            <a:r>
              <a:rPr lang="cs-CZ" sz="2000" dirty="0" smtClean="0"/>
              <a:t>protetické </a:t>
            </a:r>
            <a:r>
              <a:rPr lang="cs-CZ" sz="2000" i="1" dirty="0" smtClean="0"/>
              <a:t>h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hin</a:t>
            </a:r>
            <a:r>
              <a:rPr lang="cs-CZ" sz="2000" i="1" dirty="0" smtClean="0"/>
              <a:t> se </a:t>
            </a:r>
            <a:r>
              <a:rPr lang="cs-CZ" sz="2000" i="1" dirty="0" err="1" smtClean="0"/>
              <a:t>hukáže</a:t>
            </a:r>
            <a:r>
              <a:rPr lang="cs-CZ" sz="2000" dirty="0" smtClean="0"/>
              <a:t> ?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436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9152" y="1398489"/>
            <a:ext cx="11059200" cy="431990"/>
          </a:xfrm>
        </p:spPr>
        <p:txBody>
          <a:bodyPr/>
          <a:lstStyle/>
          <a:p>
            <a:r>
              <a:rPr lang="cs-CZ" dirty="0" smtClean="0"/>
              <a:t>Nejstarší prameny – nesouvislé texty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5999" y="2124634"/>
            <a:ext cx="11328777" cy="3617259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bohemika,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glosy,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přípisky.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095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89364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8936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10987"/>
            <a:ext cx="11059200" cy="431990"/>
          </a:xfrm>
        </p:spPr>
        <p:txBody>
          <a:bodyPr/>
          <a:lstStyle/>
          <a:p>
            <a:r>
              <a:rPr lang="cs-CZ" dirty="0" smtClean="0"/>
              <a:t>Bohemika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52281"/>
            <a:ext cx="11580777" cy="4276165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Česká slova součástí cizojazyčných textů, zejména latinských. 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Zpravidla slova, která nelze přeložit: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vlastní jména (toponyma a antroponyma)</a:t>
            </a:r>
            <a:endParaRPr lang="cs-CZ" sz="2000" dirty="0"/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i="1" dirty="0" smtClean="0"/>
              <a:t>in </a:t>
            </a:r>
            <a:r>
              <a:rPr lang="cs-CZ" sz="2000" i="1" dirty="0" err="1"/>
              <a:t>urbe</a:t>
            </a:r>
            <a:r>
              <a:rPr lang="cs-CZ" sz="2000" i="1" dirty="0"/>
              <a:t> </a:t>
            </a:r>
            <a:r>
              <a:rPr lang="cs-CZ" sz="2000" i="1" u="sng" dirty="0" err="1" smtClean="0"/>
              <a:t>Gradec</a:t>
            </a:r>
            <a:r>
              <a:rPr lang="cs-CZ" sz="2000" dirty="0" smtClean="0"/>
              <a:t> = Hradec </a:t>
            </a:r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i="1" dirty="0" err="1" smtClean="0"/>
              <a:t>Bogumil</a:t>
            </a:r>
            <a:r>
              <a:rPr lang="cs-CZ" sz="2000" dirty="0" smtClean="0"/>
              <a:t> = Bohumil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méně </a:t>
            </a:r>
            <a:r>
              <a:rPr lang="cs-CZ" sz="2000" dirty="0"/>
              <a:t>často apelativa, zvláště termíny: </a:t>
            </a:r>
            <a:endParaRPr lang="cs-CZ" sz="2000" dirty="0" smtClean="0"/>
          </a:p>
          <a:p>
            <a:pPr marL="72000" indent="0" algn="ctr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i="1" dirty="0" err="1" smtClean="0"/>
              <a:t>vaccam</a:t>
            </a:r>
            <a:r>
              <a:rPr lang="cs-CZ" sz="2000" i="1" dirty="0" smtClean="0"/>
              <a:t> </a:t>
            </a:r>
            <a:r>
              <a:rPr lang="cs-CZ" sz="2000" i="1" dirty="0" err="1"/>
              <a:t>quae</a:t>
            </a:r>
            <a:r>
              <a:rPr lang="cs-CZ" sz="2000" i="1" dirty="0"/>
              <a:t> </a:t>
            </a:r>
            <a:r>
              <a:rPr lang="cs-CZ" sz="2000" i="1" u="sng" dirty="0" err="1"/>
              <a:t>ialovica</a:t>
            </a:r>
            <a:r>
              <a:rPr lang="cs-CZ" sz="2000" i="1" dirty="0"/>
              <a:t> </a:t>
            </a:r>
            <a:r>
              <a:rPr lang="cs-CZ" sz="2000" i="1" dirty="0" err="1" smtClean="0"/>
              <a:t>dicitur</a:t>
            </a:r>
            <a:r>
              <a:rPr lang="cs-CZ" sz="2000" i="1" dirty="0" smtClean="0"/>
              <a:t> = </a:t>
            </a:r>
            <a:r>
              <a:rPr lang="cs-CZ" sz="2000" dirty="0" err="1" smtClean="0"/>
              <a:t>jalovica</a:t>
            </a:r>
            <a:endParaRPr lang="cs-CZ" sz="2000" dirty="0"/>
          </a:p>
          <a:p>
            <a:pPr marL="72000" indent="0" algn="ctr">
              <a:lnSpc>
                <a:spcPct val="120000"/>
              </a:lnSpc>
              <a:buNone/>
            </a:pPr>
            <a:r>
              <a:rPr lang="cs-CZ" sz="2000" i="1" dirty="0" err="1" smtClean="0"/>
              <a:t>grnečné</a:t>
            </a:r>
            <a:r>
              <a:rPr lang="cs-CZ" sz="2000" i="1" dirty="0" smtClean="0"/>
              <a:t> </a:t>
            </a:r>
            <a:r>
              <a:rPr lang="cs-CZ" sz="2000" dirty="0" smtClean="0"/>
              <a:t>‚poplatek </a:t>
            </a:r>
            <a:r>
              <a:rPr lang="cs-CZ" sz="2000" dirty="0"/>
              <a:t>z </a:t>
            </a:r>
            <a:r>
              <a:rPr lang="cs-CZ" sz="2000" dirty="0" smtClean="0"/>
              <a:t>hrnců‘</a:t>
            </a:r>
          </a:p>
        </p:txBody>
      </p:sp>
    </p:spTree>
    <p:extLst>
      <p:ext uri="{BB962C8B-B14F-4D97-AF65-F5344CB8AC3E}">
        <p14:creationId xmlns:p14="http://schemas.microsoft.com/office/powerpoint/2010/main" val="37488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10987"/>
            <a:ext cx="11059200" cy="431990"/>
          </a:xfrm>
        </p:spPr>
        <p:txBody>
          <a:bodyPr/>
          <a:lstStyle/>
          <a:p>
            <a:r>
              <a:rPr lang="cs-CZ" dirty="0" smtClean="0"/>
              <a:t>Bohemika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92622"/>
            <a:ext cx="11580777" cy="4276165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Nejvýznamnější zdroje bohemik: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prameny diplomatické povahy,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kroniky, zejména Kosmova kronika, včetně pokračovatelů,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nekrologia.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843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10987"/>
            <a:ext cx="11059200" cy="431990"/>
          </a:xfrm>
        </p:spPr>
        <p:txBody>
          <a:bodyPr/>
          <a:lstStyle/>
          <a:p>
            <a:r>
              <a:rPr lang="cs-CZ" dirty="0" smtClean="0"/>
              <a:t>Prameny diplomatické povahy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92622"/>
            <a:ext cx="11580777" cy="4276165"/>
          </a:xfrm>
        </p:spPr>
        <p:txBody>
          <a:bodyPr/>
          <a:lstStyle/>
          <a:p>
            <a:pPr marL="444500" indent="-176213">
              <a:lnSpc>
                <a:spcPct val="120000"/>
              </a:lnSpc>
            </a:pPr>
            <a:r>
              <a:rPr lang="cs-CZ" sz="2000" i="1" dirty="0" err="1" smtClean="0"/>
              <a:t>Codex</a:t>
            </a:r>
            <a:r>
              <a:rPr lang="cs-CZ" sz="2000" i="1" dirty="0" smtClean="0"/>
              <a:t> </a:t>
            </a:r>
            <a:r>
              <a:rPr lang="cs-CZ" sz="2000" i="1" dirty="0" err="1"/>
              <a:t>diplomaticus</a:t>
            </a:r>
            <a:r>
              <a:rPr lang="cs-CZ" sz="2000" i="1" dirty="0"/>
              <a:t> et </a:t>
            </a:r>
            <a:r>
              <a:rPr lang="cs-CZ" sz="2000" i="1" dirty="0" err="1"/>
              <a:t>epistolaris</a:t>
            </a:r>
            <a:r>
              <a:rPr lang="cs-CZ" sz="2000" i="1" dirty="0"/>
              <a:t> </a:t>
            </a:r>
            <a:r>
              <a:rPr lang="cs-CZ" sz="2000" i="1" dirty="0" err="1"/>
              <a:t>regni</a:t>
            </a:r>
            <a:r>
              <a:rPr lang="cs-CZ" sz="2000" i="1" dirty="0"/>
              <a:t> </a:t>
            </a:r>
            <a:r>
              <a:rPr lang="cs-CZ" sz="2000" i="1" dirty="0" err="1"/>
              <a:t>Bohemiae</a:t>
            </a:r>
            <a:r>
              <a:rPr lang="cs-CZ" sz="2000" i="1" dirty="0"/>
              <a:t> </a:t>
            </a:r>
            <a:r>
              <a:rPr lang="cs-CZ" sz="2000" dirty="0" smtClean="0"/>
              <a:t>I–VII, </a:t>
            </a:r>
            <a:endParaRPr lang="cs-CZ" sz="2000" dirty="0"/>
          </a:p>
          <a:p>
            <a:pPr marL="444500" indent="-176213">
              <a:lnSpc>
                <a:spcPct val="120000"/>
              </a:lnSpc>
            </a:pPr>
            <a:endParaRPr lang="cs-CZ" sz="2000" dirty="0" smtClean="0"/>
          </a:p>
          <a:p>
            <a:pPr marL="444500" indent="-176213">
              <a:lnSpc>
                <a:spcPct val="120000"/>
              </a:lnSpc>
            </a:pPr>
            <a:r>
              <a:rPr lang="cs-CZ" sz="2000" i="1" dirty="0" err="1" smtClean="0"/>
              <a:t>Codex</a:t>
            </a:r>
            <a:r>
              <a:rPr lang="cs-CZ" sz="2000" i="1" dirty="0" smtClean="0"/>
              <a:t> </a:t>
            </a:r>
            <a:r>
              <a:rPr lang="cs-CZ" sz="2000" i="1" dirty="0" err="1"/>
              <a:t>diplomaticus</a:t>
            </a:r>
            <a:r>
              <a:rPr lang="cs-CZ" sz="2000" i="1" dirty="0"/>
              <a:t> et </a:t>
            </a:r>
            <a:r>
              <a:rPr lang="cs-CZ" sz="2000" i="1" dirty="0" err="1"/>
              <a:t>epistolaris</a:t>
            </a:r>
            <a:r>
              <a:rPr lang="cs-CZ" sz="2000" i="1" dirty="0"/>
              <a:t> </a:t>
            </a:r>
            <a:r>
              <a:rPr lang="cs-CZ" sz="2000" i="1" dirty="0" err="1"/>
              <a:t>Moraviae</a:t>
            </a:r>
            <a:r>
              <a:rPr lang="cs-CZ" sz="2000" i="1" dirty="0"/>
              <a:t> </a:t>
            </a:r>
            <a:r>
              <a:rPr lang="cs-CZ" sz="2000" dirty="0" smtClean="0"/>
              <a:t>I–XV (nespolehlivé – 3. </a:t>
            </a:r>
            <a:r>
              <a:rPr lang="cs-CZ" sz="2000" dirty="0"/>
              <a:t>díl obsahuje falza</a:t>
            </a:r>
            <a:r>
              <a:rPr lang="cs-CZ" sz="2000" dirty="0" smtClean="0"/>
              <a:t>),</a:t>
            </a:r>
            <a:endParaRPr lang="cs-CZ" sz="2000" dirty="0"/>
          </a:p>
          <a:p>
            <a:pPr marL="444500" indent="-176213">
              <a:lnSpc>
                <a:spcPct val="120000"/>
              </a:lnSpc>
            </a:pPr>
            <a:endParaRPr lang="cs-CZ" sz="2000" i="1" dirty="0" smtClean="0"/>
          </a:p>
          <a:p>
            <a:pPr marL="444500" indent="-176213">
              <a:lnSpc>
                <a:spcPct val="120000"/>
              </a:lnSpc>
            </a:pPr>
            <a:r>
              <a:rPr lang="cs-CZ" sz="2000" i="1" dirty="0" err="1" smtClean="0"/>
              <a:t>Archivum</a:t>
            </a:r>
            <a:r>
              <a:rPr lang="cs-CZ" sz="2000" i="1" dirty="0" smtClean="0"/>
              <a:t> </a:t>
            </a:r>
            <a:r>
              <a:rPr lang="cs-CZ" sz="2000" i="1" dirty="0" err="1"/>
              <a:t>Coronae</a:t>
            </a:r>
            <a:r>
              <a:rPr lang="cs-CZ" sz="2000" i="1" dirty="0"/>
              <a:t> </a:t>
            </a:r>
            <a:r>
              <a:rPr lang="cs-CZ" sz="2000" i="1" dirty="0" err="1"/>
              <a:t>regni</a:t>
            </a:r>
            <a:r>
              <a:rPr lang="cs-CZ" sz="2000" i="1" dirty="0"/>
              <a:t> </a:t>
            </a:r>
            <a:r>
              <a:rPr lang="cs-CZ" sz="2000" i="1" dirty="0" err="1"/>
              <a:t>Bohemiae</a:t>
            </a:r>
            <a:r>
              <a:rPr lang="cs-CZ" sz="2000" i="1" dirty="0"/>
              <a:t> </a:t>
            </a:r>
            <a:r>
              <a:rPr lang="cs-CZ" sz="2000" dirty="0" smtClean="0"/>
              <a:t>1–5  (výhradně </a:t>
            </a:r>
            <a:r>
              <a:rPr lang="cs-CZ" sz="2000" dirty="0"/>
              <a:t>listinný materiál z Archivu České </a:t>
            </a:r>
            <a:r>
              <a:rPr lang="cs-CZ" sz="2000" dirty="0" smtClean="0"/>
              <a:t>koruny),  </a:t>
            </a:r>
            <a:endParaRPr lang="cs-CZ" sz="2000" dirty="0"/>
          </a:p>
          <a:p>
            <a:pPr marL="444500" indent="-176213">
              <a:lnSpc>
                <a:spcPct val="120000"/>
              </a:lnSpc>
            </a:pPr>
            <a:endParaRPr lang="cs-CZ" sz="2000" i="1" dirty="0" smtClean="0"/>
          </a:p>
          <a:p>
            <a:pPr marL="444500" indent="-176213">
              <a:lnSpc>
                <a:spcPct val="120000"/>
              </a:lnSpc>
            </a:pPr>
            <a:r>
              <a:rPr lang="cs-CZ" sz="2000" i="1" dirty="0" err="1" smtClean="0"/>
              <a:t>Regesta</a:t>
            </a:r>
            <a:r>
              <a:rPr lang="cs-CZ" sz="2000" i="1" dirty="0" smtClean="0"/>
              <a:t> </a:t>
            </a:r>
            <a:r>
              <a:rPr lang="cs-CZ" sz="2000" i="1" dirty="0" err="1"/>
              <a:t>diplomatica</a:t>
            </a:r>
            <a:r>
              <a:rPr lang="cs-CZ" sz="2000" i="1" dirty="0"/>
              <a:t> </a:t>
            </a:r>
            <a:r>
              <a:rPr lang="cs-CZ" sz="2000" i="1" dirty="0" err="1"/>
              <a:t>nec</a:t>
            </a:r>
            <a:r>
              <a:rPr lang="cs-CZ" sz="2000" i="1" dirty="0"/>
              <a:t> non </a:t>
            </a:r>
            <a:r>
              <a:rPr lang="cs-CZ" sz="2000" i="1" dirty="0" err="1"/>
              <a:t>epistolaria</a:t>
            </a:r>
            <a:r>
              <a:rPr lang="cs-CZ" sz="2000" i="1" dirty="0"/>
              <a:t> </a:t>
            </a:r>
            <a:r>
              <a:rPr lang="cs-CZ" sz="2000" i="1" dirty="0" err="1"/>
              <a:t>Bohemiae</a:t>
            </a:r>
            <a:r>
              <a:rPr lang="cs-CZ" sz="2000" i="1" dirty="0"/>
              <a:t> et </a:t>
            </a:r>
            <a:r>
              <a:rPr lang="cs-CZ" sz="2000" i="1" dirty="0" err="1"/>
              <a:t>Moraviae</a:t>
            </a:r>
            <a:r>
              <a:rPr lang="cs-CZ" sz="2000" i="1" dirty="0"/>
              <a:t> </a:t>
            </a:r>
            <a:r>
              <a:rPr lang="cs-CZ" sz="2000" dirty="0" smtClean="0"/>
              <a:t>I–II (výtahy </a:t>
            </a:r>
            <a:r>
              <a:rPr lang="cs-CZ" sz="2000" dirty="0"/>
              <a:t>z jednotlivých </a:t>
            </a:r>
            <a:r>
              <a:rPr lang="cs-CZ" sz="2000" dirty="0" smtClean="0"/>
              <a:t>listin), 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Obsahují několik tisíc slov: </a:t>
            </a:r>
          </a:p>
          <a:p>
            <a:pPr marL="444500" indent="-179388">
              <a:lnSpc>
                <a:spcPct val="120000"/>
              </a:lnSpc>
            </a:pPr>
            <a:r>
              <a:rPr lang="cs-CZ" sz="2000" dirty="0" smtClean="0"/>
              <a:t>antroponyma </a:t>
            </a:r>
            <a:r>
              <a:rPr lang="cs-CZ" sz="2000" i="1" dirty="0" smtClean="0"/>
              <a:t>Budislav</a:t>
            </a:r>
            <a:r>
              <a:rPr lang="cs-CZ" sz="2000" dirty="0"/>
              <a:t>,</a:t>
            </a:r>
            <a:r>
              <a:rPr lang="cs-CZ" sz="2000" i="1" dirty="0"/>
              <a:t> Václav</a:t>
            </a:r>
            <a:r>
              <a:rPr lang="cs-CZ" sz="2000" dirty="0"/>
              <a:t>,</a:t>
            </a:r>
            <a:r>
              <a:rPr lang="cs-CZ" sz="2000" i="1" dirty="0"/>
              <a:t> Vojtěch</a:t>
            </a:r>
            <a:r>
              <a:rPr lang="cs-CZ" sz="2000" dirty="0"/>
              <a:t>, </a:t>
            </a:r>
            <a:r>
              <a:rPr lang="cs-CZ" sz="2000" i="1" dirty="0"/>
              <a:t>Dobromír</a:t>
            </a:r>
            <a:r>
              <a:rPr lang="cs-CZ" sz="2000" dirty="0"/>
              <a:t>,</a:t>
            </a:r>
            <a:r>
              <a:rPr lang="cs-CZ" sz="2000" i="1" dirty="0"/>
              <a:t> Milota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Záviša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smtClean="0"/>
              <a:t>Hlava</a:t>
            </a:r>
            <a:r>
              <a:rPr lang="cs-CZ" sz="2000" dirty="0" smtClean="0"/>
              <a:t>, </a:t>
            </a:r>
          </a:p>
          <a:p>
            <a:pPr marL="444500" indent="-179388">
              <a:lnSpc>
                <a:spcPct val="120000"/>
              </a:lnSpc>
            </a:pPr>
            <a:r>
              <a:rPr lang="cs-CZ" sz="2000" dirty="0" smtClean="0"/>
              <a:t>toponyma </a:t>
            </a:r>
            <a:r>
              <a:rPr lang="cs-CZ" sz="2000" i="1" dirty="0" err="1" smtClean="0"/>
              <a:t>Záchlum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Podskalé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Mezilesici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Lúky</a:t>
            </a:r>
            <a:r>
              <a:rPr lang="cs-CZ" sz="2000" dirty="0"/>
              <a:t>,</a:t>
            </a:r>
            <a:r>
              <a:rPr lang="cs-CZ" sz="2000" i="1" dirty="0"/>
              <a:t> Žďár</a:t>
            </a:r>
            <a:r>
              <a:rPr lang="cs-CZ" sz="2000" dirty="0"/>
              <a:t>,</a:t>
            </a:r>
            <a:r>
              <a:rPr lang="cs-CZ" sz="2000" i="1" dirty="0"/>
              <a:t> Olešná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smtClean="0"/>
              <a:t>Čáslav</a:t>
            </a:r>
            <a:r>
              <a:rPr lang="cs-CZ" sz="2000" dirty="0" smtClean="0"/>
              <a:t>, </a:t>
            </a:r>
          </a:p>
          <a:p>
            <a:pPr marL="444500" indent="-179388">
              <a:lnSpc>
                <a:spcPct val="120000"/>
              </a:lnSpc>
            </a:pPr>
            <a:r>
              <a:rPr lang="cs-CZ" sz="2000" dirty="0" smtClean="0"/>
              <a:t>apelativa (termíny): </a:t>
            </a:r>
            <a:r>
              <a:rPr lang="cs-CZ" sz="2000" i="1" dirty="0" err="1" smtClean="0"/>
              <a:t>jalovic´a</a:t>
            </a:r>
            <a:r>
              <a:rPr lang="cs-CZ" sz="2000" dirty="0"/>
              <a:t>, </a:t>
            </a:r>
            <a:r>
              <a:rPr lang="cs-CZ" sz="2000" i="1" dirty="0"/>
              <a:t>stráž</a:t>
            </a:r>
            <a:r>
              <a:rPr lang="cs-CZ" sz="2000" dirty="0"/>
              <a:t>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322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" y="134472"/>
            <a:ext cx="11244600" cy="445436"/>
          </a:xfrm>
        </p:spPr>
        <p:txBody>
          <a:bodyPr/>
          <a:lstStyle/>
          <a:p>
            <a:r>
              <a:rPr lang="cs-CZ" dirty="0"/>
              <a:t>Kosmova kronika </a:t>
            </a:r>
            <a:r>
              <a:rPr lang="cs-CZ" i="1" dirty="0" err="1"/>
              <a:t>Chronica</a:t>
            </a:r>
            <a:r>
              <a:rPr lang="cs-CZ" i="1" dirty="0"/>
              <a:t> </a:t>
            </a:r>
            <a:r>
              <a:rPr lang="cs-CZ" i="1" dirty="0" err="1" smtClean="0"/>
              <a:t>Boemorum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820272"/>
            <a:ext cx="11766177" cy="520401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/>
              <a:t>poč. 12. stol., cca </a:t>
            </a:r>
            <a:r>
              <a:rPr lang="cs-CZ" sz="2000" dirty="0" smtClean="0"/>
              <a:t>400 bohemik,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err="1" smtClean="0"/>
              <a:t>většiou</a:t>
            </a:r>
            <a:r>
              <a:rPr lang="cs-CZ" sz="2000" dirty="0" smtClean="0"/>
              <a:t> propria: </a:t>
            </a:r>
            <a:r>
              <a:rPr lang="cs-CZ" sz="2000" i="1" dirty="0"/>
              <a:t>Tetka</a:t>
            </a:r>
            <a:r>
              <a:rPr lang="cs-CZ" sz="2000" dirty="0"/>
              <a:t>, </a:t>
            </a:r>
            <a:r>
              <a:rPr lang="cs-CZ" sz="2000" i="1" dirty="0" err="1"/>
              <a:t>L’ubuša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Prěmysl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Borivoj</a:t>
            </a:r>
            <a:r>
              <a:rPr lang="cs-CZ" sz="2000" dirty="0"/>
              <a:t>, </a:t>
            </a:r>
            <a:r>
              <a:rPr lang="cs-CZ" sz="2000" i="1" dirty="0" err="1"/>
              <a:t>Vyšegrad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Lučane</a:t>
            </a:r>
            <a:r>
              <a:rPr lang="cs-CZ" sz="2000" i="1" dirty="0" smtClean="0"/>
              <a:t>…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řada jmen v</a:t>
            </a:r>
            <a:r>
              <a:rPr lang="cs-CZ" sz="2000" dirty="0"/>
              <a:t> kontextu: </a:t>
            </a:r>
            <a:endParaRPr lang="cs-CZ" sz="2000" dirty="0" smtClean="0"/>
          </a:p>
          <a:p>
            <a:pPr marL="444500" indent="0">
              <a:lnSpc>
                <a:spcPct val="120000"/>
              </a:lnSpc>
              <a:buNone/>
            </a:pPr>
            <a:r>
              <a:rPr lang="cs-CZ" sz="1400" i="1" dirty="0" err="1" smtClean="0"/>
              <a:t>Quia</a:t>
            </a:r>
            <a:r>
              <a:rPr lang="cs-CZ" sz="1400" i="1" dirty="0" smtClean="0"/>
              <a:t> </a:t>
            </a:r>
            <a:r>
              <a:rPr lang="cs-CZ" sz="1400" i="1" dirty="0"/>
              <a:t>vero </a:t>
            </a:r>
            <a:r>
              <a:rPr lang="cs-CZ" sz="1400" i="1" dirty="0" err="1"/>
              <a:t>secundi</a:t>
            </a:r>
            <a:r>
              <a:rPr lang="cs-CZ" sz="1400" i="1" dirty="0"/>
              <a:t> </a:t>
            </a:r>
            <a:r>
              <a:rPr lang="cs-CZ" sz="1400" i="1" dirty="0" err="1"/>
              <a:t>ordinis</a:t>
            </a:r>
            <a:r>
              <a:rPr lang="cs-CZ" sz="1400" i="1" dirty="0"/>
              <a:t> </a:t>
            </a:r>
            <a:r>
              <a:rPr lang="cs-CZ" sz="1400" i="1" dirty="0" err="1" smtClean="0"/>
              <a:t>milites</a:t>
            </a:r>
            <a:r>
              <a:rPr lang="cs-CZ" sz="1400" i="1" dirty="0" smtClean="0"/>
              <a:t> </a:t>
            </a:r>
            <a:r>
              <a:rPr lang="cs-CZ" sz="1400" i="1" dirty="0" err="1"/>
              <a:t>cum</a:t>
            </a:r>
            <a:r>
              <a:rPr lang="cs-CZ" sz="1400" i="1" dirty="0"/>
              <a:t> </a:t>
            </a:r>
            <a:r>
              <a:rPr lang="cs-CZ" sz="1400" i="1" dirty="0" err="1"/>
              <a:t>preda</a:t>
            </a:r>
            <a:r>
              <a:rPr lang="cs-CZ" sz="1400" i="1" dirty="0"/>
              <a:t> </a:t>
            </a:r>
            <a:r>
              <a:rPr lang="cs-CZ" sz="1400" i="1" dirty="0" err="1"/>
              <a:t>iam</a:t>
            </a:r>
            <a:r>
              <a:rPr lang="cs-CZ" sz="1400" i="1" dirty="0"/>
              <a:t> </a:t>
            </a:r>
            <a:r>
              <a:rPr lang="cs-CZ" sz="1400" i="1" dirty="0" err="1"/>
              <a:t>precesserant</a:t>
            </a:r>
            <a:r>
              <a:rPr lang="cs-CZ" sz="1400" i="1" dirty="0"/>
              <a:t>, in </a:t>
            </a:r>
            <a:r>
              <a:rPr lang="cs-CZ" sz="1400" i="1" dirty="0" err="1"/>
              <a:t>hac</a:t>
            </a:r>
            <a:r>
              <a:rPr lang="cs-CZ" sz="1400" i="1" dirty="0"/>
              <a:t> </a:t>
            </a:r>
            <a:r>
              <a:rPr lang="cs-CZ" sz="1400" i="1" dirty="0" err="1"/>
              <a:t>pugna</a:t>
            </a:r>
            <a:r>
              <a:rPr lang="cs-CZ" sz="1400" i="1" dirty="0"/>
              <a:t> soli tantum </a:t>
            </a:r>
            <a:r>
              <a:rPr lang="cs-CZ" sz="1400" i="1" dirty="0" err="1"/>
              <a:t>nobiles</a:t>
            </a:r>
            <a:r>
              <a:rPr lang="cs-CZ" sz="1400" i="1" dirty="0"/>
              <a:t> </a:t>
            </a:r>
            <a:r>
              <a:rPr lang="cs-CZ" sz="1400" i="1" dirty="0" err="1"/>
              <a:t>interierunt</a:t>
            </a:r>
            <a:r>
              <a:rPr lang="cs-CZ" sz="1400" i="1" dirty="0"/>
              <a:t>,</a:t>
            </a:r>
            <a:r>
              <a:rPr lang="cs-CZ" sz="1400" b="1" i="1" dirty="0"/>
              <a:t> Alexius</a:t>
            </a:r>
            <a:r>
              <a:rPr lang="cs-CZ" sz="1400" i="1" dirty="0"/>
              <a:t>, </a:t>
            </a:r>
            <a:r>
              <a:rPr lang="cs-CZ" sz="1400" b="1" i="1" dirty="0"/>
              <a:t>Ratibor</a:t>
            </a:r>
            <a:r>
              <a:rPr lang="cs-CZ" sz="1400" i="1" dirty="0"/>
              <a:t> </a:t>
            </a:r>
            <a:r>
              <a:rPr lang="cs-CZ" sz="1400" i="1" dirty="0" err="1" smtClean="0"/>
              <a:t>gener</a:t>
            </a:r>
            <a:r>
              <a:rPr lang="cs-CZ" sz="1400" i="1" dirty="0" smtClean="0"/>
              <a:t> </a:t>
            </a:r>
            <a:r>
              <a:rPr lang="cs-CZ" sz="1400" i="1" dirty="0" err="1"/>
              <a:t>suus</a:t>
            </a:r>
            <a:r>
              <a:rPr lang="cs-CZ" sz="1400" i="1" dirty="0"/>
              <a:t>, </a:t>
            </a:r>
            <a:r>
              <a:rPr lang="cs-CZ" sz="1400" b="1" i="1" dirty="0" err="1"/>
              <a:t>Branis</a:t>
            </a:r>
            <a:r>
              <a:rPr lang="cs-CZ" sz="1400" i="1" dirty="0"/>
              <a:t> </a:t>
            </a:r>
            <a:r>
              <a:rPr lang="cs-CZ" sz="1400" i="1" dirty="0" err="1"/>
              <a:t>cum</a:t>
            </a:r>
            <a:r>
              <a:rPr lang="cs-CZ" sz="1400" i="1" dirty="0"/>
              <a:t> </a:t>
            </a:r>
            <a:r>
              <a:rPr lang="cs-CZ" sz="1400" i="1" dirty="0" err="1"/>
              <a:t>fratre</a:t>
            </a:r>
            <a:r>
              <a:rPr lang="cs-CZ" sz="1400" i="1" dirty="0"/>
              <a:t> </a:t>
            </a:r>
            <a:r>
              <a:rPr lang="cs-CZ" sz="1400" b="1" i="1" dirty="0" err="1"/>
              <a:t>Zlava</a:t>
            </a:r>
            <a:r>
              <a:rPr lang="cs-CZ" sz="1400" i="1" dirty="0"/>
              <a:t> et </a:t>
            </a:r>
            <a:r>
              <a:rPr lang="cs-CZ" sz="1400" i="1" dirty="0" err="1"/>
              <a:t>alii</a:t>
            </a:r>
            <a:r>
              <a:rPr lang="cs-CZ" sz="1400" i="1" dirty="0"/>
              <a:t> </a:t>
            </a:r>
            <a:r>
              <a:rPr lang="cs-CZ" sz="1400" i="1" dirty="0" err="1"/>
              <a:t>quam</a:t>
            </a:r>
            <a:r>
              <a:rPr lang="cs-CZ" sz="1400" i="1" dirty="0"/>
              <a:t> </a:t>
            </a:r>
            <a:r>
              <a:rPr lang="cs-CZ" sz="1400" i="1" dirty="0" err="1"/>
              <a:t>plurimi</a:t>
            </a:r>
            <a:r>
              <a:rPr lang="cs-CZ" sz="1400" i="1" dirty="0"/>
              <a:t>; </a:t>
            </a:r>
            <a:r>
              <a:rPr lang="cs-CZ" sz="1400" b="1" i="1" dirty="0" err="1"/>
              <a:t>Preda</a:t>
            </a:r>
            <a:r>
              <a:rPr lang="cs-CZ" sz="1400" i="1" dirty="0"/>
              <a:t> </a:t>
            </a:r>
            <a:r>
              <a:rPr lang="cs-CZ" sz="1400" i="1" dirty="0" err="1"/>
              <a:t>comes</a:t>
            </a:r>
            <a:r>
              <a:rPr lang="cs-CZ" sz="1400" i="1" dirty="0"/>
              <a:t> </a:t>
            </a:r>
            <a:r>
              <a:rPr lang="cs-CZ" sz="1400" i="1" dirty="0" err="1"/>
              <a:t>amisso</a:t>
            </a:r>
            <a:r>
              <a:rPr lang="cs-CZ" sz="1400" i="1" dirty="0"/>
              <a:t> </a:t>
            </a:r>
            <a:r>
              <a:rPr lang="cs-CZ" sz="1400" i="1" dirty="0" err="1"/>
              <a:t>pede</a:t>
            </a:r>
            <a:r>
              <a:rPr lang="cs-CZ" sz="1400" i="1" dirty="0"/>
              <a:t>  </a:t>
            </a:r>
            <a:r>
              <a:rPr lang="cs-CZ" sz="1400" i="1" dirty="0" err="1"/>
              <a:t>vix</a:t>
            </a:r>
            <a:r>
              <a:rPr lang="cs-CZ" sz="1400" i="1" dirty="0"/>
              <a:t> </a:t>
            </a:r>
            <a:r>
              <a:rPr lang="cs-CZ" sz="1400" i="1" dirty="0" err="1"/>
              <a:t>mortem</a:t>
            </a:r>
            <a:r>
              <a:rPr lang="cs-CZ" sz="1400" i="1" dirty="0"/>
              <a:t> </a:t>
            </a:r>
            <a:r>
              <a:rPr lang="cs-CZ" sz="1400" i="1" dirty="0" err="1"/>
              <a:t>evasit</a:t>
            </a:r>
            <a:r>
              <a:rPr lang="cs-CZ" sz="1400" i="1" dirty="0" smtClean="0"/>
              <a:t>. </a:t>
            </a:r>
            <a:r>
              <a:rPr lang="cs-CZ" sz="1400" dirty="0"/>
              <a:t>(</a:t>
            </a:r>
            <a:r>
              <a:rPr lang="cs-CZ" sz="1400" dirty="0" err="1"/>
              <a:t>Bretholz</a:t>
            </a:r>
            <a:r>
              <a:rPr lang="cs-CZ" sz="1400" dirty="0"/>
              <a:t>, 1923:143)</a:t>
            </a:r>
            <a:r>
              <a:rPr lang="cs-CZ" sz="1400" i="1" dirty="0"/>
              <a:t> </a:t>
            </a:r>
            <a:endParaRPr lang="cs-CZ" sz="1400" i="1" dirty="0" smtClean="0"/>
          </a:p>
          <a:p>
            <a:pPr marL="444500" indent="0">
              <a:lnSpc>
                <a:spcPct val="120000"/>
              </a:lnSpc>
              <a:buNone/>
            </a:pPr>
            <a:r>
              <a:rPr lang="cs-CZ" sz="1400" i="1" dirty="0" smtClean="0"/>
              <a:t>‚</a:t>
            </a:r>
            <a:r>
              <a:rPr lang="cs-CZ" sz="1400" dirty="0" smtClean="0"/>
              <a:t>A </a:t>
            </a:r>
            <a:r>
              <a:rPr lang="cs-CZ" sz="1400" dirty="0"/>
              <a:t>poněvadž bojovníci druhého řádu již odešli napřed s kořistí, zahynuli v této bitvě toliko samí urození: </a:t>
            </a:r>
            <a:r>
              <a:rPr lang="cs-CZ" sz="1400" b="1" dirty="0"/>
              <a:t>Aleš</a:t>
            </a:r>
            <a:r>
              <a:rPr lang="cs-CZ" sz="1400" dirty="0"/>
              <a:t>, jeho zeť </a:t>
            </a:r>
            <a:r>
              <a:rPr lang="cs-CZ" sz="1400" b="1" dirty="0"/>
              <a:t>Ratibor</a:t>
            </a:r>
            <a:r>
              <a:rPr lang="cs-CZ" sz="1400" dirty="0"/>
              <a:t>, </a:t>
            </a:r>
            <a:r>
              <a:rPr lang="cs-CZ" sz="1400" b="1" dirty="0" err="1"/>
              <a:t>Braniš</a:t>
            </a:r>
            <a:r>
              <a:rPr lang="cs-CZ" sz="1400" dirty="0"/>
              <a:t> s bratrem </a:t>
            </a:r>
            <a:r>
              <a:rPr lang="cs-CZ" sz="1400" b="1" dirty="0"/>
              <a:t>Slávou</a:t>
            </a:r>
            <a:r>
              <a:rPr lang="cs-CZ" sz="1400" dirty="0"/>
              <a:t> a velmi mnoho jiných. Předák </a:t>
            </a:r>
            <a:r>
              <a:rPr lang="cs-CZ" sz="1400" b="1" dirty="0"/>
              <a:t>Předa</a:t>
            </a:r>
            <a:r>
              <a:rPr lang="cs-CZ" sz="1400" dirty="0"/>
              <a:t>, přišed o nohu, sotva vyvázl životem</a:t>
            </a:r>
            <a:r>
              <a:rPr lang="cs-CZ" sz="1400" dirty="0" smtClean="0"/>
              <a:t>.</a:t>
            </a:r>
            <a:r>
              <a:rPr lang="cs-CZ" sz="1400" i="1" dirty="0" smtClean="0"/>
              <a:t>‘</a:t>
            </a:r>
            <a:r>
              <a:rPr lang="cs-CZ" sz="1400" dirty="0" smtClean="0"/>
              <a:t> </a:t>
            </a:r>
            <a:r>
              <a:rPr lang="cs-CZ" sz="1400" dirty="0"/>
              <a:t>(Kosmova Kronika česká, 1975:162</a:t>
            </a:r>
            <a:r>
              <a:rPr lang="cs-CZ" sz="1400" dirty="0" smtClean="0"/>
              <a:t>), </a:t>
            </a:r>
          </a:p>
          <a:p>
            <a:pPr marL="444500" indent="0">
              <a:lnSpc>
                <a:spcPct val="120000"/>
              </a:lnSpc>
              <a:buNone/>
            </a:pPr>
            <a:endParaRPr lang="cs-CZ" sz="16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vzácně </a:t>
            </a:r>
            <a:r>
              <a:rPr lang="cs-CZ" sz="2000" dirty="0"/>
              <a:t>jsou jména uváděna v českých pádových formách (</a:t>
            </a:r>
            <a:r>
              <a:rPr lang="cs-CZ" sz="2000" dirty="0" err="1"/>
              <a:t>akuz</a:t>
            </a:r>
            <a:r>
              <a:rPr lang="cs-CZ" sz="2000" dirty="0"/>
              <a:t>. </a:t>
            </a:r>
            <a:r>
              <a:rPr lang="cs-CZ" sz="2000" i="1" dirty="0" err="1"/>
              <a:t>L’utoměrice</a:t>
            </a:r>
            <a:r>
              <a:rPr lang="cs-CZ" sz="2000" dirty="0"/>
              <a:t>, gen. </a:t>
            </a:r>
            <a:r>
              <a:rPr lang="cs-CZ" sz="2000" i="1" dirty="0"/>
              <a:t>Vršovic</a:t>
            </a:r>
            <a:r>
              <a:rPr lang="cs-CZ" sz="2000" dirty="0" smtClean="0"/>
              <a:t>),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vzácně přísloví </a:t>
            </a:r>
            <a:r>
              <a:rPr lang="cs-CZ" sz="2000" i="1" dirty="0" err="1" smtClean="0"/>
              <a:t>illud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nec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ipsa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potest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recuperare</a:t>
            </a:r>
            <a:r>
              <a:rPr lang="cs-CZ" sz="2000" i="1" dirty="0" smtClean="0"/>
              <a:t> Kazi ‚</a:t>
            </a:r>
            <a:r>
              <a:rPr lang="cs-CZ" sz="2000" dirty="0" smtClean="0"/>
              <a:t>To nedovede navrátit ani Kazi</a:t>
            </a:r>
            <a:r>
              <a:rPr lang="cs-CZ" sz="2000" i="1" dirty="0" smtClean="0"/>
              <a:t>‘</a:t>
            </a:r>
            <a:r>
              <a:rPr lang="cs-CZ" sz="2000" dirty="0" smtClean="0"/>
              <a:t>,</a:t>
            </a:r>
            <a:endParaRPr lang="cs-CZ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vzácně překlad jmen </a:t>
            </a:r>
            <a:r>
              <a:rPr lang="cs-CZ" sz="2000" i="1" dirty="0" err="1" smtClean="0"/>
              <a:t>Exercius</a:t>
            </a:r>
            <a:r>
              <a:rPr lang="cs-CZ" sz="2000" i="1" dirty="0" smtClean="0"/>
              <a:t> </a:t>
            </a:r>
            <a:r>
              <a:rPr lang="cs-CZ" sz="2000" i="1" dirty="0" err="1"/>
              <a:t>Consolatio</a:t>
            </a:r>
            <a:r>
              <a:rPr lang="cs-CZ" sz="2000" i="1" dirty="0"/>
              <a:t> </a:t>
            </a:r>
            <a:r>
              <a:rPr lang="cs-CZ" sz="2000" dirty="0"/>
              <a:t>‚Voje </a:t>
            </a:r>
            <a:r>
              <a:rPr lang="cs-CZ" sz="2000" dirty="0" smtClean="0"/>
              <a:t>Těšení</a:t>
            </a:r>
            <a:r>
              <a:rPr lang="cs-CZ" sz="2000" i="1" dirty="0" smtClean="0"/>
              <a:t>‘</a:t>
            </a:r>
            <a:r>
              <a:rPr lang="cs-CZ" sz="2000" dirty="0" smtClean="0"/>
              <a:t> nebo frází </a:t>
            </a:r>
            <a:r>
              <a:rPr lang="cs-CZ" sz="2000" i="1" dirty="0" err="1" smtClean="0"/>
              <a:t>clamabat</a:t>
            </a:r>
            <a:r>
              <a:rPr lang="cs-CZ" sz="2000" i="1" dirty="0" smtClean="0"/>
              <a:t> </a:t>
            </a:r>
            <a:r>
              <a:rPr lang="cs-CZ" sz="2000" b="1" i="1" dirty="0" err="1" smtClean="0"/>
              <a:t>krlessu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quod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est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kyrieeleison</a:t>
            </a:r>
            <a:endParaRPr lang="cs-CZ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" y="134472"/>
            <a:ext cx="11244600" cy="445436"/>
          </a:xfrm>
        </p:spPr>
        <p:txBody>
          <a:bodyPr/>
          <a:lstStyle/>
          <a:p>
            <a:r>
              <a:rPr lang="cs-CZ" dirty="0"/>
              <a:t>Kosmova kronika </a:t>
            </a:r>
            <a:r>
              <a:rPr lang="cs-CZ" i="1" dirty="0" err="1"/>
              <a:t>Chronica</a:t>
            </a:r>
            <a:r>
              <a:rPr lang="cs-CZ" i="1" dirty="0"/>
              <a:t> </a:t>
            </a:r>
            <a:r>
              <a:rPr lang="cs-CZ" i="1" dirty="0" err="1" smtClean="0"/>
              <a:t>Boemorum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922427"/>
            <a:ext cx="12317506" cy="5061514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err="1" smtClean="0"/>
              <a:t>Przyemyſl</a:t>
            </a: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    </a:t>
            </a:r>
            <a:r>
              <a:rPr lang="cs-CZ" sz="1400" dirty="0" err="1" smtClean="0"/>
              <a:t>limen</a:t>
            </a:r>
            <a:r>
              <a:rPr lang="cs-CZ" sz="1400" dirty="0" smtClean="0"/>
              <a:t> ‚práh</a:t>
            </a:r>
            <a:r>
              <a:rPr lang="cs-CZ" sz="1400" dirty="0"/>
              <a:t>‘</a:t>
            </a:r>
            <a:endParaRPr lang="cs-CZ" sz="1400" dirty="0" smtClean="0"/>
          </a:p>
          <a:p>
            <a:pPr>
              <a:lnSpc>
                <a:spcPct val="120000"/>
              </a:lnSpc>
            </a:pPr>
            <a:endParaRPr lang="cs-CZ" sz="1400" dirty="0"/>
          </a:p>
          <a:p>
            <a:pPr>
              <a:lnSpc>
                <a:spcPct val="120000"/>
              </a:lnSpc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sz="1400" dirty="0" err="1" smtClean="0"/>
              <a:t>Pragam</a:t>
            </a: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1400" dirty="0" smtClean="0"/>
          </a:p>
          <a:p>
            <a:pPr>
              <a:lnSpc>
                <a:spcPct val="120000"/>
              </a:lnSpc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err="1" smtClean="0"/>
              <a:t>bruzinca</a:t>
            </a: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,Brusnice</a:t>
            </a:r>
            <a:r>
              <a:rPr lang="cs-CZ" sz="1400" dirty="0"/>
              <a:t>‘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err="1" smtClean="0"/>
              <a:t>Petrzin</a:t>
            </a:r>
            <a:r>
              <a:rPr lang="cs-CZ" sz="1400" dirty="0" smtClean="0"/>
              <a:t>     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               maior </a:t>
            </a:r>
            <a:r>
              <a:rPr lang="cs-CZ" sz="1400" dirty="0" err="1" smtClean="0"/>
              <a:t>gloria</a:t>
            </a:r>
            <a:r>
              <a:rPr lang="cs-CZ" sz="1400" dirty="0" smtClean="0"/>
              <a:t> ‚</a:t>
            </a:r>
            <a:r>
              <a:rPr lang="cs-CZ" sz="1400" dirty="0" smtClean="0">
                <a:solidFill>
                  <a:srgbClr val="FF0000"/>
                </a:solidFill>
              </a:rPr>
              <a:t>více slávy</a:t>
            </a:r>
            <a:r>
              <a:rPr lang="cs-CZ" sz="1400" dirty="0" smtClean="0"/>
              <a:t>‘ 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sz="1400" i="1" dirty="0" smtClean="0"/>
              <a:t>Václav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                  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1400" dirty="0"/>
          </a:p>
          <a:p>
            <a:pPr marL="72000" indent="0">
              <a:lnSpc>
                <a:spcPct val="120000"/>
              </a:lnSpc>
              <a:buNone/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</a:t>
            </a:r>
            <a:r>
              <a:rPr lang="cs-CZ" sz="1400" dirty="0" err="1" smtClean="0"/>
              <a:t>Exercius</a:t>
            </a:r>
            <a:r>
              <a:rPr lang="cs-CZ" sz="1400" dirty="0" smtClean="0"/>
              <a:t> </a:t>
            </a:r>
            <a:r>
              <a:rPr lang="cs-CZ" sz="1400" dirty="0" err="1" smtClean="0"/>
              <a:t>Consolatio</a:t>
            </a:r>
            <a:r>
              <a:rPr lang="cs-CZ" sz="1400" dirty="0"/>
              <a:t> </a:t>
            </a:r>
            <a:r>
              <a:rPr lang="cs-CZ" sz="1400" dirty="0" smtClean="0"/>
              <a:t>‚Voje Těšení‘</a:t>
            </a:r>
            <a:endParaRPr lang="cs-CZ" sz="14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sz="1400" i="1" dirty="0" smtClean="0"/>
              <a:t>Vojtěch</a:t>
            </a: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14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1400" dirty="0" smtClean="0"/>
              <a:t>Marvan, J. </a:t>
            </a:r>
            <a:r>
              <a:rPr lang="cs-CZ" sz="1400" i="1" dirty="0" smtClean="0"/>
              <a:t>Cesty ke spisovné češtině – prvních tisíc let (800</a:t>
            </a:r>
            <a:r>
              <a:rPr lang="cs-CZ" sz="1400" i="1" dirty="0"/>
              <a:t> </a:t>
            </a:r>
            <a:r>
              <a:rPr lang="cs-CZ" sz="1400" i="1" dirty="0" smtClean="0"/>
              <a:t>–1800)</a:t>
            </a:r>
            <a:r>
              <a:rPr lang="cs-CZ" sz="1400" dirty="0" smtClean="0"/>
              <a:t>, 2003.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965996" y="3198168"/>
            <a:ext cx="260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ſ</a:t>
            </a:r>
            <a:endParaRPr lang="cs-CZ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33530" r="7418" b="21489"/>
          <a:stretch/>
        </p:blipFill>
        <p:spPr>
          <a:xfrm>
            <a:off x="1051007" y="922427"/>
            <a:ext cx="9074628" cy="3855847"/>
          </a:xfrm>
          <a:prstGeom prst="rect">
            <a:avLst/>
          </a:prstGeom>
        </p:spPr>
      </p:pic>
      <p:cxnSp>
        <p:nvCxnSpPr>
          <p:cNvPr id="24" name="Přímá spojnice 23"/>
          <p:cNvCxnSpPr/>
          <p:nvPr/>
        </p:nvCxnSpPr>
        <p:spPr bwMode="auto">
          <a:xfrm flipV="1">
            <a:off x="2366683" y="1813018"/>
            <a:ext cx="1358576" cy="134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/>
          <p:cNvCxnSpPr/>
          <p:nvPr/>
        </p:nvCxnSpPr>
        <p:spPr bwMode="auto">
          <a:xfrm>
            <a:off x="242046" y="1506071"/>
            <a:ext cx="1963271" cy="1613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se šipkou 29"/>
          <p:cNvCxnSpPr/>
          <p:nvPr/>
        </p:nvCxnSpPr>
        <p:spPr bwMode="auto">
          <a:xfrm flipV="1">
            <a:off x="422297" y="3269971"/>
            <a:ext cx="2791550" cy="3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/>
          <p:cNvCxnSpPr/>
          <p:nvPr/>
        </p:nvCxnSpPr>
        <p:spPr bwMode="auto">
          <a:xfrm flipV="1">
            <a:off x="3429000" y="3569745"/>
            <a:ext cx="1251000" cy="163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se šipkou 33"/>
          <p:cNvCxnSpPr/>
          <p:nvPr/>
        </p:nvCxnSpPr>
        <p:spPr bwMode="auto">
          <a:xfrm>
            <a:off x="574088" y="3808665"/>
            <a:ext cx="1980853" cy="2063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/>
          <p:cNvCxnSpPr/>
          <p:nvPr/>
        </p:nvCxnSpPr>
        <p:spPr bwMode="auto">
          <a:xfrm>
            <a:off x="2770094" y="4174009"/>
            <a:ext cx="16136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Přímá spojnice se šipkou 37"/>
          <p:cNvCxnSpPr/>
          <p:nvPr/>
        </p:nvCxnSpPr>
        <p:spPr bwMode="auto">
          <a:xfrm flipH="1" flipV="1">
            <a:off x="9305365" y="1331259"/>
            <a:ext cx="1129553" cy="403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Přímá spojnice 40"/>
          <p:cNvCxnSpPr/>
          <p:nvPr/>
        </p:nvCxnSpPr>
        <p:spPr bwMode="auto">
          <a:xfrm>
            <a:off x="9086983" y="1479177"/>
            <a:ext cx="581452" cy="50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Přímá spojnice se šipkou 43"/>
          <p:cNvCxnSpPr/>
          <p:nvPr/>
        </p:nvCxnSpPr>
        <p:spPr bwMode="auto">
          <a:xfrm flipH="1" flipV="1">
            <a:off x="8122024" y="2030137"/>
            <a:ext cx="2487706" cy="1358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Přímá spojnice 45"/>
          <p:cNvCxnSpPr/>
          <p:nvPr/>
        </p:nvCxnSpPr>
        <p:spPr bwMode="auto">
          <a:xfrm>
            <a:off x="6911788" y="2252874"/>
            <a:ext cx="9009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Přímá spojnice se šipkou 49"/>
          <p:cNvCxnSpPr/>
          <p:nvPr/>
        </p:nvCxnSpPr>
        <p:spPr bwMode="auto">
          <a:xfrm flipH="1" flipV="1">
            <a:off x="8473891" y="4656669"/>
            <a:ext cx="1806386" cy="5135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Přímá spojnice se šipkou 53"/>
          <p:cNvCxnSpPr/>
          <p:nvPr/>
        </p:nvCxnSpPr>
        <p:spPr bwMode="auto">
          <a:xfrm flipH="1" flipV="1">
            <a:off x="10125635" y="4014980"/>
            <a:ext cx="1051007" cy="159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Přímá spojnice se šipkou 55"/>
          <p:cNvCxnSpPr/>
          <p:nvPr/>
        </p:nvCxnSpPr>
        <p:spPr bwMode="auto">
          <a:xfrm flipH="1">
            <a:off x="6804212" y="4174009"/>
            <a:ext cx="4372430" cy="3304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41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10987"/>
            <a:ext cx="11059200" cy="431990"/>
          </a:xfrm>
        </p:spPr>
        <p:txBody>
          <a:bodyPr/>
          <a:lstStyle/>
          <a:p>
            <a:r>
              <a:rPr lang="cs-CZ" dirty="0" smtClean="0"/>
              <a:t>Nekrology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92622"/>
            <a:ext cx="11580777" cy="4276165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Soupisy </a:t>
            </a:r>
            <a:r>
              <a:rPr lang="cs-CZ" sz="2000" dirty="0"/>
              <a:t>jmen řeholníků, donátorů, významných duchovních a světských osobností (panovníků, biskupů, urozených žen atd.), které byly poznamenaný do kalendáře ke dni jejich úmrtí. K těmto dnům se konaly zádušní bohoslužby. </a:t>
            </a:r>
            <a:r>
              <a:rPr lang="cs-CZ" sz="2000" dirty="0" smtClean="0"/>
              <a:t>Proto zásadním </a:t>
            </a:r>
            <a:r>
              <a:rPr lang="cs-CZ" sz="2000" dirty="0"/>
              <a:t>pramenem zprostředkovávajícím nejstarší vrstvy češtiny (české antroponymie</a:t>
            </a:r>
            <a:r>
              <a:rPr lang="cs-CZ" sz="2000" dirty="0" smtClean="0"/>
              <a:t>). Nejstarší </a:t>
            </a:r>
            <a:r>
              <a:rPr lang="cs-CZ" sz="2000" dirty="0"/>
              <a:t>sahají do 13. stol.: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Nekrolog </a:t>
            </a:r>
            <a:r>
              <a:rPr lang="cs-CZ" sz="2000" dirty="0" err="1"/>
              <a:t>podlažický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Nekrolog </a:t>
            </a:r>
            <a:r>
              <a:rPr lang="cs-CZ" sz="2000" dirty="0"/>
              <a:t>ostrovský,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Nekrolog </a:t>
            </a:r>
            <a:r>
              <a:rPr lang="cs-CZ" sz="2000" dirty="0"/>
              <a:t>břevnovský. 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93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236" y="161366"/>
            <a:ext cx="11311835" cy="539565"/>
          </a:xfrm>
        </p:spPr>
        <p:txBody>
          <a:bodyPr/>
          <a:lstStyle/>
          <a:p>
            <a:r>
              <a:rPr lang="cs-CZ" dirty="0" smtClean="0"/>
              <a:t>Nekrolog </a:t>
            </a:r>
            <a:r>
              <a:rPr lang="cs-CZ" dirty="0" err="1" smtClean="0"/>
              <a:t>podlažický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1366" y="927848"/>
            <a:ext cx="11833412" cy="48409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součást </a:t>
            </a:r>
            <a:r>
              <a:rPr lang="cs-CZ" sz="2000" dirty="0"/>
              <a:t>kodexu zvaného </a:t>
            </a:r>
            <a:r>
              <a:rPr lang="cs-CZ" sz="2000" i="1" dirty="0"/>
              <a:t>Liber </a:t>
            </a:r>
            <a:r>
              <a:rPr lang="cs-CZ" sz="2000" i="1" dirty="0" err="1"/>
              <a:t>gigas</a:t>
            </a:r>
            <a:r>
              <a:rPr lang="cs-CZ" sz="2000" dirty="0" smtClean="0"/>
              <a:t>,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2000" i="1" dirty="0" err="1" smtClean="0"/>
              <a:t>Codex</a:t>
            </a:r>
            <a:r>
              <a:rPr lang="cs-CZ" sz="2000" i="1" dirty="0" smtClean="0"/>
              <a:t> </a:t>
            </a:r>
            <a:r>
              <a:rPr lang="cs-CZ" sz="2000" i="1" dirty="0" err="1"/>
              <a:t>giganteus</a:t>
            </a:r>
            <a:r>
              <a:rPr lang="cs-CZ" sz="2000" i="1" dirty="0"/>
              <a:t> </a:t>
            </a:r>
            <a:r>
              <a:rPr lang="cs-CZ" sz="2000" dirty="0"/>
              <a:t>nebo </a:t>
            </a:r>
            <a:r>
              <a:rPr lang="cs-CZ" sz="2000" i="1" dirty="0"/>
              <a:t>Ďáblova </a:t>
            </a:r>
            <a:r>
              <a:rPr lang="cs-CZ" sz="2000" i="1" dirty="0" smtClean="0"/>
              <a:t>bible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celkem </a:t>
            </a:r>
            <a:r>
              <a:rPr lang="cs-CZ" sz="2000" dirty="0"/>
              <a:t>1538 </a:t>
            </a:r>
            <a:r>
              <a:rPr lang="cs-CZ" sz="2000" dirty="0" smtClean="0"/>
              <a:t>antroponym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dostupné na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www.kb.se/in-english/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>
                <a:hlinkClick r:id="rId2"/>
              </a:rPr>
              <a:t>the-codex-gigas.html</a:t>
            </a: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1978"/>
          <a:stretch/>
        </p:blipFill>
        <p:spPr>
          <a:xfrm>
            <a:off x="5437035" y="114569"/>
            <a:ext cx="6517401" cy="653397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 bwMode="auto">
          <a:xfrm>
            <a:off x="5620870" y="2151530"/>
            <a:ext cx="1264024" cy="2151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Šipka dolů 7"/>
          <p:cNvSpPr/>
          <p:nvPr/>
        </p:nvSpPr>
        <p:spPr bwMode="auto">
          <a:xfrm>
            <a:off x="10058400" y="1143000"/>
            <a:ext cx="242047" cy="10892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5665694" y="2855257"/>
            <a:ext cx="1264024" cy="2151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 dolů 9"/>
          <p:cNvSpPr/>
          <p:nvPr/>
        </p:nvSpPr>
        <p:spPr bwMode="auto">
          <a:xfrm>
            <a:off x="10762128" y="1766045"/>
            <a:ext cx="197224" cy="10892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>
            <a:off x="5629836" y="3518643"/>
            <a:ext cx="1264024" cy="2151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>
            <a:off x="5683624" y="5844982"/>
            <a:ext cx="1264024" cy="2151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eva 13"/>
          <p:cNvSpPr/>
          <p:nvPr/>
        </p:nvSpPr>
        <p:spPr bwMode="auto">
          <a:xfrm>
            <a:off x="11601929" y="2962834"/>
            <a:ext cx="392849" cy="30480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 doleva 14"/>
          <p:cNvSpPr/>
          <p:nvPr/>
        </p:nvSpPr>
        <p:spPr bwMode="auto">
          <a:xfrm>
            <a:off x="11754329" y="3975842"/>
            <a:ext cx="392849" cy="30480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Šipka doleva 16"/>
          <p:cNvSpPr/>
          <p:nvPr/>
        </p:nvSpPr>
        <p:spPr bwMode="auto">
          <a:xfrm>
            <a:off x="11445048" y="4338911"/>
            <a:ext cx="392849" cy="30480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59" y="376518"/>
            <a:ext cx="11311835" cy="539565"/>
          </a:xfrm>
        </p:spPr>
        <p:txBody>
          <a:bodyPr/>
          <a:lstStyle/>
          <a:p>
            <a:r>
              <a:rPr lang="cs-CZ" dirty="0" smtClean="0"/>
              <a:t>Nekrolog </a:t>
            </a:r>
            <a:r>
              <a:rPr lang="cs-CZ" dirty="0" err="1" smtClean="0"/>
              <a:t>podlažický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1366" y="1183341"/>
            <a:ext cx="11833412" cy="484094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i="1" dirty="0" smtClean="0"/>
              <a:t> </a:t>
            </a:r>
            <a:r>
              <a:rPr lang="cs-CZ" sz="2000" i="1" dirty="0" err="1" smtClean="0"/>
              <a:t>Krasoň</a:t>
            </a:r>
            <a:r>
              <a:rPr lang="cs-CZ" sz="2000" i="1" dirty="0" smtClean="0"/>
              <a:t>  			Miloň, </a:t>
            </a:r>
            <a:r>
              <a:rPr lang="cs-CZ" sz="2000" i="1" dirty="0" err="1" smtClean="0"/>
              <a:t>Neroda</a:t>
            </a:r>
            <a:r>
              <a:rPr lang="cs-CZ" sz="2000" i="1" dirty="0" smtClean="0"/>
              <a:t> / </a:t>
            </a:r>
            <a:r>
              <a:rPr lang="cs-CZ" sz="2000" i="1" dirty="0" err="1" smtClean="0"/>
              <a:t>Neróda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Vlastena</a:t>
            </a:r>
            <a:r>
              <a:rPr lang="cs-CZ" sz="2000" i="1" dirty="0" smtClean="0"/>
              <a:t>			</a:t>
            </a:r>
            <a:r>
              <a:rPr lang="cs-CZ" sz="2000" i="1" dirty="0" err="1" smtClean="0"/>
              <a:t>Radosť</a:t>
            </a: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i="1" dirty="0" smtClean="0"/>
              <a:t> Janek 			Sobotka		</a:t>
            </a:r>
            <a:r>
              <a:rPr lang="cs-CZ" sz="2000" i="1" dirty="0" err="1" smtClean="0"/>
              <a:t>Dobrěmil</a:t>
            </a:r>
            <a:r>
              <a:rPr lang="cs-CZ" sz="2000" i="1" dirty="0" smtClean="0"/>
              <a:t>			</a:t>
            </a:r>
            <a:r>
              <a:rPr lang="cs-CZ" sz="2000" i="1" dirty="0" err="1" smtClean="0"/>
              <a:t>Vojslava</a:t>
            </a:r>
            <a:endParaRPr lang="cs-CZ" sz="2000" i="1" dirty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757" y="1725608"/>
            <a:ext cx="2029046" cy="13006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71" y="4155464"/>
            <a:ext cx="2357102" cy="116955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5" y="4155464"/>
            <a:ext cx="1691357" cy="116955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07" y="1727986"/>
            <a:ext cx="6304634" cy="130067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42" y="4155464"/>
            <a:ext cx="2887661" cy="116955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333" y="4155464"/>
            <a:ext cx="2777470" cy="1171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1" y="1733019"/>
            <a:ext cx="2320259" cy="12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860609"/>
            <a:ext cx="11059200" cy="431990"/>
          </a:xfrm>
        </p:spPr>
        <p:txBody>
          <a:bodyPr/>
          <a:lstStyle/>
          <a:p>
            <a:r>
              <a:rPr lang="cs-CZ" dirty="0" smtClean="0"/>
              <a:t>Raná stará čeština – tzv. přípravné období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13647"/>
            <a:ext cx="11777999" cy="411480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~ od r. 1150 do 1300 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Období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kdy se čeština definitivně odlišila od ostatních západoslovanských jazyků (mimo jiné také od slovenštiny),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kdy čeština postupně pronikla do sféry psaných textů,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kdy začal česko-německý jazykový bilingvismus (od 13. stol. německá kolonizace).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151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Význam bohemik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75765"/>
            <a:ext cx="11580777" cy="4693022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grafika</a:t>
            </a:r>
            <a:r>
              <a:rPr lang="cs-CZ" sz="2000" dirty="0"/>
              <a:t>: svědectví o tehdejší grafice tradičně nazývané primitivní pravopis.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hláskosloví reflex hláskových změn: </a:t>
            </a:r>
            <a:r>
              <a:rPr lang="cs-CZ" sz="2000" i="1" dirty="0"/>
              <a:t>´a &gt; ě </a:t>
            </a:r>
            <a:r>
              <a:rPr lang="cs-CZ" sz="2000" dirty="0"/>
              <a:t>– </a:t>
            </a:r>
            <a:r>
              <a:rPr lang="cs-CZ" sz="2000" dirty="0" smtClean="0"/>
              <a:t>&lt;</a:t>
            </a:r>
            <a:r>
              <a:rPr lang="cs-CZ" sz="2000" dirty="0" err="1" smtClean="0"/>
              <a:t>Zauissa</a:t>
            </a:r>
            <a:r>
              <a:rPr lang="cs-CZ" sz="2000" dirty="0" smtClean="0"/>
              <a:t>&gt; </a:t>
            </a:r>
            <a:r>
              <a:rPr lang="cs-CZ" sz="2000" i="1" dirty="0" err="1" smtClean="0"/>
              <a:t>Záviša</a:t>
            </a:r>
            <a:r>
              <a:rPr lang="cs-CZ" sz="2000" i="1" dirty="0"/>
              <a:t>, </a:t>
            </a:r>
            <a:r>
              <a:rPr lang="cs-CZ" sz="2000" i="1" dirty="0" smtClean="0"/>
              <a:t>&lt;</a:t>
            </a:r>
            <a:r>
              <a:rPr lang="cs-CZ" sz="2000" dirty="0" err="1" smtClean="0"/>
              <a:t>Bogusse</a:t>
            </a:r>
            <a:r>
              <a:rPr lang="cs-CZ" sz="2000" dirty="0" smtClean="0"/>
              <a:t>&gt;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Bogušě</a:t>
            </a:r>
            <a:r>
              <a:rPr lang="cs-CZ" sz="2000" dirty="0"/>
              <a:t>, 1169 </a:t>
            </a:r>
            <a:r>
              <a:rPr lang="cs-CZ" sz="2000" dirty="0" smtClean="0"/>
              <a:t>&lt;</a:t>
            </a:r>
            <a:r>
              <a:rPr lang="cs-CZ" sz="2000" dirty="0" err="1" smtClean="0"/>
              <a:t>Bohuslaus</a:t>
            </a:r>
            <a:r>
              <a:rPr lang="cs-CZ" sz="2000" dirty="0" smtClean="0"/>
              <a:t>&gt;, 1237, </a:t>
            </a:r>
            <a:r>
              <a:rPr lang="cs-CZ" sz="2000" i="1" dirty="0" smtClean="0"/>
              <a:t>ŕ &gt; ř</a:t>
            </a:r>
            <a:r>
              <a:rPr lang="cs-CZ" sz="2000" dirty="0" smtClean="0"/>
              <a:t> &lt;</a:t>
            </a:r>
            <a:r>
              <a:rPr lang="cs-CZ" sz="2000" dirty="0" err="1" smtClean="0"/>
              <a:t>Orʃechov</a:t>
            </a:r>
            <a:r>
              <a:rPr lang="cs-CZ" sz="2000" dirty="0" smtClean="0"/>
              <a:t>&gt; </a:t>
            </a:r>
            <a:r>
              <a:rPr lang="cs-CZ" sz="2000" dirty="0"/>
              <a:t>atd.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doklady </a:t>
            </a:r>
            <a:r>
              <a:rPr lang="cs-CZ" sz="2000" dirty="0"/>
              <a:t>o existenci určitých slovotvorných typů: </a:t>
            </a:r>
            <a:endParaRPr lang="cs-CZ" sz="2000" dirty="0" smtClean="0"/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názvy </a:t>
            </a:r>
            <a:r>
              <a:rPr lang="cs-CZ" sz="2000" dirty="0"/>
              <a:t>nositelů vlastnosti:  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oň</a:t>
            </a:r>
            <a:r>
              <a:rPr lang="cs-CZ" sz="2000" i="1" dirty="0" smtClean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Gr̥doň</a:t>
            </a:r>
            <a:r>
              <a:rPr lang="cs-CZ" sz="2000" i="1" dirty="0"/>
              <a:t> </a:t>
            </a:r>
            <a:r>
              <a:rPr lang="cs-CZ" sz="2000" dirty="0"/>
              <a:t>←</a:t>
            </a:r>
            <a:r>
              <a:rPr lang="cs-CZ" sz="2000" i="1" dirty="0" smtClean="0"/>
              <a:t> </a:t>
            </a:r>
            <a:r>
              <a:rPr lang="cs-CZ" sz="2000" i="1" dirty="0" err="1"/>
              <a:t>gr̥</a:t>
            </a:r>
            <a:r>
              <a:rPr lang="cs-CZ" sz="2000" i="1" dirty="0" err="1" smtClean="0"/>
              <a:t>dý</a:t>
            </a:r>
            <a:r>
              <a:rPr lang="cs-CZ" sz="2000" dirty="0" smtClean="0"/>
              <a:t>),  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oňa</a:t>
            </a:r>
            <a:r>
              <a:rPr lang="cs-CZ" sz="2000" i="1" dirty="0" smtClean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Glupoňa</a:t>
            </a:r>
            <a:r>
              <a:rPr lang="cs-CZ" sz="2000" i="1" dirty="0"/>
              <a:t> </a:t>
            </a:r>
            <a:r>
              <a:rPr lang="cs-CZ" sz="2000" dirty="0"/>
              <a:t>←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glúpý</a:t>
            </a:r>
            <a:r>
              <a:rPr lang="cs-CZ" sz="2000" dirty="0" smtClean="0"/>
              <a:t>), </a:t>
            </a:r>
            <a:r>
              <a:rPr lang="cs-CZ" sz="2000" i="1" dirty="0"/>
              <a:t>-</a:t>
            </a:r>
            <a:r>
              <a:rPr lang="cs-CZ" sz="2000" i="1" dirty="0" err="1"/>
              <a:t>ec</a:t>
            </a:r>
            <a:r>
              <a:rPr lang="cs-CZ" sz="2000" i="1" dirty="0" smtClean="0"/>
              <a:t>´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Hol´ec</a:t>
            </a:r>
            <a:r>
              <a:rPr lang="cs-CZ" sz="2000" i="1" dirty="0" smtClean="0"/>
              <a:t>´ </a:t>
            </a:r>
            <a:r>
              <a:rPr lang="cs-CZ" sz="2000" dirty="0"/>
              <a:t>← </a:t>
            </a:r>
            <a:r>
              <a:rPr lang="cs-CZ" sz="2000" i="1" dirty="0" smtClean="0"/>
              <a:t>holý</a:t>
            </a:r>
            <a:r>
              <a:rPr lang="cs-CZ" sz="2000" dirty="0" smtClean="0"/>
              <a:t>),  </a:t>
            </a:r>
            <a:r>
              <a:rPr lang="cs-CZ" sz="2000" i="1" dirty="0"/>
              <a:t>-</a:t>
            </a:r>
            <a:r>
              <a:rPr lang="cs-CZ" sz="2000" i="1" dirty="0" err="1"/>
              <a:t>icě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Černicě</a:t>
            </a:r>
            <a:r>
              <a:rPr lang="cs-CZ" sz="2000" dirty="0"/>
              <a:t>),   </a:t>
            </a:r>
            <a:r>
              <a:rPr lang="cs-CZ" sz="2000" dirty="0" smtClean="0"/>
              <a:t>-</a:t>
            </a:r>
            <a:r>
              <a:rPr lang="cs-CZ" sz="2000" i="1" dirty="0" err="1" smtClean="0"/>
              <a:t>ák</a:t>
            </a:r>
            <a:r>
              <a:rPr lang="cs-CZ" sz="2000" i="1" dirty="0" smtClean="0"/>
              <a:t>  </a:t>
            </a:r>
            <a:r>
              <a:rPr lang="cs-CZ" sz="2000" dirty="0"/>
              <a:t>(</a:t>
            </a:r>
            <a:r>
              <a:rPr lang="cs-CZ" sz="2000" i="1" dirty="0" err="1"/>
              <a:t>Malák</a:t>
            </a:r>
            <a:r>
              <a:rPr lang="cs-CZ" sz="2000" dirty="0"/>
              <a:t>), </a:t>
            </a:r>
            <a:r>
              <a:rPr lang="cs-CZ" sz="2000" i="1" dirty="0"/>
              <a:t>-</a:t>
            </a:r>
            <a:r>
              <a:rPr lang="cs-CZ" sz="2000" i="1" dirty="0" err="1"/>
              <a:t>ek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Dobrek</a:t>
            </a:r>
            <a:r>
              <a:rPr lang="cs-CZ" sz="2000" dirty="0"/>
              <a:t>, stč. </a:t>
            </a:r>
            <a:r>
              <a:rPr lang="cs-CZ" sz="2000" i="1" dirty="0" err="1"/>
              <a:t>dobrek</a:t>
            </a:r>
            <a:r>
              <a:rPr lang="cs-CZ" sz="2000" i="1" dirty="0"/>
              <a:t> </a:t>
            </a:r>
            <a:r>
              <a:rPr lang="cs-CZ" sz="2000" dirty="0"/>
              <a:t>´mocný člověk´), </a:t>
            </a:r>
            <a:endParaRPr lang="cs-CZ" sz="2000" dirty="0" smtClean="0"/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názvy </a:t>
            </a:r>
            <a:r>
              <a:rPr lang="cs-CZ" sz="2000" dirty="0"/>
              <a:t>vlastností:  </a:t>
            </a:r>
            <a:r>
              <a:rPr lang="cs-CZ" sz="2000" dirty="0" smtClean="0"/>
              <a:t>-</a:t>
            </a:r>
            <a:r>
              <a:rPr lang="cs-CZ" sz="2000" i="1" dirty="0" err="1" smtClean="0"/>
              <a:t>ost</a:t>
            </a:r>
            <a:r>
              <a:rPr lang="cs-CZ" sz="2000" i="1" dirty="0"/>
              <a:t>’</a:t>
            </a:r>
            <a:r>
              <a:rPr lang="cs-CZ" sz="2000" dirty="0"/>
              <a:t> (</a:t>
            </a:r>
            <a:r>
              <a:rPr lang="cs-CZ" sz="2000" i="1" dirty="0"/>
              <a:t>Milost’, Radost’</a:t>
            </a:r>
            <a:r>
              <a:rPr lang="cs-CZ" sz="2000" dirty="0"/>
              <a:t>), </a:t>
            </a:r>
            <a:endParaRPr lang="cs-CZ" sz="2000" dirty="0" smtClean="0"/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jména </a:t>
            </a:r>
            <a:r>
              <a:rPr lang="cs-CZ" sz="2000" dirty="0"/>
              <a:t>činitelská:  </a:t>
            </a:r>
            <a:r>
              <a:rPr lang="cs-CZ" sz="2000" i="1" dirty="0" smtClean="0"/>
              <a:t>-ar</a:t>
            </a:r>
            <a:r>
              <a:rPr lang="cs-CZ" sz="2000" i="1" dirty="0"/>
              <a:t>’</a:t>
            </a:r>
            <a:r>
              <a:rPr lang="cs-CZ" sz="2000" dirty="0"/>
              <a:t> (</a:t>
            </a:r>
            <a:r>
              <a:rPr lang="cs-CZ" sz="2000" i="1" dirty="0" err="1"/>
              <a:t>Běgar</a:t>
            </a:r>
            <a:r>
              <a:rPr lang="cs-CZ" sz="2000" dirty="0"/>
              <a:t>’, později </a:t>
            </a:r>
            <a:r>
              <a:rPr lang="cs-CZ" sz="2000" dirty="0" err="1"/>
              <a:t>dol</a:t>
            </a:r>
            <a:r>
              <a:rPr lang="cs-CZ" sz="2000" dirty="0"/>
              <a:t>. stč.</a:t>
            </a:r>
            <a:r>
              <a:rPr lang="cs-CZ" sz="2000" i="1" dirty="0"/>
              <a:t> </a:t>
            </a:r>
            <a:r>
              <a:rPr lang="cs-CZ" sz="2000" i="1" dirty="0" err="1"/>
              <a:t>běhař</a:t>
            </a:r>
            <a:r>
              <a:rPr lang="cs-CZ" sz="2000" i="1" dirty="0"/>
              <a:t> </a:t>
            </a:r>
            <a:r>
              <a:rPr lang="cs-CZ" sz="2000" dirty="0" smtClean="0"/>
              <a:t>‚běžec</a:t>
            </a:r>
            <a:r>
              <a:rPr lang="cs-CZ" sz="2000" dirty="0"/>
              <a:t>, </a:t>
            </a:r>
            <a:r>
              <a:rPr lang="cs-CZ" sz="2000" dirty="0" smtClean="0"/>
              <a:t>posel</a:t>
            </a:r>
            <a:r>
              <a:rPr lang="cs-CZ" sz="2000" dirty="0"/>
              <a:t>‘</a:t>
            </a:r>
            <a:r>
              <a:rPr lang="cs-CZ" sz="2000" dirty="0" smtClean="0"/>
              <a:t>), </a:t>
            </a:r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jména </a:t>
            </a:r>
            <a:r>
              <a:rPr lang="cs-CZ" sz="2000" dirty="0"/>
              <a:t>konatelská: </a:t>
            </a:r>
            <a:r>
              <a:rPr lang="cs-CZ" sz="2000" i="1" dirty="0"/>
              <a:t>-</a:t>
            </a:r>
            <a:r>
              <a:rPr lang="cs-CZ" sz="2000" i="1" dirty="0" err="1"/>
              <a:t>ák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i="1" dirty="0"/>
              <a:t>Modlák </a:t>
            </a:r>
            <a:r>
              <a:rPr lang="cs-CZ" sz="2000" dirty="0"/>
              <a:t>´kdo uctívá modly´), </a:t>
            </a:r>
            <a:endParaRPr lang="cs-CZ" sz="2000" dirty="0" smtClean="0"/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deminutiva </a:t>
            </a:r>
            <a:r>
              <a:rPr lang="cs-CZ" sz="2000" dirty="0"/>
              <a:t>a na ně navazující hypokoristika s příponami  </a:t>
            </a:r>
            <a:r>
              <a:rPr lang="cs-CZ" sz="2000" dirty="0" smtClean="0"/>
              <a:t>-</a:t>
            </a:r>
            <a:r>
              <a:rPr lang="cs-CZ" sz="2000" i="1" dirty="0" err="1" smtClean="0"/>
              <a:t>ek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Ščítek</a:t>
            </a:r>
            <a:r>
              <a:rPr lang="cs-CZ" sz="2000" i="1" dirty="0"/>
              <a:t> </a:t>
            </a:r>
            <a:r>
              <a:rPr lang="cs-CZ" sz="2000" dirty="0"/>
              <a:t>←</a:t>
            </a:r>
            <a:r>
              <a:rPr lang="cs-CZ" sz="2000" dirty="0" smtClean="0"/>
              <a:t> </a:t>
            </a:r>
            <a:r>
              <a:rPr lang="cs-CZ" sz="2000" i="1" dirty="0" err="1"/>
              <a:t>ščít</a:t>
            </a:r>
            <a:r>
              <a:rPr lang="cs-CZ" sz="2000" i="1" dirty="0"/>
              <a:t> </a:t>
            </a:r>
            <a:r>
              <a:rPr lang="cs-CZ" sz="2000" dirty="0" smtClean="0"/>
              <a:t>‚štít‘), </a:t>
            </a:r>
            <a:r>
              <a:rPr lang="cs-CZ" sz="2000" i="1" dirty="0"/>
              <a:t>Janek</a:t>
            </a:r>
            <a:r>
              <a:rPr lang="cs-CZ" sz="2000" dirty="0"/>
              <a:t>, 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ka</a:t>
            </a:r>
            <a:r>
              <a:rPr lang="cs-CZ" sz="2000" i="1" dirty="0" smtClean="0"/>
              <a:t> </a:t>
            </a:r>
            <a:r>
              <a:rPr lang="cs-CZ" sz="2000" dirty="0"/>
              <a:t>(</a:t>
            </a:r>
            <a:r>
              <a:rPr lang="cs-CZ" sz="2000" i="1" dirty="0"/>
              <a:t>Sobotka </a:t>
            </a:r>
            <a:r>
              <a:rPr lang="cs-CZ" sz="2000" dirty="0"/>
              <a:t>←</a:t>
            </a:r>
            <a:r>
              <a:rPr lang="cs-CZ" sz="2000" i="1" dirty="0" smtClean="0"/>
              <a:t> </a:t>
            </a:r>
            <a:r>
              <a:rPr lang="cs-CZ" sz="2000" i="1" dirty="0"/>
              <a:t>sobota, Sobota, </a:t>
            </a:r>
            <a:r>
              <a:rPr lang="cs-CZ" sz="2000" i="1" dirty="0" smtClean="0"/>
              <a:t>Nedělka </a:t>
            </a:r>
            <a:r>
              <a:rPr lang="cs-CZ" sz="2000" dirty="0"/>
              <a:t>←</a:t>
            </a:r>
            <a:r>
              <a:rPr lang="cs-CZ" sz="2000" i="1" dirty="0" smtClean="0"/>
              <a:t> neděle</a:t>
            </a:r>
            <a:r>
              <a:rPr lang="cs-CZ" sz="2000" dirty="0" smtClean="0"/>
              <a:t>),  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ík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i="1" dirty="0"/>
              <a:t>Janík, Tomík, Pavlík</a:t>
            </a:r>
            <a:r>
              <a:rPr lang="cs-CZ" sz="2000" dirty="0" smtClean="0"/>
              <a:t>),  </a:t>
            </a:r>
          </a:p>
          <a:p>
            <a:pPr marL="538163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Vedle </a:t>
            </a:r>
            <a:r>
              <a:rPr lang="cs-CZ" sz="2000" dirty="0"/>
              <a:t>k-</a:t>
            </a:r>
            <a:r>
              <a:rPr lang="cs-CZ" sz="2000" dirty="0" err="1"/>
              <a:t>ových</a:t>
            </a:r>
            <a:r>
              <a:rPr lang="cs-CZ" sz="2000" dirty="0"/>
              <a:t> sufixů patří mezi nejproduktivnější hypokoristické formanty sufixy </a:t>
            </a:r>
            <a:r>
              <a:rPr lang="cs-CZ" sz="2000" dirty="0" smtClean="0"/>
              <a:t>š-</a:t>
            </a:r>
            <a:r>
              <a:rPr lang="cs-CZ" sz="2000" dirty="0" err="1" smtClean="0"/>
              <a:t>ové</a:t>
            </a:r>
            <a:r>
              <a:rPr lang="cs-CZ" sz="2000" dirty="0" smtClean="0"/>
              <a:t>: </a:t>
            </a:r>
            <a:r>
              <a:rPr lang="cs-CZ" sz="2000" i="1" dirty="0" smtClean="0"/>
              <a:t>-</a:t>
            </a:r>
            <a:r>
              <a:rPr lang="cs-CZ" sz="2000" i="1" dirty="0" err="1"/>
              <a:t>eš</a:t>
            </a:r>
            <a:r>
              <a:rPr lang="cs-CZ" sz="2000" i="1" dirty="0"/>
              <a:t> </a:t>
            </a:r>
            <a:r>
              <a:rPr lang="cs-CZ" sz="2000" dirty="0" smtClean="0"/>
              <a:t>(Beneš), </a:t>
            </a:r>
            <a:r>
              <a:rPr lang="cs-CZ" sz="2000" i="1" dirty="0" smtClean="0"/>
              <a:t>-</a:t>
            </a:r>
            <a:r>
              <a:rPr lang="cs-CZ" sz="2000" i="1" dirty="0" err="1"/>
              <a:t>oš</a:t>
            </a:r>
            <a:r>
              <a:rPr lang="cs-CZ" sz="2000" i="1" dirty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Jaroš</a:t>
            </a:r>
            <a:r>
              <a:rPr lang="cs-CZ" sz="2000" dirty="0" smtClean="0"/>
              <a:t>), </a:t>
            </a:r>
            <a:r>
              <a:rPr lang="cs-CZ" sz="2000" i="1" dirty="0"/>
              <a:t>-</a:t>
            </a:r>
            <a:r>
              <a:rPr lang="cs-CZ" sz="2000" i="1" dirty="0" err="1"/>
              <a:t>ušě</a:t>
            </a:r>
            <a:r>
              <a:rPr lang="cs-CZ" sz="2000" i="1" dirty="0"/>
              <a:t>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Petrušě</a:t>
            </a:r>
            <a:r>
              <a:rPr lang="cs-CZ" sz="2000" dirty="0" smtClean="0"/>
              <a:t>), </a:t>
            </a:r>
            <a:r>
              <a:rPr lang="cs-CZ" sz="2000" i="1" dirty="0" smtClean="0"/>
              <a:t>-</a:t>
            </a:r>
            <a:r>
              <a:rPr lang="cs-CZ" sz="2000" i="1" dirty="0" err="1"/>
              <a:t>ata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Chvalata</a:t>
            </a:r>
            <a:r>
              <a:rPr lang="cs-CZ" sz="2000" dirty="0"/>
              <a:t>). 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971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85798"/>
            <a:ext cx="11059200" cy="378201"/>
          </a:xfrm>
        </p:spPr>
        <p:txBody>
          <a:bodyPr/>
          <a:lstStyle/>
          <a:p>
            <a:r>
              <a:rPr lang="cs-CZ" dirty="0" smtClean="0"/>
              <a:t>Význam bohemik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53986"/>
            <a:ext cx="11580777" cy="427616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apelativní </a:t>
            </a:r>
            <a:r>
              <a:rPr lang="cs-CZ" sz="2000" dirty="0"/>
              <a:t>slovní zásoba: </a:t>
            </a:r>
            <a:r>
              <a:rPr lang="cs-CZ" sz="2000" i="1" dirty="0"/>
              <a:t>Osel, </a:t>
            </a:r>
            <a:r>
              <a:rPr lang="cs-CZ" sz="2000" i="1" dirty="0" err="1"/>
              <a:t>Zvěr</a:t>
            </a:r>
            <a:r>
              <a:rPr lang="cs-CZ" sz="2000" i="1" dirty="0"/>
              <a:t>´</a:t>
            </a:r>
            <a:r>
              <a:rPr lang="cs-CZ" sz="2000" dirty="0"/>
              <a:t> ´zvíře´, </a:t>
            </a:r>
            <a:r>
              <a:rPr lang="cs-CZ" sz="2000" i="1" dirty="0"/>
              <a:t>Kalina, Mech/Měch, </a:t>
            </a:r>
            <a:r>
              <a:rPr lang="cs-CZ" sz="2000" i="1" dirty="0" err="1"/>
              <a:t>Čáša</a:t>
            </a:r>
            <a:r>
              <a:rPr lang="cs-CZ" sz="2000" i="1" dirty="0"/>
              <a:t>, </a:t>
            </a:r>
            <a:r>
              <a:rPr lang="cs-CZ" sz="2000" i="1" dirty="0" err="1"/>
              <a:t>Sviecě</a:t>
            </a:r>
            <a:r>
              <a:rPr lang="cs-CZ" sz="2000" i="1" dirty="0"/>
              <a:t>, Mramor, </a:t>
            </a:r>
            <a:r>
              <a:rPr lang="cs-CZ" sz="2000" i="1" dirty="0" err="1"/>
              <a:t>Lúky</a:t>
            </a:r>
            <a:r>
              <a:rPr lang="cs-CZ" sz="2000" i="1" dirty="0"/>
              <a:t>, Hory, Rataji, Buková, Bobrová</a:t>
            </a:r>
            <a:r>
              <a:rPr lang="cs-CZ" sz="2000" dirty="0"/>
              <a:t>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názvy </a:t>
            </a:r>
            <a:r>
              <a:rPr lang="cs-CZ" sz="2000" dirty="0"/>
              <a:t>povolání – </a:t>
            </a:r>
            <a:r>
              <a:rPr lang="cs-CZ" sz="2000" i="1" dirty="0" err="1"/>
              <a:t>kožělug</a:t>
            </a:r>
            <a:r>
              <a:rPr lang="cs-CZ" sz="2000" i="1" dirty="0"/>
              <a:t>, </a:t>
            </a:r>
            <a:r>
              <a:rPr lang="cs-CZ" sz="2000" i="1" dirty="0" err="1"/>
              <a:t>čášník</a:t>
            </a:r>
            <a:r>
              <a:rPr lang="cs-CZ" sz="2000" i="1" dirty="0"/>
              <a:t>, stráž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termíny </a:t>
            </a:r>
            <a:r>
              <a:rPr lang="cs-CZ" sz="2000" dirty="0"/>
              <a:t>– </a:t>
            </a:r>
            <a:r>
              <a:rPr lang="cs-CZ" sz="2000" i="1" dirty="0"/>
              <a:t>nárok </a:t>
            </a:r>
            <a:r>
              <a:rPr lang="cs-CZ" sz="2000" i="1" dirty="0" smtClean="0"/>
              <a:t>‚</a:t>
            </a:r>
            <a:r>
              <a:rPr lang="cs-CZ" sz="2000" dirty="0" smtClean="0"/>
              <a:t>žaloba</a:t>
            </a:r>
            <a:r>
              <a:rPr lang="cs-CZ" sz="2000" i="1" dirty="0"/>
              <a:t>‘</a:t>
            </a:r>
            <a:r>
              <a:rPr lang="cs-CZ" sz="2000" dirty="0" smtClean="0"/>
              <a:t>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slovotvorný </a:t>
            </a:r>
            <a:r>
              <a:rPr lang="cs-CZ" sz="2000" dirty="0"/>
              <a:t>typ odvozující názvy poplatků: stč. </a:t>
            </a:r>
            <a:r>
              <a:rPr lang="cs-CZ" sz="2000" i="1" dirty="0" err="1" smtClean="0"/>
              <a:t>grnečné</a:t>
            </a:r>
            <a:r>
              <a:rPr lang="cs-CZ" sz="2000" i="1" dirty="0" smtClean="0"/>
              <a:t> </a:t>
            </a:r>
            <a:r>
              <a:rPr lang="cs-CZ" sz="2000" dirty="0" smtClean="0"/>
              <a:t>‚celní </a:t>
            </a:r>
            <a:r>
              <a:rPr lang="cs-CZ" sz="2000" dirty="0"/>
              <a:t>poplatek z </a:t>
            </a:r>
            <a:r>
              <a:rPr lang="cs-CZ" sz="2000" dirty="0" smtClean="0"/>
              <a:t>hrnců</a:t>
            </a:r>
            <a:r>
              <a:rPr lang="cs-CZ" sz="2000" dirty="0"/>
              <a:t> </a:t>
            </a:r>
            <a:r>
              <a:rPr lang="cs-CZ" sz="2000" dirty="0" smtClean="0"/>
              <a:t>‘, </a:t>
            </a:r>
            <a:r>
              <a:rPr lang="cs-CZ" sz="2000" i="1" dirty="0" err="1" smtClean="0"/>
              <a:t>chomútné</a:t>
            </a:r>
            <a:r>
              <a:rPr lang="cs-CZ" sz="2000" i="1" dirty="0" smtClean="0"/>
              <a:t> </a:t>
            </a:r>
            <a:r>
              <a:rPr lang="cs-CZ" sz="2000" dirty="0" smtClean="0"/>
              <a:t>‚celní poplatek za koně </a:t>
            </a:r>
            <a:r>
              <a:rPr lang="cs-CZ" sz="2000" dirty="0"/>
              <a:t>v chomoutu‘.</a:t>
            </a: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028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968185"/>
            <a:ext cx="11059200" cy="431990"/>
          </a:xfrm>
        </p:spPr>
        <p:txBody>
          <a:bodyPr/>
          <a:lstStyle/>
          <a:p>
            <a:r>
              <a:rPr lang="cs-CZ" dirty="0" smtClean="0"/>
              <a:t>Glosy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855694"/>
            <a:ext cx="11580777" cy="4034116"/>
          </a:xfrm>
        </p:spPr>
        <p:txBody>
          <a:bodyPr/>
          <a:lstStyle/>
          <a:p>
            <a:r>
              <a:rPr lang="cs-CZ" sz="2000" dirty="0" smtClean="0"/>
              <a:t>překlady </a:t>
            </a:r>
            <a:r>
              <a:rPr lang="cs-CZ" sz="2000" dirty="0"/>
              <a:t>jednotlivých slov v cizojazyčném textu, později překlady větších úryvků, vět a </a:t>
            </a:r>
            <a:r>
              <a:rPr lang="cs-CZ" sz="2000" dirty="0" smtClean="0"/>
              <a:t>souvětí,</a:t>
            </a:r>
          </a:p>
          <a:p>
            <a:pPr marL="72000" indent="0">
              <a:buNone/>
            </a:pPr>
            <a:endParaRPr lang="cs-CZ" sz="2000" dirty="0" smtClean="0"/>
          </a:p>
          <a:p>
            <a:r>
              <a:rPr lang="cs-CZ" sz="2000" dirty="0" smtClean="0"/>
              <a:t>předností </a:t>
            </a:r>
            <a:r>
              <a:rPr lang="cs-CZ" sz="2000" dirty="0"/>
              <a:t>je možnost bezprostředního srovnání s cizojazyčnou </a:t>
            </a:r>
            <a:r>
              <a:rPr lang="cs-CZ" sz="2000" dirty="0" smtClean="0"/>
              <a:t>předlohou: </a:t>
            </a:r>
          </a:p>
          <a:p>
            <a:pPr marL="712788" indent="-174625">
              <a:buFont typeface="Wingdings" panose="05000000000000000000" pitchFamily="2" charset="2"/>
              <a:buChar char="Ø"/>
            </a:pPr>
            <a:r>
              <a:rPr lang="cs-CZ" sz="2000" dirty="0" smtClean="0"/>
              <a:t>na okraji (marginální),</a:t>
            </a:r>
          </a:p>
          <a:p>
            <a:pPr marL="712788" indent="-174625">
              <a:buFont typeface="Wingdings" panose="05000000000000000000" pitchFamily="2" charset="2"/>
              <a:buChar char="Ø"/>
            </a:pPr>
            <a:r>
              <a:rPr lang="cs-CZ" sz="2000" dirty="0" smtClean="0"/>
              <a:t>mezi řádky (interlineární)</a:t>
            </a:r>
          </a:p>
          <a:p>
            <a:pPr marL="712788" indent="-174625">
              <a:buFont typeface="Wingdings" panose="05000000000000000000" pitchFamily="2" charset="2"/>
              <a:buChar char="Ø"/>
            </a:pPr>
            <a:r>
              <a:rPr lang="cs-CZ" sz="2000" dirty="0" smtClean="0"/>
              <a:t>někdy se při opisování předloh stávají součástí textu.</a:t>
            </a:r>
          </a:p>
        </p:txBody>
      </p:sp>
    </p:spTree>
    <p:extLst>
      <p:ext uri="{BB962C8B-B14F-4D97-AF65-F5344CB8AC3E}">
        <p14:creationId xmlns:p14="http://schemas.microsoft.com/office/powerpoint/2010/main" val="20522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68941"/>
            <a:ext cx="11059200" cy="431990"/>
          </a:xfrm>
        </p:spPr>
        <p:txBody>
          <a:bodyPr/>
          <a:lstStyle/>
          <a:p>
            <a:r>
              <a:rPr lang="cs-CZ" dirty="0" smtClean="0"/>
              <a:t>Glosy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81635"/>
            <a:ext cx="11580777" cy="4908175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Doloženy v cizojazyčných textech: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sz="2000" dirty="0" smtClean="0"/>
              <a:t>hebrejských –</a:t>
            </a:r>
            <a:r>
              <a:rPr lang="cs-CZ" sz="2000" b="1" dirty="0" smtClean="0"/>
              <a:t> </a:t>
            </a:r>
            <a:r>
              <a:rPr lang="cs-CZ" sz="2000" dirty="0"/>
              <a:t>zápisy českých slov a frází hebrejským písmem v </a:t>
            </a:r>
            <a:r>
              <a:rPr lang="cs-CZ" sz="2000" dirty="0" smtClean="0"/>
              <a:t>11.–</a:t>
            </a:r>
            <a:r>
              <a:rPr lang="cs-CZ" sz="2000" dirty="0"/>
              <a:t>13. stol. </a:t>
            </a:r>
            <a:r>
              <a:rPr lang="cs-CZ" sz="2000" dirty="0" smtClean="0"/>
              <a:t>(většinou ale mladší opisy),</a:t>
            </a:r>
          </a:p>
          <a:p>
            <a:endParaRPr lang="cs-CZ" sz="2000" dirty="0" smtClean="0"/>
          </a:p>
          <a:p>
            <a:r>
              <a:rPr lang="cs-CZ" sz="2000" dirty="0" smtClean="0"/>
              <a:t>latinských – (s výjimkou církevněslovanských </a:t>
            </a:r>
            <a:r>
              <a:rPr lang="cs-CZ" sz="2000" dirty="0" err="1" smtClean="0"/>
              <a:t>Jagićových</a:t>
            </a:r>
            <a:r>
              <a:rPr lang="cs-CZ" sz="2000" dirty="0" smtClean="0"/>
              <a:t> a Paterových) až od 13. stol.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861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Glosy v hebrejských textech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35423"/>
            <a:ext cx="11580777" cy="4840940"/>
          </a:xfrm>
        </p:spPr>
        <p:txBody>
          <a:bodyPr/>
          <a:lstStyle/>
          <a:p>
            <a:r>
              <a:rPr lang="cs-CZ" sz="2000" dirty="0" smtClean="0"/>
              <a:t>Židé </a:t>
            </a:r>
            <a:r>
              <a:rPr lang="cs-CZ" sz="2000" dirty="0"/>
              <a:t>na našem území asi od 9. stol</a:t>
            </a:r>
            <a:r>
              <a:rPr lang="cs-CZ" sz="2000" dirty="0" smtClean="0"/>
              <a:t>.,</a:t>
            </a:r>
          </a:p>
          <a:p>
            <a:r>
              <a:rPr lang="cs-CZ" sz="2000" dirty="0" smtClean="0"/>
              <a:t>přijali slovanský jazyk, který nazývali </a:t>
            </a:r>
            <a:r>
              <a:rPr lang="cs-CZ" sz="2000" i="1" dirty="0" err="1"/>
              <a:t>bi‑l</a:t>
            </a:r>
            <a:r>
              <a:rPr lang="cs-CZ" sz="2000" i="1" baseline="30000" dirty="0" err="1"/>
              <a:t>ə</a:t>
            </a:r>
            <a:r>
              <a:rPr lang="cs-CZ" sz="2000" i="1" dirty="0" err="1"/>
              <a:t>šon</a:t>
            </a:r>
            <a:r>
              <a:rPr lang="cs-CZ" sz="2000" i="1" dirty="0"/>
              <a:t> </a:t>
            </a:r>
            <a:r>
              <a:rPr lang="cs-CZ" sz="2000" i="1" dirty="0" err="1" smtClean="0"/>
              <a:t>K</a:t>
            </a:r>
            <a:r>
              <a:rPr lang="cs-CZ" sz="2000" i="1" baseline="30000" dirty="0" err="1" smtClean="0"/>
              <a:t>ə</a:t>
            </a:r>
            <a:r>
              <a:rPr lang="cs-CZ" sz="2000" i="1" dirty="0" err="1" smtClean="0"/>
              <a:t>naʿan</a:t>
            </a:r>
            <a:r>
              <a:rPr lang="cs-CZ" sz="2000" dirty="0" smtClean="0"/>
              <a:t> ‚v</a:t>
            </a:r>
            <a:r>
              <a:rPr lang="cs-CZ" sz="2000" dirty="0"/>
              <a:t> jazyce </a:t>
            </a:r>
            <a:r>
              <a:rPr lang="cs-CZ" sz="2000" dirty="0" err="1" smtClean="0"/>
              <a:t>Kenaanu</a:t>
            </a:r>
            <a:r>
              <a:rPr lang="cs-CZ" sz="2000" dirty="0" smtClean="0"/>
              <a:t>‘ (</a:t>
            </a:r>
            <a:r>
              <a:rPr lang="cs-CZ" sz="2000" dirty="0" err="1" smtClean="0"/>
              <a:t>kenaanský</a:t>
            </a:r>
            <a:r>
              <a:rPr lang="cs-CZ" sz="2000" dirty="0" smtClean="0"/>
              <a:t> označuje </a:t>
            </a:r>
            <a:r>
              <a:rPr lang="cs-CZ" sz="2000" i="1" dirty="0" smtClean="0"/>
              <a:t>slovanský</a:t>
            </a:r>
            <a:r>
              <a:rPr lang="cs-CZ" sz="2000" dirty="0" smtClean="0"/>
              <a:t>)  </a:t>
            </a:r>
            <a:endParaRPr lang="cs-CZ" sz="2000" dirty="0"/>
          </a:p>
          <a:p>
            <a:r>
              <a:rPr lang="cs-CZ" sz="2000" dirty="0" smtClean="0"/>
              <a:t>zápisy </a:t>
            </a:r>
            <a:r>
              <a:rPr lang="cs-CZ" sz="2000" dirty="0"/>
              <a:t>českých slov a frází hebrejským písmem v </a:t>
            </a:r>
            <a:r>
              <a:rPr lang="cs-CZ" sz="2000" dirty="0" smtClean="0"/>
              <a:t>11.–</a:t>
            </a:r>
            <a:r>
              <a:rPr lang="cs-CZ" sz="2000" dirty="0"/>
              <a:t>13. stol</a:t>
            </a:r>
            <a:r>
              <a:rPr lang="cs-CZ" sz="2000" dirty="0" smtClean="0"/>
              <a:t>. – nicméně doloženo mladšími opisy, </a:t>
            </a:r>
          </a:p>
          <a:p>
            <a:r>
              <a:rPr lang="cs-CZ" sz="2000" dirty="0" smtClean="0"/>
              <a:t>cca </a:t>
            </a:r>
            <a:r>
              <a:rPr lang="cs-CZ" sz="2000" dirty="0">
                <a:solidFill>
                  <a:schemeClr val="bg2"/>
                </a:solidFill>
              </a:rPr>
              <a:t>200</a:t>
            </a:r>
            <a:r>
              <a:rPr lang="cs-CZ" sz="2000" dirty="0"/>
              <a:t> </a:t>
            </a:r>
            <a:r>
              <a:rPr lang="cs-CZ" sz="2000" dirty="0" smtClean="0"/>
              <a:t>lexikálních jednotek: </a:t>
            </a:r>
            <a:r>
              <a:rPr lang="cs-CZ" sz="2000" i="1" dirty="0"/>
              <a:t>lopatka, motyka, veslo, </a:t>
            </a:r>
            <a:r>
              <a:rPr lang="cs-CZ" sz="2000" i="1" dirty="0" err="1" smtClean="0"/>
              <a:t>oružie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rataj</a:t>
            </a:r>
            <a:r>
              <a:rPr lang="cs-CZ" sz="2000" i="1" dirty="0"/>
              <a:t>, </a:t>
            </a:r>
            <a:r>
              <a:rPr lang="cs-CZ" sz="2000" i="1" dirty="0" err="1" smtClean="0"/>
              <a:t>konvica</a:t>
            </a:r>
            <a:r>
              <a:rPr lang="cs-CZ" sz="2000" i="1" dirty="0" smtClean="0"/>
              <a:t>,</a:t>
            </a:r>
            <a:r>
              <a:rPr lang="cs-CZ" sz="2000" dirty="0" smtClean="0"/>
              <a:t> dokonce se objevují stč. slova jinde nedoložená </a:t>
            </a:r>
            <a:r>
              <a:rPr lang="cs-CZ" sz="2000" i="1" dirty="0" err="1" smtClean="0"/>
              <a:t>okostil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příležitostné </a:t>
            </a:r>
            <a:r>
              <a:rPr lang="cs-CZ" sz="2000" dirty="0"/>
              <a:t>jazykovědné observace (</a:t>
            </a:r>
            <a:r>
              <a:rPr lang="cs-CZ" sz="2000" dirty="0" err="1"/>
              <a:t>Avraham</a:t>
            </a:r>
            <a:r>
              <a:rPr lang="cs-CZ" sz="2000" dirty="0"/>
              <a:t> ben </a:t>
            </a:r>
            <a:r>
              <a:rPr lang="cs-CZ" sz="2000" dirty="0" err="1"/>
              <a:t>Azriel</a:t>
            </a:r>
            <a:r>
              <a:rPr lang="cs-CZ" sz="2000" dirty="0"/>
              <a:t>),</a:t>
            </a:r>
            <a:endParaRPr lang="cs-CZ" sz="2000" dirty="0" smtClean="0"/>
          </a:p>
          <a:p>
            <a:r>
              <a:rPr lang="cs-CZ" sz="2000" dirty="0" smtClean="0"/>
              <a:t>výjimečně útržky </a:t>
            </a:r>
            <a:r>
              <a:rPr lang="cs-CZ" sz="2000" dirty="0"/>
              <a:t>konverzace a podle autorů publikace i nejstarší české věty: </a:t>
            </a:r>
            <a:endParaRPr lang="cs-CZ" sz="2000" dirty="0" smtClean="0"/>
          </a:p>
          <a:p>
            <a:pPr marL="72000" indent="0">
              <a:buNone/>
            </a:pPr>
            <a:endParaRPr lang="cs-CZ" sz="2000" i="1" dirty="0"/>
          </a:p>
          <a:p>
            <a:pPr marL="72000" indent="0" algn="ctr">
              <a:buNone/>
            </a:pPr>
            <a:r>
              <a:rPr lang="cs-CZ" sz="2000" i="1" dirty="0" smtClean="0"/>
              <a:t>dej </a:t>
            </a:r>
            <a:r>
              <a:rPr lang="cs-CZ" sz="2000" i="1" dirty="0"/>
              <a:t>mi půl čtvrtky – </a:t>
            </a:r>
            <a:r>
              <a:rPr lang="cs-CZ" sz="2000" dirty="0"/>
              <a:t>při nákupu masa (</a:t>
            </a:r>
            <a:r>
              <a:rPr lang="cs-CZ" sz="2000" dirty="0" err="1"/>
              <a:t>Jicchak</a:t>
            </a:r>
            <a:r>
              <a:rPr lang="cs-CZ" sz="2000" dirty="0"/>
              <a:t> ben </a:t>
            </a:r>
            <a:r>
              <a:rPr lang="cs-CZ" sz="2000" dirty="0" smtClean="0"/>
              <a:t>Moše)</a:t>
            </a:r>
          </a:p>
          <a:p>
            <a:pPr marL="72000" indent="0" algn="ctr">
              <a:buNone/>
            </a:pPr>
            <a:r>
              <a:rPr lang="cs-CZ" sz="2000" i="1" dirty="0"/>
              <a:t>Toliko </a:t>
            </a:r>
            <a:r>
              <a:rPr lang="cs-CZ" sz="2000" i="1" dirty="0" err="1"/>
              <a:t>budi</a:t>
            </a:r>
            <a:r>
              <a:rPr lang="cs-CZ" sz="2000" i="1" dirty="0"/>
              <a:t> </a:t>
            </a:r>
            <a:r>
              <a:rPr lang="cs-CZ" sz="2000" i="1" dirty="0" err="1"/>
              <a:t>státý</a:t>
            </a:r>
            <a:r>
              <a:rPr lang="cs-CZ" sz="2000" i="1" dirty="0"/>
              <a:t> a neměj </a:t>
            </a:r>
            <a:r>
              <a:rPr lang="cs-CZ" sz="2000" i="1" dirty="0" err="1"/>
              <a:t>sʼa</a:t>
            </a:r>
            <a:r>
              <a:rPr lang="cs-CZ" sz="2000" i="1" dirty="0"/>
              <a:t> </a:t>
            </a:r>
            <a:r>
              <a:rPr lang="cs-CZ" sz="2000" i="1" dirty="0" err="1"/>
              <a:t>iné</a:t>
            </a:r>
            <a:r>
              <a:rPr lang="cs-CZ" sz="2000" i="1" dirty="0"/>
              <a:t> </a:t>
            </a:r>
            <a:r>
              <a:rPr lang="cs-CZ" sz="2000" i="1" dirty="0" smtClean="0"/>
              <a:t>péci </a:t>
            </a:r>
            <a:r>
              <a:rPr lang="cs-CZ" sz="2000" dirty="0" smtClean="0"/>
              <a:t>(Josefa </a:t>
            </a:r>
            <a:r>
              <a:rPr lang="cs-CZ" sz="2000" dirty="0" err="1" smtClean="0"/>
              <a:t>Kara</a:t>
            </a:r>
            <a:r>
              <a:rPr lang="cs-CZ" sz="2000" dirty="0" smtClean="0"/>
              <a:t>, který zemřel ve 20. letech 12. stol.)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26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0894" y="430305"/>
            <a:ext cx="11526988" cy="484094"/>
          </a:xfrm>
        </p:spPr>
        <p:txBody>
          <a:bodyPr/>
          <a:lstStyle/>
          <a:p>
            <a:r>
              <a:rPr lang="cs-CZ" dirty="0" smtClean="0"/>
              <a:t>Glosy v </a:t>
            </a:r>
            <a:r>
              <a:rPr lang="cs-CZ" dirty="0"/>
              <a:t>latinských textech – </a:t>
            </a:r>
            <a:r>
              <a:rPr lang="cs-CZ" dirty="0" smtClean="0"/>
              <a:t>zpočátku </a:t>
            </a:r>
            <a:r>
              <a:rPr lang="cs-CZ" dirty="0"/>
              <a:t>jen slova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1479174"/>
            <a:ext cx="11580777" cy="4908175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Známé </a:t>
            </a:r>
            <a:r>
              <a:rPr lang="cs-CZ" sz="2000" dirty="0"/>
              <a:t>jsou glosy ve slovníku </a:t>
            </a:r>
            <a:r>
              <a:rPr lang="cs-CZ" sz="2000" i="1" dirty="0"/>
              <a:t>Mater </a:t>
            </a:r>
            <a:r>
              <a:rPr lang="cs-CZ" sz="2000" i="1" dirty="0" err="1"/>
              <a:t>verborum</a:t>
            </a:r>
            <a:r>
              <a:rPr lang="cs-CZ" sz="2000" i="1" dirty="0"/>
              <a:t> </a:t>
            </a:r>
            <a:r>
              <a:rPr lang="cs-CZ" sz="2000" dirty="0"/>
              <a:t>(encyklopedické dílo, obsahuje výklad slov lat., řeckých a hebrejských užívaných u latinských spisovatelů klasické i křesťanské epochy). </a:t>
            </a:r>
            <a:endParaRPr lang="cs-CZ" sz="2000" dirty="0" smtClean="0"/>
          </a:p>
          <a:p>
            <a:pPr marL="363538" indent="-188913"/>
            <a:endParaRPr lang="cs-CZ" sz="2000" dirty="0" smtClean="0"/>
          </a:p>
          <a:p>
            <a:pPr marL="363538" indent="-188913"/>
            <a:r>
              <a:rPr lang="cs-CZ" sz="2000" dirty="0" smtClean="0"/>
              <a:t> celkem cca 300 glos, mezi nimi tři časové vrstvy, </a:t>
            </a:r>
          </a:p>
          <a:p>
            <a:pPr marL="631825" indent="-268288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631825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nejstarších 12 glos přímo zapsáno v textu: </a:t>
            </a:r>
            <a:r>
              <a:rPr lang="cs-CZ" sz="2000" i="1" dirty="0"/>
              <a:t>káně, </a:t>
            </a:r>
            <a:r>
              <a:rPr lang="cs-CZ" sz="2000" i="1" dirty="0" err="1" smtClean="0"/>
              <a:t>okún</a:t>
            </a:r>
            <a:r>
              <a:rPr lang="cs-CZ" sz="2000" i="1" dirty="0" smtClean="0"/>
              <a:t>. </a:t>
            </a:r>
            <a:r>
              <a:rPr lang="cs-CZ" sz="2000" i="1" dirty="0" err="1" smtClean="0"/>
              <a:t>skrivanec</a:t>
            </a:r>
            <a:r>
              <a:rPr lang="cs-CZ" sz="2000" dirty="0" smtClean="0"/>
              <a:t>,</a:t>
            </a:r>
          </a:p>
          <a:p>
            <a:pPr marL="631825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mladších 40 glos interlineárních a marginálních: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blén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birdo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cievka</a:t>
            </a:r>
            <a:r>
              <a:rPr lang="cs-CZ" sz="2000" i="1" dirty="0" smtClean="0"/>
              <a:t>, člunek</a:t>
            </a:r>
            <a:r>
              <a:rPr lang="cs-CZ" sz="2000" dirty="0" smtClean="0"/>
              <a:t>, </a:t>
            </a:r>
          </a:p>
          <a:p>
            <a:pPr marL="631825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nejmladších víc než 200 </a:t>
            </a:r>
            <a:r>
              <a:rPr lang="cs-CZ" sz="2000" dirty="0" err="1" smtClean="0"/>
              <a:t>interlineárnách</a:t>
            </a:r>
            <a:r>
              <a:rPr lang="cs-CZ" sz="2000" dirty="0" smtClean="0"/>
              <a:t> glos stále ještě ze 13. stol.</a:t>
            </a:r>
          </a:p>
          <a:p>
            <a:pPr marL="363538" indent="-188913"/>
            <a:endParaRPr lang="cs-CZ" sz="2000" dirty="0" smtClean="0"/>
          </a:p>
          <a:p>
            <a:pPr marL="363538" indent="-188913"/>
            <a:r>
              <a:rPr lang="cs-CZ" sz="2000" dirty="0" smtClean="0"/>
              <a:t>navíc obsahuje obrozenská </a:t>
            </a:r>
            <a:r>
              <a:rPr lang="cs-CZ" sz="2000" dirty="0"/>
              <a:t>falsa </a:t>
            </a:r>
            <a:r>
              <a:rPr lang="cs-CZ" sz="2000" dirty="0" smtClean="0"/>
              <a:t>(</a:t>
            </a:r>
            <a:r>
              <a:rPr lang="cs-CZ" sz="2000" dirty="0"/>
              <a:t>asi </a:t>
            </a:r>
            <a:r>
              <a:rPr lang="cs-CZ" sz="2000" dirty="0" smtClean="0"/>
              <a:t>900), která odhalil A</a:t>
            </a:r>
            <a:r>
              <a:rPr lang="cs-CZ" sz="2000" dirty="0"/>
              <a:t>. Patera, známý vydavatel stč. památek. </a:t>
            </a:r>
            <a:endParaRPr lang="cs-CZ" sz="2000" dirty="0" smtClean="0"/>
          </a:p>
          <a:p>
            <a:pPr marL="72000" indent="0">
              <a:buNone/>
            </a:pPr>
            <a:endParaRPr lang="cs-CZ" sz="2000" dirty="0" smtClean="0"/>
          </a:p>
          <a:p>
            <a:endParaRPr 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1255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Glosy v latinských textech – posléze </a:t>
            </a:r>
            <a:r>
              <a:rPr lang="cs-CZ" dirty="0"/>
              <a:t>věty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4341" y="1021976"/>
            <a:ext cx="11580777" cy="4908175"/>
          </a:xfrm>
        </p:spPr>
        <p:txBody>
          <a:bodyPr/>
          <a:lstStyle/>
          <a:p>
            <a:r>
              <a:rPr lang="cs-CZ" sz="2000" dirty="0" smtClean="0"/>
              <a:t>glosy </a:t>
            </a:r>
            <a:r>
              <a:rPr lang="cs-CZ" sz="2000" dirty="0"/>
              <a:t>v </a:t>
            </a:r>
            <a:r>
              <a:rPr lang="cs-CZ" sz="2000" i="1" dirty="0" err="1"/>
              <a:t>Homiláři</a:t>
            </a:r>
            <a:r>
              <a:rPr lang="cs-CZ" sz="2000" i="1" dirty="0"/>
              <a:t> opatovickém </a:t>
            </a:r>
            <a:r>
              <a:rPr lang="cs-CZ" sz="2000" dirty="0"/>
              <a:t>z 2.pol. 13 stol., </a:t>
            </a:r>
            <a:r>
              <a:rPr lang="cs-CZ" sz="2000" dirty="0" smtClean="0"/>
              <a:t>text lat</a:t>
            </a:r>
            <a:r>
              <a:rPr lang="cs-CZ" sz="2000" dirty="0"/>
              <a:t>. </a:t>
            </a:r>
            <a:r>
              <a:rPr lang="cs-CZ" sz="2000" dirty="0" smtClean="0"/>
              <a:t>kázání pocházející </a:t>
            </a:r>
            <a:r>
              <a:rPr lang="cs-CZ" sz="2000" dirty="0"/>
              <a:t>z 12. </a:t>
            </a:r>
            <a:r>
              <a:rPr lang="cs-CZ" sz="2000" dirty="0" smtClean="0"/>
              <a:t>stol, je </a:t>
            </a:r>
            <a:r>
              <a:rPr lang="cs-CZ" sz="2000" dirty="0"/>
              <a:t>zde patrné úsilí, které bylo třeba vynaložit k tomu, aby byl latinský text adekvátně přetlumočen i z hlediska syntaktického. Nebylo to snadné, protože čeština byla do té doby pouze jazykem mluveným.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/>
              <a:t>glosovaný latinský žaltář KNM XIV D 13 z kláštera benediktinek </a:t>
            </a:r>
          </a:p>
          <a:p>
            <a:endParaRPr lang="cs-CZ" sz="2000" dirty="0"/>
          </a:p>
          <a:p>
            <a:r>
              <a:rPr lang="cs-CZ" sz="2000" dirty="0" smtClean="0"/>
              <a:t> </a:t>
            </a:r>
            <a:r>
              <a:rPr lang="cs-CZ" sz="2000" dirty="0"/>
              <a:t>Zdařilejší překlad představují některé glosy v </a:t>
            </a:r>
            <a:r>
              <a:rPr lang="cs-CZ" sz="2000" dirty="0" err="1"/>
              <a:t>Túlci</a:t>
            </a:r>
            <a:r>
              <a:rPr lang="cs-CZ" sz="2000" dirty="0"/>
              <a:t> sv. </a:t>
            </a:r>
            <a:r>
              <a:rPr lang="cs-CZ" sz="2000" dirty="0" err="1"/>
              <a:t>Bonaventury</a:t>
            </a:r>
            <a:r>
              <a:rPr lang="cs-CZ" sz="2000" dirty="0"/>
              <a:t> z poloviny 13. stol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pPr marL="631825" indent="0">
              <a:buNone/>
            </a:pPr>
            <a:r>
              <a:rPr lang="cs-CZ" sz="2000" i="1" dirty="0" err="1" smtClean="0"/>
              <a:t>Hore</a:t>
            </a:r>
            <a:r>
              <a:rPr lang="cs-CZ" sz="2000" i="1" dirty="0" smtClean="0"/>
              <a:t> </a:t>
            </a:r>
            <a:r>
              <a:rPr lang="cs-CZ" sz="2000" i="1" dirty="0"/>
              <a:t>mně </a:t>
            </a:r>
            <a:r>
              <a:rPr lang="cs-CZ" sz="2000" i="1" dirty="0" err="1"/>
              <a:t>hospodine</a:t>
            </a:r>
            <a:r>
              <a:rPr lang="cs-CZ" sz="2000" i="1" dirty="0"/>
              <a:t> </a:t>
            </a:r>
            <a:r>
              <a:rPr lang="cs-CZ" sz="2000" i="1" dirty="0" err="1"/>
              <a:t>mój</a:t>
            </a:r>
            <a:r>
              <a:rPr lang="cs-CZ" sz="2000" i="1" dirty="0"/>
              <a:t>. neb </a:t>
            </a:r>
            <a:r>
              <a:rPr lang="cs-CZ" sz="2000" i="1" dirty="0" err="1"/>
              <a:t>otevšad</a:t>
            </a:r>
            <a:r>
              <a:rPr lang="cs-CZ" sz="2000" i="1" dirty="0"/>
              <a:t> mně boj i válka. </a:t>
            </a:r>
            <a:r>
              <a:rPr lang="cs-CZ" sz="2000" i="1" dirty="0" err="1"/>
              <a:t>otevšad</a:t>
            </a:r>
            <a:r>
              <a:rPr lang="cs-CZ" sz="2000" i="1" dirty="0"/>
              <a:t> </a:t>
            </a:r>
            <a:r>
              <a:rPr lang="cs-CZ" sz="2000" i="1" dirty="0" err="1"/>
              <a:t>šípi</a:t>
            </a:r>
            <a:r>
              <a:rPr lang="cs-CZ" sz="2000" i="1" dirty="0"/>
              <a:t> </a:t>
            </a:r>
            <a:r>
              <a:rPr lang="cs-CZ" sz="2000" i="1" dirty="0" err="1"/>
              <a:t>letie</a:t>
            </a:r>
            <a:r>
              <a:rPr lang="cs-CZ" sz="2000" i="1" dirty="0"/>
              <a:t>. </a:t>
            </a:r>
            <a:r>
              <a:rPr lang="cs-CZ" sz="2000" i="1" dirty="0" err="1"/>
              <a:t>otevšad</a:t>
            </a:r>
            <a:r>
              <a:rPr lang="cs-CZ" sz="2000" i="1" dirty="0"/>
              <a:t> </a:t>
            </a:r>
            <a:r>
              <a:rPr lang="cs-CZ" sz="2000" i="1" dirty="0" err="1"/>
              <a:t>nebezpečenstvie</a:t>
            </a:r>
            <a:r>
              <a:rPr lang="cs-CZ" sz="2000" i="1" dirty="0"/>
              <a:t>. </a:t>
            </a:r>
            <a:r>
              <a:rPr lang="cs-CZ" sz="2000" i="1" dirty="0" err="1"/>
              <a:t>otevšad</a:t>
            </a:r>
            <a:r>
              <a:rPr lang="cs-CZ" sz="2000" i="1" dirty="0"/>
              <a:t> </a:t>
            </a:r>
            <a:r>
              <a:rPr lang="cs-CZ" sz="2000" i="1" dirty="0" err="1"/>
              <a:t>prěkaza</a:t>
            </a:r>
            <a:r>
              <a:rPr lang="cs-CZ" sz="2000" i="1" dirty="0"/>
              <a:t> i škoda. </a:t>
            </a:r>
            <a:r>
              <a:rPr lang="cs-CZ" sz="2000" i="1" dirty="0" err="1"/>
              <a:t>kamoškolivěk</a:t>
            </a:r>
            <a:r>
              <a:rPr lang="cs-CZ" sz="2000" i="1" dirty="0"/>
              <a:t> </a:t>
            </a:r>
            <a:r>
              <a:rPr lang="cs-CZ" sz="2000" i="1" dirty="0" err="1"/>
              <a:t>sě</a:t>
            </a:r>
            <a:r>
              <a:rPr lang="cs-CZ" sz="2000" i="1" dirty="0"/>
              <a:t> </a:t>
            </a:r>
            <a:r>
              <a:rPr lang="cs-CZ" sz="2000" i="1" dirty="0" err="1"/>
              <a:t>obrácu</a:t>
            </a:r>
            <a:r>
              <a:rPr lang="cs-CZ" sz="2000" dirty="0"/>
              <a:t>… </a:t>
            </a:r>
            <a:r>
              <a:rPr lang="cs-CZ" sz="2000" dirty="0">
                <a:solidFill>
                  <a:srgbClr val="FF0000"/>
                </a:solidFill>
              </a:rPr>
              <a:t>Zde jsou zárodky interpunkce!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89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7882" y="587976"/>
            <a:ext cx="11013142" cy="676048"/>
          </a:xfrm>
        </p:spPr>
        <p:txBody>
          <a:bodyPr/>
          <a:lstStyle/>
          <a:p>
            <a:r>
              <a:rPr lang="cs-CZ" dirty="0" smtClean="0"/>
              <a:t>Přípisky – nejstarší české věty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7882" y="1452282"/>
            <a:ext cx="11497236" cy="4303058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texty připsané k cizojazyčnému textu, se kterým obsahově nesouvisí,</a:t>
            </a:r>
          </a:p>
          <a:p>
            <a:endParaRPr lang="cs-CZ" sz="2000" dirty="0" smtClean="0"/>
          </a:p>
          <a:p>
            <a:r>
              <a:rPr lang="cs-CZ" sz="2000" dirty="0" smtClean="0"/>
              <a:t>k nejstarším patří (církevněslovanská?) věta z latinského rukopisu břevnovského </a:t>
            </a:r>
            <a:r>
              <a:rPr lang="cs-CZ" sz="2000" dirty="0"/>
              <a:t>kláštera z 10. stol</a:t>
            </a:r>
            <a:r>
              <a:rPr lang="cs-CZ" sz="2000" dirty="0" smtClean="0"/>
              <a:t>.</a:t>
            </a:r>
          </a:p>
          <a:p>
            <a:endParaRPr lang="cs-CZ" sz="2000" i="1" dirty="0"/>
          </a:p>
          <a:p>
            <a:pPr marL="72000" indent="0" algn="ctr">
              <a:buNone/>
            </a:pPr>
            <a:r>
              <a:rPr lang="cs-CZ" sz="2000" i="1" dirty="0" err="1" smtClean="0"/>
              <a:t>Strachotě</a:t>
            </a:r>
            <a:r>
              <a:rPr lang="cs-CZ" sz="2000" i="1" dirty="0" smtClean="0"/>
              <a:t> </a:t>
            </a:r>
            <a:r>
              <a:rPr lang="cs-CZ" sz="2000" i="1" dirty="0" err="1"/>
              <a:t>lnú</a:t>
            </a:r>
            <a:r>
              <a:rPr lang="cs-CZ" sz="2000" i="1" dirty="0"/>
              <a:t> </a:t>
            </a:r>
            <a:r>
              <a:rPr lang="cs-CZ" sz="2000" i="1" dirty="0" err="1" smtClean="0"/>
              <a:t>tacii</a:t>
            </a:r>
            <a:r>
              <a:rPr lang="cs-CZ" sz="2000" dirty="0" smtClean="0"/>
              <a:t> ‚takoví </a:t>
            </a:r>
            <a:r>
              <a:rPr lang="cs-CZ" sz="2000" dirty="0"/>
              <a:t>lnou k </a:t>
            </a:r>
            <a:r>
              <a:rPr lang="cs-CZ" sz="2000" dirty="0" smtClean="0"/>
              <a:t>Metoději‘ </a:t>
            </a:r>
          </a:p>
          <a:p>
            <a:pPr marL="7200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0623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753033"/>
            <a:ext cx="11059200" cy="431990"/>
          </a:xfrm>
        </p:spPr>
        <p:txBody>
          <a:bodyPr/>
          <a:lstStyle/>
          <a:p>
            <a:r>
              <a:rPr lang="cs-CZ" dirty="0" smtClean="0"/>
              <a:t>Přípisky – nejstarší české věty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1" y="1748118"/>
            <a:ext cx="11621118" cy="4007222"/>
          </a:xfrm>
        </p:spPr>
        <p:txBody>
          <a:bodyPr/>
          <a:lstStyle/>
          <a:p>
            <a:r>
              <a:rPr lang="cs-CZ" sz="2000" dirty="0" smtClean="0"/>
              <a:t>za </a:t>
            </a:r>
            <a:r>
              <a:rPr lang="cs-CZ" sz="2000" dirty="0"/>
              <a:t>„první“ české věty jsou však tradičně považovány </a:t>
            </a:r>
            <a:r>
              <a:rPr lang="cs-CZ" sz="2000" dirty="0" smtClean="0"/>
              <a:t>přípisky z poč</a:t>
            </a:r>
            <a:r>
              <a:rPr lang="cs-CZ" sz="2000" dirty="0"/>
              <a:t>. 13. stol. do </a:t>
            </a:r>
            <a:r>
              <a:rPr lang="cs-CZ" sz="2000" b="1" dirty="0"/>
              <a:t>zakládací listiny kapituly </a:t>
            </a:r>
            <a:r>
              <a:rPr lang="cs-CZ" sz="2000" b="1" dirty="0" smtClean="0"/>
              <a:t>litoměřické</a:t>
            </a:r>
            <a:r>
              <a:rPr lang="cs-CZ" sz="2000" dirty="0" smtClean="0"/>
              <a:t>; nejednoznačná grafika způsobuje, že znění </a:t>
            </a:r>
            <a:r>
              <a:rPr lang="cs-CZ" sz="2000" dirty="0"/>
              <a:t>přípisku </a:t>
            </a:r>
            <a:r>
              <a:rPr lang="cs-CZ" sz="2000" dirty="0" smtClean="0"/>
              <a:t>není jednotné. </a:t>
            </a:r>
          </a:p>
          <a:p>
            <a:pPr marL="363537" indent="0">
              <a:buNone/>
            </a:pPr>
            <a:endParaRPr lang="cs-CZ" sz="2000" i="1" dirty="0" smtClean="0"/>
          </a:p>
          <a:p>
            <a:pPr marL="363537" indent="0">
              <a:buNone/>
            </a:pPr>
            <a:endParaRPr lang="cs-CZ" sz="2000" i="1" dirty="0"/>
          </a:p>
          <a:p>
            <a:pPr marL="363537" indent="0">
              <a:buNone/>
            </a:pPr>
            <a:endParaRPr lang="cs-CZ" sz="2000" i="1" dirty="0" smtClean="0"/>
          </a:p>
          <a:p>
            <a:pPr marL="363537" indent="0">
              <a:buNone/>
            </a:pPr>
            <a:endParaRPr lang="cs-CZ" sz="2000" i="1" dirty="0"/>
          </a:p>
          <a:p>
            <a:pPr marL="363537" indent="0">
              <a:buNone/>
            </a:pPr>
            <a:endParaRPr lang="cs-CZ" sz="2000" i="1" dirty="0" smtClean="0"/>
          </a:p>
          <a:p>
            <a:pPr marL="363537" indent="0">
              <a:buNone/>
            </a:pPr>
            <a:endParaRPr lang="cs-CZ" sz="2000" i="1" dirty="0"/>
          </a:p>
          <a:p>
            <a:pPr marL="363537" indent="0">
              <a:buNone/>
            </a:pPr>
            <a:endParaRPr lang="cs-CZ" sz="2000" dirty="0" smtClean="0"/>
          </a:p>
          <a:p>
            <a:pPr marL="363537" indent="0">
              <a:buNone/>
            </a:pPr>
            <a:r>
              <a:rPr lang="cs-CZ" sz="2000" dirty="0" smtClean="0"/>
              <a:t>Dostupné z </a:t>
            </a:r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://ff.ujep.cz/kapitula/dejiny.php</a:t>
            </a:r>
            <a:endParaRPr lang="cs-CZ" sz="2000" i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94" y="3037353"/>
            <a:ext cx="3623983" cy="2717987"/>
          </a:xfrm>
          <a:prstGeom prst="rect">
            <a:avLst/>
          </a:prstGeom>
        </p:spPr>
      </p:pic>
      <p:pic>
        <p:nvPicPr>
          <p:cNvPr id="7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08" y="3037352"/>
            <a:ext cx="3623983" cy="2717987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 bwMode="auto">
          <a:xfrm>
            <a:off x="5446059" y="3334871"/>
            <a:ext cx="1492623" cy="43030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Zakládací listina litoměřické kapituly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1365" y="847165"/>
            <a:ext cx="11873753" cy="5002306"/>
          </a:xfrm>
        </p:spPr>
        <p:txBody>
          <a:bodyPr/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pPr marL="363537" indent="0">
              <a:lnSpc>
                <a:spcPct val="100000"/>
              </a:lnSpc>
              <a:buNone/>
            </a:pPr>
            <a:r>
              <a:rPr lang="cs-CZ" sz="2000" i="1" dirty="0" err="1" smtClean="0"/>
              <a:t>Pauel</a:t>
            </a:r>
            <a:r>
              <a:rPr lang="cs-CZ" sz="2000" i="1" dirty="0" smtClean="0"/>
              <a:t> </a:t>
            </a:r>
            <a:r>
              <a:rPr lang="cs-CZ" sz="2000" i="1" dirty="0"/>
              <a:t>dal gest </a:t>
            </a:r>
            <a:r>
              <a:rPr lang="cs-CZ" sz="2000" i="1" dirty="0" err="1"/>
              <a:t>Ploscouicih</a:t>
            </a:r>
            <a:r>
              <a:rPr lang="cs-CZ" sz="2000" i="1" dirty="0"/>
              <a:t> </a:t>
            </a:r>
            <a:r>
              <a:rPr lang="cs-CZ" sz="2000" i="1" dirty="0" err="1"/>
              <a:t>zemu</a:t>
            </a:r>
            <a:r>
              <a:rPr lang="cs-CZ" sz="2000" i="1" dirty="0"/>
              <a:t>. </a:t>
            </a:r>
            <a:r>
              <a:rPr lang="cs-CZ" sz="2000" i="1" dirty="0" err="1"/>
              <a:t>Wlah</a:t>
            </a:r>
            <a:r>
              <a:rPr lang="cs-CZ" sz="2000" i="1" dirty="0"/>
              <a:t> dal </a:t>
            </a:r>
            <a:r>
              <a:rPr lang="cs-CZ" sz="2000" i="1" dirty="0" err="1"/>
              <a:t>gęst</a:t>
            </a:r>
            <a:r>
              <a:rPr lang="cs-CZ" sz="2000" i="1" dirty="0"/>
              <a:t> </a:t>
            </a:r>
            <a:r>
              <a:rPr lang="cs-CZ" sz="2000" i="1" dirty="0" err="1"/>
              <a:t>Dolas</a:t>
            </a:r>
            <a:r>
              <a:rPr lang="cs-CZ" sz="2000" i="1" dirty="0"/>
              <a:t> </a:t>
            </a:r>
            <a:r>
              <a:rPr lang="cs-CZ" sz="2000" i="1" dirty="0" err="1"/>
              <a:t>zemu</a:t>
            </a:r>
            <a:r>
              <a:rPr lang="cs-CZ" sz="2000" i="1" dirty="0"/>
              <a:t> </a:t>
            </a:r>
            <a:r>
              <a:rPr lang="cs-CZ" sz="2000" i="1" dirty="0" err="1"/>
              <a:t>bogu</a:t>
            </a:r>
            <a:r>
              <a:rPr lang="cs-CZ" sz="2000" i="1" dirty="0"/>
              <a:t> i </a:t>
            </a:r>
            <a:r>
              <a:rPr lang="cs-CZ" sz="2000" i="1" dirty="0" err="1"/>
              <a:t>suiatemu</a:t>
            </a:r>
            <a:r>
              <a:rPr lang="cs-CZ" sz="2000" i="1" dirty="0"/>
              <a:t> </a:t>
            </a:r>
            <a:r>
              <a:rPr lang="cs-CZ" sz="2000" i="1" dirty="0" err="1"/>
              <a:t>Scepanu</a:t>
            </a:r>
            <a:r>
              <a:rPr lang="cs-CZ" sz="2000" i="1" dirty="0"/>
              <a:t> se </a:t>
            </a:r>
            <a:r>
              <a:rPr lang="cs-CZ" sz="2000" i="1" dirty="0" err="1"/>
              <a:t>duęma</a:t>
            </a:r>
            <a:r>
              <a:rPr lang="cs-CZ" sz="2000" i="1" dirty="0"/>
              <a:t> </a:t>
            </a:r>
            <a:r>
              <a:rPr lang="cs-CZ" sz="2000" i="1" dirty="0" err="1"/>
              <a:t>dusnicoma</a:t>
            </a:r>
            <a:r>
              <a:rPr lang="cs-CZ" sz="2000" i="1" dirty="0"/>
              <a:t>, </a:t>
            </a:r>
            <a:r>
              <a:rPr lang="cs-CZ" sz="2000" i="1" dirty="0" err="1"/>
              <a:t>Bogucęa</a:t>
            </a:r>
            <a:r>
              <a:rPr lang="cs-CZ" sz="2000" i="1" dirty="0"/>
              <a:t> a </a:t>
            </a:r>
            <a:r>
              <a:rPr lang="cs-CZ" sz="2000" i="1" dirty="0" err="1"/>
              <a:t>Sedlatu</a:t>
            </a:r>
            <a:r>
              <a:rPr lang="cs-CZ" sz="2000" i="1" dirty="0"/>
              <a:t> </a:t>
            </a:r>
            <a:r>
              <a:rPr lang="cs-CZ" sz="2000" dirty="0"/>
              <a:t>podle CDB I (1907</a:t>
            </a:r>
            <a:r>
              <a:rPr lang="cs-CZ" sz="2000" dirty="0" smtClean="0"/>
              <a:t>: 59–60</a:t>
            </a:r>
            <a:r>
              <a:rPr lang="cs-CZ" sz="2000" dirty="0"/>
              <a:t>)</a:t>
            </a:r>
          </a:p>
          <a:p>
            <a:pPr marL="363537" indent="0">
              <a:lnSpc>
                <a:spcPct val="100000"/>
              </a:lnSpc>
              <a:buNone/>
            </a:pPr>
            <a:endParaRPr lang="cs-CZ" sz="2000" i="1" dirty="0"/>
          </a:p>
          <a:p>
            <a:pPr marL="363537" indent="0">
              <a:lnSpc>
                <a:spcPct val="100000"/>
              </a:lnSpc>
              <a:buNone/>
            </a:pPr>
            <a:r>
              <a:rPr lang="cs-CZ" sz="2000" i="1" dirty="0" err="1"/>
              <a:t>Pauel</a:t>
            </a:r>
            <a:r>
              <a:rPr lang="cs-CZ" sz="2000" i="1" dirty="0"/>
              <a:t> dal </a:t>
            </a:r>
            <a:r>
              <a:rPr lang="cs-CZ" sz="2000" i="1" dirty="0" err="1"/>
              <a:t>geſt</a:t>
            </a:r>
            <a:r>
              <a:rPr lang="cs-CZ" sz="2000" i="1" dirty="0"/>
              <a:t> </a:t>
            </a:r>
            <a:r>
              <a:rPr lang="cs-CZ" sz="2000" i="1" dirty="0" err="1"/>
              <a:t>ploscouicíh</a:t>
            </a:r>
            <a:r>
              <a:rPr lang="cs-CZ" sz="2000" i="1" dirty="0"/>
              <a:t> </a:t>
            </a:r>
            <a:r>
              <a:rPr lang="cs-CZ" sz="2000" i="1" dirty="0" err="1"/>
              <a:t>zemu</a:t>
            </a:r>
            <a:r>
              <a:rPr lang="cs-CZ" sz="2000" dirty="0"/>
              <a:t> </a:t>
            </a:r>
            <a:r>
              <a:rPr lang="cs-CZ" sz="2000" i="1" dirty="0" err="1"/>
              <a:t>Wlah</a:t>
            </a:r>
            <a:r>
              <a:rPr lang="cs-CZ" sz="2000" i="1" dirty="0"/>
              <a:t> </a:t>
            </a:r>
            <a:r>
              <a:rPr lang="cs-CZ" sz="2000" i="1" dirty="0" err="1"/>
              <a:t>dalgeſt</a:t>
            </a:r>
            <a:r>
              <a:rPr lang="cs-CZ" sz="2000" dirty="0"/>
              <a:t> </a:t>
            </a:r>
            <a:r>
              <a:rPr lang="cs-CZ" sz="2000" i="1" dirty="0" err="1"/>
              <a:t>dolaſ</a:t>
            </a:r>
            <a:r>
              <a:rPr lang="cs-CZ" sz="2000" i="1" dirty="0"/>
              <a:t> </a:t>
            </a:r>
            <a:r>
              <a:rPr lang="cs-CZ" sz="2000" i="1" dirty="0" err="1"/>
              <a:t>zemu</a:t>
            </a:r>
            <a:r>
              <a:rPr lang="cs-CZ" sz="2000" dirty="0"/>
              <a:t> </a:t>
            </a:r>
            <a:r>
              <a:rPr lang="cs-CZ" sz="2000" i="1" dirty="0" err="1"/>
              <a:t>bogu</a:t>
            </a:r>
            <a:r>
              <a:rPr lang="cs-CZ" sz="2000" i="1" dirty="0"/>
              <a:t> </a:t>
            </a:r>
            <a:r>
              <a:rPr lang="cs-CZ" sz="2000" i="1" dirty="0" err="1"/>
              <a:t>iſuiatemu</a:t>
            </a:r>
            <a:r>
              <a:rPr lang="cs-CZ" sz="2000" i="1" dirty="0"/>
              <a:t> </a:t>
            </a:r>
            <a:r>
              <a:rPr lang="cs-CZ" sz="2000" i="1" dirty="0" err="1"/>
              <a:t>ſcepanu</a:t>
            </a:r>
            <a:r>
              <a:rPr lang="cs-CZ" sz="2000" i="1" dirty="0"/>
              <a:t> </a:t>
            </a:r>
            <a:r>
              <a:rPr lang="cs-CZ" sz="2000" i="1" dirty="0" err="1"/>
              <a:t>ſe</a:t>
            </a:r>
            <a:r>
              <a:rPr lang="cs-CZ" sz="2000" i="1" dirty="0"/>
              <a:t> </a:t>
            </a:r>
            <a:r>
              <a:rPr lang="cs-CZ" sz="2000" i="1" dirty="0" err="1"/>
              <a:t>duema</a:t>
            </a:r>
            <a:r>
              <a:rPr lang="cs-CZ" sz="2000" i="1" dirty="0"/>
              <a:t> </a:t>
            </a:r>
            <a:r>
              <a:rPr lang="cs-CZ" sz="2000" i="1" dirty="0" err="1"/>
              <a:t>duſnicoma</a:t>
            </a:r>
            <a:r>
              <a:rPr lang="cs-CZ" sz="2000" i="1" dirty="0"/>
              <a:t> </a:t>
            </a:r>
            <a:r>
              <a:rPr lang="cs-CZ" sz="2000" i="1" dirty="0" err="1"/>
              <a:t>bogucea</a:t>
            </a:r>
            <a:r>
              <a:rPr lang="cs-CZ" sz="2000" i="1" dirty="0"/>
              <a:t> a </a:t>
            </a:r>
            <a:r>
              <a:rPr lang="cs-CZ" sz="2000" i="1" dirty="0" err="1"/>
              <a:t>ſedlatu</a:t>
            </a:r>
            <a:r>
              <a:rPr lang="cs-CZ" sz="2000" i="1" dirty="0"/>
              <a:t>. </a:t>
            </a:r>
            <a:r>
              <a:rPr lang="cs-CZ" sz="2000" dirty="0"/>
              <a:t>(Havránek 1980: 27–28)  </a:t>
            </a:r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Transkripce</a:t>
            </a:r>
          </a:p>
          <a:p>
            <a:pPr marL="363538" indent="0">
              <a:lnSpc>
                <a:spcPct val="100000"/>
              </a:lnSpc>
              <a:buNone/>
            </a:pPr>
            <a:r>
              <a:rPr lang="cs-CZ" sz="2000" i="1" dirty="0"/>
              <a:t>Pavel dal jest Ploskovicích </a:t>
            </a:r>
            <a:r>
              <a:rPr lang="cs-CZ" sz="2000" i="1" dirty="0" err="1" smtClean="0"/>
              <a:t>ze</a:t>
            </a:r>
            <a:r>
              <a:rPr lang="cs-CZ" sz="2000" i="1" dirty="0" err="1" smtClean="0">
                <a:solidFill>
                  <a:srgbClr val="FF0000"/>
                </a:solidFill>
              </a:rPr>
              <a:t>m´</a:t>
            </a:r>
            <a:r>
              <a:rPr lang="cs-CZ" sz="2000" i="1" dirty="0" err="1" smtClean="0"/>
              <a:t>u</a:t>
            </a:r>
            <a:r>
              <a:rPr lang="cs-CZ" sz="2000" i="1" dirty="0"/>
              <a:t>, Vlach dal jest </a:t>
            </a:r>
            <a:r>
              <a:rPr lang="cs-CZ" sz="2000" i="1" dirty="0" err="1"/>
              <a:t>Dolas</a:t>
            </a:r>
            <a:r>
              <a:rPr lang="cs-CZ" sz="2000" i="1" dirty="0"/>
              <a:t> </a:t>
            </a:r>
            <a:r>
              <a:rPr lang="cs-CZ" sz="2000" i="1" dirty="0" err="1" smtClean="0"/>
              <a:t>ze</a:t>
            </a:r>
            <a:r>
              <a:rPr lang="cs-CZ" sz="2000" i="1" dirty="0" err="1" smtClean="0">
                <a:solidFill>
                  <a:srgbClr val="FF0000"/>
                </a:solidFill>
              </a:rPr>
              <a:t>m´</a:t>
            </a:r>
            <a:r>
              <a:rPr lang="cs-CZ" sz="2000" i="1" dirty="0" err="1" smtClean="0"/>
              <a:t>u</a:t>
            </a:r>
            <a:r>
              <a:rPr lang="cs-CZ" sz="2000" i="1" dirty="0" smtClean="0"/>
              <a:t> </a:t>
            </a:r>
            <a:r>
              <a:rPr lang="cs-CZ" sz="2000" i="1" dirty="0" err="1"/>
              <a:t>bogu</a:t>
            </a:r>
            <a:r>
              <a:rPr lang="cs-CZ" sz="2000" i="1" dirty="0"/>
              <a:t> i </a:t>
            </a:r>
            <a:r>
              <a:rPr lang="cs-CZ" sz="2000" i="1" dirty="0" err="1" smtClean="0"/>
              <a:t>s</a:t>
            </a:r>
            <a:r>
              <a:rPr lang="cs-CZ" sz="2000" i="1" dirty="0" err="1" smtClean="0">
                <a:solidFill>
                  <a:srgbClr val="FF0000"/>
                </a:solidFill>
              </a:rPr>
              <a:t>v</a:t>
            </a:r>
            <a:r>
              <a:rPr lang="cs-CZ" sz="2000" i="1" dirty="0" err="1">
                <a:solidFill>
                  <a:srgbClr val="FF0000"/>
                </a:solidFill>
              </a:rPr>
              <a:t>´</a:t>
            </a:r>
            <a:r>
              <a:rPr lang="cs-CZ" sz="2000" i="1" dirty="0" err="1" smtClean="0"/>
              <a:t>atému</a:t>
            </a:r>
            <a:r>
              <a:rPr lang="cs-CZ" sz="2000" i="1" dirty="0" smtClean="0"/>
              <a:t> </a:t>
            </a:r>
            <a:r>
              <a:rPr lang="cs-CZ" sz="2000" i="1" dirty="0" err="1"/>
              <a:t>Ščepánu</a:t>
            </a:r>
            <a:r>
              <a:rPr lang="cs-CZ" sz="2000" i="1" dirty="0"/>
              <a:t> se dvěma </a:t>
            </a:r>
            <a:r>
              <a:rPr lang="cs-CZ" sz="2000" i="1" dirty="0" err="1"/>
              <a:t>dušníkoma</a:t>
            </a:r>
            <a:r>
              <a:rPr lang="cs-CZ" sz="2000" i="1" dirty="0"/>
              <a:t>, </a:t>
            </a:r>
            <a:r>
              <a:rPr lang="cs-CZ" sz="2000" i="1" dirty="0" err="1"/>
              <a:t>Bogučej</a:t>
            </a:r>
            <a:r>
              <a:rPr lang="cs-CZ" sz="2000" i="1" dirty="0" err="1">
                <a:solidFill>
                  <a:srgbClr val="FF0000"/>
                </a:solidFill>
              </a:rPr>
              <a:t>a</a:t>
            </a:r>
            <a:r>
              <a:rPr lang="cs-CZ" sz="2000" i="1" dirty="0"/>
              <a:t> a </a:t>
            </a:r>
            <a:r>
              <a:rPr lang="cs-CZ" sz="2000" i="1" dirty="0" err="1"/>
              <a:t>Sedlat</a:t>
            </a:r>
            <a:r>
              <a:rPr lang="cs-CZ" sz="2000" i="1" dirty="0" err="1">
                <a:solidFill>
                  <a:srgbClr val="FF0000"/>
                </a:solidFill>
              </a:rPr>
              <a:t>u</a:t>
            </a:r>
            <a:r>
              <a:rPr lang="cs-CZ" sz="2000" i="1" dirty="0"/>
              <a:t>.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pPr marL="72000" indent="0">
              <a:buNone/>
            </a:pPr>
            <a:r>
              <a:rPr lang="cs-CZ" sz="2000" dirty="0" smtClean="0"/>
              <a:t>Zdroj:  </a:t>
            </a:r>
            <a:r>
              <a:rPr lang="cs-CZ" sz="2000" dirty="0">
                <a:hlinkClick r:id="rId2"/>
              </a:rPr>
              <a:t>http://ff.ujep.cz/kapitula/dejiny.php</a:t>
            </a:r>
            <a:endParaRPr lang="cs-CZ" sz="2000" dirty="0"/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40" r="300" b="74811"/>
          <a:stretch/>
        </p:blipFill>
        <p:spPr>
          <a:xfrm>
            <a:off x="-58272" y="887507"/>
            <a:ext cx="12133731" cy="200335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auto">
          <a:xfrm>
            <a:off x="484094" y="1821947"/>
            <a:ext cx="11604812" cy="97108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9282"/>
            <a:ext cx="11059200" cy="431990"/>
          </a:xfrm>
        </p:spPr>
        <p:txBody>
          <a:bodyPr/>
          <a:lstStyle/>
          <a:p>
            <a:r>
              <a:rPr lang="cs-CZ" dirty="0" smtClean="0"/>
              <a:t>Raná stará čeština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250576"/>
            <a:ext cx="11777999" cy="4477871"/>
          </a:xfrm>
        </p:spPr>
        <p:txBody>
          <a:bodyPr/>
          <a:lstStyle/>
          <a:p>
            <a:r>
              <a:rPr lang="cs-CZ" sz="2000" dirty="0" smtClean="0"/>
              <a:t>v tomto období postupně proniká kulturní čeština do oblasti psaných textů, </a:t>
            </a:r>
          </a:p>
          <a:p>
            <a:endParaRPr lang="cs-CZ" sz="2000" dirty="0"/>
          </a:p>
          <a:p>
            <a:r>
              <a:rPr lang="cs-CZ" sz="2000" dirty="0" smtClean="0"/>
              <a:t>základem tohoto jazyka byl </a:t>
            </a:r>
            <a:r>
              <a:rPr lang="cs-CZ" sz="2000" dirty="0"/>
              <a:t>jazyk </a:t>
            </a:r>
            <a:r>
              <a:rPr lang="cs-CZ" sz="2000" dirty="0" smtClean="0"/>
              <a:t>středních Čech (Prahy), jazyk jednotný a málo nářečně diferencovaný,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sz="2000" dirty="0" smtClean="0"/>
              <a:t>čeština </a:t>
            </a:r>
            <a:r>
              <a:rPr lang="cs-CZ" sz="2000" dirty="0"/>
              <a:t>se během těchto dvou století dokonale připravila pro funkci literárního </a:t>
            </a:r>
            <a:r>
              <a:rPr lang="cs-CZ" sz="2000" dirty="0" smtClean="0"/>
              <a:t>jazyka, </a:t>
            </a:r>
          </a:p>
          <a:p>
            <a:endParaRPr lang="cs-CZ" sz="2000" dirty="0"/>
          </a:p>
          <a:p>
            <a:r>
              <a:rPr lang="cs-CZ" sz="2000" dirty="0" smtClean="0"/>
              <a:t>stimulem </a:t>
            </a:r>
            <a:r>
              <a:rPr lang="cs-CZ" sz="2000" dirty="0"/>
              <a:t>k tomu procesu byla </a:t>
            </a:r>
            <a:r>
              <a:rPr lang="cs-CZ" sz="2000" dirty="0" smtClean="0"/>
              <a:t>nepochybně dohasínající tradice </a:t>
            </a:r>
            <a:r>
              <a:rPr lang="cs-CZ" sz="2000" dirty="0"/>
              <a:t>staroslověnštiny </a:t>
            </a:r>
            <a:r>
              <a:rPr lang="cs-CZ" sz="2000" dirty="0" smtClean="0"/>
              <a:t>(zakázané institucionálně 1097), především tedy kolektivní paměť, že se slovanský jazyk může užívat ve sféře psaných textů.</a:t>
            </a: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7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Přípisky – svatojiřská chorální kniha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14401"/>
            <a:ext cx="11706777" cy="4923470"/>
          </a:xfrm>
        </p:spPr>
        <p:txBody>
          <a:bodyPr/>
          <a:lstStyle/>
          <a:p>
            <a:r>
              <a:rPr lang="cs-CZ" sz="2000" dirty="0" smtClean="0"/>
              <a:t>zřejmě znuděná novicka, která komentovala dění v klášteře, občas spojené s obrázky</a:t>
            </a:r>
          </a:p>
          <a:p>
            <a:endParaRPr lang="cs-CZ" sz="2000" dirty="0"/>
          </a:p>
          <a:p>
            <a:pPr marL="72000" indent="0">
              <a:buNone/>
            </a:pPr>
            <a:r>
              <a:rPr lang="cs-CZ" sz="2000" dirty="0" smtClean="0"/>
              <a:t>&lt;</a:t>
            </a:r>
            <a:r>
              <a:rPr lang="cs-CZ" sz="2000" dirty="0" err="1" smtClean="0"/>
              <a:t>berhel</a:t>
            </a:r>
            <a:r>
              <a:rPr lang="cs-CZ" sz="2000" dirty="0" smtClean="0"/>
              <a:t> </a:t>
            </a:r>
            <a:r>
              <a:rPr lang="cs-CZ" sz="2000" dirty="0" err="1" smtClean="0"/>
              <a:t>socius</a:t>
            </a:r>
            <a:r>
              <a:rPr lang="cs-CZ" sz="2000" dirty="0" smtClean="0"/>
              <a:t> </a:t>
            </a:r>
            <a:r>
              <a:rPr lang="cs-CZ" sz="2000" dirty="0" err="1" smtClean="0"/>
              <a:t>uiti</a:t>
            </a:r>
            <a:r>
              <a:rPr lang="cs-CZ" sz="2000" dirty="0" smtClean="0"/>
              <a:t>&gt; </a:t>
            </a:r>
            <a:r>
              <a:rPr lang="cs-CZ" sz="2000" i="1" dirty="0" err="1" smtClean="0"/>
              <a:t>Berhel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socius</a:t>
            </a:r>
            <a:r>
              <a:rPr lang="cs-CZ" sz="2000" i="1" dirty="0" smtClean="0"/>
              <a:t> Viti</a:t>
            </a:r>
          </a:p>
          <a:p>
            <a:pPr marL="72000" indent="0">
              <a:buNone/>
            </a:pPr>
            <a:r>
              <a:rPr lang="cs-CZ" sz="2000" dirty="0" smtClean="0"/>
              <a:t>&lt;</a:t>
            </a:r>
            <a:r>
              <a:rPr lang="cs-CZ" sz="2000" dirty="0" err="1" smtClean="0"/>
              <a:t>scerni</a:t>
            </a:r>
            <a:r>
              <a:rPr lang="cs-CZ" sz="2000" dirty="0" smtClean="0"/>
              <a:t> </a:t>
            </a:r>
            <a:r>
              <a:rPr lang="cs-CZ" sz="2000" dirty="0" err="1" smtClean="0"/>
              <a:t>yaco</a:t>
            </a:r>
            <a:r>
              <a:rPr lang="cs-CZ" sz="2000" dirty="0" smtClean="0"/>
              <a:t> </a:t>
            </a:r>
            <a:r>
              <a:rPr lang="cs-CZ" sz="2000" dirty="0" err="1" smtClean="0"/>
              <a:t>zmek</a:t>
            </a:r>
            <a:r>
              <a:rPr lang="cs-CZ" sz="2000" dirty="0" smtClean="0"/>
              <a:t>&gt;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sčerní</a:t>
            </a:r>
            <a:r>
              <a:rPr lang="cs-CZ" sz="2000" i="1" dirty="0" smtClean="0"/>
              <a:t> jako </a:t>
            </a:r>
            <a:r>
              <a:rPr lang="cs-CZ" sz="2000" i="1" dirty="0" err="1" smtClean="0"/>
              <a:t>zmek</a:t>
            </a:r>
            <a:endParaRPr lang="cs-CZ" sz="2000" i="1" dirty="0"/>
          </a:p>
          <a:p>
            <a:endParaRPr lang="cs-CZ" sz="2000" i="1" dirty="0" smtClean="0"/>
          </a:p>
          <a:p>
            <a:pPr marL="72000" indent="0">
              <a:buNone/>
            </a:pPr>
            <a:endParaRPr lang="cs-CZ" sz="2000" i="1" dirty="0" smtClean="0"/>
          </a:p>
          <a:p>
            <a:pPr marL="72000" indent="0">
              <a:buNone/>
            </a:pPr>
            <a:endParaRPr lang="cs-CZ" sz="2000" i="1" dirty="0"/>
          </a:p>
          <a:p>
            <a:pPr marL="72000" indent="0">
              <a:buNone/>
            </a:pPr>
            <a:r>
              <a:rPr lang="cs-CZ" sz="1400" dirty="0" err="1" smtClean="0"/>
              <a:t>Flašhans</a:t>
            </a:r>
            <a:r>
              <a:rPr lang="cs-CZ" sz="1400" dirty="0"/>
              <a:t>, V. </a:t>
            </a:r>
            <a:r>
              <a:rPr lang="cs-CZ" sz="1400" i="1" dirty="0"/>
              <a:t>Písemnictví české slovem i obrazem od nejdávnějších dob až po naše časy</a:t>
            </a:r>
            <a:r>
              <a:rPr lang="cs-CZ" sz="1400" dirty="0"/>
              <a:t> 1. 1901.</a:t>
            </a:r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r>
              <a:rPr lang="cs-CZ" sz="2000" dirty="0" smtClean="0"/>
              <a:t>Další přípisky:</a:t>
            </a:r>
            <a:endParaRPr lang="cs-CZ" sz="2000" dirty="0"/>
          </a:p>
          <a:p>
            <a:pPr marL="72000" indent="0">
              <a:buNone/>
            </a:pPr>
            <a:r>
              <a:rPr lang="cs-CZ" sz="2000" i="1" dirty="0" err="1" smtClean="0"/>
              <a:t>Aldík</a:t>
            </a:r>
            <a:r>
              <a:rPr lang="cs-CZ" sz="2000" i="1" dirty="0" smtClean="0"/>
              <a:t> </a:t>
            </a:r>
            <a:r>
              <a:rPr lang="cs-CZ" sz="2000" i="1" dirty="0"/>
              <a:t>krásen jako </a:t>
            </a:r>
            <a:r>
              <a:rPr lang="cs-CZ" sz="2000" i="1" dirty="0" err="1"/>
              <a:t>anjelík</a:t>
            </a:r>
            <a:r>
              <a:rPr lang="cs-CZ" sz="2000" i="1" dirty="0"/>
              <a:t>, jenž u blátě se </a:t>
            </a:r>
            <a:r>
              <a:rPr lang="cs-CZ" sz="2000" i="1" dirty="0" err="1"/>
              <a:t>válé</a:t>
            </a:r>
            <a:r>
              <a:rPr lang="cs-CZ" sz="2000" i="1" dirty="0"/>
              <a:t>. Tet </a:t>
            </a:r>
            <a:r>
              <a:rPr lang="cs-CZ" sz="2000" i="1" dirty="0" err="1"/>
              <a:t>anjelík</a:t>
            </a:r>
            <a:r>
              <a:rPr lang="cs-CZ" sz="2000" i="1" dirty="0"/>
              <a:t> </a:t>
            </a:r>
            <a:r>
              <a:rPr lang="cs-CZ" sz="2000" i="1" dirty="0" err="1"/>
              <a:t>jmieše</a:t>
            </a:r>
            <a:r>
              <a:rPr lang="cs-CZ" sz="2000" i="1" dirty="0"/>
              <a:t> </a:t>
            </a:r>
            <a:r>
              <a:rPr lang="cs-CZ" sz="2000" i="1" dirty="0" smtClean="0"/>
              <a:t>lokty, </a:t>
            </a:r>
            <a:r>
              <a:rPr lang="cs-CZ" sz="2000" i="1" dirty="0" err="1" smtClean="0"/>
              <a:t>ptilík</a:t>
            </a:r>
            <a:r>
              <a:rPr lang="cs-CZ" sz="2000" i="1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??</a:t>
            </a:r>
            <a:endParaRPr lang="cs-CZ" sz="2000" i="1" dirty="0">
              <a:solidFill>
                <a:srgbClr val="FF0000"/>
              </a:solidFill>
            </a:endParaRPr>
          </a:p>
          <a:p>
            <a:pPr marL="72000" indent="0">
              <a:buNone/>
            </a:pPr>
            <a:r>
              <a:rPr lang="cs-CZ" sz="2000" i="1" dirty="0" err="1" smtClean="0"/>
              <a:t>Lector</a:t>
            </a:r>
            <a:r>
              <a:rPr lang="cs-CZ" sz="2000" i="1" dirty="0" smtClean="0"/>
              <a:t> </a:t>
            </a:r>
            <a:r>
              <a:rPr lang="cs-CZ" sz="2000" i="1" dirty="0" err="1"/>
              <a:t>Vitus</a:t>
            </a:r>
            <a:r>
              <a:rPr lang="cs-CZ" sz="2000" i="1" dirty="0"/>
              <a:t> </a:t>
            </a:r>
            <a:r>
              <a:rPr lang="cs-CZ" sz="2000" i="1" dirty="0" smtClean="0"/>
              <a:t>(ne)krásný </a:t>
            </a:r>
            <a:r>
              <a:rPr lang="cs-CZ" sz="2000" i="1" dirty="0"/>
              <a:t>kurvy syn.</a:t>
            </a:r>
          </a:p>
          <a:p>
            <a:endParaRPr lang="cs-CZ" sz="200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6" t="29173" r="18824" b="26382"/>
          <a:stretch/>
        </p:blipFill>
        <p:spPr>
          <a:xfrm rot="5400000">
            <a:off x="5916460" y="1920099"/>
            <a:ext cx="2512015" cy="1764639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 bwMode="auto">
          <a:xfrm flipV="1">
            <a:off x="4800600" y="1909483"/>
            <a:ext cx="1613647" cy="1344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>
            <a:off x="4800600" y="2474259"/>
            <a:ext cx="1694329" cy="12774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98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820268"/>
            <a:ext cx="11059200" cy="431990"/>
          </a:xfrm>
        </p:spPr>
        <p:txBody>
          <a:bodyPr/>
          <a:lstStyle/>
          <a:p>
            <a:r>
              <a:rPr lang="cs-CZ" dirty="0" smtClean="0"/>
              <a:t>Cisiojany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19517"/>
            <a:ext cx="11706777" cy="4318353"/>
          </a:xfrm>
        </p:spPr>
        <p:txBody>
          <a:bodyPr/>
          <a:lstStyle/>
          <a:p>
            <a:r>
              <a:rPr lang="cs-CZ" sz="2000" dirty="0" smtClean="0"/>
              <a:t>cisiojany – kalendáře složené ve 12 hexametrech podle měsíců, pořadí slabiky znamenalo datum v měsíci, na které připadá svátek jmenovaného světce nebo světice </a:t>
            </a:r>
          </a:p>
          <a:p>
            <a:r>
              <a:rPr lang="cs-CZ" sz="2000" dirty="0" smtClean="0"/>
              <a:t>nejstarší ze 13. stol. (poněkud nemotorné),</a:t>
            </a:r>
          </a:p>
          <a:p>
            <a:r>
              <a:rPr lang="cs-CZ" sz="2000" b="1" dirty="0" smtClean="0"/>
              <a:t>srpen</a:t>
            </a:r>
            <a:r>
              <a:rPr lang="cs-CZ" sz="2000" dirty="0" smtClean="0"/>
              <a:t>: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350"/>
              </p:ext>
            </p:extLst>
          </p:nvPr>
        </p:nvGraphicFramePr>
        <p:xfrm>
          <a:off x="1223682" y="3626946"/>
          <a:ext cx="8794373" cy="2080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8153">
                  <a:extLst>
                    <a:ext uri="{9D8B030D-6E8A-4147-A177-3AD203B41FA5}">
                      <a16:colId xmlns:a16="http://schemas.microsoft.com/office/drawing/2014/main" val="1813199670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377804475"/>
                    </a:ext>
                  </a:extLst>
                </a:gridCol>
                <a:gridCol w="1442676">
                  <a:extLst>
                    <a:ext uri="{9D8B030D-6E8A-4147-A177-3AD203B41FA5}">
                      <a16:colId xmlns:a16="http://schemas.microsoft.com/office/drawing/2014/main" val="3109501273"/>
                    </a:ext>
                  </a:extLst>
                </a:gridCol>
                <a:gridCol w="1256339">
                  <a:extLst>
                    <a:ext uri="{9D8B030D-6E8A-4147-A177-3AD203B41FA5}">
                      <a16:colId xmlns:a16="http://schemas.microsoft.com/office/drawing/2014/main" val="1921771918"/>
                    </a:ext>
                  </a:extLst>
                </a:gridCol>
                <a:gridCol w="1348550">
                  <a:extLst>
                    <a:ext uri="{9D8B030D-6E8A-4147-A177-3AD203B41FA5}">
                      <a16:colId xmlns:a16="http://schemas.microsoft.com/office/drawing/2014/main" val="181037480"/>
                    </a:ext>
                  </a:extLst>
                </a:gridCol>
                <a:gridCol w="1411941">
                  <a:extLst>
                    <a:ext uri="{9D8B030D-6E8A-4147-A177-3AD203B41FA5}">
                      <a16:colId xmlns:a16="http://schemas.microsoft.com/office/drawing/2014/main" val="2367209292"/>
                    </a:ext>
                  </a:extLst>
                </a:gridCol>
                <a:gridCol w="1008526">
                  <a:extLst>
                    <a:ext uri="{9D8B030D-6E8A-4147-A177-3AD203B41FA5}">
                      <a16:colId xmlns:a16="http://schemas.microsoft.com/office/drawing/2014/main" val="4205763482"/>
                    </a:ext>
                  </a:extLst>
                </a:gridCol>
              </a:tblGrid>
              <a:tr h="38227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  1.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   2.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  3.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 4.  5. 6.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 7.  8.  9.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10. 11.</a:t>
                      </a:r>
                      <a:r>
                        <a:rPr lang="cs-CZ" sz="1600" baseline="0" dirty="0" smtClean="0"/>
                        <a:t> 12.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13. 14.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517879"/>
                  </a:ext>
                </a:extLst>
              </a:tr>
              <a:tr h="463124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Petr </a:t>
                      </a:r>
                    </a:p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tmu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Ščep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nalezen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podjímá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Laurenec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oheň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97764"/>
                  </a:ext>
                </a:extLst>
              </a:tr>
              <a:tr h="328275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15. 16. 17.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18.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19. 20. 21.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22. 23.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24. 25. 26.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27.  28.  29.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30. 31.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72844"/>
                  </a:ext>
                </a:extLst>
              </a:tr>
              <a:tr h="661606"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Ma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ri</a:t>
                      </a:r>
                      <a:r>
                        <a:rPr lang="cs-CZ" sz="2000" dirty="0" smtClean="0"/>
                        <a:t> 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juž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na nebe.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Dere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Bartolo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Hlavu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otdal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7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0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431989"/>
            <a:ext cx="11059200" cy="431990"/>
          </a:xfrm>
        </p:spPr>
        <p:txBody>
          <a:bodyPr/>
          <a:lstStyle/>
          <a:p>
            <a:r>
              <a:rPr lang="cs-CZ" dirty="0" smtClean="0"/>
              <a:t>Zápisky pasovského děkana A. </a:t>
            </a:r>
            <a:r>
              <a:rPr lang="cs-CZ" dirty="0" err="1" smtClean="0"/>
              <a:t>Behama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53987"/>
            <a:ext cx="11706777" cy="4183883"/>
          </a:xfrm>
        </p:spPr>
        <p:txBody>
          <a:bodyPr/>
          <a:lstStyle/>
          <a:p>
            <a:r>
              <a:rPr lang="cs-CZ" sz="2000" dirty="0" smtClean="0"/>
              <a:t>stoupenec papežského tábora – protivník císaře,</a:t>
            </a:r>
          </a:p>
          <a:p>
            <a:endParaRPr lang="cs-CZ" sz="2000" dirty="0" smtClean="0"/>
          </a:p>
          <a:p>
            <a:r>
              <a:rPr lang="cs-CZ" sz="2000" dirty="0" smtClean="0"/>
              <a:t>vedl si tajný zápisník, do kterého vkládal česky informace, u kterých chtěl, aby nebyly srozumitelné,</a:t>
            </a:r>
          </a:p>
          <a:p>
            <a:endParaRPr lang="cs-CZ" sz="2000" dirty="0" smtClean="0"/>
          </a:p>
          <a:p>
            <a:r>
              <a:rPr lang="cs-CZ" sz="2000" dirty="0" smtClean="0"/>
              <a:t>zejména údaje o majetku,</a:t>
            </a:r>
          </a:p>
          <a:p>
            <a:endParaRPr lang="cs-CZ" sz="2000" dirty="0" smtClean="0"/>
          </a:p>
          <a:p>
            <a:r>
              <a:rPr lang="cs-CZ" sz="2000" dirty="0" smtClean="0"/>
              <a:t>jeho čeština „zvláštní“</a:t>
            </a: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 algn="ctr">
              <a:buNone/>
            </a:pPr>
            <a:r>
              <a:rPr lang="cs-CZ" sz="2000" i="1" dirty="0" err="1" smtClean="0"/>
              <a:t>mo</a:t>
            </a:r>
            <a:r>
              <a:rPr lang="cs-CZ" sz="2000" i="1" dirty="0" err="1" smtClean="0">
                <a:solidFill>
                  <a:srgbClr val="C00000"/>
                </a:solidFill>
              </a:rPr>
              <a:t>s</a:t>
            </a:r>
            <a:r>
              <a:rPr lang="cs-CZ" sz="2000" i="1" dirty="0" err="1" smtClean="0"/>
              <a:t>ny</a:t>
            </a:r>
            <a:r>
              <a:rPr lang="cs-CZ" sz="2000" i="1" dirty="0" smtClean="0"/>
              <a:t> za </a:t>
            </a:r>
            <a:r>
              <a:rPr lang="cs-CZ" sz="2000" i="1" dirty="0" err="1" smtClean="0"/>
              <a:t>kenihami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devadesati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grivny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zelata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co</a:t>
            </a:r>
            <a:r>
              <a:rPr lang="cs-CZ" sz="2000" i="1" dirty="0" err="1" smtClean="0">
                <a:solidFill>
                  <a:srgbClr val="C00000"/>
                </a:solidFill>
              </a:rPr>
              <a:t>s</a:t>
            </a:r>
            <a:r>
              <a:rPr lang="cs-CZ" sz="2000" i="1" dirty="0" err="1" smtClean="0"/>
              <a:t>uch</a:t>
            </a:r>
            <a:r>
              <a:rPr lang="cs-CZ" sz="2000" i="1" dirty="0" smtClean="0"/>
              <a:t> de </a:t>
            </a:r>
            <a:r>
              <a:rPr lang="cs-CZ" sz="2000" i="1" dirty="0" err="1" smtClean="0"/>
              <a:t>li</a:t>
            </a:r>
            <a:r>
              <a:rPr lang="cs-CZ" sz="2000" i="1" dirty="0" err="1" smtClean="0">
                <a:solidFill>
                  <a:srgbClr val="C00000"/>
                </a:solidFill>
              </a:rPr>
              <a:t>s</a:t>
            </a:r>
            <a:r>
              <a:rPr lang="cs-CZ" sz="2000" i="1" dirty="0" err="1" smtClean="0"/>
              <a:t>ca</a:t>
            </a:r>
            <a:r>
              <a:rPr lang="cs-CZ" sz="2000" i="1" dirty="0" smtClean="0"/>
              <a:t> 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077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6"/>
            <a:ext cx="11059200" cy="431990"/>
          </a:xfrm>
        </p:spPr>
        <p:txBody>
          <a:bodyPr/>
          <a:lstStyle/>
          <a:p>
            <a:r>
              <a:rPr lang="cs-CZ" dirty="0" smtClean="0"/>
              <a:t>První pokusy o překlad biblického textu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4341" y="847165"/>
            <a:ext cx="11580777" cy="4908175"/>
          </a:xfrm>
        </p:spPr>
        <p:txBody>
          <a:bodyPr/>
          <a:lstStyle/>
          <a:p>
            <a:r>
              <a:rPr lang="cs-CZ" sz="2000" dirty="0" smtClean="0"/>
              <a:t>nejprve </a:t>
            </a:r>
            <a:r>
              <a:rPr lang="cs-CZ" sz="2000" dirty="0"/>
              <a:t>byly překládány</a:t>
            </a:r>
            <a:r>
              <a:rPr lang="cs-CZ" sz="2000" b="1" dirty="0"/>
              <a:t> </a:t>
            </a:r>
            <a:r>
              <a:rPr lang="cs-CZ" sz="2000" dirty="0"/>
              <a:t>žaltáře, protože byly určeny ke zpěvu při </a:t>
            </a:r>
            <a:r>
              <a:rPr lang="cs-CZ" sz="2000" dirty="0" smtClean="0"/>
              <a:t>bohoslužbě, </a:t>
            </a:r>
          </a:p>
          <a:p>
            <a:endParaRPr lang="cs-CZ" sz="2000" dirty="0" smtClean="0"/>
          </a:p>
          <a:p>
            <a:r>
              <a:rPr lang="cs-CZ" sz="2000" dirty="0" smtClean="0"/>
              <a:t>první </a:t>
            </a:r>
            <a:r>
              <a:rPr lang="cs-CZ" sz="2000" dirty="0"/>
              <a:t>překladatelské pokusy spadají právě </a:t>
            </a:r>
            <a:r>
              <a:rPr lang="cs-CZ" sz="2000" dirty="0" smtClean="0"/>
              <a:t>nejspíš do </a:t>
            </a:r>
            <a:r>
              <a:rPr lang="cs-CZ" sz="2000" dirty="0"/>
              <a:t>konce 13. stol</a:t>
            </a:r>
            <a:r>
              <a:rPr lang="cs-CZ" sz="2000" dirty="0" smtClean="0"/>
              <a:t>., a to pro potřeby šlechtičen, </a:t>
            </a:r>
            <a:r>
              <a:rPr lang="cs-CZ" sz="2000" dirty="0"/>
              <a:t>které neuměly </a:t>
            </a:r>
            <a:r>
              <a:rPr lang="cs-CZ" sz="2000" dirty="0" smtClean="0"/>
              <a:t>latinsky,</a:t>
            </a:r>
          </a:p>
          <a:p>
            <a:endParaRPr lang="cs-CZ" sz="2000" dirty="0" smtClean="0"/>
          </a:p>
          <a:p>
            <a:r>
              <a:rPr lang="cs-CZ" sz="2000" dirty="0" smtClean="0"/>
              <a:t>pět </a:t>
            </a:r>
            <a:r>
              <a:rPr lang="cs-CZ" sz="2000" dirty="0"/>
              <a:t>nejstarších rukopisných překladů žaltáře dochovaných ze 14. stol. jsou </a:t>
            </a:r>
            <a:r>
              <a:rPr lang="cs-CZ" sz="2000" dirty="0" smtClean="0"/>
              <a:t>považovány za mladší </a:t>
            </a:r>
            <a:r>
              <a:rPr lang="cs-CZ" sz="2000" dirty="0"/>
              <a:t>opisy </a:t>
            </a:r>
            <a:r>
              <a:rPr lang="cs-CZ" sz="2000" dirty="0" smtClean="0"/>
              <a:t>výchozího textu z </a:t>
            </a:r>
            <a:r>
              <a:rPr lang="cs-CZ" sz="2000" dirty="0"/>
              <a:t>konce stol. 13</a:t>
            </a:r>
            <a:r>
              <a:rPr lang="cs-CZ" sz="2000" dirty="0" smtClean="0"/>
              <a:t>.,</a:t>
            </a:r>
          </a:p>
          <a:p>
            <a:endParaRPr lang="cs-CZ" sz="2000" dirty="0" smtClean="0"/>
          </a:p>
          <a:p>
            <a:r>
              <a:rPr lang="cs-CZ" sz="2000" dirty="0" smtClean="0"/>
              <a:t>jeden z mladších přepisů, </a:t>
            </a:r>
            <a:r>
              <a:rPr lang="cs-CZ" sz="2000" i="1" dirty="0"/>
              <a:t>Žaltář </a:t>
            </a:r>
            <a:r>
              <a:rPr lang="cs-CZ" sz="2000" i="1" dirty="0" err="1" smtClean="0"/>
              <a:t>wittenberský</a:t>
            </a:r>
            <a:r>
              <a:rPr lang="cs-CZ" sz="2000" i="1" dirty="0" smtClean="0"/>
              <a:t> </a:t>
            </a:r>
            <a:r>
              <a:rPr lang="cs-CZ" sz="2000" dirty="0" smtClean="0"/>
              <a:t>(z</a:t>
            </a:r>
            <a:r>
              <a:rPr lang="cs-CZ" sz="2000" dirty="0"/>
              <a:t> poloviny 14. stol</a:t>
            </a:r>
            <a:r>
              <a:rPr lang="cs-CZ" sz="2000" dirty="0" smtClean="0"/>
              <a:t>.), </a:t>
            </a:r>
            <a:r>
              <a:rPr lang="cs-CZ" sz="2000" dirty="0"/>
              <a:t>svou grafickou podobou naznačuje způsob svého </a:t>
            </a:r>
            <a:r>
              <a:rPr lang="cs-CZ" sz="2000" dirty="0" smtClean="0"/>
              <a:t>vzniku: český </a:t>
            </a:r>
            <a:r>
              <a:rPr lang="cs-CZ" sz="2000" dirty="0"/>
              <a:t>text je vepsán červeně mezi řádky textu latinského, tedy má povahu glos. </a:t>
            </a:r>
          </a:p>
        </p:txBody>
      </p:sp>
    </p:spTree>
    <p:extLst>
      <p:ext uri="{BB962C8B-B14F-4D97-AF65-F5344CB8AC3E}">
        <p14:creationId xmlns:p14="http://schemas.microsoft.com/office/powerpoint/2010/main" val="37502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4775"/>
            <a:ext cx="11059200" cy="431990"/>
          </a:xfrm>
        </p:spPr>
        <p:txBody>
          <a:bodyPr/>
          <a:lstStyle/>
          <a:p>
            <a:r>
              <a:rPr lang="cs-CZ" dirty="0" smtClean="0"/>
              <a:t>Administrativní oblast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1" y="1465729"/>
            <a:ext cx="11621118" cy="4289611"/>
          </a:xfrm>
        </p:spPr>
        <p:txBody>
          <a:bodyPr/>
          <a:lstStyle/>
          <a:p>
            <a:r>
              <a:rPr lang="cs-CZ" sz="2000" dirty="0" smtClean="0"/>
              <a:t>ve sféře psaných textů vládne latina,</a:t>
            </a:r>
          </a:p>
          <a:p>
            <a:endParaRPr lang="cs-CZ" sz="2000" dirty="0"/>
          </a:p>
          <a:p>
            <a:r>
              <a:rPr lang="cs-CZ" sz="2000" dirty="0" smtClean="0"/>
              <a:t>v oblasti církevního práva a kancelářské praxi také latina,</a:t>
            </a:r>
          </a:p>
          <a:p>
            <a:endParaRPr lang="cs-CZ" sz="2000" dirty="0"/>
          </a:p>
          <a:p>
            <a:r>
              <a:rPr lang="cs-CZ" sz="2000" dirty="0" smtClean="0"/>
              <a:t>v souvislosti s německou kolonizací z konce </a:t>
            </a:r>
            <a:r>
              <a:rPr lang="cs-CZ" sz="2000" dirty="0"/>
              <a:t>13. stol </a:t>
            </a:r>
            <a:r>
              <a:rPr lang="cs-CZ" sz="2000" dirty="0" smtClean="0"/>
              <a:t>se v oblasti městského práva postupně etabluje němčina,</a:t>
            </a:r>
          </a:p>
          <a:p>
            <a:endParaRPr lang="cs-CZ" sz="2000" dirty="0"/>
          </a:p>
          <a:p>
            <a:r>
              <a:rPr lang="cs-CZ" sz="2000" dirty="0" smtClean="0"/>
              <a:t>čeština se udržuje v oblasti zemského (královského) práva, které bylo v mluvené podobě vedeno česky.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22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4775"/>
            <a:ext cx="11059200" cy="431990"/>
          </a:xfrm>
        </p:spPr>
        <p:txBody>
          <a:bodyPr/>
          <a:lstStyle/>
          <a:p>
            <a:r>
              <a:rPr lang="cs-CZ" dirty="0" smtClean="0"/>
              <a:t>Administrativní oblast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1" y="1465729"/>
            <a:ext cx="11621118" cy="4289611"/>
          </a:xfrm>
        </p:spPr>
        <p:txBody>
          <a:bodyPr/>
          <a:lstStyle/>
          <a:p>
            <a:r>
              <a:rPr lang="cs-CZ" sz="2000" dirty="0" smtClean="0"/>
              <a:t>ve sféře psaných textů vládne latina,</a:t>
            </a:r>
          </a:p>
          <a:p>
            <a:endParaRPr lang="cs-CZ" sz="2000" dirty="0"/>
          </a:p>
          <a:p>
            <a:r>
              <a:rPr lang="cs-CZ" sz="2000" dirty="0" smtClean="0"/>
              <a:t>v oblasti církevního práva a kancelářské praxi také latina,</a:t>
            </a:r>
          </a:p>
          <a:p>
            <a:endParaRPr lang="cs-CZ" sz="2000" dirty="0"/>
          </a:p>
          <a:p>
            <a:r>
              <a:rPr lang="cs-CZ" sz="2000" dirty="0" smtClean="0"/>
              <a:t>v souvislosti s německou kolonizací z konce </a:t>
            </a:r>
            <a:r>
              <a:rPr lang="cs-CZ" sz="2000" dirty="0"/>
              <a:t>13. stol </a:t>
            </a:r>
            <a:r>
              <a:rPr lang="cs-CZ" sz="2000" dirty="0" smtClean="0"/>
              <a:t>se v oblasti městského práva postupně etabluje němčina,</a:t>
            </a:r>
          </a:p>
          <a:p>
            <a:endParaRPr lang="cs-CZ" sz="2000" dirty="0"/>
          </a:p>
          <a:p>
            <a:r>
              <a:rPr lang="cs-CZ" sz="2000" dirty="0" smtClean="0"/>
              <a:t>čeština se udržuje v oblasti zemského (královského) práva, které bylo v </a:t>
            </a:r>
            <a:r>
              <a:rPr lang="cs-CZ" sz="2000" u="sng" dirty="0" smtClean="0"/>
              <a:t>mluvené podobě</a:t>
            </a:r>
            <a:r>
              <a:rPr lang="cs-CZ" sz="2000" dirty="0" smtClean="0"/>
              <a:t> vedeno česky.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841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4775"/>
            <a:ext cx="11059200" cy="431990"/>
          </a:xfrm>
        </p:spPr>
        <p:txBody>
          <a:bodyPr/>
          <a:lstStyle/>
          <a:p>
            <a:r>
              <a:rPr lang="cs-CZ" dirty="0" smtClean="0"/>
              <a:t>Na sklonku 13. stol. se objevují první texty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1" y="1465729"/>
            <a:ext cx="11621118" cy="4289611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Duchovní skladby</a:t>
            </a:r>
          </a:p>
          <a:p>
            <a:endParaRPr lang="cs-CZ" sz="2000" i="1" dirty="0" smtClean="0"/>
          </a:p>
          <a:p>
            <a:r>
              <a:rPr lang="cs-CZ" sz="2000" i="1" dirty="0" smtClean="0"/>
              <a:t>Píseň ostrovská </a:t>
            </a:r>
            <a:r>
              <a:rPr lang="cs-CZ" sz="2000" dirty="0" smtClean="0"/>
              <a:t>neboli </a:t>
            </a:r>
            <a:r>
              <a:rPr lang="cs-CZ" sz="2000" i="1" dirty="0" smtClean="0"/>
              <a:t>Slovo do světa </a:t>
            </a:r>
            <a:r>
              <a:rPr lang="cs-CZ" sz="2000" i="1" dirty="0" err="1" smtClean="0"/>
              <a:t>stvořenie</a:t>
            </a:r>
            <a:r>
              <a:rPr lang="cs-CZ" sz="2000" dirty="0" smtClean="0"/>
              <a:t>,</a:t>
            </a:r>
          </a:p>
          <a:p>
            <a:endParaRPr lang="cs-CZ" sz="2000" dirty="0" smtClean="0"/>
          </a:p>
          <a:p>
            <a:r>
              <a:rPr lang="cs-CZ" sz="2000" i="1" dirty="0" smtClean="0"/>
              <a:t>Kunhutina modlitba </a:t>
            </a:r>
            <a:r>
              <a:rPr lang="cs-CZ" sz="2000" dirty="0" smtClean="0"/>
              <a:t>neboli </a:t>
            </a:r>
            <a:r>
              <a:rPr lang="cs-CZ" sz="2000" i="1" dirty="0" err="1" smtClean="0"/>
              <a:t>Vítaj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kráĺu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všemohúcí</a:t>
            </a:r>
            <a:r>
              <a:rPr lang="cs-CZ" sz="2000" dirty="0" smtClean="0"/>
              <a:t>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1565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15153"/>
            <a:ext cx="11059200" cy="431990"/>
          </a:xfrm>
        </p:spPr>
        <p:txBody>
          <a:bodyPr/>
          <a:lstStyle/>
          <a:p>
            <a:r>
              <a:rPr lang="cs-CZ" i="1" dirty="0"/>
              <a:t>Píseň ostrovská </a:t>
            </a:r>
            <a:r>
              <a:rPr lang="cs-CZ" dirty="0" smtClean="0"/>
              <a:t>=</a:t>
            </a:r>
            <a:r>
              <a:rPr lang="cs-CZ" i="1" dirty="0" smtClean="0"/>
              <a:t>Slovo </a:t>
            </a:r>
            <a:r>
              <a:rPr lang="cs-CZ" i="1" dirty="0"/>
              <a:t>do světa </a:t>
            </a:r>
            <a:r>
              <a:rPr lang="cs-CZ" i="1" dirty="0" err="1" smtClean="0"/>
              <a:t>stvořenie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81635"/>
            <a:ext cx="11621119" cy="4773705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Opis z konce 13. stol., předloha snad 1260 – 1290.</a:t>
            </a:r>
          </a:p>
          <a:p>
            <a:pPr marL="72000" indent="0">
              <a:buNone/>
            </a:pPr>
            <a:r>
              <a:rPr lang="cs-CZ" sz="2000" dirty="0" smtClean="0"/>
              <a:t>Nejspíš překlad latinského pretextu, ten však není znám. Nejspíš píseň (schází notace, ale nachází se v kontextu jiných latinských písní. </a:t>
            </a:r>
          </a:p>
          <a:p>
            <a:pPr marL="72000" indent="0">
              <a:buNone/>
            </a:pPr>
            <a:r>
              <a:rPr lang="cs-CZ" sz="2000" dirty="0" smtClean="0"/>
              <a:t>Velmi jednoduchý styl, který kontrastuje s velmi komplikovaným námětem, jímž je Logos.</a:t>
            </a: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r>
              <a:rPr lang="cs-CZ" sz="1400" dirty="0" smtClean="0"/>
              <a:t>Vintr, J. </a:t>
            </a:r>
            <a:r>
              <a:rPr lang="cs-CZ" sz="1400" i="1" dirty="0" smtClean="0"/>
              <a:t>Ostrovské rukopisy</a:t>
            </a:r>
            <a:r>
              <a:rPr lang="cs-CZ" sz="1400" dirty="0" smtClean="0"/>
              <a:t>.</a:t>
            </a:r>
          </a:p>
          <a:p>
            <a:pPr marL="72000" indent="0">
              <a:buNone/>
            </a:pPr>
            <a:r>
              <a:rPr lang="cs-CZ" sz="1400" dirty="0" smtClean="0"/>
              <a:t> 2014.</a:t>
            </a:r>
            <a:endParaRPr lang="cs-CZ" sz="1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8" t="40784" r="14018" b="30589"/>
          <a:stretch/>
        </p:blipFill>
        <p:spPr>
          <a:xfrm>
            <a:off x="3178538" y="2915680"/>
            <a:ext cx="8574191" cy="35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85798"/>
            <a:ext cx="11059200" cy="431990"/>
          </a:xfrm>
        </p:spPr>
        <p:txBody>
          <a:bodyPr/>
          <a:lstStyle/>
          <a:p>
            <a:r>
              <a:rPr lang="cs-CZ" i="1" dirty="0"/>
              <a:t>Píseň ostrovská </a:t>
            </a:r>
            <a:r>
              <a:rPr lang="cs-CZ" dirty="0" smtClean="0"/>
              <a:t>=</a:t>
            </a:r>
            <a:r>
              <a:rPr lang="cs-CZ" i="1" dirty="0" smtClean="0"/>
              <a:t>Slovo </a:t>
            </a:r>
            <a:r>
              <a:rPr lang="cs-CZ" i="1" dirty="0"/>
              <a:t>do světa </a:t>
            </a:r>
            <a:r>
              <a:rPr lang="cs-CZ" i="1" dirty="0" err="1" smtClean="0"/>
              <a:t>stvořenie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32962"/>
            <a:ext cx="11621119" cy="4773705"/>
          </a:xfrm>
        </p:spPr>
        <p:txBody>
          <a:bodyPr numCol="2"/>
          <a:lstStyle/>
          <a:p>
            <a:pPr marL="72000" indent="0">
              <a:buNone/>
            </a:pPr>
            <a:r>
              <a:rPr lang="cs-CZ" sz="2000" dirty="0" smtClean="0"/>
              <a:t>Slovo </a:t>
            </a:r>
            <a:r>
              <a:rPr lang="cs-CZ" sz="2000" dirty="0"/>
              <a:t>do světa </a:t>
            </a:r>
            <a:r>
              <a:rPr lang="cs-CZ" sz="2000" dirty="0" err="1"/>
              <a:t>stvořenie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v </a:t>
            </a:r>
            <a:r>
              <a:rPr lang="cs-CZ" sz="2000" dirty="0" smtClean="0"/>
              <a:t>božství schováno,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jež pro Evino </a:t>
            </a:r>
            <a:r>
              <a:rPr lang="cs-CZ" sz="2000" dirty="0" err="1" smtClean="0"/>
              <a:t>shřěšenie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na svět posláno</a:t>
            </a:r>
            <a:r>
              <a:rPr lang="cs-CZ" sz="2000" dirty="0" smtClean="0"/>
              <a:t>.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000" dirty="0" err="1" smtClean="0"/>
              <a:t>Dievcě</a:t>
            </a:r>
            <a:r>
              <a:rPr lang="cs-CZ" sz="2000" dirty="0" smtClean="0"/>
              <a:t> </a:t>
            </a:r>
            <a:r>
              <a:rPr lang="cs-CZ" sz="2000" dirty="0" err="1"/>
              <a:t>dřieve</a:t>
            </a:r>
            <a:r>
              <a:rPr lang="cs-CZ" sz="2000" dirty="0"/>
              <a:t> </a:t>
            </a:r>
            <a:r>
              <a:rPr lang="cs-CZ" sz="2000" dirty="0" err="1"/>
              <a:t>porozenie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jest zvěstováno,</a:t>
            </a:r>
          </a:p>
          <a:p>
            <a:pPr marL="72000" indent="0">
              <a:buNone/>
            </a:pPr>
            <a:r>
              <a:rPr lang="cs-CZ" sz="2000" dirty="0"/>
              <a:t>z Davidova </a:t>
            </a:r>
            <a:r>
              <a:rPr lang="cs-CZ" sz="2000" dirty="0" err="1"/>
              <a:t>pokolenie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 smtClean="0"/>
              <a:t>božsky </a:t>
            </a:r>
            <a:r>
              <a:rPr lang="cs-CZ" sz="2000" dirty="0" err="1"/>
              <a:t>vzchováno</a:t>
            </a:r>
            <a:r>
              <a:rPr lang="cs-CZ" sz="2000" dirty="0" smtClean="0"/>
              <a:t>.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000" dirty="0" err="1"/>
              <a:t>Ot</a:t>
            </a:r>
            <a:r>
              <a:rPr lang="cs-CZ" sz="2000" dirty="0"/>
              <a:t> </a:t>
            </a:r>
            <a:r>
              <a:rPr lang="cs-CZ" sz="2000" dirty="0" err="1"/>
              <a:t>něhože</a:t>
            </a:r>
            <a:r>
              <a:rPr lang="cs-CZ" sz="2000" dirty="0"/>
              <a:t> naše </a:t>
            </a:r>
            <a:r>
              <a:rPr lang="cs-CZ" sz="2000" dirty="0" err="1" smtClean="0"/>
              <a:t>krščenie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 err="1" smtClean="0"/>
              <a:t>jmenem</a:t>
            </a:r>
            <a:r>
              <a:rPr lang="cs-CZ" sz="2000" dirty="0" smtClean="0"/>
              <a:t> </a:t>
            </a:r>
            <a:r>
              <a:rPr lang="cs-CZ" sz="2000" dirty="0"/>
              <a:t>nazváno,</a:t>
            </a:r>
          </a:p>
          <a:p>
            <a:pPr marL="72000" indent="0">
              <a:buNone/>
            </a:pPr>
            <a:r>
              <a:rPr lang="cs-CZ" sz="2000" dirty="0"/>
              <a:t>pro drahé naše </a:t>
            </a:r>
            <a:r>
              <a:rPr lang="cs-CZ" sz="2000" dirty="0" err="1"/>
              <a:t>spasenie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 err="1"/>
              <a:t>Židóm</a:t>
            </a:r>
            <a:r>
              <a:rPr lang="cs-CZ" sz="2000" dirty="0"/>
              <a:t> prodáno</a:t>
            </a:r>
            <a:r>
              <a:rPr lang="cs-CZ" sz="2000" dirty="0" smtClean="0"/>
              <a:t>.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I pro naše </a:t>
            </a:r>
            <a:r>
              <a:rPr lang="cs-CZ" sz="2000" dirty="0" err="1"/>
              <a:t>vykúpenie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na </a:t>
            </a:r>
            <a:r>
              <a:rPr lang="cs-CZ" sz="2000" dirty="0" err="1"/>
              <a:t>smirt</a:t>
            </a:r>
            <a:r>
              <a:rPr lang="cs-CZ" sz="2000" dirty="0"/>
              <a:t> prodáno,</a:t>
            </a:r>
          </a:p>
          <a:p>
            <a:pPr marL="72000" indent="0">
              <a:buNone/>
            </a:pPr>
            <a:r>
              <a:rPr lang="cs-CZ" sz="2000" dirty="0" smtClean="0"/>
              <a:t>jehož </a:t>
            </a:r>
            <a:r>
              <a:rPr lang="cs-CZ" sz="2000" dirty="0"/>
              <a:t>nám slavné </a:t>
            </a:r>
            <a:r>
              <a:rPr lang="cs-CZ" sz="2000" dirty="0" err="1"/>
              <a:t>vzkřiešenie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vesele dáno.</a:t>
            </a:r>
          </a:p>
          <a:p>
            <a:pPr marL="7200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333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15153"/>
            <a:ext cx="11059200" cy="431990"/>
          </a:xfrm>
        </p:spPr>
        <p:txBody>
          <a:bodyPr/>
          <a:lstStyle/>
          <a:p>
            <a:r>
              <a:rPr lang="cs-CZ" i="1" dirty="0" smtClean="0"/>
              <a:t>Kunhutina modlitba </a:t>
            </a:r>
            <a:r>
              <a:rPr lang="cs-CZ" dirty="0" smtClean="0"/>
              <a:t>=</a:t>
            </a:r>
            <a:r>
              <a:rPr lang="cs-CZ" i="1" dirty="0" err="1" smtClean="0"/>
              <a:t>Vítaj</a:t>
            </a:r>
            <a:r>
              <a:rPr lang="cs-CZ" i="1" dirty="0" smtClean="0"/>
              <a:t> </a:t>
            </a:r>
            <a:r>
              <a:rPr lang="cs-CZ" i="1" dirty="0" err="1" smtClean="0"/>
              <a:t>kráĺu</a:t>
            </a:r>
            <a:r>
              <a:rPr lang="cs-CZ" i="1" dirty="0" smtClean="0"/>
              <a:t> </a:t>
            </a:r>
            <a:r>
              <a:rPr lang="cs-CZ" i="1" dirty="0" err="1" smtClean="0"/>
              <a:t>všemohúcí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981635"/>
            <a:ext cx="11621119" cy="4773705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Součást breviáře abatyše svatojiřského kláštera Kunhuty, dcery Přemysla Otakara II.</a:t>
            </a:r>
          </a:p>
          <a:p>
            <a:pPr marL="72000" indent="0">
              <a:buNone/>
            </a:pPr>
            <a:r>
              <a:rPr lang="cs-CZ" sz="2000" dirty="0" smtClean="0"/>
              <a:t>Pochází z konce 13. </a:t>
            </a:r>
            <a:r>
              <a:rPr lang="cs-CZ" sz="2000" dirty="0"/>
              <a:t>stol., 152 veršů ve 38 </a:t>
            </a:r>
            <a:r>
              <a:rPr lang="cs-CZ" sz="2000" dirty="0" smtClean="0"/>
              <a:t>strofách, nejspíše píseň.</a:t>
            </a:r>
          </a:p>
          <a:p>
            <a:pPr marL="72000" indent="0">
              <a:buNone/>
            </a:pPr>
            <a:r>
              <a:rPr lang="cs-CZ" sz="2000" dirty="0" smtClean="0"/>
              <a:t>Napsána vyspělým jazykem, motivem je eucharistie.</a:t>
            </a: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endParaRPr lang="cs-CZ" sz="1400" i="1" dirty="0" smtClean="0"/>
          </a:p>
          <a:p>
            <a:pPr marL="72000" indent="0">
              <a:buNone/>
            </a:pPr>
            <a:r>
              <a:rPr lang="cs-CZ" sz="1400" dirty="0" smtClean="0"/>
              <a:t>Vintr, J. </a:t>
            </a:r>
            <a:r>
              <a:rPr lang="cs-CZ" sz="1400" i="1" dirty="0" smtClean="0"/>
              <a:t>Ostrovské rukopisy</a:t>
            </a:r>
            <a:r>
              <a:rPr lang="cs-CZ" sz="1400" dirty="0" smtClean="0"/>
              <a:t>.  </a:t>
            </a:r>
            <a:r>
              <a:rPr lang="cs-CZ" sz="1400" dirty="0" smtClean="0"/>
              <a:t>2014.</a:t>
            </a:r>
            <a:endParaRPr lang="cs-CZ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4" t="16018" r="27255" b="10436"/>
          <a:stretch/>
        </p:blipFill>
        <p:spPr>
          <a:xfrm rot="5400000">
            <a:off x="7031068" y="1785233"/>
            <a:ext cx="4467911" cy="54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860609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fonologie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13647"/>
            <a:ext cx="11777999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2000" dirty="0"/>
              <a:t> </a:t>
            </a:r>
            <a:r>
              <a:rPr lang="cs-CZ" sz="2000" dirty="0" smtClean="0"/>
              <a:t>přehláska </a:t>
            </a:r>
            <a:r>
              <a:rPr lang="pt-BR" sz="2000" i="1" dirty="0" smtClean="0"/>
              <a:t>’a </a:t>
            </a:r>
            <a:r>
              <a:rPr lang="pt-BR" sz="2000" i="1" dirty="0"/>
              <a:t>&gt; ’ä </a:t>
            </a:r>
            <a:r>
              <a:rPr lang="cs-CZ" sz="2000" i="1" dirty="0" smtClean="0"/>
              <a:t>&gt; </a:t>
            </a:r>
            <a:r>
              <a:rPr lang="pt-BR" sz="2000" i="1" dirty="0" smtClean="0"/>
              <a:t>ě</a:t>
            </a:r>
            <a:r>
              <a:rPr lang="cs-CZ" sz="2000" i="1" dirty="0" smtClean="0"/>
              <a:t> </a:t>
            </a:r>
            <a:r>
              <a:rPr lang="cs-CZ" sz="2000" dirty="0" smtClean="0"/>
              <a:t>– jedna z prvních změn vedoucí k nářeční diferenciaci </a:t>
            </a:r>
            <a:r>
              <a:rPr lang="cs-CZ" sz="2000" dirty="0"/>
              <a:t>(Čechy </a:t>
            </a:r>
            <a:r>
              <a:rPr lang="cs-CZ" sz="2000" dirty="0" smtClean="0"/>
              <a:t>× Morava), 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päť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pěť</a:t>
            </a:r>
            <a:r>
              <a:rPr lang="cs-CZ" sz="2000" i="1" dirty="0" smtClean="0"/>
              <a:t>, </a:t>
            </a:r>
            <a:r>
              <a:rPr lang="cs-CZ" sz="2000" i="1" dirty="0"/>
              <a:t>*</a:t>
            </a:r>
            <a:r>
              <a:rPr lang="cs-CZ" sz="2000" i="1" dirty="0" err="1" smtClean="0"/>
              <a:t>pǟtý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smtClean="0"/>
              <a:t>pátý, </a:t>
            </a:r>
            <a:r>
              <a:rPr lang="cs-CZ" sz="2000" i="1" dirty="0" err="1" smtClean="0"/>
              <a:t>naša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kaša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našä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kašä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našě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kašě</a:t>
            </a:r>
            <a:r>
              <a:rPr lang="cs-CZ" sz="2000" i="1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změna </a:t>
            </a:r>
            <a:r>
              <a:rPr lang="cs-CZ" sz="2000" dirty="0"/>
              <a:t>slabikotvorného </a:t>
            </a:r>
            <a:r>
              <a:rPr lang="cs-CZ" sz="2000" dirty="0" smtClean="0"/>
              <a:t>*</a:t>
            </a:r>
            <a:r>
              <a:rPr lang="cs-CZ" sz="2000" i="1" dirty="0" smtClean="0"/>
              <a:t>ł̥ </a:t>
            </a:r>
            <a:r>
              <a:rPr lang="cs-CZ" sz="2000" dirty="0"/>
              <a:t>&gt; </a:t>
            </a:r>
            <a:r>
              <a:rPr lang="cs-CZ" sz="2000" i="1" dirty="0" err="1" smtClean="0"/>
              <a:t>łu</a:t>
            </a:r>
            <a:r>
              <a:rPr lang="cs-CZ" sz="2000" dirty="0" smtClean="0"/>
              <a:t>: *</a:t>
            </a:r>
            <a:r>
              <a:rPr lang="cs-CZ" sz="2000" i="1" dirty="0" err="1" smtClean="0"/>
              <a:t>žł̥tý</a:t>
            </a:r>
            <a:r>
              <a:rPr lang="cs-CZ" sz="2000" i="1" dirty="0" smtClean="0"/>
              <a:t> </a:t>
            </a:r>
            <a:r>
              <a:rPr lang="cs-CZ" sz="2000" dirty="0"/>
              <a:t>&gt; </a:t>
            </a:r>
            <a:r>
              <a:rPr lang="cs-CZ" sz="2000" dirty="0" err="1" smtClean="0"/>
              <a:t>ž</a:t>
            </a:r>
            <a:r>
              <a:rPr lang="cs-CZ" sz="2000" i="1" dirty="0" err="1" smtClean="0"/>
              <a:t>łutý</a:t>
            </a:r>
            <a:r>
              <a:rPr lang="cs-CZ" sz="2000" dirty="0" smtClean="0"/>
              <a:t>,</a:t>
            </a:r>
            <a:r>
              <a:rPr lang="cs-CZ" sz="2000" i="1" dirty="0" smtClean="0"/>
              <a:t> 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změna </a:t>
            </a:r>
            <a:r>
              <a:rPr lang="cs-CZ" sz="2000" i="1" dirty="0" smtClean="0"/>
              <a:t>g </a:t>
            </a:r>
            <a:r>
              <a:rPr lang="cs-CZ" sz="2000" i="1" dirty="0"/>
              <a:t>&gt; </a:t>
            </a:r>
            <a:r>
              <a:rPr lang="el-GR" sz="2000" i="1" dirty="0" smtClean="0"/>
              <a:t>γ </a:t>
            </a:r>
            <a:r>
              <a:rPr lang="cs-CZ" sz="2000" i="1" dirty="0" smtClean="0"/>
              <a:t>&gt; h</a:t>
            </a:r>
            <a:r>
              <a:rPr lang="cs-CZ" sz="2000" dirty="0" smtClean="0"/>
              <a:t>: </a:t>
            </a:r>
            <a:r>
              <a:rPr lang="cs-CZ" sz="2000" i="1" dirty="0" smtClean="0"/>
              <a:t>Praga &gt; Pra</a:t>
            </a:r>
            <a:r>
              <a:rPr lang="el-GR" sz="2000" i="1" dirty="0" smtClean="0"/>
              <a:t>γ</a:t>
            </a:r>
            <a:r>
              <a:rPr lang="cs-CZ" sz="2000" i="1" dirty="0" smtClean="0"/>
              <a:t>a</a:t>
            </a:r>
            <a:r>
              <a:rPr lang="el-GR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smtClean="0"/>
              <a:t>Praha,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změna </a:t>
            </a:r>
            <a:r>
              <a:rPr lang="cs-CZ" sz="2000" i="1" dirty="0" smtClean="0"/>
              <a:t>ŕ &gt; ř</a:t>
            </a:r>
            <a:r>
              <a:rPr lang="cs-CZ" sz="2000" dirty="0" smtClean="0"/>
              <a:t>: *</a:t>
            </a:r>
            <a:r>
              <a:rPr lang="cs-CZ" sz="2000" i="1" dirty="0" err="1" smtClean="0"/>
              <a:t>ŕěka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řěka</a:t>
            </a:r>
            <a:r>
              <a:rPr lang="cs-CZ" sz="2000" i="1" dirty="0" smtClean="0"/>
              <a:t>, </a:t>
            </a:r>
            <a:r>
              <a:rPr lang="cs-CZ" sz="2000" dirty="0" smtClean="0"/>
              <a:t>*</a:t>
            </a:r>
            <a:r>
              <a:rPr lang="cs-CZ" sz="2000" i="1" dirty="0" err="1" smtClean="0"/>
              <a:t>trstina</a:t>
            </a:r>
            <a:r>
              <a:rPr lang="cs-CZ" sz="2000" i="1" dirty="0" smtClean="0"/>
              <a:t> &gt; třtina,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pračeská depalatalizace: skupiny </a:t>
            </a:r>
            <a:r>
              <a:rPr lang="cs-CZ" sz="2000" i="1" dirty="0" err="1" smtClean="0"/>
              <a:t>T´eT</a:t>
            </a:r>
            <a:r>
              <a:rPr lang="cs-CZ" sz="2000" i="1" dirty="0" smtClean="0"/>
              <a:t> </a:t>
            </a:r>
            <a:r>
              <a:rPr lang="cs-CZ" sz="2000" dirty="0" smtClean="0"/>
              <a:t>&gt;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TeT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T´äT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err="1" smtClean="0"/>
              <a:t>TäT</a:t>
            </a:r>
            <a:r>
              <a:rPr lang="cs-CZ" sz="2000" i="1" dirty="0" smtClean="0"/>
              <a:t> </a:t>
            </a:r>
            <a:r>
              <a:rPr lang="cs-CZ" sz="2000" dirty="0" smtClean="0"/>
              <a:t>a</a:t>
            </a:r>
            <a:r>
              <a:rPr lang="cs-CZ" sz="2000" i="1" dirty="0" smtClean="0"/>
              <a:t> T´T </a:t>
            </a:r>
            <a:r>
              <a:rPr lang="cs-CZ" sz="2000" i="1" dirty="0"/>
              <a:t>&gt; </a:t>
            </a:r>
            <a:r>
              <a:rPr lang="cs-CZ" sz="2000" i="1" dirty="0" smtClean="0"/>
              <a:t>TT</a:t>
            </a:r>
            <a:r>
              <a:rPr lang="cs-CZ" sz="2000" dirty="0" smtClean="0"/>
              <a:t>: </a:t>
            </a:r>
            <a:r>
              <a:rPr lang="cs-CZ" sz="2000" i="1" dirty="0" smtClean="0"/>
              <a:t>*</a:t>
            </a:r>
            <a:r>
              <a:rPr lang="cs-CZ" sz="2000" i="1" dirty="0" err="1"/>
              <a:t>d´es´ä:tý</a:t>
            </a:r>
            <a:r>
              <a:rPr lang="cs-CZ" sz="2000" i="1" dirty="0"/>
              <a:t> &gt; </a:t>
            </a:r>
            <a:r>
              <a:rPr lang="cs-CZ" sz="2000" i="1" dirty="0" smtClean="0"/>
              <a:t>desátý</a:t>
            </a:r>
            <a:r>
              <a:rPr lang="cs-CZ" sz="2000" i="1" dirty="0"/>
              <a:t>, 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pam´ät´ný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smtClean="0"/>
              <a:t>památný.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782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3659" y="272955"/>
            <a:ext cx="11099541" cy="428779"/>
          </a:xfrm>
        </p:spPr>
        <p:txBody>
          <a:bodyPr/>
          <a:lstStyle/>
          <a:p>
            <a:r>
              <a:rPr lang="cs-CZ" i="1" dirty="0" smtClean="0"/>
              <a:t>Kunhutina modlitba </a:t>
            </a:r>
            <a:r>
              <a:rPr lang="cs-CZ" dirty="0" smtClean="0"/>
              <a:t>=</a:t>
            </a:r>
            <a:r>
              <a:rPr lang="cs-CZ" i="1" dirty="0" err="1" smtClean="0"/>
              <a:t>Vítaj</a:t>
            </a:r>
            <a:r>
              <a:rPr lang="cs-CZ" i="1" dirty="0" smtClean="0"/>
              <a:t> </a:t>
            </a:r>
            <a:r>
              <a:rPr lang="cs-CZ" i="1" dirty="0" err="1" smtClean="0"/>
              <a:t>kráĺu</a:t>
            </a:r>
            <a:r>
              <a:rPr lang="cs-CZ" i="1" dirty="0" smtClean="0"/>
              <a:t> </a:t>
            </a:r>
            <a:r>
              <a:rPr lang="cs-CZ" i="1" dirty="0" err="1" smtClean="0"/>
              <a:t>všemohúcí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1049875"/>
            <a:ext cx="11621119" cy="4773705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Vítaj</a:t>
            </a:r>
            <a:r>
              <a:rPr lang="cs-CZ" sz="2000" dirty="0"/>
              <a:t>, </a:t>
            </a:r>
            <a:r>
              <a:rPr lang="cs-CZ" sz="2000" dirty="0" err="1"/>
              <a:t>Kráľu</a:t>
            </a:r>
            <a:r>
              <a:rPr lang="cs-CZ" sz="2000" dirty="0"/>
              <a:t> </a:t>
            </a:r>
            <a:r>
              <a:rPr lang="cs-CZ" sz="2000" dirty="0" err="1"/>
              <a:t>všemohúcí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ve </a:t>
            </a:r>
            <a:r>
              <a:rPr lang="cs-CZ" sz="2000" dirty="0" err="1"/>
              <a:t>všěch</a:t>
            </a:r>
            <a:r>
              <a:rPr lang="cs-CZ" sz="2000" dirty="0"/>
              <a:t> </a:t>
            </a:r>
            <a:r>
              <a:rPr lang="cs-CZ" sz="2000" dirty="0" err="1"/>
              <a:t>miestiech</a:t>
            </a:r>
            <a:r>
              <a:rPr lang="cs-CZ" sz="2000" dirty="0"/>
              <a:t> </a:t>
            </a:r>
            <a:r>
              <a:rPr lang="cs-CZ" sz="2000" dirty="0" err="1"/>
              <a:t>vševidúcí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všěch</a:t>
            </a:r>
            <a:r>
              <a:rPr lang="cs-CZ" sz="2000" dirty="0"/>
              <a:t> </a:t>
            </a:r>
            <a:r>
              <a:rPr lang="cs-CZ" sz="2000" dirty="0" err="1"/>
              <a:t>kajúcích</a:t>
            </a:r>
            <a:r>
              <a:rPr lang="cs-CZ" sz="2000" dirty="0"/>
              <a:t> </a:t>
            </a:r>
            <a:r>
              <a:rPr lang="cs-CZ" sz="2000" dirty="0" err="1"/>
              <a:t>milujúcí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věčný život </a:t>
            </a:r>
            <a:r>
              <a:rPr lang="cs-CZ" sz="2000" dirty="0" err="1"/>
              <a:t>dávajúcí</a:t>
            </a:r>
            <a:r>
              <a:rPr lang="cs-CZ" sz="2000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Všeho </a:t>
            </a:r>
            <a:r>
              <a:rPr lang="cs-CZ" sz="2000" dirty="0" err="1"/>
              <a:t>kvietie</a:t>
            </a:r>
            <a:r>
              <a:rPr lang="cs-CZ" sz="2000" dirty="0"/>
              <a:t> </a:t>
            </a:r>
            <a:r>
              <a:rPr lang="cs-CZ" sz="2000" dirty="0" err="1"/>
              <a:t>kráše</a:t>
            </a:r>
            <a:r>
              <a:rPr lang="cs-CZ" sz="2000" dirty="0"/>
              <a:t> </a:t>
            </a:r>
            <a:r>
              <a:rPr lang="cs-CZ" sz="2000" dirty="0" err="1"/>
              <a:t>ktvúcí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všěch</a:t>
            </a:r>
            <a:r>
              <a:rPr lang="cs-CZ" sz="2000" dirty="0"/>
              <a:t> světlostí </a:t>
            </a:r>
            <a:r>
              <a:rPr lang="cs-CZ" sz="2000" dirty="0" err="1" smtClean="0"/>
              <a:t>viece</a:t>
            </a:r>
            <a:r>
              <a:rPr lang="cs-CZ" sz="2000" dirty="0" smtClean="0"/>
              <a:t> </a:t>
            </a:r>
            <a:r>
              <a:rPr lang="cs-CZ" sz="2000" dirty="0" err="1"/>
              <a:t>stvúcí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svým milým </a:t>
            </a:r>
            <a:r>
              <a:rPr lang="cs-CZ" sz="2000" dirty="0" err="1"/>
              <a:t>sě</a:t>
            </a:r>
            <a:r>
              <a:rPr lang="cs-CZ" sz="2000" dirty="0"/>
              <a:t> </a:t>
            </a:r>
            <a:r>
              <a:rPr lang="cs-CZ" sz="2000" dirty="0" err="1"/>
              <a:t>zjěvujúcí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jě</a:t>
            </a:r>
            <a:r>
              <a:rPr lang="cs-CZ" sz="2000" dirty="0"/>
              <a:t> rozkošně </a:t>
            </a:r>
            <a:r>
              <a:rPr lang="cs-CZ" sz="2000" dirty="0" err="1"/>
              <a:t>kochajúcí</a:t>
            </a:r>
            <a:r>
              <a:rPr lang="cs-CZ" sz="2000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Vítaj</a:t>
            </a:r>
            <a:r>
              <a:rPr lang="cs-CZ" sz="2000" dirty="0"/>
              <a:t>, slavný </a:t>
            </a:r>
            <a:r>
              <a:rPr lang="cs-CZ" sz="2000" dirty="0" err="1"/>
              <a:t>Stvořiteľu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vítaj</a:t>
            </a:r>
            <a:r>
              <a:rPr lang="cs-CZ" sz="2000" dirty="0"/>
              <a:t>, milý </a:t>
            </a:r>
            <a:r>
              <a:rPr lang="cs-CZ" sz="2000" dirty="0" err="1"/>
              <a:t>Spasiteľu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vítaj</a:t>
            </a:r>
            <a:r>
              <a:rPr lang="cs-CZ" sz="2000" dirty="0"/>
              <a:t>, věrný náš </a:t>
            </a:r>
            <a:r>
              <a:rPr lang="cs-CZ" sz="2000" dirty="0" err="1" smtClean="0"/>
              <a:t>přieteľu</a:t>
            </a:r>
            <a:r>
              <a:rPr lang="cs-CZ" sz="2000" dirty="0" smtClean="0"/>
              <a:t>,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všie</a:t>
            </a:r>
            <a:r>
              <a:rPr lang="cs-CZ" sz="2000" dirty="0"/>
              <a:t> dobroty </a:t>
            </a:r>
            <a:r>
              <a:rPr lang="cs-CZ" sz="2000" dirty="0" err="1"/>
              <a:t>davateľu</a:t>
            </a:r>
            <a:r>
              <a:rPr lang="cs-CZ" sz="2000" dirty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Vítaj</a:t>
            </a:r>
            <a:r>
              <a:rPr lang="cs-CZ" sz="2000" dirty="0"/>
              <a:t>, v </a:t>
            </a:r>
            <a:r>
              <a:rPr lang="cs-CZ" sz="2000" dirty="0" err="1"/>
              <a:t>núzi</a:t>
            </a:r>
            <a:r>
              <a:rPr lang="cs-CZ" sz="2000" dirty="0"/>
              <a:t> </a:t>
            </a:r>
            <a:r>
              <a:rPr lang="cs-CZ" sz="2000" dirty="0" err="1"/>
              <a:t>těšiteľu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všeho </a:t>
            </a:r>
            <a:r>
              <a:rPr lang="cs-CZ" sz="2000" dirty="0" err="1"/>
              <a:t>hořě</a:t>
            </a:r>
            <a:r>
              <a:rPr lang="cs-CZ" sz="2000" dirty="0"/>
              <a:t> </a:t>
            </a:r>
            <a:r>
              <a:rPr lang="cs-CZ" sz="2000" dirty="0" err="1"/>
              <a:t>zbaviteľu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vítaj</a:t>
            </a:r>
            <a:r>
              <a:rPr lang="cs-CZ" sz="2000" dirty="0"/>
              <a:t>, divný </a:t>
            </a:r>
            <a:r>
              <a:rPr lang="cs-CZ" sz="2000" dirty="0" err="1"/>
              <a:t>slaviteľu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i rozkošný </a:t>
            </a:r>
            <a:r>
              <a:rPr lang="cs-CZ" sz="2000" dirty="0" err="1"/>
              <a:t>krmiteľu</a:t>
            </a:r>
            <a:r>
              <a:rPr lang="cs-CZ" sz="2000" dirty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Děkujemy</a:t>
            </a:r>
            <a:r>
              <a:rPr lang="cs-CZ" sz="2000" dirty="0" smtClean="0"/>
              <a:t> </a:t>
            </a:r>
            <a:r>
              <a:rPr lang="cs-CZ" sz="2000" dirty="0"/>
              <a:t>tobě z tvého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z </a:t>
            </a:r>
            <a:r>
              <a:rPr lang="cs-CZ" sz="2000" dirty="0" err="1"/>
              <a:t>milovánie</a:t>
            </a:r>
            <a:r>
              <a:rPr lang="cs-CZ" sz="2000" dirty="0"/>
              <a:t> velikého,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z </a:t>
            </a:r>
            <a:r>
              <a:rPr lang="cs-CZ" sz="2000" dirty="0" err="1" smtClean="0"/>
              <a:t>potřěbného</a:t>
            </a:r>
            <a:r>
              <a:rPr lang="cs-CZ" sz="2000" dirty="0" smtClean="0"/>
              <a:t>, </a:t>
            </a:r>
            <a:r>
              <a:rPr lang="cs-CZ" sz="2000" dirty="0"/>
              <a:t>z radostného,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z </a:t>
            </a:r>
            <a:r>
              <a:rPr lang="cs-CZ" sz="2000" dirty="0"/>
              <a:t>vysokého i z </a:t>
            </a:r>
            <a:r>
              <a:rPr lang="cs-CZ" sz="2000" dirty="0" err="1"/>
              <a:t>ščedrého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ež</a:t>
            </a:r>
            <a:r>
              <a:rPr lang="cs-CZ" sz="2000" dirty="0" smtClean="0"/>
              <a:t> </a:t>
            </a:r>
            <a:r>
              <a:rPr lang="cs-CZ" sz="2000" dirty="0"/>
              <a:t>si ráčil </a:t>
            </a:r>
            <a:r>
              <a:rPr lang="cs-CZ" sz="2000" dirty="0" err="1"/>
              <a:t>ny</a:t>
            </a:r>
            <a:r>
              <a:rPr lang="cs-CZ" sz="2000" dirty="0"/>
              <a:t> </a:t>
            </a:r>
            <a:r>
              <a:rPr lang="cs-CZ" sz="2000" dirty="0" smtClean="0"/>
              <a:t>stvořiti,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velmi </a:t>
            </a:r>
            <a:r>
              <a:rPr lang="cs-CZ" sz="2000" dirty="0" err="1" smtClean="0"/>
              <a:t>drazě</a:t>
            </a:r>
            <a:r>
              <a:rPr lang="cs-CZ" sz="2000" dirty="0" smtClean="0"/>
              <a:t> </a:t>
            </a:r>
            <a:r>
              <a:rPr lang="cs-CZ" sz="2000" dirty="0" err="1"/>
              <a:t>vykúpiti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nebesa </a:t>
            </a:r>
            <a:r>
              <a:rPr lang="cs-CZ" sz="2000" dirty="0" err="1"/>
              <a:t>dens</a:t>
            </a:r>
            <a:r>
              <a:rPr lang="cs-CZ" sz="2000" dirty="0"/>
              <a:t> </a:t>
            </a:r>
            <a:r>
              <a:rPr lang="cs-CZ" sz="2000" dirty="0" err="1"/>
              <a:t>otvořiti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a svým Tělem obdařiti</a:t>
            </a:r>
            <a:r>
              <a:rPr lang="cs-CZ" sz="2000" dirty="0" smtClean="0"/>
              <a:t>.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232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29705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2970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3659" y="272955"/>
            <a:ext cx="11099541" cy="428779"/>
          </a:xfrm>
        </p:spPr>
        <p:txBody>
          <a:bodyPr/>
          <a:lstStyle/>
          <a:p>
            <a:r>
              <a:rPr lang="cs-CZ" i="1" dirty="0" smtClean="0"/>
              <a:t>Svatováclavský </a:t>
            </a:r>
            <a:r>
              <a:rPr lang="cs-CZ" i="1" dirty="0" smtClean="0"/>
              <a:t>chorál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1048871"/>
            <a:ext cx="11621119" cy="5069541"/>
          </a:xfrm>
        </p:spPr>
        <p:txBody>
          <a:bodyPr numCol="1"/>
          <a:lstStyle/>
          <a:p>
            <a:pPr>
              <a:lnSpc>
                <a:spcPct val="100000"/>
              </a:lnSpc>
            </a:pPr>
            <a:r>
              <a:rPr lang="pl-PL" sz="2000" dirty="0"/>
              <a:t>zřejmě ze 13. stol. (snad 12. stol), doloženo až ze 14. stol.,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nejstarší první tři sloky,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první sloka snad ještě starší (konec 12. stol.),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zbývající sloky 4 – 9 ze 14. stol.,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nejasná strofická a veršová struktura,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jednoduchý jazyk, prostý styl. </a:t>
            </a: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 algn="just">
              <a:buNone/>
            </a:pPr>
            <a:endParaRPr lang="cs-CZ" sz="1400" dirty="0" smtClean="0"/>
          </a:p>
          <a:p>
            <a:pPr marL="72000" indent="0" algn="just">
              <a:buNone/>
            </a:pPr>
            <a:r>
              <a:rPr lang="cs-CZ" sz="1400" dirty="0" err="1" smtClean="0"/>
              <a:t>Flašhans</a:t>
            </a:r>
            <a:r>
              <a:rPr lang="cs-CZ" sz="1400" dirty="0"/>
              <a:t>, V. </a:t>
            </a:r>
            <a:r>
              <a:rPr lang="cs-CZ" sz="1400" i="1" dirty="0"/>
              <a:t>Písemnictví české slovem i </a:t>
            </a:r>
            <a:r>
              <a:rPr lang="cs-CZ" sz="1400" i="1" dirty="0" smtClean="0"/>
              <a:t>obrazem </a:t>
            </a:r>
            <a:r>
              <a:rPr lang="cs-CZ" sz="1400" i="1" dirty="0"/>
              <a:t>od nejdávnějších dob až po naše časy</a:t>
            </a:r>
            <a:r>
              <a:rPr lang="cs-CZ" sz="1400" dirty="0"/>
              <a:t> 1. 1901.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5" t="20980" r="2843" b="10000"/>
          <a:stretch/>
        </p:blipFill>
        <p:spPr>
          <a:xfrm>
            <a:off x="6454588" y="1410280"/>
            <a:ext cx="5737412" cy="37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75917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7591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3659" y="326743"/>
            <a:ext cx="11099541" cy="428779"/>
          </a:xfrm>
        </p:spPr>
        <p:txBody>
          <a:bodyPr/>
          <a:lstStyle/>
          <a:p>
            <a:r>
              <a:rPr lang="cs-CZ" i="1" dirty="0" smtClean="0"/>
              <a:t>Svatováclavský chorál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1385048"/>
            <a:ext cx="11621119" cy="4169592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Svatý </a:t>
            </a:r>
            <a:r>
              <a:rPr lang="cs-CZ" sz="2000" dirty="0"/>
              <a:t>Václave,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vévodo české země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kněže</a:t>
            </a:r>
            <a:r>
              <a:rPr lang="cs-CZ" sz="2000" dirty="0"/>
              <a:t> náš,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pros za </a:t>
            </a:r>
            <a:r>
              <a:rPr lang="cs-CZ" sz="2000" dirty="0" err="1"/>
              <a:t>ny</a:t>
            </a:r>
            <a:r>
              <a:rPr lang="cs-CZ" sz="2000" dirty="0"/>
              <a:t> boha,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svatého ducha</a:t>
            </a:r>
            <a:r>
              <a:rPr lang="cs-CZ" sz="2000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Kyrieleison</a:t>
            </a:r>
            <a:r>
              <a:rPr lang="cs-CZ" sz="2000" dirty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Nebeskéť</a:t>
            </a:r>
            <a:r>
              <a:rPr lang="cs-CZ" sz="2000" dirty="0" smtClean="0"/>
              <a:t> jest </a:t>
            </a:r>
            <a:r>
              <a:rPr lang="cs-CZ" sz="2000" dirty="0"/>
              <a:t>dvorstvo krásné,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blazě</a:t>
            </a:r>
            <a:r>
              <a:rPr lang="cs-CZ" sz="2000" dirty="0"/>
              <a:t> tomu, ktož </a:t>
            </a:r>
            <a:r>
              <a:rPr lang="cs-CZ" sz="2000" dirty="0" smtClean="0"/>
              <a:t>tam </a:t>
            </a:r>
            <a:r>
              <a:rPr lang="cs-CZ" sz="2000" dirty="0" err="1"/>
              <a:t>pójde</a:t>
            </a:r>
            <a:r>
              <a:rPr lang="cs-CZ" sz="2000" dirty="0"/>
              <a:t>: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 život </a:t>
            </a:r>
            <a:r>
              <a:rPr lang="cs-CZ" sz="2000" dirty="0" smtClean="0"/>
              <a:t>věčný,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oheň jasný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svatého ducha</a:t>
            </a:r>
            <a:r>
              <a:rPr lang="cs-CZ" sz="2000" dirty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Kyrieleison</a:t>
            </a:r>
            <a:r>
              <a:rPr lang="cs-CZ" sz="2000" dirty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Pomoci tvé </a:t>
            </a:r>
            <a:r>
              <a:rPr lang="cs-CZ" sz="2000" dirty="0" err="1" smtClean="0"/>
              <a:t>žádámy</a:t>
            </a:r>
            <a:r>
              <a:rPr lang="cs-CZ" sz="2000" dirty="0" smtClean="0"/>
              <a:t>,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smiluj </a:t>
            </a:r>
            <a:r>
              <a:rPr lang="cs-CZ" sz="2000" dirty="0" err="1"/>
              <a:t>sě</a:t>
            </a:r>
            <a:r>
              <a:rPr lang="cs-CZ" sz="2000" dirty="0"/>
              <a:t> nad námi,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utěš smutné,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otžeň</a:t>
            </a:r>
            <a:r>
              <a:rPr lang="cs-CZ" sz="2000" dirty="0"/>
              <a:t> vše zlé,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svatý Václave!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Kyrieleison</a:t>
            </a:r>
            <a:r>
              <a:rPr lang="cs-CZ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60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29705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1625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3659" y="488107"/>
            <a:ext cx="11099541" cy="428779"/>
          </a:xfrm>
        </p:spPr>
        <p:txBody>
          <a:bodyPr/>
          <a:lstStyle/>
          <a:p>
            <a:r>
              <a:rPr lang="cs-CZ" dirty="0" smtClean="0"/>
              <a:t>Pravopis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659" y="1653988"/>
            <a:ext cx="11621119" cy="4464424"/>
          </a:xfrm>
        </p:spPr>
        <p:txBody>
          <a:bodyPr numCol="1"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postupné pronikání češtiny do sféry psaných textů se vyrovnávalo s faktem, že latinské písmo nenabízelo písmena pro všechny fonémy,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grafika neustálená – používá se pro něj pojmenování </a:t>
            </a:r>
            <a:r>
              <a:rPr lang="cs-CZ" sz="2000" i="1" dirty="0" smtClean="0"/>
              <a:t>primitivní </a:t>
            </a:r>
            <a:r>
              <a:rPr lang="cs-CZ" sz="2000" dirty="0" smtClean="0"/>
              <a:t>nebo </a:t>
            </a:r>
            <a:r>
              <a:rPr lang="cs-CZ" sz="2000" i="1" dirty="0" smtClean="0"/>
              <a:t>jednoduchý pravopis</a:t>
            </a:r>
            <a:r>
              <a:rPr lang="cs-CZ" sz="2000" dirty="0" smtClean="0"/>
              <a:t>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nesystematická řešení pro specifické staročeské fonémy,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např. J. </a:t>
            </a:r>
            <a:r>
              <a:rPr lang="cs-CZ" sz="2000" dirty="0" err="1" smtClean="0"/>
              <a:t>Pleskalová</a:t>
            </a:r>
            <a:r>
              <a:rPr lang="cs-CZ" sz="2000" dirty="0" smtClean="0"/>
              <a:t> uvádí příklad víceznačnosti písmene &lt;c&gt;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2000" dirty="0" smtClean="0"/>
              <a:t>&lt;</a:t>
            </a:r>
            <a:r>
              <a:rPr lang="cs-CZ" sz="2000" dirty="0" err="1"/>
              <a:t>Mi</a:t>
            </a:r>
            <a:r>
              <a:rPr lang="cs-CZ" sz="2000" b="1" dirty="0" err="1"/>
              <a:t>c</a:t>
            </a:r>
            <a:r>
              <a:rPr lang="cs-CZ" sz="2000" dirty="0" err="1"/>
              <a:t>ul</a:t>
            </a:r>
            <a:r>
              <a:rPr lang="cs-CZ" sz="2000" b="1" dirty="0" err="1"/>
              <a:t>c</a:t>
            </a:r>
            <a:r>
              <a:rPr lang="cs-CZ" sz="2000" dirty="0" err="1"/>
              <a:t>i</a:t>
            </a:r>
            <a:r>
              <a:rPr lang="cs-CZ" sz="2000" b="1" dirty="0" err="1"/>
              <a:t>c</a:t>
            </a:r>
            <a:r>
              <a:rPr lang="cs-CZ" sz="2000" dirty="0" err="1"/>
              <a:t>i</a:t>
            </a:r>
            <a:r>
              <a:rPr lang="cs-CZ" sz="2000" dirty="0" smtClean="0"/>
              <a:t>&gt; = </a:t>
            </a:r>
            <a:r>
              <a:rPr lang="cs-CZ" sz="2000" dirty="0" err="1" smtClean="0"/>
              <a:t>Mi</a:t>
            </a:r>
            <a:r>
              <a:rPr lang="cs-CZ" sz="2000" b="1" dirty="0" err="1" smtClean="0"/>
              <a:t>k</a:t>
            </a:r>
            <a:r>
              <a:rPr lang="cs-CZ" sz="2000" dirty="0" err="1" smtClean="0"/>
              <a:t>ul</a:t>
            </a:r>
            <a:r>
              <a:rPr lang="cs-CZ" sz="2000" b="1" dirty="0" err="1" smtClean="0"/>
              <a:t>č</a:t>
            </a:r>
            <a:r>
              <a:rPr lang="cs-CZ" sz="2000" dirty="0" err="1" smtClean="0"/>
              <a:t>i</a:t>
            </a:r>
            <a:r>
              <a:rPr lang="cs-CZ" sz="2000" b="1" dirty="0" err="1" smtClean="0"/>
              <a:t>c</a:t>
            </a:r>
            <a:r>
              <a:rPr lang="cs-CZ" sz="2000" dirty="0" err="1" smtClean="0"/>
              <a:t>i</a:t>
            </a:r>
            <a:r>
              <a:rPr lang="cs-CZ" sz="2000" dirty="0" smtClean="0"/>
              <a:t>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 pravopise viz </a:t>
            </a:r>
            <a:r>
              <a:rPr lang="cs-CZ" sz="2000" i="1" dirty="0" smtClean="0"/>
              <a:t>Nový encyklopedický slovník češtiny</a:t>
            </a:r>
            <a:r>
              <a:rPr lang="cs-CZ" sz="2000" dirty="0" smtClean="0"/>
              <a:t>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www.czechency.org/slovnik/PRIMITIVN%C3%8D%20PRAVOPIS</a:t>
            </a: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 algn="just">
              <a:buNone/>
            </a:pPr>
            <a:endParaRPr lang="cs-CZ" sz="1400" dirty="0" smtClean="0"/>
          </a:p>
          <a:p>
            <a:pPr marL="72000" indent="0" algn="just">
              <a:buNone/>
            </a:pPr>
            <a:r>
              <a:rPr lang="cs-CZ" sz="1400" dirty="0" err="1" smtClean="0"/>
              <a:t>Flašhans</a:t>
            </a:r>
            <a:r>
              <a:rPr lang="cs-CZ" sz="1400" dirty="0"/>
              <a:t>, V. </a:t>
            </a:r>
            <a:r>
              <a:rPr lang="cs-CZ" sz="1400" i="1" dirty="0"/>
              <a:t>Písemnictví české slovem i </a:t>
            </a:r>
            <a:r>
              <a:rPr lang="cs-CZ" sz="1400" i="1" dirty="0" smtClean="0"/>
              <a:t>obrazem </a:t>
            </a:r>
            <a:r>
              <a:rPr lang="cs-CZ" sz="1400" i="1" dirty="0"/>
              <a:t>od nejdávnějších dob až po naše časy</a:t>
            </a:r>
            <a:r>
              <a:rPr lang="cs-CZ" sz="1400" dirty="0"/>
              <a:t> 1. 1901.</a:t>
            </a:r>
          </a:p>
        </p:txBody>
      </p:sp>
    </p:spTree>
    <p:extLst>
      <p:ext uri="{BB962C8B-B14F-4D97-AF65-F5344CB8AC3E}">
        <p14:creationId xmlns:p14="http://schemas.microsoft.com/office/powerpoint/2010/main" val="741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29705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1625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4471" y="88353"/>
            <a:ext cx="11322423" cy="570553"/>
          </a:xfrm>
        </p:spPr>
        <p:txBody>
          <a:bodyPr/>
          <a:lstStyle/>
          <a:p>
            <a:r>
              <a:rPr lang="cs-CZ" dirty="0" smtClean="0"/>
              <a:t>Pravopis II – J. </a:t>
            </a:r>
            <a:r>
              <a:rPr lang="cs-CZ" dirty="0" err="1" smtClean="0"/>
              <a:t>Pleskalová</a:t>
            </a:r>
            <a:r>
              <a:rPr lang="cs-CZ" dirty="0" smtClean="0"/>
              <a:t> (NESČ)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027891"/>
              </p:ext>
            </p:extLst>
          </p:nvPr>
        </p:nvGraphicFramePr>
        <p:xfrm>
          <a:off x="134470" y="739779"/>
          <a:ext cx="11860676" cy="583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28">
                  <a:extLst>
                    <a:ext uri="{9D8B030D-6E8A-4147-A177-3AD203B41FA5}">
                      <a16:colId xmlns:a16="http://schemas.microsoft.com/office/drawing/2014/main" val="960116231"/>
                    </a:ext>
                  </a:extLst>
                </a:gridCol>
                <a:gridCol w="892931">
                  <a:extLst>
                    <a:ext uri="{9D8B030D-6E8A-4147-A177-3AD203B41FA5}">
                      <a16:colId xmlns:a16="http://schemas.microsoft.com/office/drawing/2014/main" val="314115430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3745649699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546361952"/>
                    </a:ext>
                  </a:extLst>
                </a:gridCol>
                <a:gridCol w="1733616">
                  <a:extLst>
                    <a:ext uri="{9D8B030D-6E8A-4147-A177-3AD203B41FA5}">
                      <a16:colId xmlns:a16="http://schemas.microsoft.com/office/drawing/2014/main" val="3338272105"/>
                    </a:ext>
                  </a:extLst>
                </a:gridCol>
                <a:gridCol w="1377806">
                  <a:extLst>
                    <a:ext uri="{9D8B030D-6E8A-4147-A177-3AD203B41FA5}">
                      <a16:colId xmlns:a16="http://schemas.microsoft.com/office/drawing/2014/main" val="4180563317"/>
                    </a:ext>
                  </a:extLst>
                </a:gridCol>
                <a:gridCol w="778680">
                  <a:extLst>
                    <a:ext uri="{9D8B030D-6E8A-4147-A177-3AD203B41FA5}">
                      <a16:colId xmlns:a16="http://schemas.microsoft.com/office/drawing/2014/main" val="1185818081"/>
                    </a:ext>
                  </a:extLst>
                </a:gridCol>
                <a:gridCol w="816368">
                  <a:extLst>
                    <a:ext uri="{9D8B030D-6E8A-4147-A177-3AD203B41FA5}">
                      <a16:colId xmlns:a16="http://schemas.microsoft.com/office/drawing/2014/main" val="1151008378"/>
                    </a:ext>
                  </a:extLst>
                </a:gridCol>
                <a:gridCol w="1574991">
                  <a:extLst>
                    <a:ext uri="{9D8B030D-6E8A-4147-A177-3AD203B41FA5}">
                      <a16:colId xmlns:a16="http://schemas.microsoft.com/office/drawing/2014/main" val="1714720951"/>
                    </a:ext>
                  </a:extLst>
                </a:gridCol>
                <a:gridCol w="1111573">
                  <a:extLst>
                    <a:ext uri="{9D8B030D-6E8A-4147-A177-3AD203B41FA5}">
                      <a16:colId xmlns:a16="http://schemas.microsoft.com/office/drawing/2014/main" val="4222297967"/>
                    </a:ext>
                  </a:extLst>
                </a:gridCol>
                <a:gridCol w="810041">
                  <a:extLst>
                    <a:ext uri="{9D8B030D-6E8A-4147-A177-3AD203B41FA5}">
                      <a16:colId xmlns:a16="http://schemas.microsoft.com/office/drawing/2014/main" val="294022784"/>
                    </a:ext>
                  </a:extLst>
                </a:gridCol>
              </a:tblGrid>
              <a:tr h="52424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fonémy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11. st.</a:t>
                      </a:r>
                      <a:endParaRPr lang="cs-CZ" sz="1400" dirty="0"/>
                    </a:p>
                    <a:p>
                      <a:r>
                        <a:rPr lang="cs-CZ" sz="1400" b="1" dirty="0" smtClean="0"/>
                        <a:t/>
                      </a:r>
                      <a:br>
                        <a:rPr lang="cs-CZ" sz="1400" b="1" dirty="0" smtClean="0"/>
                      </a:br>
                      <a:r>
                        <a:rPr lang="cs-CZ" sz="1400" b="1" dirty="0" smtClean="0"/>
                        <a:t>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1. pol.</a:t>
                      </a:r>
                      <a:endParaRPr lang="en-US" sz="1400" dirty="0"/>
                    </a:p>
                    <a:p>
                      <a:r>
                        <a:rPr lang="en-US" sz="1400" b="1" dirty="0"/>
                        <a:t>12. </a:t>
                      </a:r>
                      <a:r>
                        <a:rPr lang="en-US" sz="1400" b="1" dirty="0" err="1"/>
                        <a:t>st.</a:t>
                      </a:r>
                      <a:endParaRPr lang="en-US" sz="1400" dirty="0"/>
                    </a:p>
                    <a:p>
                      <a:r>
                        <a:rPr lang="en-US" sz="1400" b="1" dirty="0"/>
                        <a:t>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1. pol.</a:t>
                      </a:r>
                      <a:endParaRPr lang="en-US" sz="1400"/>
                    </a:p>
                    <a:p>
                      <a:r>
                        <a:rPr lang="en-US" sz="1400" b="1"/>
                        <a:t>12. st.</a:t>
                      </a:r>
                      <a:endParaRPr lang="en-US" sz="1400"/>
                    </a:p>
                    <a:p>
                      <a:r>
                        <a:rPr lang="en-US" sz="1400" b="1"/>
                        <a:t>G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2. pol.</a:t>
                      </a:r>
                      <a:endParaRPr lang="en-US" sz="1400"/>
                    </a:p>
                    <a:p>
                      <a:r>
                        <a:rPr lang="en-US" sz="1400" b="1"/>
                        <a:t>12. st.</a:t>
                      </a:r>
                      <a:endParaRPr lang="en-US" sz="1400"/>
                    </a:p>
                    <a:p>
                      <a:r>
                        <a:rPr lang="en-US" sz="1400" b="1"/>
                        <a:t>B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1.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B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1.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NeP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1.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P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2.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B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2.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GP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2. pol.</a:t>
                      </a:r>
                      <a:endParaRPr lang="en-US" sz="1400"/>
                    </a:p>
                    <a:p>
                      <a:r>
                        <a:rPr lang="en-US" sz="1400" b="1"/>
                        <a:t>13. st.</a:t>
                      </a:r>
                      <a:endParaRPr lang="en-US" sz="1400"/>
                    </a:p>
                    <a:p>
                      <a:r>
                        <a:rPr lang="en-US" sz="1400" b="1"/>
                        <a:t>ST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129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i="1"/>
                        <a:t>c =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ch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tz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zc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c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tz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z</a:t>
                      </a:r>
                      <a:r>
                        <a:rPr lang="pl-PL" sz="1400"/>
                        <a:t>,</a:t>
                      </a:r>
                      <a:r>
                        <a:rPr lang="pl-PL" sz="1400" i="1"/>
                        <a:t> </a:t>
                      </a:r>
                      <a:r>
                        <a:rPr lang="pl-PL" sz="1400" b="1" i="1"/>
                        <a:t>ch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ts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thz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cz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c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ch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tz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zt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ch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cs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ch</a:t>
                      </a:r>
                      <a:endParaRPr lang="cs-CZ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611887"/>
                  </a:ext>
                </a:extLst>
              </a:tr>
              <a:tr h="1078266">
                <a:tc>
                  <a:txBody>
                    <a:bodyPr/>
                    <a:lstStyle/>
                    <a:p>
                      <a:r>
                        <a:rPr lang="cs-CZ" sz="1400" b="1" i="1"/>
                        <a:t>č =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ch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ſ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c</a:t>
                      </a:r>
                      <a:r>
                        <a:rPr lang="cs-CZ" sz="1400" dirty="0"/>
                        <a:t>, </a:t>
                      </a:r>
                      <a:r>
                        <a:rPr lang="cs-CZ" sz="1400" b="1" i="1" dirty="0"/>
                        <a:t>ch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sch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szh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cs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cz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sc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tz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/>
                        <a:t>z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sh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csh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xh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th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 err="1"/>
                        <a:t>cc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 dirty="0"/>
                        <a:t>c</a:t>
                      </a:r>
                      <a:r>
                        <a:rPr lang="pl-PL" sz="1400" dirty="0"/>
                        <a:t>, </a:t>
                      </a:r>
                      <a:r>
                        <a:rPr lang="pl-PL" sz="1400" b="1" i="1" dirty="0"/>
                        <a:t>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cz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tsch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ts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sc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tz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chch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zch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c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ch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ts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tsch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tsh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ths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ch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cst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cc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c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ch</a:t>
                      </a:r>
                      <a:endParaRPr lang="cs-CZ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97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i="1"/>
                        <a:t>r’</a:t>
                      </a:r>
                      <a:r>
                        <a:rPr lang="cs-CZ" sz="1400"/>
                        <a:t>, </a:t>
                      </a:r>
                      <a:r>
                        <a:rPr lang="cs-CZ" sz="1400" b="1"/>
                        <a:t>od 1237</a:t>
                      </a:r>
                      <a:endParaRPr lang="cs-CZ" sz="1400"/>
                    </a:p>
                    <a:p>
                      <a:r>
                        <a:rPr lang="cs-CZ" sz="1400" b="1" i="1"/>
                        <a:t>ř =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r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r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r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r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r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/>
                        <a:t>rs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r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-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b="1" i="1" dirty="0"/>
                        <a:t>r</a:t>
                      </a:r>
                      <a:r>
                        <a:rPr lang="pt-BR" sz="1400" dirty="0"/>
                        <a:t>, </a:t>
                      </a:r>
                      <a:r>
                        <a:rPr lang="pt-BR" sz="1400" i="1" dirty="0"/>
                        <a:t>rs</a:t>
                      </a:r>
                      <a:r>
                        <a:rPr lang="pt-BR" sz="1400" dirty="0"/>
                        <a:t>, </a:t>
                      </a:r>
                      <a:r>
                        <a:rPr lang="pt-BR" sz="1400" i="1" dirty="0"/>
                        <a:t>s</a:t>
                      </a:r>
                      <a:r>
                        <a:rPr lang="pt-BR" sz="1400" dirty="0"/>
                        <a:t>, </a:t>
                      </a:r>
                      <a:r>
                        <a:rPr lang="pt-BR" sz="1400" i="1" dirty="0"/>
                        <a:t>rz</a:t>
                      </a:r>
                      <a:r>
                        <a:rPr lang="pt-BR" sz="1400" dirty="0"/>
                        <a:t>, </a:t>
                      </a:r>
                      <a:r>
                        <a:rPr lang="pt-BR" sz="1400" i="1" dirty="0"/>
                        <a:t>rsh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r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rs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rz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r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rs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rz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zr</a:t>
                      </a:r>
                      <a:endParaRPr lang="cs-CZ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81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i="1"/>
                        <a:t>s</a:t>
                      </a:r>
                      <a:r>
                        <a:rPr lang="pl-PL" sz="1400"/>
                        <a:t>,</a:t>
                      </a:r>
                    </a:p>
                    <a:p>
                      <a:r>
                        <a:rPr lang="pl-PL" sz="1400" b="1" i="1"/>
                        <a:t>s’</a:t>
                      </a:r>
                      <a:r>
                        <a:rPr lang="pl-PL" sz="1400" i="1"/>
                        <a:t>, </a:t>
                      </a:r>
                      <a:r>
                        <a:rPr lang="pl-PL" sz="1400" b="1"/>
                        <a:t>do začátku 13. stol</a:t>
                      </a:r>
                      <a:r>
                        <a:rPr lang="pl-PL" sz="1400" b="1" i="1"/>
                        <a:t>.</a:t>
                      </a:r>
                      <a:r>
                        <a:rPr lang="pl-PL" sz="1400" i="1"/>
                        <a:t> 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ſ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s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ss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s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cz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/>
                        <a:t>s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 dirty="0"/>
                        <a:t>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b="1" i="1" dirty="0"/>
                        <a:t>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b="1" i="1" dirty="0"/>
                        <a:t>zs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sc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sch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sz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 dirty="0"/>
                        <a:t>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ssz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zsz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sz</a:t>
                      </a:r>
                      <a:r>
                        <a:rPr lang="pl-PL" sz="1400" dirty="0"/>
                        <a:t>, </a:t>
                      </a:r>
                      <a:r>
                        <a:rPr lang="pl-PL" sz="1400" i="1" dirty="0"/>
                        <a:t>szs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b="1" i="1" dirty="0"/>
                        <a:t>z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380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i="1"/>
                        <a:t>š =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ſ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ss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hs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ss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sch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si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ss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s</a:t>
                      </a:r>
                      <a:r>
                        <a:rPr lang="pl-PL" sz="1400"/>
                        <a:t>, </a:t>
                      </a:r>
                      <a:r>
                        <a:rPr lang="pl-PL" sz="1400" b="1" i="1"/>
                        <a:t>ss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sch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ts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ch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ss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b="1" i="1" dirty="0" err="1"/>
                        <a:t>ss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352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i="1"/>
                        <a:t>z</a:t>
                      </a:r>
                      <a:r>
                        <a:rPr lang="pl-PL" sz="1400"/>
                        <a:t>,</a:t>
                      </a:r>
                    </a:p>
                    <a:p>
                      <a:r>
                        <a:rPr lang="pl-PL" sz="1400" b="1" i="1"/>
                        <a:t>z’</a:t>
                      </a:r>
                      <a:r>
                        <a:rPr lang="pl-PL" sz="1400" i="1"/>
                        <a:t>, </a:t>
                      </a:r>
                      <a:r>
                        <a:rPr lang="pl-PL" sz="1400" b="1"/>
                        <a:t>do začátku 13. stol.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i="1"/>
                        <a:t>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zz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sc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czs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zs</a:t>
                      </a:r>
                      <a:r>
                        <a:rPr lang="pl-PL" sz="1400"/>
                        <a:t>, </a:t>
                      </a:r>
                      <a:r>
                        <a:rPr lang="pl-PL" sz="1400" i="1"/>
                        <a:t>zh</a:t>
                      </a:r>
                      <a:endParaRPr lang="pl-PL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z</a:t>
                      </a:r>
                      <a:r>
                        <a:rPr lang="cs-CZ" sz="1400" dirty="0"/>
                        <a:t>, </a:t>
                      </a:r>
                      <a:r>
                        <a:rPr lang="cs-CZ" sz="1400" i="1" dirty="0"/>
                        <a:t>s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06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i="1"/>
                        <a:t>ž =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-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ſ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sch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-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s</a:t>
                      </a:r>
                      <a:r>
                        <a:rPr lang="cs-CZ" sz="1400"/>
                        <a:t>, </a:t>
                      </a:r>
                      <a:r>
                        <a:rPr lang="cs-CZ" sz="1400" i="1"/>
                        <a:t>z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/>
                        <a:t>z</a:t>
                      </a:r>
                      <a:r>
                        <a:rPr lang="cs-CZ" sz="1400"/>
                        <a:t>, </a:t>
                      </a:r>
                      <a:r>
                        <a:rPr lang="cs-CZ" sz="1400" b="1" i="1"/>
                        <a:t>s</a:t>
                      </a:r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b="1" i="1" dirty="0"/>
                        <a:t>z</a:t>
                      </a:r>
                      <a:r>
                        <a:rPr lang="cs-CZ" sz="1400" dirty="0"/>
                        <a:t>, </a:t>
                      </a:r>
                      <a:r>
                        <a:rPr lang="cs-CZ" sz="1400" b="1" i="1" dirty="0"/>
                        <a:t>s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5907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6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53034" y="6443151"/>
            <a:ext cx="7860071" cy="238553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1625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morfologie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27847"/>
            <a:ext cx="11777999" cy="480060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Deklinace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postupné prosazování genitivu-akuzativu: </a:t>
            </a:r>
            <a:r>
              <a:rPr lang="cs-CZ" sz="2000" i="1" dirty="0" err="1" smtClean="0"/>
              <a:t>viz´u</a:t>
            </a:r>
            <a:r>
              <a:rPr lang="cs-CZ" sz="2000" i="1" dirty="0" smtClean="0"/>
              <a:t> otec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i="1" dirty="0" err="1" smtClean="0"/>
              <a:t>viz´u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otcě</a:t>
            </a:r>
            <a:r>
              <a:rPr lang="cs-CZ" sz="2000" dirty="0" smtClean="0"/>
              <a:t>,</a:t>
            </a:r>
            <a:r>
              <a:rPr lang="cs-CZ" sz="2000" i="1" dirty="0" smtClean="0"/>
              <a:t>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 deklinace substantiv konec kmenového principu,</a:t>
            </a:r>
            <a:r>
              <a:rPr lang="cs-CZ" sz="2000" i="1" dirty="0" smtClean="0"/>
              <a:t>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přehláska </a:t>
            </a:r>
            <a:r>
              <a:rPr lang="cs-CZ" sz="2000" i="1" dirty="0" smtClean="0"/>
              <a:t>a &gt; ě </a:t>
            </a:r>
            <a:r>
              <a:rPr lang="cs-CZ" sz="2000" dirty="0" smtClean="0"/>
              <a:t>posílila flektivnost češtiny (bohatý repertoár koncovek </a:t>
            </a:r>
            <a:r>
              <a:rPr lang="cs-CZ" sz="2000" i="1" dirty="0" smtClean="0"/>
              <a:t>chlapa – *</a:t>
            </a:r>
            <a:r>
              <a:rPr lang="cs-CZ" sz="2000" i="1" dirty="0" err="1" smtClean="0"/>
              <a:t>muža</a:t>
            </a:r>
            <a:r>
              <a:rPr lang="cs-CZ" sz="2000" i="1" dirty="0" smtClean="0"/>
              <a:t> &gt; chlapa – </a:t>
            </a:r>
            <a:r>
              <a:rPr lang="cs-CZ" sz="2000" i="1" dirty="0" err="1" smtClean="0"/>
              <a:t>mužě</a:t>
            </a:r>
            <a:r>
              <a:rPr lang="cs-CZ" sz="2000" i="1" dirty="0" smtClean="0"/>
              <a:t>, žena </a:t>
            </a:r>
            <a:r>
              <a:rPr lang="cs-CZ" sz="2000" i="1" dirty="0"/>
              <a:t>– 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duša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smtClean="0"/>
              <a:t>žena </a:t>
            </a:r>
            <a:r>
              <a:rPr lang="cs-CZ" sz="2000" i="1" dirty="0"/>
              <a:t>– </a:t>
            </a:r>
            <a:r>
              <a:rPr lang="cs-CZ" sz="2000" i="1" dirty="0" err="1" smtClean="0"/>
              <a:t>dušě</a:t>
            </a:r>
            <a:r>
              <a:rPr lang="cs-CZ" sz="2000" i="1" dirty="0" smtClean="0"/>
              <a:t>, města </a:t>
            </a:r>
            <a:r>
              <a:rPr lang="cs-CZ" sz="2000" i="1" dirty="0"/>
              <a:t>– 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mořa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smtClean="0"/>
              <a:t>města </a:t>
            </a:r>
            <a:r>
              <a:rPr lang="cs-CZ" sz="2000" i="1" dirty="0"/>
              <a:t>– </a:t>
            </a:r>
            <a:r>
              <a:rPr lang="cs-CZ" sz="2000" i="1" dirty="0" err="1" smtClean="0"/>
              <a:t>mořě</a:t>
            </a:r>
            <a:r>
              <a:rPr lang="cs-CZ" sz="2000" i="1" dirty="0"/>
              <a:t>,</a:t>
            </a:r>
            <a:r>
              <a:rPr lang="cs-CZ" sz="2000" i="1" dirty="0" smtClean="0"/>
              <a:t>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existence duálu</a:t>
            </a:r>
            <a:r>
              <a:rPr lang="cs-CZ" sz="2000" i="1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starobylé lokály konsonantických kmenů </a:t>
            </a:r>
            <a:r>
              <a:rPr lang="cs-CZ" sz="2000" i="1" dirty="0" err="1" smtClean="0"/>
              <a:t>Dolás</a:t>
            </a:r>
            <a:r>
              <a:rPr lang="cs-CZ" sz="2000" i="1" dirty="0" smtClean="0"/>
              <a:t> </a:t>
            </a:r>
            <a:r>
              <a:rPr lang="cs-CZ" sz="2000" dirty="0"/>
              <a:t>‚v </a:t>
            </a:r>
            <a:r>
              <a:rPr lang="cs-CZ" sz="2000" dirty="0" smtClean="0"/>
              <a:t>Dolanech‘</a:t>
            </a:r>
            <a:r>
              <a:rPr lang="cs-CZ" sz="2000" i="1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zanikl </a:t>
            </a:r>
            <a:r>
              <a:rPr lang="cs-CZ" sz="2000" dirty="0"/>
              <a:t>jmenný tvar </a:t>
            </a:r>
            <a:r>
              <a:rPr lang="cs-CZ" sz="2000" dirty="0" err="1" smtClean="0"/>
              <a:t>instr</a:t>
            </a:r>
            <a:r>
              <a:rPr lang="cs-CZ" sz="2000" dirty="0" smtClean="0"/>
              <a:t>. </a:t>
            </a:r>
            <a:r>
              <a:rPr lang="cs-CZ" sz="2000" dirty="0" err="1" smtClean="0"/>
              <a:t>sg</a:t>
            </a:r>
            <a:r>
              <a:rPr lang="cs-CZ" sz="2000" dirty="0" smtClean="0"/>
              <a:t>. </a:t>
            </a:r>
            <a:r>
              <a:rPr lang="cs-CZ" sz="2000" dirty="0" err="1" smtClean="0"/>
              <a:t>mask</a:t>
            </a:r>
            <a:r>
              <a:rPr lang="cs-CZ" sz="2000" dirty="0"/>
              <a:t>. posesivních </a:t>
            </a:r>
            <a:r>
              <a:rPr lang="cs-CZ" sz="2000" dirty="0" err="1"/>
              <a:t>adj</a:t>
            </a:r>
            <a:r>
              <a:rPr lang="cs-CZ" sz="2000" dirty="0"/>
              <a:t>. </a:t>
            </a:r>
            <a:r>
              <a:rPr lang="cs-CZ" sz="2000" i="1" dirty="0" smtClean="0"/>
              <a:t>s</a:t>
            </a:r>
            <a:r>
              <a:rPr lang="cs-CZ" sz="2000" i="1" dirty="0"/>
              <a:t> domem </a:t>
            </a:r>
            <a:r>
              <a:rPr lang="cs-CZ" sz="2000" i="1" dirty="0" err="1" smtClean="0"/>
              <a:t>Abrahamovem</a:t>
            </a:r>
            <a:r>
              <a:rPr lang="cs-CZ" sz="2000" i="1" dirty="0" smtClean="0"/>
              <a:t> &gt;</a:t>
            </a:r>
            <a:r>
              <a:rPr lang="cs-CZ" sz="2000" i="1" dirty="0"/>
              <a:t> s domem </a:t>
            </a:r>
            <a:r>
              <a:rPr lang="cs-CZ" sz="2000" i="1" dirty="0" smtClean="0"/>
              <a:t>Abrahamovým.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1204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morfologie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62317"/>
            <a:ext cx="11777999" cy="480060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Konjugace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uchovávaly se jednoduché minulé časy aorist asigmatický a sigmatický, imperfektum,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konstituoval se kondicionál s </a:t>
            </a:r>
            <a:r>
              <a:rPr lang="cs-CZ" sz="2000" dirty="0" err="1" smtClean="0"/>
              <a:t>auxiliárem</a:t>
            </a:r>
            <a:r>
              <a:rPr lang="cs-CZ" sz="2000" dirty="0" smtClean="0"/>
              <a:t> majícím podoby aoristu sigmatického </a:t>
            </a:r>
            <a:r>
              <a:rPr lang="cs-CZ" sz="2000" i="1" dirty="0" smtClean="0"/>
              <a:t>bych, by, by, bychom…</a:t>
            </a:r>
            <a:r>
              <a:rPr lang="cs-CZ" sz="2000" dirty="0" smtClean="0"/>
              <a:t>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zaniká koncové </a:t>
            </a:r>
            <a:r>
              <a:rPr lang="cs-CZ" sz="2000" i="1" dirty="0" smtClean="0"/>
              <a:t>-i </a:t>
            </a:r>
            <a:r>
              <a:rPr lang="cs-CZ" sz="2000" dirty="0" smtClean="0"/>
              <a:t>v imperativu sloves nekončících na souhláskovou skupinu: *</a:t>
            </a:r>
            <a:r>
              <a:rPr lang="cs-CZ" sz="2000" i="1" dirty="0" err="1" smtClean="0"/>
              <a:t>nesi</a:t>
            </a:r>
            <a:r>
              <a:rPr lang="cs-CZ" sz="2000" i="1" dirty="0" smtClean="0"/>
              <a:t>  → nes,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přehláska </a:t>
            </a:r>
            <a:r>
              <a:rPr lang="cs-CZ" sz="2000" i="1" dirty="0" smtClean="0"/>
              <a:t>á &gt; ě </a:t>
            </a:r>
            <a:r>
              <a:rPr lang="cs-CZ" sz="2000" dirty="0" smtClean="0"/>
              <a:t>způsobuje odlišení sloves 5. třídy, tj. </a:t>
            </a:r>
            <a:r>
              <a:rPr lang="cs-CZ" sz="2000" i="1" dirty="0" err="1" smtClean="0"/>
              <a:t>sáz´</a:t>
            </a:r>
            <a:r>
              <a:rPr lang="cs-CZ" sz="2000" b="1" i="1" dirty="0" err="1" smtClean="0"/>
              <a:t>a</a:t>
            </a:r>
            <a:r>
              <a:rPr lang="cs-CZ" sz="2000" i="1" dirty="0" err="1" smtClean="0"/>
              <a:t>ti</a:t>
            </a:r>
            <a:r>
              <a:rPr lang="cs-CZ" sz="2000" i="1" dirty="0" smtClean="0"/>
              <a:t>, </a:t>
            </a:r>
            <a:r>
              <a:rPr lang="cs-CZ" sz="2000" i="1" dirty="0" err="1"/>
              <a:t>sáz´</a:t>
            </a:r>
            <a:r>
              <a:rPr lang="cs-CZ" sz="2000" b="1" i="1" dirty="0" err="1" smtClean="0"/>
              <a:t>ěju</a:t>
            </a:r>
            <a:r>
              <a:rPr lang="cs-CZ" sz="2000" i="1" dirty="0"/>
              <a:t>, </a:t>
            </a:r>
            <a:r>
              <a:rPr lang="cs-CZ" sz="2000" i="1" dirty="0" err="1" smtClean="0"/>
              <a:t>sáz´</a:t>
            </a:r>
            <a:r>
              <a:rPr lang="cs-CZ" sz="2000" b="1" i="1" dirty="0" err="1" smtClean="0"/>
              <a:t>ie</a:t>
            </a:r>
            <a:r>
              <a:rPr lang="cs-CZ" sz="2000" i="1" dirty="0" err="1" smtClean="0"/>
              <a:t>š</a:t>
            </a:r>
            <a:r>
              <a:rPr lang="cs-CZ" sz="2000" dirty="0" smtClean="0"/>
              <a:t> </a:t>
            </a:r>
            <a:r>
              <a:rPr lang="cs-CZ" sz="2000" dirty="0"/>
              <a:t>× </a:t>
            </a:r>
            <a:r>
              <a:rPr lang="cs-CZ" sz="2000" i="1" dirty="0" smtClean="0"/>
              <a:t>dělati, </a:t>
            </a:r>
            <a:r>
              <a:rPr lang="cs-CZ" sz="2000" i="1" dirty="0" err="1" smtClean="0"/>
              <a:t>dělaju</a:t>
            </a:r>
            <a:r>
              <a:rPr lang="cs-CZ" sz="2000" i="1" dirty="0" smtClean="0"/>
              <a:t>, děláš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formy typu </a:t>
            </a:r>
            <a:r>
              <a:rPr lang="cs-CZ" sz="2000" i="1" dirty="0" smtClean="0"/>
              <a:t>přišel jest </a:t>
            </a:r>
            <a:r>
              <a:rPr lang="cs-CZ" sz="2000" dirty="0" smtClean="0"/>
              <a:t>si uchovávaly zbytky rezultativního významu ‚je přišlý‘,</a:t>
            </a:r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759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335576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3557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syntax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41294"/>
            <a:ext cx="11777999" cy="4800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bezpředložkový lokál </a:t>
            </a:r>
            <a:r>
              <a:rPr lang="cs-CZ" sz="2000" dirty="0"/>
              <a:t>zřejmě neproduktivní </a:t>
            </a:r>
            <a:r>
              <a:rPr lang="cs-CZ" sz="2000" i="1" dirty="0" err="1" smtClean="0"/>
              <a:t>Ploškovicích</a:t>
            </a:r>
            <a:r>
              <a:rPr lang="cs-CZ" sz="2000" i="1" dirty="0" smtClean="0"/>
              <a:t> </a:t>
            </a:r>
            <a:r>
              <a:rPr lang="cs-CZ" sz="2000" dirty="0"/>
              <a:t>‚v </a:t>
            </a:r>
            <a:r>
              <a:rPr lang="cs-CZ" sz="2000" dirty="0" err="1"/>
              <a:t>Ploškovicích</a:t>
            </a:r>
            <a:r>
              <a:rPr lang="cs-CZ" sz="2000" dirty="0"/>
              <a:t>‘,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adnominální dativ </a:t>
            </a:r>
            <a:r>
              <a:rPr lang="cs-CZ" sz="2000" i="1" dirty="0" err="1" smtClean="0"/>
              <a:t>škřehot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zubóm</a:t>
            </a:r>
            <a:r>
              <a:rPr lang="cs-CZ" sz="2000" i="1" dirty="0" smtClean="0"/>
              <a:t>,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od 13. stol. se rozvíjí systém vyjadřování modality možnosti a nutnosti pomocí sloves: přímé přejímky </a:t>
            </a:r>
            <a:r>
              <a:rPr lang="cs-CZ" sz="2000" i="1" dirty="0" err="1" smtClean="0"/>
              <a:t>musěti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drbiti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záporová shoda stále není obligatorní *</a:t>
            </a:r>
            <a:r>
              <a:rPr lang="cs-CZ" sz="2000" i="1" dirty="0" smtClean="0"/>
              <a:t>přišel </a:t>
            </a:r>
            <a:r>
              <a:rPr lang="cs-CZ" sz="2000" i="1" dirty="0" err="1" smtClean="0"/>
              <a:t>nikto</a:t>
            </a:r>
            <a:r>
              <a:rPr lang="cs-CZ" sz="2000" i="1" dirty="0" smtClean="0"/>
              <a:t>, *nepřišel </a:t>
            </a:r>
            <a:r>
              <a:rPr lang="cs-CZ" sz="2000" i="1" dirty="0" err="1" smtClean="0"/>
              <a:t>kto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jednoduchá souvětná syntax koncem 13. stol. rozvíjena pod vlivem latiny: ustalují se spojovací prostředky slučovací </a:t>
            </a:r>
            <a:r>
              <a:rPr lang="cs-CZ" sz="2000" i="1" dirty="0" smtClean="0"/>
              <a:t>a, i</a:t>
            </a:r>
            <a:r>
              <a:rPr lang="cs-CZ" sz="2000" dirty="0" smtClean="0"/>
              <a:t>, odporovací </a:t>
            </a:r>
            <a:r>
              <a:rPr lang="cs-CZ" sz="2000" i="1" dirty="0" smtClean="0"/>
              <a:t>ale</a:t>
            </a:r>
            <a:r>
              <a:rPr lang="cs-CZ" sz="2000" dirty="0" smtClean="0"/>
              <a:t>, vylučovací (</a:t>
            </a:r>
            <a:r>
              <a:rPr lang="cs-CZ" sz="2000" i="1" dirty="0" smtClean="0"/>
              <a:t>a</a:t>
            </a:r>
            <a:r>
              <a:rPr lang="cs-CZ" sz="2000" dirty="0" smtClean="0"/>
              <a:t>)</a:t>
            </a:r>
            <a:r>
              <a:rPr lang="cs-CZ" sz="2000" i="1" dirty="0" smtClean="0"/>
              <a:t>nebo, či(</a:t>
            </a:r>
            <a:r>
              <a:rPr lang="cs-CZ" sz="2000" i="1" dirty="0" err="1" smtClean="0"/>
              <a:t>li</a:t>
            </a:r>
            <a:r>
              <a:rPr lang="cs-CZ" sz="2000" i="1" dirty="0" smtClean="0"/>
              <a:t>)</a:t>
            </a:r>
            <a:r>
              <a:rPr lang="cs-CZ" sz="2000" dirty="0" smtClean="0"/>
              <a:t>, obsahové (</a:t>
            </a:r>
            <a:r>
              <a:rPr lang="cs-CZ" sz="2000" i="1" dirty="0" smtClean="0"/>
              <a:t>je</a:t>
            </a:r>
            <a:r>
              <a:rPr lang="cs-CZ" sz="2000" dirty="0" smtClean="0"/>
              <a:t>)</a:t>
            </a:r>
            <a:r>
              <a:rPr lang="cs-CZ" sz="2000" i="1" dirty="0" smtClean="0"/>
              <a:t>že</a:t>
            </a:r>
            <a:r>
              <a:rPr lang="cs-CZ" sz="2000" dirty="0" smtClean="0"/>
              <a:t>, neustálená relativa </a:t>
            </a:r>
            <a:r>
              <a:rPr lang="cs-CZ" sz="2000" i="1" dirty="0" smtClean="0"/>
              <a:t>jam </a:t>
            </a:r>
            <a:r>
              <a:rPr lang="cs-CZ" sz="2000" dirty="0"/>
              <a:t>× </a:t>
            </a:r>
            <a:r>
              <a:rPr lang="cs-CZ" sz="2000" i="1" dirty="0" smtClean="0"/>
              <a:t>kam, jenž </a:t>
            </a:r>
            <a:r>
              <a:rPr lang="cs-CZ" sz="2000" dirty="0" smtClean="0"/>
              <a:t>× </a:t>
            </a:r>
            <a:r>
              <a:rPr lang="cs-CZ" sz="2000" i="1" dirty="0" smtClean="0"/>
              <a:t>který</a:t>
            </a:r>
            <a:r>
              <a:rPr lang="cs-CZ" sz="2000" dirty="0" smtClean="0"/>
              <a:t>, </a:t>
            </a:r>
          </a:p>
          <a:p>
            <a:pPr>
              <a:lnSpc>
                <a:spcPct val="120000"/>
              </a:lnSpc>
            </a:pPr>
            <a:endParaRPr lang="cs-CZ" sz="2000" i="1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přechodníky plní řadu funkcí.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480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334093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33557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slovotvorba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41294"/>
            <a:ext cx="11777999" cy="4800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pod vlivem </a:t>
            </a:r>
            <a:r>
              <a:rPr lang="cs-CZ" sz="2000" dirty="0" err="1" smtClean="0"/>
              <a:t>stsl</a:t>
            </a:r>
            <a:r>
              <a:rPr lang="cs-CZ" sz="2000" dirty="0" smtClean="0"/>
              <a:t>. velmi produktivní tvoření činitelských jmen pomocí sufixu 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ťeľ</a:t>
            </a:r>
            <a:r>
              <a:rPr lang="cs-CZ" sz="2000" dirty="0" smtClean="0"/>
              <a:t>: </a:t>
            </a:r>
            <a:r>
              <a:rPr lang="cs-CZ" sz="2000" i="1" dirty="0" err="1" smtClean="0"/>
              <a:t>stvoritel</a:t>
            </a:r>
            <a:r>
              <a:rPr lang="cs-CZ" sz="2000" i="1" dirty="0"/>
              <a:t>’</a:t>
            </a:r>
            <a:r>
              <a:rPr lang="cs-CZ" sz="2000" dirty="0"/>
              <a:t>, </a:t>
            </a:r>
            <a:r>
              <a:rPr lang="cs-CZ" sz="2000" i="1" dirty="0"/>
              <a:t>spasitel’</a:t>
            </a:r>
            <a:r>
              <a:rPr lang="cs-CZ" sz="2000" dirty="0"/>
              <a:t>, </a:t>
            </a:r>
            <a:r>
              <a:rPr lang="cs-CZ" sz="2000" i="1" dirty="0" smtClean="0"/>
              <a:t>slavitel´,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v</a:t>
            </a:r>
            <a:r>
              <a:rPr lang="cs-CZ" sz="2000" dirty="0"/>
              <a:t> terminologických </a:t>
            </a:r>
            <a:r>
              <a:rPr lang="cs-CZ" sz="2000" dirty="0" smtClean="0"/>
              <a:t>okruzích </a:t>
            </a:r>
            <a:r>
              <a:rPr lang="cs-CZ" sz="2000" dirty="0" err="1" smtClean="0"/>
              <a:t>bezsufixální</a:t>
            </a:r>
            <a:r>
              <a:rPr lang="cs-CZ" sz="2000" dirty="0" smtClean="0"/>
              <a:t> </a:t>
            </a:r>
            <a:r>
              <a:rPr lang="cs-CZ" sz="2000" dirty="0" err="1" smtClean="0"/>
              <a:t>deverbální</a:t>
            </a:r>
            <a:r>
              <a:rPr lang="cs-CZ" sz="2000" dirty="0" smtClean="0"/>
              <a:t> abstrakta </a:t>
            </a:r>
            <a:r>
              <a:rPr lang="cs-CZ" sz="2000" i="1" dirty="0" err="1" smtClean="0"/>
              <a:t>otboj</a:t>
            </a:r>
            <a:r>
              <a:rPr lang="cs-CZ" sz="2000" dirty="0"/>
              <a:t>, </a:t>
            </a:r>
            <a:r>
              <a:rPr lang="cs-CZ" sz="2000" i="1" dirty="0"/>
              <a:t>podvod</a:t>
            </a:r>
            <a:r>
              <a:rPr lang="cs-CZ" sz="2000" dirty="0"/>
              <a:t>, </a:t>
            </a:r>
            <a:r>
              <a:rPr lang="cs-CZ" sz="2000" i="1" dirty="0" err="1"/>
              <a:t>próvod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i="1" dirty="0" smtClean="0"/>
              <a:t>slovesné ova</a:t>
            </a:r>
            <a:r>
              <a:rPr lang="cs-CZ" sz="2000" dirty="0" smtClean="0"/>
              <a:t>‑kmeny </a:t>
            </a:r>
            <a:r>
              <a:rPr lang="cs-CZ" sz="2000" dirty="0"/>
              <a:t>produktivní </a:t>
            </a:r>
            <a:r>
              <a:rPr lang="cs-CZ" sz="2000" dirty="0" smtClean="0"/>
              <a:t>při </a:t>
            </a:r>
            <a:r>
              <a:rPr lang="cs-CZ" sz="2000" dirty="0"/>
              <a:t>tvoření </a:t>
            </a:r>
            <a:r>
              <a:rPr lang="cs-CZ" sz="2000" dirty="0" smtClean="0"/>
              <a:t>imperfektivních </a:t>
            </a:r>
            <a:r>
              <a:rPr lang="cs-CZ" sz="2000" dirty="0"/>
              <a:t>protějšků perfektiv, zejm. </a:t>
            </a:r>
            <a:r>
              <a:rPr lang="cs-CZ" sz="2000" i="1" dirty="0"/>
              <a:t>i</a:t>
            </a:r>
            <a:r>
              <a:rPr lang="cs-CZ" sz="2000" dirty="0"/>
              <a:t>‑kmenových a </a:t>
            </a:r>
            <a:r>
              <a:rPr lang="cs-CZ" sz="2000" i="1" dirty="0"/>
              <a:t>a</a:t>
            </a:r>
            <a:r>
              <a:rPr lang="cs-CZ" sz="2000" dirty="0"/>
              <a:t>‑kmenových: </a:t>
            </a:r>
            <a:r>
              <a:rPr lang="cs-CZ" sz="2000" i="1" dirty="0" err="1"/>
              <a:t>smucovati</a:t>
            </a:r>
            <a:r>
              <a:rPr lang="cs-CZ" sz="2000" dirty="0"/>
              <a:t>, </a:t>
            </a:r>
            <a:r>
              <a:rPr lang="cs-CZ" sz="2000" i="1" dirty="0" err="1" smtClean="0"/>
              <a:t>zjěvovati</a:t>
            </a:r>
            <a:r>
              <a:rPr lang="cs-CZ" sz="2000" dirty="0"/>
              <a:t>, </a:t>
            </a:r>
            <a:r>
              <a:rPr lang="cs-CZ" sz="2000" i="1" dirty="0" err="1"/>
              <a:t>učiňovati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u tvoření kompozit živé typy </a:t>
            </a:r>
            <a:r>
              <a:rPr lang="cs-CZ" sz="2000" dirty="0"/>
              <a:t>zděděné z praslovanštiny: substantivní kompozita  sufixální se zadním členem </a:t>
            </a:r>
            <a:r>
              <a:rPr lang="cs-CZ" sz="2000" dirty="0" err="1"/>
              <a:t>deverbálním</a:t>
            </a:r>
            <a:r>
              <a:rPr lang="cs-CZ" sz="2000" dirty="0"/>
              <a:t> (</a:t>
            </a:r>
            <a:r>
              <a:rPr lang="cs-CZ" sz="2000" i="1" dirty="0" err="1"/>
              <a:t>kožělug</a:t>
            </a:r>
            <a:r>
              <a:rPr lang="cs-CZ" sz="2000" dirty="0"/>
              <a:t>, </a:t>
            </a:r>
            <a:r>
              <a:rPr lang="cs-CZ" sz="2000" i="1" dirty="0" err="1"/>
              <a:t>hromobitie</a:t>
            </a:r>
            <a:r>
              <a:rPr lang="cs-CZ" sz="2000" dirty="0"/>
              <a:t>), s předním členem adjektivním (</a:t>
            </a:r>
            <a:r>
              <a:rPr lang="cs-CZ" sz="2000" i="1" dirty="0" err="1"/>
              <a:t>črnobýl</a:t>
            </a:r>
            <a:r>
              <a:rPr lang="cs-CZ" sz="2000" dirty="0"/>
              <a:t>, </a:t>
            </a:r>
            <a:r>
              <a:rPr lang="cs-CZ" sz="2000" i="1" dirty="0" err="1" smtClean="0"/>
              <a:t>ćuźozemeć</a:t>
            </a:r>
            <a:r>
              <a:rPr lang="cs-CZ" sz="2000" dirty="0" smtClean="0"/>
              <a:t>), </a:t>
            </a:r>
            <a:r>
              <a:rPr lang="cs-CZ" sz="2000" dirty="0"/>
              <a:t>s předním členem </a:t>
            </a:r>
            <a:r>
              <a:rPr lang="cs-CZ" sz="2000" dirty="0" err="1"/>
              <a:t>numerálním</a:t>
            </a:r>
            <a:r>
              <a:rPr lang="cs-CZ" sz="2000" dirty="0"/>
              <a:t> (</a:t>
            </a:r>
            <a:r>
              <a:rPr lang="cs-CZ" sz="2000" i="1" dirty="0"/>
              <a:t>devětsil</a:t>
            </a:r>
            <a:r>
              <a:rPr lang="cs-CZ" sz="2000" dirty="0"/>
              <a:t>, </a:t>
            </a:r>
            <a:r>
              <a:rPr lang="cs-CZ" sz="2000" i="1" dirty="0" err="1" smtClean="0"/>
              <a:t>dvúlisteć</a:t>
            </a:r>
            <a:r>
              <a:rPr lang="cs-CZ" sz="2000" dirty="0" smtClean="0"/>
              <a:t>) </a:t>
            </a:r>
            <a:r>
              <a:rPr lang="cs-CZ" sz="2000" dirty="0"/>
              <a:t>a s předním členem verbálním (</a:t>
            </a:r>
            <a:r>
              <a:rPr lang="cs-CZ" sz="2000" i="1" dirty="0" err="1"/>
              <a:t>kalivod</a:t>
            </a:r>
            <a:r>
              <a:rPr lang="cs-CZ" sz="2000" dirty="0" smtClean="0"/>
              <a:t>); adjektivní kompozita adjektivně‑substantivní </a:t>
            </a:r>
            <a:r>
              <a:rPr lang="cs-CZ" sz="2000" dirty="0"/>
              <a:t>(</a:t>
            </a:r>
            <a:r>
              <a:rPr lang="cs-CZ" sz="2000" i="1" dirty="0"/>
              <a:t>křivonohý</a:t>
            </a:r>
            <a:r>
              <a:rPr lang="cs-CZ" sz="2000" dirty="0"/>
              <a:t>) a </a:t>
            </a:r>
            <a:r>
              <a:rPr lang="cs-CZ" sz="2000" dirty="0" err="1"/>
              <a:t>numerálně</a:t>
            </a:r>
            <a:r>
              <a:rPr lang="cs-CZ" sz="2000" dirty="0"/>
              <a:t>‑substantivní (</a:t>
            </a:r>
            <a:r>
              <a:rPr lang="cs-CZ" sz="2000" i="1" dirty="0" err="1"/>
              <a:t>čtyřdný</a:t>
            </a:r>
            <a:r>
              <a:rPr lang="cs-CZ" sz="200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6658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29705"/>
            <a:ext cx="7920000" cy="252000"/>
          </a:xfrm>
        </p:spPr>
        <p:txBody>
          <a:bodyPr/>
          <a:lstStyle/>
          <a:p>
            <a:r>
              <a:rPr lang="cs-CZ" dirty="0"/>
              <a:t>Raná stará čeština – tzv. přípravné období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2970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42047"/>
            <a:ext cx="11059200" cy="431990"/>
          </a:xfrm>
        </p:spPr>
        <p:txBody>
          <a:bodyPr/>
          <a:lstStyle/>
          <a:p>
            <a:r>
              <a:rPr lang="cs-CZ" dirty="0"/>
              <a:t>Raná stará čeština – </a:t>
            </a:r>
            <a:r>
              <a:rPr lang="cs-CZ" dirty="0" smtClean="0"/>
              <a:t>slovní zásoba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41294"/>
            <a:ext cx="11777999" cy="480060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Možno sledovat jen v omezených oblastech: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pokračování latinsko-řecké slovní zásoby v náboženské oblasti zděděné z </a:t>
            </a:r>
            <a:r>
              <a:rPr lang="cs-CZ" sz="2000" dirty="0"/>
              <a:t>předchozích období: </a:t>
            </a:r>
            <a:r>
              <a:rPr lang="cs-CZ" sz="2000" i="1" dirty="0" err="1" smtClean="0"/>
              <a:t>anjel</a:t>
            </a:r>
            <a:r>
              <a:rPr lang="cs-CZ" sz="2000" i="1" dirty="0"/>
              <a:t>, apoštol, </a:t>
            </a:r>
            <a:r>
              <a:rPr lang="cs-CZ" sz="2000" i="1" dirty="0" smtClean="0"/>
              <a:t>biřmovati</a:t>
            </a:r>
            <a:r>
              <a:rPr lang="cs-CZ" sz="2000" i="1" dirty="0"/>
              <a:t>, kostel, </a:t>
            </a:r>
            <a:r>
              <a:rPr lang="cs-CZ" sz="2000" i="1" dirty="0" smtClean="0"/>
              <a:t>páteř, </a:t>
            </a:r>
            <a:r>
              <a:rPr lang="cs-CZ" sz="2000" dirty="0" smtClean="0"/>
              <a:t>část přejatá z latiny </a:t>
            </a:r>
            <a:r>
              <a:rPr lang="cs-CZ" sz="2000" i="1" dirty="0"/>
              <a:t>fara</a:t>
            </a:r>
            <a:r>
              <a:rPr lang="cs-CZ" sz="2000" dirty="0"/>
              <a:t>, </a:t>
            </a:r>
            <a:r>
              <a:rPr lang="cs-CZ" sz="2000" i="1" dirty="0"/>
              <a:t>kalich</a:t>
            </a:r>
            <a:r>
              <a:rPr lang="cs-CZ" sz="2000" dirty="0"/>
              <a:t>, </a:t>
            </a:r>
            <a:r>
              <a:rPr lang="cs-CZ" sz="2000" i="1" dirty="0"/>
              <a:t>klášter</a:t>
            </a:r>
            <a:r>
              <a:rPr lang="cs-CZ" sz="2000" dirty="0"/>
              <a:t>, </a:t>
            </a:r>
            <a:r>
              <a:rPr lang="cs-CZ" sz="2000" i="1" dirty="0" smtClean="0"/>
              <a:t>žalm,</a:t>
            </a:r>
            <a:r>
              <a:rPr lang="cs-CZ" sz="2000" dirty="0" smtClean="0"/>
              <a:t> 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konverzační vrstva jazyka ovlivněna němčinou </a:t>
            </a:r>
            <a:r>
              <a:rPr lang="cs-CZ" sz="2000" i="1" dirty="0" err="1" smtClean="0"/>
              <a:t>diek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heršt</a:t>
            </a:r>
            <a:r>
              <a:rPr lang="cs-CZ" sz="2000" i="1" dirty="0" smtClean="0"/>
              <a:t> ‚</a:t>
            </a:r>
            <a:r>
              <a:rPr lang="cs-CZ" sz="2000" dirty="0" smtClean="0"/>
              <a:t>předák, vůdce</a:t>
            </a:r>
            <a:r>
              <a:rPr lang="cs-CZ" sz="2000" i="1" dirty="0" smtClean="0"/>
              <a:t>‘</a:t>
            </a:r>
            <a:r>
              <a:rPr lang="cs-CZ" sz="2000" dirty="0" smtClean="0"/>
              <a:t>,</a:t>
            </a:r>
            <a:r>
              <a:rPr lang="cs-CZ" sz="2000" i="1" dirty="0" smtClean="0"/>
              <a:t> hýřiti, </a:t>
            </a:r>
            <a:r>
              <a:rPr lang="cs-CZ" sz="2000" i="1" dirty="0"/>
              <a:t>rada, </a:t>
            </a:r>
            <a:r>
              <a:rPr lang="cs-CZ" sz="2000" i="1" dirty="0" smtClean="0"/>
              <a:t>šanovati,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rozvíjí se nové civilizační okruhy (často pod vlivem němčiny): </a:t>
            </a:r>
            <a:r>
              <a:rPr lang="cs-CZ" sz="2000" i="1" dirty="0" smtClean="0"/>
              <a:t>hrabě, </a:t>
            </a:r>
            <a:r>
              <a:rPr lang="cs-CZ" sz="2000" i="1" dirty="0" err="1" smtClean="0"/>
              <a:t>lúb</a:t>
            </a:r>
            <a:r>
              <a:rPr lang="cs-CZ" sz="2000" i="1" dirty="0" smtClean="0"/>
              <a:t> / </a:t>
            </a:r>
            <a:r>
              <a:rPr lang="cs-CZ" sz="2000" i="1" dirty="0" err="1" smtClean="0"/>
              <a:t>lúbě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lúh</a:t>
            </a:r>
            <a:r>
              <a:rPr lang="cs-CZ" sz="2000" i="1" dirty="0" smtClean="0"/>
              <a:t> / luh, oř, pila, *</a:t>
            </a:r>
            <a:r>
              <a:rPr lang="cs-CZ" sz="2000" i="1" dirty="0" err="1" smtClean="0"/>
              <a:t>polštáŕ</a:t>
            </a:r>
            <a:r>
              <a:rPr lang="cs-CZ" sz="2000" i="1" dirty="0" smtClean="0"/>
              <a:t>, *</a:t>
            </a:r>
            <a:r>
              <a:rPr lang="cs-CZ" sz="2000" i="1" dirty="0" err="1" smtClean="0"/>
              <a:t>ŕíšě</a:t>
            </a:r>
            <a:r>
              <a:rPr lang="cs-CZ" sz="2000" i="1" dirty="0" smtClean="0"/>
              <a:t>, skýva/</a:t>
            </a:r>
            <a:r>
              <a:rPr lang="cs-CZ" sz="2000" i="1" dirty="0" err="1" smtClean="0"/>
              <a:t>skýba</a:t>
            </a:r>
            <a:r>
              <a:rPr lang="cs-CZ" sz="2000" dirty="0" smtClean="0"/>
              <a:t>, </a:t>
            </a:r>
            <a:r>
              <a:rPr lang="cs-CZ" sz="2000" i="1" dirty="0" smtClean="0"/>
              <a:t>šlechta, špýchar, taška, tuna,     </a:t>
            </a:r>
          </a:p>
          <a:p>
            <a:pPr>
              <a:lnSpc>
                <a:spcPct val="120000"/>
              </a:lnSpc>
            </a:pPr>
            <a:endParaRPr lang="cs-CZ" sz="2000" i="1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doloženy lexémy </a:t>
            </a:r>
            <a:r>
              <a:rPr lang="cs-CZ" sz="2000" dirty="0"/>
              <a:t>domácí právní </a:t>
            </a:r>
            <a:r>
              <a:rPr lang="cs-CZ" sz="2000" dirty="0" smtClean="0"/>
              <a:t>terminologie: </a:t>
            </a:r>
            <a:r>
              <a:rPr lang="cs-CZ" sz="2000" i="1" dirty="0" smtClean="0"/>
              <a:t>hlava, </a:t>
            </a:r>
            <a:r>
              <a:rPr lang="cs-CZ" sz="2000" i="1" dirty="0" err="1" smtClean="0"/>
              <a:t>chomútné</a:t>
            </a:r>
            <a:r>
              <a:rPr lang="cs-CZ" sz="2000" i="1" dirty="0" smtClean="0"/>
              <a:t>, jistina</a:t>
            </a:r>
            <a:r>
              <a:rPr lang="cs-CZ" sz="2000" dirty="0" smtClean="0"/>
              <a:t>, </a:t>
            </a:r>
            <a:r>
              <a:rPr lang="cs-CZ" sz="2000" i="1" dirty="0"/>
              <a:t>křivda</a:t>
            </a:r>
            <a:r>
              <a:rPr lang="cs-CZ" sz="2000" dirty="0"/>
              <a:t>, </a:t>
            </a:r>
            <a:r>
              <a:rPr lang="cs-CZ" sz="2000" i="1" dirty="0"/>
              <a:t>krádež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póhon</a:t>
            </a:r>
            <a:r>
              <a:rPr lang="cs-CZ" sz="2000" i="1" dirty="0" smtClean="0"/>
              <a:t>,</a:t>
            </a:r>
            <a:r>
              <a:rPr lang="cs-CZ" sz="2000" dirty="0" smtClean="0"/>
              <a:t> </a:t>
            </a:r>
            <a:r>
              <a:rPr lang="cs-CZ" sz="2000" i="1" dirty="0" smtClean="0"/>
              <a:t>poprava</a:t>
            </a:r>
            <a:r>
              <a:rPr lang="cs-CZ" sz="2000" dirty="0" smtClean="0"/>
              <a:t>, </a:t>
            </a:r>
            <a:r>
              <a:rPr lang="cs-CZ" sz="2000" i="1" dirty="0"/>
              <a:t>právo</a:t>
            </a:r>
            <a:r>
              <a:rPr lang="cs-CZ" sz="2000" dirty="0"/>
              <a:t>, </a:t>
            </a:r>
            <a:r>
              <a:rPr lang="cs-CZ" sz="2000" i="1" dirty="0"/>
              <a:t>zákon</a:t>
            </a:r>
            <a:r>
              <a:rPr lang="cs-CZ" sz="2000" dirty="0"/>
              <a:t>, </a:t>
            </a:r>
            <a:r>
              <a:rPr lang="cs-CZ" sz="2000" i="1" dirty="0" smtClean="0"/>
              <a:t>vina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/>
              <a:t>o</a:t>
            </a:r>
            <a:r>
              <a:rPr lang="cs-CZ" sz="2000" dirty="0" smtClean="0"/>
              <a:t>jediněle </a:t>
            </a:r>
            <a:r>
              <a:rPr lang="cs-CZ" sz="2000" dirty="0"/>
              <a:t>jsou doloženy prvky </a:t>
            </a:r>
            <a:r>
              <a:rPr lang="cs-CZ" sz="2000" dirty="0" smtClean="0"/>
              <a:t>botanické terminologie: </a:t>
            </a:r>
            <a:r>
              <a:rPr lang="cs-CZ" sz="2000" i="1" dirty="0"/>
              <a:t>divizna, </a:t>
            </a:r>
            <a:r>
              <a:rPr lang="cs-CZ" sz="2000" i="1" dirty="0" err="1"/>
              <a:t>jmelo</a:t>
            </a:r>
            <a:r>
              <a:rPr lang="cs-CZ" sz="2000" i="1" dirty="0"/>
              <a:t>, kopytník, netřesk, </a:t>
            </a:r>
            <a:r>
              <a:rPr lang="cs-CZ" sz="2000" i="1" dirty="0" err="1"/>
              <a:t>psoser</a:t>
            </a:r>
            <a:r>
              <a:rPr lang="cs-CZ" sz="2000" i="1" dirty="0"/>
              <a:t>, slunečnice, </a:t>
            </a:r>
            <a:r>
              <a:rPr lang="cs-CZ" sz="2000" i="1" dirty="0" err="1"/>
              <a:t>ščrbák</a:t>
            </a:r>
            <a:r>
              <a:rPr lang="cs-CZ" sz="2000" i="1" dirty="0"/>
              <a:t>, volový jazyk, </a:t>
            </a:r>
            <a:r>
              <a:rPr lang="cs-CZ" sz="2000" i="1" dirty="0" err="1"/>
              <a:t>žabie</a:t>
            </a:r>
            <a:r>
              <a:rPr lang="cs-CZ" sz="2000" i="1" dirty="0"/>
              <a:t> </a:t>
            </a:r>
            <a:r>
              <a:rPr lang="cs-CZ" sz="2000" i="1" dirty="0" err="1"/>
              <a:t>črěvce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CZ.potx" id="{7F92F868-9C57-4639-98F4-0808D6A0A63C}" vid="{8AFB0011-5B6D-4F7A-BE5C-0EE76BB56A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Prvni spisovne jazyky na nasem uzemi</Template>
  <TotalTime>1689</TotalTime>
  <Words>3609</Words>
  <Application>Microsoft Office PowerPoint</Application>
  <PresentationFormat>Širokoúhlá obrazovka</PresentationFormat>
  <Paragraphs>766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Tahoma</vt:lpstr>
      <vt:lpstr>Times New Roman</vt:lpstr>
      <vt:lpstr>Wingdings</vt:lpstr>
      <vt:lpstr>Prezentace_MU_CZ</vt:lpstr>
      <vt:lpstr>Raná stará čeština – tzv. přípravné období</vt:lpstr>
      <vt:lpstr>Raná stará čeština – tzv. přípravné období</vt:lpstr>
      <vt:lpstr>Raná stará čeština</vt:lpstr>
      <vt:lpstr>Raná stará čeština – fonologie</vt:lpstr>
      <vt:lpstr>Raná stará čeština – morfologie</vt:lpstr>
      <vt:lpstr>Raná stará čeština – morfologie</vt:lpstr>
      <vt:lpstr>Raná stará čeština – syntax</vt:lpstr>
      <vt:lpstr>Raná stará čeština – slovotvorba</vt:lpstr>
      <vt:lpstr>Raná stará čeština – slovní zásoba</vt:lpstr>
      <vt:lpstr>Nářeční rozdíly</vt:lpstr>
      <vt:lpstr>Nejstarší prameny – nesouvislé texty</vt:lpstr>
      <vt:lpstr>Bohemika</vt:lpstr>
      <vt:lpstr>Bohemika</vt:lpstr>
      <vt:lpstr>Prameny diplomatické povahy</vt:lpstr>
      <vt:lpstr>Kosmova kronika Chronica Boemorum</vt:lpstr>
      <vt:lpstr>Kosmova kronika Chronica Boemorum</vt:lpstr>
      <vt:lpstr>Nekrology</vt:lpstr>
      <vt:lpstr>Nekrolog podlažický</vt:lpstr>
      <vt:lpstr>Nekrolog podlažický</vt:lpstr>
      <vt:lpstr>Význam bohemik I</vt:lpstr>
      <vt:lpstr>Význam bohemik II</vt:lpstr>
      <vt:lpstr>Glosy</vt:lpstr>
      <vt:lpstr>Glosy</vt:lpstr>
      <vt:lpstr>Glosy v hebrejských textech</vt:lpstr>
      <vt:lpstr>Glosy v latinských textech – zpočátku jen slova </vt:lpstr>
      <vt:lpstr>Glosy v latinských textech – posléze věty </vt:lpstr>
      <vt:lpstr>Přípisky – nejstarší české věty</vt:lpstr>
      <vt:lpstr>Přípisky – nejstarší české věty</vt:lpstr>
      <vt:lpstr>Zakládací listina litoměřické kapituly</vt:lpstr>
      <vt:lpstr>Přípisky – svatojiřská chorální kniha</vt:lpstr>
      <vt:lpstr>Cisiojany</vt:lpstr>
      <vt:lpstr>Zápisky pasovského děkana A. Behama</vt:lpstr>
      <vt:lpstr>První pokusy o překlad biblického textu</vt:lpstr>
      <vt:lpstr>Administrativní oblast</vt:lpstr>
      <vt:lpstr>Administrativní oblast</vt:lpstr>
      <vt:lpstr>Na sklonku 13. stol. se objevují první texty</vt:lpstr>
      <vt:lpstr>Píseň ostrovská =Slovo do světa stvořenie</vt:lpstr>
      <vt:lpstr>Píseň ostrovská =Slovo do světa stvořenie</vt:lpstr>
      <vt:lpstr>Kunhutina modlitba =Vítaj kráĺu všemohúcí</vt:lpstr>
      <vt:lpstr>Kunhutina modlitba =Vítaj kráĺu všemohúcí</vt:lpstr>
      <vt:lpstr>Svatováclavský chorál</vt:lpstr>
      <vt:lpstr>Svatováclavský chorál</vt:lpstr>
      <vt:lpstr>Pravopis I</vt:lpstr>
      <vt:lpstr>Pravopis II – J. Pleskalová (NESČ)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Pračeská fáze – první spisovné jazyky na našem území</dc:title>
  <dc:creator>Pavel Kosek</dc:creator>
  <cp:lastModifiedBy>Pavel Kosek</cp:lastModifiedBy>
  <cp:revision>257</cp:revision>
  <cp:lastPrinted>1601-01-01T00:00:00Z</cp:lastPrinted>
  <dcterms:created xsi:type="dcterms:W3CDTF">2020-01-25T16:17:51Z</dcterms:created>
  <dcterms:modified xsi:type="dcterms:W3CDTF">2020-03-14T10:54:45Z</dcterms:modified>
</cp:coreProperties>
</file>