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1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9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00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9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4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553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17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47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71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679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838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B37D5-0483-432B-B786-58BD94F12534}" type="datetimeFigureOut">
              <a:rPr lang="cs-CZ" smtClean="0"/>
              <a:t>11.5.2020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8F679-A7AA-4BFE-8CBC-ACC2E786FB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25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Problémy desambiguace</a:t>
            </a:r>
            <a:br>
              <a:rPr lang="cs-CZ" dirty="0" smtClean="0"/>
            </a:br>
            <a:r>
              <a:rPr lang="cs-CZ" dirty="0" smtClean="0"/>
              <a:t>proprií a apelativ</a:t>
            </a:r>
            <a:br>
              <a:rPr lang="cs-CZ" dirty="0" smtClean="0"/>
            </a:br>
            <a:r>
              <a:rPr lang="cs-CZ" dirty="0" smtClean="0"/>
              <a:t>se sufixem -</a:t>
            </a:r>
            <a:r>
              <a:rPr lang="cs-CZ" dirty="0" err="1" smtClean="0"/>
              <a:t>ář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713747"/>
            <a:ext cx="9144000" cy="537411"/>
          </a:xfrm>
        </p:spPr>
        <p:txBody>
          <a:bodyPr/>
          <a:lstStyle/>
          <a:p>
            <a:r>
              <a:rPr lang="cs-CZ" dirty="0" smtClean="0"/>
              <a:t>Na datech korpusu syn v8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24000" y="5702968"/>
            <a:ext cx="112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Jaro 2020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880465" y="5702968"/>
            <a:ext cx="278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Štěpán Mach (UČO 333368)</a:t>
            </a:r>
            <a:endParaRPr lang="cs-CZ" dirty="0"/>
          </a:p>
        </p:txBody>
      </p:sp>
      <p:pic>
        <p:nvPicPr>
          <p:cNvPr id="6" name="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51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5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Šindelář (28 662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Šindelář</a:t>
            </a:r>
            <a:r>
              <a:rPr lang="cs-CZ" dirty="0" smtClean="0"/>
              <a:t> (27 974 výskytů)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Šindelář</a:t>
            </a:r>
            <a:r>
              <a:rPr lang="cs-CZ" dirty="0" smtClean="0"/>
              <a:t>, lemma </a:t>
            </a:r>
            <a:r>
              <a:rPr lang="cs-CZ" i="1" dirty="0" smtClean="0"/>
              <a:t>šindelář</a:t>
            </a:r>
            <a:r>
              <a:rPr lang="cs-CZ" dirty="0" smtClean="0"/>
              <a:t> (235 výskytů)</a:t>
            </a:r>
          </a:p>
          <a:p>
            <a:pPr lvl="1"/>
            <a:r>
              <a:rPr lang="cs-CZ" dirty="0" smtClean="0"/>
              <a:t>Vždy proprium (např. po slovech </a:t>
            </a:r>
            <a:r>
              <a:rPr lang="cs-CZ" i="1" dirty="0" smtClean="0"/>
              <a:t>dvojice/duo, Petr, „Dědek“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Apelativum snad jen </a:t>
            </a:r>
            <a:r>
              <a:rPr lang="cs-CZ" dirty="0"/>
              <a:t>ve </a:t>
            </a:r>
            <a:r>
              <a:rPr lang="cs-CZ" dirty="0" smtClean="0"/>
              <a:t>větě: </a:t>
            </a:r>
            <a:r>
              <a:rPr lang="cs-CZ" i="1" dirty="0"/>
              <a:t>Kniha </a:t>
            </a:r>
            <a:r>
              <a:rPr lang="cs-CZ" i="1" dirty="0" err="1"/>
              <a:t>purgkrechtní</a:t>
            </a:r>
            <a:r>
              <a:rPr lang="cs-CZ" i="1" dirty="0"/>
              <a:t> Šindeláři a </a:t>
            </a:r>
            <a:r>
              <a:rPr lang="cs-CZ" i="1" dirty="0" smtClean="0"/>
              <a:t>všichni, </a:t>
            </a:r>
            <a:r>
              <a:rPr lang="cs-CZ" i="1" dirty="0"/>
              <a:t>kteří z borů užitku </a:t>
            </a:r>
            <a:r>
              <a:rPr lang="cs-CZ" i="1" dirty="0" smtClean="0"/>
              <a:t>mají, </a:t>
            </a:r>
            <a:r>
              <a:rPr lang="cs-CZ" i="1" dirty="0"/>
              <a:t>dávají od 100 kop 12 </a:t>
            </a:r>
            <a:r>
              <a:rPr lang="cs-CZ" i="1" dirty="0" smtClean="0"/>
              <a:t>kop.</a:t>
            </a:r>
          </a:p>
          <a:p>
            <a:pPr lvl="2"/>
            <a:r>
              <a:rPr lang="cs-CZ" dirty="0" smtClean="0"/>
              <a:t>Jediný výskyt slova </a:t>
            </a:r>
            <a:r>
              <a:rPr lang="cs-CZ" i="1" dirty="0" err="1" smtClean="0"/>
              <a:t>purgkrechtní</a:t>
            </a:r>
            <a:r>
              <a:rPr lang="cs-CZ" dirty="0" smtClean="0"/>
              <a:t> (zdroj </a:t>
            </a:r>
            <a:r>
              <a:rPr lang="cs-CZ" i="1" dirty="0"/>
              <a:t>Obecní radní </a:t>
            </a:r>
            <a:r>
              <a:rPr lang="cs-CZ" i="1" dirty="0" err="1"/>
              <a:t>Stoklasné</a:t>
            </a:r>
            <a:r>
              <a:rPr lang="cs-CZ" i="1" dirty="0"/>
              <a:t> Lhoty vydraživší za 37 Kč vycpaného jezevce pro potřeby školního </a:t>
            </a:r>
            <a:r>
              <a:rPr lang="cs-CZ" i="1" dirty="0" smtClean="0"/>
              <a:t>kabinetu</a:t>
            </a:r>
            <a:r>
              <a:rPr lang="cs-CZ" dirty="0" smtClean="0"/>
              <a:t>)</a:t>
            </a:r>
          </a:p>
          <a:p>
            <a:r>
              <a:rPr lang="cs-CZ" dirty="0" smtClean="0"/>
              <a:t>Slovní tvar i lemma </a:t>
            </a:r>
            <a:r>
              <a:rPr lang="cs-CZ" i="1" dirty="0" smtClean="0"/>
              <a:t>šindelář</a:t>
            </a:r>
            <a:r>
              <a:rPr lang="cs-CZ" dirty="0" smtClean="0"/>
              <a:t> (293 výskytů)</a:t>
            </a:r>
          </a:p>
          <a:p>
            <a:pPr lvl="1"/>
            <a:r>
              <a:rPr lang="cs-CZ" dirty="0" smtClean="0"/>
              <a:t>Nejčastěji (155×) ve výčtu řemesel, pak jako špatně napsané proprium (4. a 6.)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Šindelář (asi 28 000×) vs. šindelář (&lt; 300×) =&gt; proprium skoro 100× častější</a:t>
            </a:r>
          </a:p>
        </p:txBody>
      </p:sp>
      <p:pic>
        <p:nvPicPr>
          <p:cNvPr id="4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Mlynář (22 765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Mlynář</a:t>
            </a:r>
            <a:r>
              <a:rPr lang="cs-CZ" dirty="0" smtClean="0"/>
              <a:t> (22 022 výskytů)</a:t>
            </a:r>
          </a:p>
          <a:p>
            <a:pPr lvl="1"/>
            <a:r>
              <a:rPr lang="cs-CZ" dirty="0" smtClean="0"/>
              <a:t>Předložkové názvy (</a:t>
            </a:r>
            <a:r>
              <a:rPr lang="cs-CZ" i="1" dirty="0" smtClean="0"/>
              <a:t>hospoda U Mlynáře</a:t>
            </a:r>
            <a:r>
              <a:rPr lang="cs-CZ" dirty="0" smtClean="0"/>
              <a:t>), názvy </a:t>
            </a:r>
            <a:r>
              <a:rPr lang="cs-CZ" dirty="0"/>
              <a:t>uměleckých děl (</a:t>
            </a:r>
            <a:r>
              <a:rPr lang="cs-CZ" i="1" dirty="0"/>
              <a:t>Mlynář </a:t>
            </a:r>
            <a:r>
              <a:rPr lang="cs-CZ" i="1" dirty="0" smtClean="0"/>
              <a:t>čaroděj, </a:t>
            </a:r>
            <a:r>
              <a:rPr lang="cs-CZ" i="1" dirty="0"/>
              <a:t>taškář a dohazovač Alexandra </a:t>
            </a:r>
            <a:r>
              <a:rPr lang="cs-CZ" i="1" dirty="0" err="1"/>
              <a:t>Onisimoviče</a:t>
            </a:r>
            <a:r>
              <a:rPr lang="cs-CZ" i="1" dirty="0"/>
              <a:t> </a:t>
            </a:r>
            <a:r>
              <a:rPr lang="cs-CZ" i="1" dirty="0" err="1"/>
              <a:t>Ablesimova</a:t>
            </a:r>
            <a:r>
              <a:rPr lang="cs-CZ" dirty="0" smtClean="0"/>
              <a:t>)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Mlynář</a:t>
            </a:r>
            <a:r>
              <a:rPr lang="cs-CZ" dirty="0" smtClean="0"/>
              <a:t>, lemma </a:t>
            </a:r>
            <a:r>
              <a:rPr lang="cs-CZ" i="1" dirty="0" smtClean="0"/>
              <a:t>mlynář</a:t>
            </a:r>
            <a:r>
              <a:rPr lang="cs-CZ" dirty="0" smtClean="0"/>
              <a:t> (273 výskytů)</a:t>
            </a:r>
          </a:p>
          <a:p>
            <a:pPr lvl="1"/>
            <a:r>
              <a:rPr lang="cs-CZ" dirty="0" smtClean="0"/>
              <a:t>Také názvy uměleckých děl (</a:t>
            </a:r>
            <a:r>
              <a:rPr lang="cs-CZ" i="1" dirty="0"/>
              <a:t>Mlynář a jeho </a:t>
            </a:r>
            <a:r>
              <a:rPr lang="cs-CZ" i="1" dirty="0" smtClean="0"/>
              <a:t>dítě</a:t>
            </a:r>
            <a:r>
              <a:rPr lang="cs-CZ" dirty="0" smtClean="0"/>
              <a:t>, 42×)</a:t>
            </a:r>
          </a:p>
          <a:p>
            <a:r>
              <a:rPr lang="cs-CZ" dirty="0" smtClean="0"/>
              <a:t>Slovní tvar i lemma </a:t>
            </a:r>
            <a:r>
              <a:rPr lang="cs-CZ" i="1" dirty="0" smtClean="0"/>
              <a:t>mlynář</a:t>
            </a:r>
            <a:r>
              <a:rPr lang="cs-CZ" dirty="0" smtClean="0"/>
              <a:t> (9 460 výskytů)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Mlynář (asi 22 300</a:t>
            </a:r>
            <a:r>
              <a:rPr lang="cs-CZ" dirty="0"/>
              <a:t>×</a:t>
            </a:r>
            <a:r>
              <a:rPr lang="cs-CZ" dirty="0" smtClean="0"/>
              <a:t>) vs. mlynář (asi 9 500) =&gt; cca třetina výskytů apelativum</a:t>
            </a:r>
          </a:p>
        </p:txBody>
      </p:sp>
      <p:pic>
        <p:nvPicPr>
          <p:cNvPr id="4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Sklenář (18 663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Sklenář</a:t>
            </a:r>
            <a:r>
              <a:rPr lang="cs-CZ" dirty="0" smtClean="0"/>
              <a:t> (18 326 výskytů)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Sklenář</a:t>
            </a:r>
            <a:r>
              <a:rPr lang="cs-CZ" dirty="0" smtClean="0"/>
              <a:t>, lemma </a:t>
            </a:r>
            <a:r>
              <a:rPr lang="cs-CZ" i="1" dirty="0" smtClean="0"/>
              <a:t>sklenář</a:t>
            </a:r>
            <a:r>
              <a:rPr lang="cs-CZ" dirty="0" smtClean="0"/>
              <a:t> (223 výskytů)</a:t>
            </a:r>
          </a:p>
          <a:p>
            <a:pPr lvl="1"/>
            <a:r>
              <a:rPr lang="cs-CZ" dirty="0" smtClean="0"/>
              <a:t>5× řemeslo, po větě </a:t>
            </a:r>
            <a:r>
              <a:rPr lang="cs-CZ" dirty="0"/>
              <a:t>bez </a:t>
            </a:r>
            <a:r>
              <a:rPr lang="cs-CZ" dirty="0" smtClean="0"/>
              <a:t>interpunkce nebo </a:t>
            </a:r>
            <a:r>
              <a:rPr lang="cs-CZ" dirty="0"/>
              <a:t>mimo </a:t>
            </a:r>
            <a:r>
              <a:rPr lang="cs-CZ" dirty="0" smtClean="0"/>
              <a:t>větu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i="1" dirty="0" smtClean="0"/>
              <a:t>Umělecký truhlář, </a:t>
            </a:r>
            <a:r>
              <a:rPr lang="cs-CZ" i="1" dirty="0"/>
              <a:t>řezbář </a:t>
            </a:r>
            <a:r>
              <a:rPr lang="cs-CZ" i="1" dirty="0" smtClean="0"/>
              <a:t>15 945 </a:t>
            </a:r>
            <a:r>
              <a:rPr lang="cs-CZ" i="1" dirty="0"/>
              <a:t>Kč Sklenář 15 526 Kč Zámečník 15 451 Kč</a:t>
            </a:r>
            <a:r>
              <a:rPr lang="cs-CZ" dirty="0"/>
              <a:t>)</a:t>
            </a:r>
            <a:endParaRPr lang="cs-CZ" dirty="0" smtClean="0"/>
          </a:p>
          <a:p>
            <a:r>
              <a:rPr lang="cs-CZ" dirty="0" smtClean="0"/>
              <a:t>Slovní tvar i lemma </a:t>
            </a:r>
            <a:r>
              <a:rPr lang="cs-CZ" i="1" dirty="0" smtClean="0"/>
              <a:t>sklenář</a:t>
            </a:r>
            <a:r>
              <a:rPr lang="cs-CZ" dirty="0" smtClean="0"/>
              <a:t> (1 387 výskytů)</a:t>
            </a:r>
          </a:p>
          <a:p>
            <a:r>
              <a:rPr lang="cs-CZ" dirty="0"/>
              <a:t>Srovnání frekvencí slovních </a:t>
            </a:r>
            <a:r>
              <a:rPr lang="cs-CZ" dirty="0" smtClean="0"/>
              <a:t>tvarů</a:t>
            </a:r>
          </a:p>
          <a:p>
            <a:pPr lvl="1"/>
            <a:r>
              <a:rPr lang="cs-CZ" i="1" dirty="0" smtClean="0"/>
              <a:t>Sklenář</a:t>
            </a:r>
            <a:r>
              <a:rPr lang="cs-CZ" dirty="0" smtClean="0"/>
              <a:t> (cca </a:t>
            </a:r>
            <a:r>
              <a:rPr lang="cs-CZ" dirty="0"/>
              <a:t>18 </a:t>
            </a:r>
            <a:r>
              <a:rPr lang="cs-CZ" dirty="0" smtClean="0"/>
              <a:t>500×) vs. </a:t>
            </a:r>
            <a:r>
              <a:rPr lang="cs-CZ" i="1" dirty="0"/>
              <a:t>sklenář</a:t>
            </a:r>
            <a:r>
              <a:rPr lang="cs-CZ" dirty="0"/>
              <a:t> (cca 1 400</a:t>
            </a:r>
            <a:r>
              <a:rPr lang="cs-CZ" dirty="0" smtClean="0"/>
              <a:t>×) =&gt; proprium 13× častější</a:t>
            </a:r>
          </a:p>
        </p:txBody>
      </p:sp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9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Sklář (3 308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Sklář</a:t>
            </a:r>
            <a:r>
              <a:rPr lang="cs-CZ" dirty="0" smtClean="0"/>
              <a:t> (2 791 výskytů)</a:t>
            </a:r>
          </a:p>
          <a:p>
            <a:pPr lvl="1"/>
            <a:r>
              <a:rPr lang="cs-CZ" dirty="0" smtClean="0"/>
              <a:t>Seriálový </a:t>
            </a:r>
            <a:r>
              <a:rPr lang="cs-CZ" i="1" dirty="0" smtClean="0"/>
              <a:t>Jakub Sklář</a:t>
            </a:r>
            <a:r>
              <a:rPr lang="cs-CZ" dirty="0" smtClean="0"/>
              <a:t> (4.), 187 z 577 výskytů MWE =&gt; ve 32 % chybně zapsáno (Jakub, povoláním sklář, je příjmením Cirkl), spojení </a:t>
            </a:r>
            <a:r>
              <a:rPr lang="cs-CZ" i="1" dirty="0" smtClean="0"/>
              <a:t>obec Skláře</a:t>
            </a:r>
            <a:r>
              <a:rPr lang="cs-CZ" dirty="0" smtClean="0"/>
              <a:t> (54×)</a:t>
            </a:r>
          </a:p>
          <a:p>
            <a:pPr lvl="2"/>
            <a:r>
              <a:rPr lang="cs-CZ" dirty="0" smtClean="0"/>
              <a:t>Minimálně 5% chyba na vstupu / v desambiguaci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Sklář</a:t>
            </a:r>
            <a:r>
              <a:rPr lang="cs-CZ" dirty="0" smtClean="0"/>
              <a:t>, lemma </a:t>
            </a:r>
            <a:r>
              <a:rPr lang="cs-CZ" i="1" dirty="0" smtClean="0"/>
              <a:t>sklář</a:t>
            </a:r>
            <a:r>
              <a:rPr lang="cs-CZ" dirty="0" smtClean="0"/>
              <a:t> (458 výskytů)</a:t>
            </a:r>
          </a:p>
          <a:p>
            <a:pPr lvl="1"/>
            <a:r>
              <a:rPr lang="cs-CZ" dirty="0" smtClean="0"/>
              <a:t>Mimo začátek věty 27× jako kulturní dům, hotel, středisko, restaurace, penzion, 9× příjmení, 1</a:t>
            </a:r>
            <a:r>
              <a:rPr lang="cs-CZ" dirty="0"/>
              <a:t>×</a:t>
            </a:r>
            <a:r>
              <a:rPr lang="cs-CZ" dirty="0" smtClean="0"/>
              <a:t> značka piva</a:t>
            </a:r>
          </a:p>
          <a:p>
            <a:pPr lvl="1"/>
            <a:r>
              <a:rPr lang="cs-CZ" dirty="0" smtClean="0"/>
              <a:t>V ostatních případech 62</a:t>
            </a:r>
            <a:r>
              <a:rPr lang="cs-CZ" dirty="0"/>
              <a:t>×</a:t>
            </a:r>
            <a:r>
              <a:rPr lang="cs-CZ" dirty="0" smtClean="0"/>
              <a:t> sportovní tým (</a:t>
            </a:r>
            <a:r>
              <a:rPr lang="cs-CZ" i="1" dirty="0"/>
              <a:t>Skláři díky gólům </a:t>
            </a:r>
            <a:r>
              <a:rPr lang="cs-CZ" i="1" dirty="0" err="1"/>
              <a:t>Vachouška</a:t>
            </a:r>
            <a:r>
              <a:rPr lang="cs-CZ" i="1" dirty="0"/>
              <a:t> a </a:t>
            </a:r>
            <a:r>
              <a:rPr lang="cs-CZ" i="1" dirty="0" err="1"/>
              <a:t>Vůcha</a:t>
            </a:r>
            <a:r>
              <a:rPr lang="cs-CZ" i="1" dirty="0"/>
              <a:t> slavili na stadionu </a:t>
            </a:r>
            <a:r>
              <a:rPr lang="cs-CZ" i="1" dirty="0" smtClean="0"/>
              <a:t>Liberce.</a:t>
            </a:r>
            <a:r>
              <a:rPr lang="cs-CZ" dirty="0" smtClean="0"/>
              <a:t>), většinou pak řemeslo</a:t>
            </a:r>
          </a:p>
          <a:p>
            <a:r>
              <a:rPr lang="cs-CZ" dirty="0" smtClean="0"/>
              <a:t>Slovní tvar i lemma </a:t>
            </a:r>
            <a:r>
              <a:rPr lang="cs-CZ" i="1" dirty="0" smtClean="0"/>
              <a:t>sklář</a:t>
            </a:r>
            <a:r>
              <a:rPr lang="cs-CZ" dirty="0" smtClean="0"/>
              <a:t> (22 871 výskytů)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i="1" dirty="0" smtClean="0"/>
              <a:t>Sklář</a:t>
            </a:r>
            <a:r>
              <a:rPr lang="cs-CZ" dirty="0" smtClean="0"/>
              <a:t> (2 587) vs. </a:t>
            </a:r>
            <a:r>
              <a:rPr lang="cs-CZ" i="1" dirty="0" smtClean="0"/>
              <a:t>sklář</a:t>
            </a:r>
            <a:r>
              <a:rPr lang="cs-CZ" dirty="0" smtClean="0"/>
              <a:t> (23 292) =&gt; apelativum 9× častější</a:t>
            </a:r>
          </a:p>
          <a:p>
            <a:pPr lvl="2"/>
            <a:r>
              <a:rPr lang="cs-CZ" dirty="0" smtClean="0"/>
              <a:t>Bez 5% chyby, s přičtením </a:t>
            </a:r>
            <a:r>
              <a:rPr lang="cs-CZ" i="1" dirty="0" smtClean="0"/>
              <a:t>Sklář.*/sklář</a:t>
            </a:r>
            <a:r>
              <a:rPr lang="cs-CZ" dirty="0" smtClean="0"/>
              <a:t> dle skutečnosti</a:t>
            </a:r>
          </a:p>
        </p:txBody>
      </p:sp>
      <p:pic>
        <p:nvPicPr>
          <p:cNvPr id="4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3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Neckář (16 577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Neckář</a:t>
            </a:r>
            <a:r>
              <a:rPr lang="cs-CZ" dirty="0" smtClean="0"/>
              <a:t> (15 986 výskytů)</a:t>
            </a:r>
          </a:p>
          <a:p>
            <a:pPr lvl="1"/>
            <a:r>
              <a:rPr lang="cs-CZ" dirty="0" smtClean="0"/>
              <a:t>9877× </a:t>
            </a:r>
            <a:r>
              <a:rPr lang="cs-CZ" i="1" dirty="0" smtClean="0"/>
              <a:t>Václav/Vašek/V.</a:t>
            </a:r>
            <a:r>
              <a:rPr lang="cs-CZ" dirty="0" smtClean="0"/>
              <a:t>, 2. </a:t>
            </a:r>
            <a:r>
              <a:rPr lang="cs-CZ" i="1" dirty="0" smtClean="0"/>
              <a:t>Stanislav</a:t>
            </a:r>
            <a:r>
              <a:rPr lang="cs-CZ" dirty="0" smtClean="0"/>
              <a:t> (1 085×), 3. </a:t>
            </a:r>
            <a:r>
              <a:rPr lang="cs-CZ" i="1" dirty="0" smtClean="0"/>
              <a:t>Jan</a:t>
            </a:r>
            <a:r>
              <a:rPr lang="cs-CZ" dirty="0" smtClean="0"/>
              <a:t> (725</a:t>
            </a:r>
            <a:r>
              <a:rPr lang="cs-CZ" dirty="0"/>
              <a:t>×</a:t>
            </a:r>
            <a:r>
              <a:rPr lang="cs-CZ" dirty="0" smtClean="0"/>
              <a:t>)</a:t>
            </a:r>
          </a:p>
          <a:p>
            <a:r>
              <a:rPr lang="cs-CZ" dirty="0" smtClean="0"/>
              <a:t>Lemma </a:t>
            </a:r>
            <a:r>
              <a:rPr lang="cs-CZ" i="1" dirty="0" err="1" smtClean="0"/>
              <a:t>neckář</a:t>
            </a:r>
            <a:r>
              <a:rPr lang="cs-CZ" dirty="0" smtClean="0"/>
              <a:t> není ve slovníku</a:t>
            </a:r>
          </a:p>
          <a:p>
            <a:pPr lvl="1"/>
            <a:r>
              <a:rPr lang="cs-CZ" dirty="0"/>
              <a:t>Pro apelativum používá korpus tvar </a:t>
            </a:r>
            <a:r>
              <a:rPr lang="cs-CZ" dirty="0" err="1"/>
              <a:t>neckař</a:t>
            </a:r>
            <a:endParaRPr lang="cs-CZ" dirty="0"/>
          </a:p>
          <a:p>
            <a:pPr lvl="1"/>
            <a:r>
              <a:rPr lang="cs-CZ" dirty="0"/>
              <a:t>Slovní tvar </a:t>
            </a:r>
            <a:r>
              <a:rPr lang="cs-CZ" i="1" dirty="0"/>
              <a:t>Neckář</a:t>
            </a:r>
            <a:r>
              <a:rPr lang="cs-CZ" dirty="0"/>
              <a:t>, lemma </a:t>
            </a:r>
            <a:r>
              <a:rPr lang="cs-CZ" i="1" dirty="0" err="1"/>
              <a:t>neckař</a:t>
            </a:r>
            <a:r>
              <a:rPr lang="cs-CZ" dirty="0"/>
              <a:t> v korpusu 1 074</a:t>
            </a:r>
            <a:r>
              <a:rPr lang="cs-CZ" dirty="0" smtClean="0"/>
              <a:t>×</a:t>
            </a:r>
          </a:p>
          <a:p>
            <a:r>
              <a:rPr lang="cs-CZ" dirty="0" smtClean="0"/>
              <a:t>Slovní </a:t>
            </a:r>
            <a:r>
              <a:rPr lang="cs-CZ" dirty="0"/>
              <a:t>tvar </a:t>
            </a:r>
            <a:r>
              <a:rPr lang="cs-CZ" i="1" dirty="0" err="1"/>
              <a:t>neckář</a:t>
            </a:r>
            <a:r>
              <a:rPr lang="cs-CZ" i="1" dirty="0"/>
              <a:t>(</a:t>
            </a:r>
            <a:r>
              <a:rPr lang="cs-CZ" i="1" dirty="0" err="1"/>
              <a:t>e|i|ovi|em|ů|ům|ích</a:t>
            </a:r>
            <a:r>
              <a:rPr lang="cs-CZ" i="1" dirty="0" smtClean="0"/>
              <a:t>)?</a:t>
            </a:r>
            <a:r>
              <a:rPr lang="cs-CZ" dirty="0" smtClean="0"/>
              <a:t> (17× celkem)</a:t>
            </a:r>
          </a:p>
          <a:p>
            <a:pPr lvl="1"/>
            <a:r>
              <a:rPr lang="cs-CZ" dirty="0" smtClean="0"/>
              <a:t>Vždy lemma </a:t>
            </a:r>
            <a:r>
              <a:rPr lang="cs-CZ" i="1" dirty="0" err="1" smtClean="0"/>
              <a:t>neckař</a:t>
            </a:r>
            <a:r>
              <a:rPr lang="cs-CZ" dirty="0"/>
              <a:t>,</a:t>
            </a:r>
            <a:r>
              <a:rPr lang="cs-CZ" dirty="0" smtClean="0"/>
              <a:t> 9× řemeslo, 8× chybně příjmení)</a:t>
            </a:r>
          </a:p>
          <a:p>
            <a:r>
              <a:rPr lang="cs-CZ" dirty="0" smtClean="0"/>
              <a:t>Apelativa </a:t>
            </a:r>
            <a:r>
              <a:rPr lang="cs-CZ" i="1" dirty="0" err="1" smtClean="0"/>
              <a:t>neckář</a:t>
            </a:r>
            <a:r>
              <a:rPr lang="cs-CZ" i="1" dirty="0" smtClean="0"/>
              <a:t>/</a:t>
            </a:r>
            <a:r>
              <a:rPr lang="cs-CZ" i="1" dirty="0" err="1" smtClean="0"/>
              <a:t>neckař</a:t>
            </a:r>
            <a:r>
              <a:rPr lang="cs-CZ" dirty="0" smtClean="0"/>
              <a:t> ve slovnících</a:t>
            </a:r>
          </a:p>
          <a:p>
            <a:pPr lvl="1"/>
            <a:r>
              <a:rPr lang="cs-CZ" dirty="0" smtClean="0"/>
              <a:t>Chybí v SSČ, SSJČ, IJP, jen </a:t>
            </a:r>
            <a:r>
              <a:rPr lang="cs-CZ" i="1" dirty="0" err="1" smtClean="0"/>
              <a:t>neckář</a:t>
            </a:r>
            <a:r>
              <a:rPr lang="cs-CZ" dirty="0" smtClean="0"/>
              <a:t> je v PSJČ</a:t>
            </a:r>
            <a:endParaRPr lang="cs-CZ" dirty="0"/>
          </a:p>
        </p:txBody>
      </p:sp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9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Rybář (14 357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Rybář</a:t>
            </a:r>
            <a:r>
              <a:rPr lang="cs-CZ" dirty="0" smtClean="0"/>
              <a:t> (12 515 výskytů)</a:t>
            </a:r>
          </a:p>
          <a:p>
            <a:pPr lvl="1"/>
            <a:r>
              <a:rPr lang="cs-CZ" dirty="0" smtClean="0"/>
              <a:t>Oikonymum </a:t>
            </a:r>
            <a:r>
              <a:rPr lang="cs-CZ" i="1" dirty="0" smtClean="0"/>
              <a:t>Rybáře</a:t>
            </a:r>
            <a:r>
              <a:rPr lang="cs-CZ" dirty="0" smtClean="0"/>
              <a:t> (např. </a:t>
            </a:r>
            <a:r>
              <a:rPr lang="cs-CZ" i="1" dirty="0"/>
              <a:t>čtvrt/čtvrť</a:t>
            </a:r>
            <a:r>
              <a:rPr lang="cs-CZ" dirty="0"/>
              <a:t> (323</a:t>
            </a:r>
            <a:r>
              <a:rPr lang="cs-CZ" dirty="0" smtClean="0"/>
              <a:t>×), </a:t>
            </a:r>
            <a:r>
              <a:rPr lang="cs-CZ" i="1" dirty="0" smtClean="0"/>
              <a:t>část</a:t>
            </a:r>
            <a:r>
              <a:rPr lang="cs-CZ" dirty="0" smtClean="0"/>
              <a:t> (215×), </a:t>
            </a:r>
            <a:r>
              <a:rPr lang="cs-CZ" i="1" dirty="0" smtClean="0"/>
              <a:t>osada</a:t>
            </a:r>
            <a:r>
              <a:rPr lang="cs-CZ" dirty="0" smtClean="0"/>
              <a:t> (115×))</a:t>
            </a:r>
          </a:p>
          <a:p>
            <a:pPr lvl="1"/>
            <a:r>
              <a:rPr lang="cs-CZ" dirty="0" smtClean="0"/>
              <a:t>Drama </a:t>
            </a:r>
            <a:r>
              <a:rPr lang="cs-CZ" i="1" dirty="0" smtClean="0"/>
              <a:t>Rybář</a:t>
            </a:r>
            <a:r>
              <a:rPr lang="cs-CZ" dirty="0" smtClean="0"/>
              <a:t>, film </a:t>
            </a:r>
            <a:r>
              <a:rPr lang="cs-CZ" i="1" dirty="0" smtClean="0"/>
              <a:t>Král Rybář</a:t>
            </a:r>
            <a:r>
              <a:rPr lang="cs-CZ" dirty="0" smtClean="0"/>
              <a:t> (75×, </a:t>
            </a:r>
            <a:r>
              <a:rPr lang="cs-CZ" i="1" dirty="0" smtClean="0"/>
              <a:t>Král rybář</a:t>
            </a:r>
            <a:r>
              <a:rPr lang="cs-CZ" dirty="0" smtClean="0"/>
              <a:t> 235× =&gt; 24 %)</a:t>
            </a:r>
          </a:p>
          <a:p>
            <a:r>
              <a:rPr lang="cs-CZ" dirty="0"/>
              <a:t>Slovní </a:t>
            </a:r>
            <a:r>
              <a:rPr lang="cs-CZ" dirty="0" smtClean="0"/>
              <a:t>tvar </a:t>
            </a:r>
            <a:r>
              <a:rPr lang="cs-CZ" i="1" dirty="0" smtClean="0"/>
              <a:t>Rybář</a:t>
            </a:r>
            <a:r>
              <a:rPr lang="cs-CZ" dirty="0" smtClean="0"/>
              <a:t>, </a:t>
            </a:r>
            <a:r>
              <a:rPr lang="cs-CZ" dirty="0"/>
              <a:t>lemma </a:t>
            </a:r>
            <a:r>
              <a:rPr lang="cs-CZ" i="1" dirty="0" smtClean="0"/>
              <a:t>rybář</a:t>
            </a:r>
            <a:r>
              <a:rPr lang="cs-CZ" dirty="0" smtClean="0"/>
              <a:t> (2 220 výskytů)</a:t>
            </a:r>
          </a:p>
          <a:p>
            <a:pPr lvl="1"/>
            <a:r>
              <a:rPr lang="cs-CZ" dirty="0" smtClean="0"/>
              <a:t>Nejčastěji </a:t>
            </a:r>
            <a:r>
              <a:rPr lang="cs-CZ" i="1" dirty="0" smtClean="0"/>
              <a:t>do/z Rybář</a:t>
            </a:r>
            <a:r>
              <a:rPr lang="cs-CZ" dirty="0" smtClean="0"/>
              <a:t> (1. a 2., 249×)</a:t>
            </a:r>
          </a:p>
          <a:p>
            <a:pPr lvl="2"/>
            <a:r>
              <a:rPr lang="cs-CZ" dirty="0" smtClean="0"/>
              <a:t>Pravidlo pro shodu v předložkovém pádě</a:t>
            </a:r>
          </a:p>
          <a:p>
            <a:pPr lvl="1"/>
            <a:r>
              <a:rPr lang="cs-CZ" dirty="0" smtClean="0"/>
              <a:t>Dále </a:t>
            </a:r>
            <a:r>
              <a:rPr lang="cs-CZ" i="1" dirty="0" smtClean="0"/>
              <a:t>ryba</a:t>
            </a:r>
            <a:r>
              <a:rPr lang="cs-CZ" dirty="0" smtClean="0"/>
              <a:t> (3., 52), </a:t>
            </a:r>
            <a:r>
              <a:rPr lang="cs-CZ" i="1" dirty="0" smtClean="0"/>
              <a:t>výlov</a:t>
            </a:r>
            <a:r>
              <a:rPr lang="cs-CZ" dirty="0" smtClean="0"/>
              <a:t> (6., 27), </a:t>
            </a:r>
            <a:r>
              <a:rPr lang="cs-CZ" i="1" dirty="0" smtClean="0"/>
              <a:t>rybník</a:t>
            </a:r>
            <a:r>
              <a:rPr lang="cs-CZ" dirty="0" smtClean="0"/>
              <a:t>, </a:t>
            </a:r>
            <a:r>
              <a:rPr lang="cs-CZ" i="1" dirty="0" smtClean="0"/>
              <a:t>kapr</a:t>
            </a:r>
            <a:r>
              <a:rPr lang="cs-CZ" dirty="0" smtClean="0"/>
              <a:t>, </a:t>
            </a:r>
            <a:r>
              <a:rPr lang="cs-CZ" i="1" dirty="0" smtClean="0"/>
              <a:t>voda</a:t>
            </a:r>
            <a:r>
              <a:rPr lang="cs-CZ" dirty="0" smtClean="0"/>
              <a:t>, …</a:t>
            </a:r>
          </a:p>
          <a:p>
            <a:r>
              <a:rPr lang="cs-CZ" dirty="0" smtClean="0"/>
              <a:t>Slovní </a:t>
            </a:r>
            <a:r>
              <a:rPr lang="cs-CZ" dirty="0"/>
              <a:t>tvar i lemma </a:t>
            </a:r>
            <a:r>
              <a:rPr lang="cs-CZ" i="1" dirty="0" smtClean="0"/>
              <a:t>rybář</a:t>
            </a:r>
            <a:r>
              <a:rPr lang="cs-CZ" dirty="0" smtClean="0"/>
              <a:t> (101 537 výskytů)</a:t>
            </a:r>
          </a:p>
          <a:p>
            <a:r>
              <a:rPr lang="cs-CZ" dirty="0"/>
              <a:t>Srovnání frekvencí slovních tvarů</a:t>
            </a:r>
          </a:p>
          <a:p>
            <a:pPr lvl="1"/>
            <a:r>
              <a:rPr lang="cs-CZ" dirty="0" smtClean="0"/>
              <a:t>Apelativum cca 8× častější</a:t>
            </a:r>
          </a:p>
          <a:p>
            <a:endParaRPr lang="cs-CZ" dirty="0"/>
          </a:p>
        </p:txBody>
      </p:sp>
      <p:pic>
        <p:nvPicPr>
          <p:cNvPr id="5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Korytář (11 124 výskytů)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Korytář</a:t>
            </a:r>
            <a:r>
              <a:rPr lang="cs-CZ" dirty="0" smtClean="0"/>
              <a:t> (10 941 výskytů)</a:t>
            </a:r>
          </a:p>
          <a:p>
            <a:pPr lvl="1"/>
            <a:r>
              <a:rPr lang="cs-CZ" i="1" dirty="0" smtClean="0"/>
              <a:t>Jan</a:t>
            </a:r>
            <a:r>
              <a:rPr lang="cs-CZ" dirty="0" smtClean="0"/>
              <a:t> (1., 4501×), </a:t>
            </a:r>
            <a:r>
              <a:rPr lang="cs-CZ" i="1" dirty="0" smtClean="0"/>
              <a:t>Radomír</a:t>
            </a:r>
            <a:r>
              <a:rPr lang="cs-CZ" dirty="0" smtClean="0"/>
              <a:t> (2., 887×)	</a:t>
            </a:r>
          </a:p>
          <a:p>
            <a:r>
              <a:rPr lang="cs-CZ" dirty="0"/>
              <a:t>Slovní </a:t>
            </a:r>
            <a:r>
              <a:rPr lang="cs-CZ" dirty="0" smtClean="0"/>
              <a:t>tvar </a:t>
            </a:r>
            <a:r>
              <a:rPr lang="cs-CZ" i="1" dirty="0" smtClean="0"/>
              <a:t>Korytář</a:t>
            </a:r>
            <a:r>
              <a:rPr lang="cs-CZ" dirty="0" smtClean="0"/>
              <a:t>, lemma </a:t>
            </a:r>
            <a:r>
              <a:rPr lang="cs-CZ" i="1" dirty="0" smtClean="0"/>
              <a:t>korytář</a:t>
            </a:r>
            <a:r>
              <a:rPr lang="cs-CZ" dirty="0" smtClean="0"/>
              <a:t> (57 výskytů)</a:t>
            </a:r>
          </a:p>
          <a:p>
            <a:pPr lvl="1"/>
            <a:r>
              <a:rPr lang="cs-CZ" dirty="0" smtClean="0"/>
              <a:t>Vždy příjmení, někdy na začátku věty, ne však pravidlem</a:t>
            </a:r>
            <a:endParaRPr lang="cs-CZ" dirty="0"/>
          </a:p>
          <a:p>
            <a:r>
              <a:rPr lang="cs-CZ" dirty="0" smtClean="0"/>
              <a:t>Slovní </a:t>
            </a:r>
            <a:r>
              <a:rPr lang="cs-CZ" dirty="0"/>
              <a:t>tvar i lemma </a:t>
            </a:r>
            <a:r>
              <a:rPr lang="cs-CZ" i="1" dirty="0" smtClean="0"/>
              <a:t>korytář</a:t>
            </a:r>
            <a:r>
              <a:rPr lang="cs-CZ" dirty="0" smtClean="0"/>
              <a:t> (111 výskytů, 121 celkem)</a:t>
            </a:r>
          </a:p>
          <a:p>
            <a:pPr lvl="1"/>
            <a:r>
              <a:rPr lang="cs-CZ" dirty="0" smtClean="0"/>
              <a:t>Posun významu </a:t>
            </a:r>
            <a:r>
              <a:rPr lang="cs-CZ" b="1" dirty="0" smtClean="0"/>
              <a:t>řemeslo </a:t>
            </a:r>
            <a:r>
              <a:rPr lang="cs-CZ" b="1" dirty="0"/>
              <a:t>&gt; politik</a:t>
            </a:r>
            <a:r>
              <a:rPr lang="cs-CZ" dirty="0"/>
              <a:t> (</a:t>
            </a:r>
            <a:r>
              <a:rPr lang="cs-CZ" i="1" dirty="0"/>
              <a:t>Jsou to </a:t>
            </a:r>
            <a:r>
              <a:rPr lang="cs-CZ" i="1" dirty="0" smtClean="0"/>
              <a:t>korytáři, </a:t>
            </a:r>
            <a:r>
              <a:rPr lang="cs-CZ" i="1" dirty="0"/>
              <a:t>zkorumpovaní </a:t>
            </a:r>
            <a:r>
              <a:rPr lang="cs-CZ" i="1" dirty="0" err="1" smtClean="0"/>
              <a:t>darmošlapové</a:t>
            </a:r>
            <a:r>
              <a:rPr lang="cs-CZ" i="1" dirty="0" smtClean="0"/>
              <a:t>, </a:t>
            </a:r>
            <a:r>
              <a:rPr lang="cs-CZ" i="1" dirty="0"/>
              <a:t>kteří slouží sami </a:t>
            </a:r>
            <a:r>
              <a:rPr lang="cs-CZ" i="1" dirty="0" smtClean="0"/>
              <a:t>sobě.</a:t>
            </a:r>
            <a:r>
              <a:rPr lang="cs-CZ" dirty="0" smtClean="0"/>
              <a:t>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Proprium 90× častější</a:t>
            </a:r>
            <a:endParaRPr lang="cs-CZ" dirty="0"/>
          </a:p>
        </p:txBody>
      </p:sp>
      <p:pic>
        <p:nvPicPr>
          <p:cNvPr id="4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Rychtář (10 710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Rychtář</a:t>
            </a:r>
            <a:r>
              <a:rPr lang="cs-CZ" dirty="0" smtClean="0"/>
              <a:t> (10 333 výskytů)</a:t>
            </a:r>
          </a:p>
          <a:p>
            <a:pPr lvl="1"/>
            <a:r>
              <a:rPr lang="cs-CZ" i="1" dirty="0" smtClean="0"/>
              <a:t>Josef</a:t>
            </a:r>
            <a:r>
              <a:rPr lang="cs-CZ" dirty="0" smtClean="0"/>
              <a:t> (1., 2 915×), </a:t>
            </a:r>
            <a:r>
              <a:rPr lang="cs-CZ" i="1" dirty="0" smtClean="0"/>
              <a:t>pivo/pivovar</a:t>
            </a:r>
            <a:r>
              <a:rPr lang="cs-CZ" dirty="0" smtClean="0"/>
              <a:t> (2., 3., 1 410</a:t>
            </a:r>
            <a:r>
              <a:rPr lang="cs-CZ" dirty="0"/>
              <a:t>×</a:t>
            </a:r>
            <a:r>
              <a:rPr lang="cs-CZ" dirty="0" smtClean="0"/>
              <a:t>)</a:t>
            </a:r>
          </a:p>
          <a:p>
            <a:r>
              <a:rPr lang="cs-CZ" dirty="0"/>
              <a:t>Slovní tvar </a:t>
            </a:r>
            <a:r>
              <a:rPr lang="cs-CZ" i="1" dirty="0" smtClean="0"/>
              <a:t>Rychtář</a:t>
            </a:r>
            <a:r>
              <a:rPr lang="cs-CZ" dirty="0" smtClean="0"/>
              <a:t>, lemma </a:t>
            </a:r>
            <a:r>
              <a:rPr lang="cs-CZ" i="1" dirty="0" smtClean="0"/>
              <a:t>rychtář</a:t>
            </a:r>
            <a:r>
              <a:rPr lang="cs-CZ" dirty="0" smtClean="0"/>
              <a:t> (441 výskytů)</a:t>
            </a:r>
          </a:p>
          <a:p>
            <a:pPr lvl="1"/>
            <a:r>
              <a:rPr lang="cs-CZ" i="1" dirty="0" smtClean="0"/>
              <a:t>pivovar/pivo</a:t>
            </a:r>
            <a:r>
              <a:rPr lang="cs-CZ" dirty="0" smtClean="0"/>
              <a:t> (1., 2., 116×), </a:t>
            </a:r>
            <a:r>
              <a:rPr lang="cs-CZ" i="1" dirty="0" smtClean="0"/>
              <a:t>amfiteátr</a:t>
            </a:r>
            <a:r>
              <a:rPr lang="cs-CZ" dirty="0" smtClean="0"/>
              <a:t> (3., 28×), </a:t>
            </a:r>
            <a:r>
              <a:rPr lang="cs-CZ" i="1" dirty="0" smtClean="0"/>
              <a:t>Josef</a:t>
            </a:r>
            <a:r>
              <a:rPr lang="cs-CZ" dirty="0" smtClean="0"/>
              <a:t> (7., 6×)</a:t>
            </a:r>
          </a:p>
          <a:p>
            <a:pPr lvl="1"/>
            <a:r>
              <a:rPr lang="cs-CZ" dirty="0" smtClean="0"/>
              <a:t>MWE </a:t>
            </a:r>
            <a:r>
              <a:rPr lang="cs-CZ" i="1" dirty="0" smtClean="0"/>
              <a:t>motorest U Rychtáře</a:t>
            </a:r>
            <a:endParaRPr lang="cs-CZ" dirty="0"/>
          </a:p>
          <a:p>
            <a:r>
              <a:rPr lang="cs-CZ" dirty="0" smtClean="0"/>
              <a:t>Slovní </a:t>
            </a:r>
            <a:r>
              <a:rPr lang="cs-CZ" dirty="0"/>
              <a:t>tvar i lemma </a:t>
            </a:r>
            <a:r>
              <a:rPr lang="cs-CZ" i="1" dirty="0" smtClean="0"/>
              <a:t>rychtář</a:t>
            </a:r>
            <a:r>
              <a:rPr lang="cs-CZ" dirty="0" smtClean="0"/>
              <a:t> (5 575 výskytů)</a:t>
            </a:r>
          </a:p>
          <a:p>
            <a:pPr lvl="1"/>
            <a:r>
              <a:rPr lang="cs-CZ" dirty="0" smtClean="0"/>
              <a:t>Kolokace s pivem jen 1×, jinak zpravidla funkce</a:t>
            </a:r>
            <a:endParaRPr lang="cs-CZ" dirty="0"/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Proprium &gt;2× častější</a:t>
            </a:r>
          </a:p>
          <a:p>
            <a:pPr lvl="1"/>
            <a:r>
              <a:rPr lang="cs-CZ" dirty="0" smtClean="0"/>
              <a:t>Pravidla pro psaní značek (např. aut) – jsou data s pivem Rychtář spolehlivá?</a:t>
            </a:r>
          </a:p>
        </p:txBody>
      </p:sp>
      <p:pic>
        <p:nvPicPr>
          <p:cNvPr id="4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Cihlář (10 108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Cihlář</a:t>
            </a:r>
            <a:r>
              <a:rPr lang="cs-CZ" dirty="0" smtClean="0"/>
              <a:t> (9 763 výskytů)</a:t>
            </a:r>
          </a:p>
          <a:p>
            <a:pPr lvl="1"/>
            <a:r>
              <a:rPr lang="cs-CZ" dirty="0" smtClean="0"/>
              <a:t>Příjmení, název rybníka, jméno postavy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Cihlář</a:t>
            </a:r>
            <a:r>
              <a:rPr lang="cs-CZ" dirty="0" smtClean="0"/>
              <a:t>, lemma </a:t>
            </a:r>
            <a:r>
              <a:rPr lang="cs-CZ" i="1" dirty="0" smtClean="0"/>
              <a:t>cihlář</a:t>
            </a:r>
            <a:r>
              <a:rPr lang="cs-CZ" dirty="0" smtClean="0"/>
              <a:t> (103 výskytů)</a:t>
            </a:r>
          </a:p>
          <a:p>
            <a:pPr lvl="1"/>
            <a:r>
              <a:rPr lang="cs-CZ" dirty="0" smtClean="0"/>
              <a:t>Pouze 2× apelativum</a:t>
            </a:r>
          </a:p>
          <a:p>
            <a:r>
              <a:rPr lang="cs-CZ" dirty="0" smtClean="0"/>
              <a:t>Nepravidelné desambiguace</a:t>
            </a:r>
          </a:p>
          <a:p>
            <a:pPr lvl="1"/>
            <a:r>
              <a:rPr lang="cs-CZ" dirty="0" smtClean="0"/>
              <a:t>Jméno postavy z díla Konec masopustu (</a:t>
            </a:r>
            <a:r>
              <a:rPr lang="cs-CZ" i="1" dirty="0"/>
              <a:t>I před Tajemníkem a Předsedou se Cihlář snaží Krále hájit</a:t>
            </a:r>
            <a:r>
              <a:rPr lang="cs-CZ" i="1" dirty="0" smtClean="0"/>
              <a:t>.</a:t>
            </a:r>
            <a:r>
              <a:rPr lang="cs-CZ" dirty="0" smtClean="0"/>
              <a:t>) – 72× lemma </a:t>
            </a:r>
            <a:r>
              <a:rPr lang="cs-CZ" i="1" dirty="0" smtClean="0"/>
              <a:t>Cihlář</a:t>
            </a:r>
            <a:r>
              <a:rPr lang="cs-CZ" dirty="0" smtClean="0"/>
              <a:t>, 27× </a:t>
            </a:r>
            <a:r>
              <a:rPr lang="cs-CZ" i="1" dirty="0" smtClean="0"/>
              <a:t>cihlář</a:t>
            </a:r>
          </a:p>
          <a:p>
            <a:pPr lvl="1"/>
            <a:r>
              <a:rPr lang="cs-CZ" dirty="0" smtClean="0"/>
              <a:t>Název rybníka (kolokace -10 </a:t>
            </a:r>
            <a:r>
              <a:rPr lang="cs-CZ" i="1" dirty="0" smtClean="0"/>
              <a:t>rybník</a:t>
            </a:r>
            <a:r>
              <a:rPr lang="cs-CZ" dirty="0" smtClean="0"/>
              <a:t>) – 245× </a:t>
            </a:r>
            <a:r>
              <a:rPr lang="cs-CZ" i="1" dirty="0" smtClean="0"/>
              <a:t>Cihlář</a:t>
            </a:r>
            <a:r>
              <a:rPr lang="cs-CZ" dirty="0" smtClean="0"/>
              <a:t>, 10x </a:t>
            </a:r>
            <a:r>
              <a:rPr lang="cs-CZ" i="1" dirty="0" smtClean="0"/>
              <a:t>cihlář</a:t>
            </a:r>
            <a:r>
              <a:rPr lang="cs-CZ" dirty="0" smtClean="0"/>
              <a:t> </a:t>
            </a:r>
          </a:p>
          <a:p>
            <a:r>
              <a:rPr lang="cs-CZ" dirty="0" smtClean="0"/>
              <a:t>Slovní tvar i lemma </a:t>
            </a:r>
            <a:r>
              <a:rPr lang="cs-CZ" i="1" dirty="0" smtClean="0"/>
              <a:t>cihlář</a:t>
            </a:r>
            <a:r>
              <a:rPr lang="cs-CZ" dirty="0" smtClean="0"/>
              <a:t> (414 výskytů)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Proprium 23× častější</a:t>
            </a:r>
          </a:p>
        </p:txBody>
      </p:sp>
      <p:pic>
        <p:nvPicPr>
          <p:cNvPr id="4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Bečvář (9 974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Bečvář</a:t>
            </a:r>
            <a:r>
              <a:rPr lang="cs-CZ" dirty="0" smtClean="0"/>
              <a:t> (9 727 výskytů)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Bečvář</a:t>
            </a:r>
            <a:r>
              <a:rPr lang="cs-CZ" dirty="0" smtClean="0"/>
              <a:t>, lemma </a:t>
            </a:r>
            <a:r>
              <a:rPr lang="cs-CZ" i="1" dirty="0" smtClean="0"/>
              <a:t>bečvář</a:t>
            </a:r>
            <a:r>
              <a:rPr lang="cs-CZ" dirty="0" smtClean="0"/>
              <a:t> (93 výskytů)</a:t>
            </a:r>
          </a:p>
          <a:p>
            <a:pPr lvl="1"/>
            <a:r>
              <a:rPr lang="cs-CZ" dirty="0" smtClean="0"/>
              <a:t>Jen příjmení, též chybný genitiv </a:t>
            </a:r>
            <a:r>
              <a:rPr lang="cs-CZ" dirty="0"/>
              <a:t>obce Bečváry (</a:t>
            </a:r>
            <a:r>
              <a:rPr lang="cs-CZ" i="1" dirty="0"/>
              <a:t>Pojďme se do Bečvář ještě naposledy </a:t>
            </a:r>
            <a:r>
              <a:rPr lang="cs-CZ" i="1" dirty="0" smtClean="0"/>
              <a:t>vrátit.</a:t>
            </a:r>
            <a:r>
              <a:rPr lang="cs-CZ" dirty="0" smtClean="0"/>
              <a:t>)</a:t>
            </a:r>
          </a:p>
          <a:p>
            <a:r>
              <a:rPr lang="cs-CZ" dirty="0" smtClean="0"/>
              <a:t>Slovní tvar i lemma </a:t>
            </a:r>
            <a:r>
              <a:rPr lang="cs-CZ" i="1" dirty="0" smtClean="0"/>
              <a:t>bečvář</a:t>
            </a:r>
            <a:r>
              <a:rPr lang="cs-CZ" dirty="0" smtClean="0"/>
              <a:t> (97 výskytů)</a:t>
            </a:r>
          </a:p>
          <a:p>
            <a:pPr lvl="1"/>
            <a:r>
              <a:rPr lang="cs-CZ" dirty="0" smtClean="0"/>
              <a:t>Příjmení s minuskulí 2×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Proprium &gt;100× častější</a:t>
            </a:r>
            <a:endParaRPr lang="cs-CZ" dirty="0"/>
          </a:p>
        </p:txBody>
      </p:sp>
      <p:pic>
        <p:nvPicPr>
          <p:cNvPr id="4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Východiska pro sběr dat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Všechna slova s velkým písmenem a se sufixem -</a:t>
            </a:r>
            <a:r>
              <a:rPr lang="cs-CZ" dirty="0" err="1" smtClean="0"/>
              <a:t>ář</a:t>
            </a:r>
            <a:endParaRPr lang="cs-CZ" dirty="0" smtClean="0"/>
          </a:p>
          <a:p>
            <a:pPr lvl="1"/>
            <a:r>
              <a:rPr lang="cs-CZ" dirty="0" smtClean="0"/>
              <a:t>Dotaz na lemma: </a:t>
            </a:r>
            <a:r>
              <a:rPr lang="cs-CZ" i="1" dirty="0" smtClean="0"/>
              <a:t>"[</a:t>
            </a:r>
            <a:r>
              <a:rPr lang="cs-CZ" i="1" dirty="0"/>
              <a:t>AÁBCČDĎEÉFGHIÍJKLMNŇOÓPQRŘSŠTŤUÚVWXYÝZŽ].*</a:t>
            </a:r>
            <a:r>
              <a:rPr lang="cs-CZ" i="1" dirty="0" err="1" smtClean="0"/>
              <a:t>ář</a:t>
            </a:r>
            <a:r>
              <a:rPr lang="cs-CZ" i="1" dirty="0" smtClean="0"/>
              <a:t>"</a:t>
            </a:r>
          </a:p>
          <a:p>
            <a:pPr lvl="1"/>
            <a:r>
              <a:rPr lang="cs-CZ" dirty="0" smtClean="0"/>
              <a:t>Celkem 1434 položek, zohledněno nejčastějších 50 (50. má 513 výskytů)</a:t>
            </a:r>
          </a:p>
          <a:p>
            <a:pPr lvl="2"/>
            <a:r>
              <a:rPr lang="cs-CZ" dirty="0" smtClean="0"/>
              <a:t>Blíže zkoumána propria s alespoň 1000 výskyty</a:t>
            </a:r>
          </a:p>
          <a:p>
            <a:r>
              <a:rPr lang="cs-CZ" dirty="0" smtClean="0"/>
              <a:t>Homonyma s apelativy</a:t>
            </a:r>
          </a:p>
          <a:p>
            <a:pPr lvl="1"/>
            <a:r>
              <a:rPr lang="cs-CZ" dirty="0" smtClean="0"/>
              <a:t>Vybráno 27 jmen, která se pravděpodobně vyskytují i jako apelativa</a:t>
            </a:r>
          </a:p>
          <a:p>
            <a:pPr lvl="1"/>
            <a:r>
              <a:rPr lang="cs-CZ" dirty="0" smtClean="0"/>
              <a:t>Příjmení: Kolář, Kovář, Šindelář, …</a:t>
            </a:r>
          </a:p>
          <a:p>
            <a:pPr lvl="1"/>
            <a:r>
              <a:rPr lang="cs-CZ" dirty="0" smtClean="0"/>
              <a:t>Jiná: Hraničář, Olejář</a:t>
            </a:r>
            <a:endParaRPr lang="cs-CZ" dirty="0"/>
          </a:p>
        </p:txBody>
      </p:sp>
      <p:pic>
        <p:nvPicPr>
          <p:cNvPr id="4" name="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Šafář (8 508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Šafář</a:t>
            </a:r>
            <a:r>
              <a:rPr lang="cs-CZ" dirty="0" smtClean="0"/>
              <a:t> (8 281 výskytů)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Šafář</a:t>
            </a:r>
            <a:r>
              <a:rPr lang="cs-CZ" dirty="0" smtClean="0"/>
              <a:t>, lemma </a:t>
            </a:r>
            <a:r>
              <a:rPr lang="cs-CZ" i="1" dirty="0" smtClean="0"/>
              <a:t>šafář</a:t>
            </a:r>
            <a:r>
              <a:rPr lang="cs-CZ" dirty="0" smtClean="0"/>
              <a:t> (55 výskytů)</a:t>
            </a:r>
          </a:p>
          <a:p>
            <a:pPr lvl="1"/>
            <a:r>
              <a:rPr lang="cs-CZ" dirty="0" smtClean="0"/>
              <a:t>Vždy příjmení</a:t>
            </a:r>
          </a:p>
          <a:p>
            <a:r>
              <a:rPr lang="cs-CZ" dirty="0" smtClean="0"/>
              <a:t>Slovní tvar i lemma </a:t>
            </a:r>
            <a:r>
              <a:rPr lang="cs-CZ" i="1" dirty="0" smtClean="0"/>
              <a:t>šafář</a:t>
            </a:r>
            <a:r>
              <a:rPr lang="cs-CZ" dirty="0" smtClean="0"/>
              <a:t> (800 výskytů)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Proprium cca 10× častější</a:t>
            </a:r>
            <a:endParaRPr lang="cs-CZ" dirty="0"/>
          </a:p>
        </p:txBody>
      </p:sp>
      <p:pic>
        <p:nvPicPr>
          <p:cNvPr id="4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9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Hraničář (8 471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Hraničář</a:t>
            </a:r>
            <a:r>
              <a:rPr lang="cs-CZ" dirty="0" smtClean="0"/>
              <a:t> (6 479 výskytů)</a:t>
            </a:r>
          </a:p>
          <a:p>
            <a:pPr lvl="1"/>
            <a:r>
              <a:rPr lang="cs-CZ" dirty="0" smtClean="0"/>
              <a:t>Kino v Ústí nad Labem, divadelní soubor, ZD v Loděnicích, týdeník, kopec</a:t>
            </a:r>
          </a:p>
          <a:p>
            <a:pPr lvl="1"/>
            <a:r>
              <a:rPr lang="cs-CZ" dirty="0" smtClean="0"/>
              <a:t>Fantasy literatura (Tolkien) – diskutabilní, jde vlastně o povolání </a:t>
            </a:r>
            <a:r>
              <a:rPr lang="cs-CZ" dirty="0"/>
              <a:t>(</a:t>
            </a:r>
            <a:r>
              <a:rPr lang="cs-CZ" i="1" dirty="0"/>
              <a:t>Představili se jako </a:t>
            </a:r>
            <a:r>
              <a:rPr lang="cs-CZ" i="1" dirty="0" err="1"/>
              <a:t>Mablung</a:t>
            </a:r>
            <a:r>
              <a:rPr lang="cs-CZ" i="1" dirty="0"/>
              <a:t> a </a:t>
            </a:r>
            <a:r>
              <a:rPr lang="cs-CZ" i="1" dirty="0" err="1" smtClean="0"/>
              <a:t>Damrod</a:t>
            </a:r>
            <a:r>
              <a:rPr lang="cs-CZ" i="1" dirty="0" smtClean="0"/>
              <a:t>, </a:t>
            </a:r>
            <a:r>
              <a:rPr lang="cs-CZ" i="1" dirty="0" err="1"/>
              <a:t>gondorští</a:t>
            </a:r>
            <a:r>
              <a:rPr lang="cs-CZ" i="1" dirty="0"/>
              <a:t> vojáci a Hraničáři z </a:t>
            </a:r>
            <a:r>
              <a:rPr lang="cs-CZ" i="1" dirty="0" err="1" smtClean="0"/>
              <a:t>Ithilienu</a:t>
            </a:r>
            <a:r>
              <a:rPr lang="cs-CZ" i="1" dirty="0" smtClean="0"/>
              <a:t>.</a:t>
            </a:r>
            <a:r>
              <a:rPr lang="cs-CZ" dirty="0" smtClean="0"/>
              <a:t>)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Hraničář</a:t>
            </a:r>
            <a:r>
              <a:rPr lang="cs-CZ" dirty="0" smtClean="0"/>
              <a:t>, lemma </a:t>
            </a:r>
            <a:r>
              <a:rPr lang="cs-CZ" i="1" dirty="0" smtClean="0"/>
              <a:t>hraničář</a:t>
            </a:r>
            <a:r>
              <a:rPr lang="cs-CZ" dirty="0" smtClean="0"/>
              <a:t> (501 výskytů)</a:t>
            </a:r>
          </a:p>
          <a:p>
            <a:pPr lvl="1"/>
            <a:r>
              <a:rPr lang="cs-CZ" dirty="0" smtClean="0"/>
              <a:t>Nejčastěji kino (156×), kopec, sportovní tým (</a:t>
            </a:r>
            <a:r>
              <a:rPr lang="cs-CZ" i="1" dirty="0" smtClean="0"/>
              <a:t>TJ MTG Hraničář Cheb</a:t>
            </a:r>
            <a:r>
              <a:rPr lang="cs-CZ" dirty="0" smtClean="0"/>
              <a:t>)</a:t>
            </a:r>
          </a:p>
          <a:p>
            <a:r>
              <a:rPr lang="cs-CZ" dirty="0" smtClean="0"/>
              <a:t>Slovní tvar i lemma </a:t>
            </a:r>
            <a:r>
              <a:rPr lang="cs-CZ" i="1" dirty="0" smtClean="0"/>
              <a:t>hraničář</a:t>
            </a:r>
            <a:r>
              <a:rPr lang="cs-CZ" dirty="0" smtClean="0"/>
              <a:t> (740 výskytů)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Tvar propria 9× častější</a:t>
            </a:r>
            <a:endParaRPr lang="cs-CZ" dirty="0"/>
          </a:p>
        </p:txBody>
      </p:sp>
      <p:pic>
        <p:nvPicPr>
          <p:cNvPr id="4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Sedlář (6 387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Sedlář</a:t>
            </a:r>
            <a:r>
              <a:rPr lang="cs-CZ" dirty="0" smtClean="0"/>
              <a:t> (6 256 výskytů)</a:t>
            </a:r>
          </a:p>
          <a:p>
            <a:pPr lvl="1"/>
            <a:r>
              <a:rPr lang="cs-CZ" dirty="0" smtClean="0"/>
              <a:t>První slovo v nápisu (</a:t>
            </a:r>
            <a:r>
              <a:rPr lang="cs-CZ" i="1" dirty="0" smtClean="0"/>
              <a:t>… </a:t>
            </a:r>
            <a:r>
              <a:rPr lang="pt-BR" i="1" dirty="0"/>
              <a:t>s opršelým nápisem Sedlář a </a:t>
            </a:r>
            <a:r>
              <a:rPr lang="pt-BR" i="1" dirty="0" smtClean="0"/>
              <a:t>řemenář</a:t>
            </a:r>
            <a:r>
              <a:rPr lang="cs-CZ" i="1" dirty="0" smtClean="0"/>
              <a:t>.</a:t>
            </a:r>
            <a:r>
              <a:rPr lang="cs-CZ" dirty="0" smtClean="0"/>
              <a:t>)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Sedlář</a:t>
            </a:r>
            <a:r>
              <a:rPr lang="cs-CZ" dirty="0" smtClean="0"/>
              <a:t>, lemma </a:t>
            </a:r>
            <a:r>
              <a:rPr lang="cs-CZ" i="1" dirty="0" smtClean="0"/>
              <a:t>sedlář</a:t>
            </a:r>
            <a:r>
              <a:rPr lang="cs-CZ" dirty="0" smtClean="0"/>
              <a:t> (53 výskytů)</a:t>
            </a:r>
          </a:p>
          <a:p>
            <a:pPr lvl="1"/>
            <a:r>
              <a:rPr lang="cs-CZ" dirty="0" smtClean="0"/>
              <a:t>Vždy příjmení</a:t>
            </a:r>
          </a:p>
          <a:p>
            <a:r>
              <a:rPr lang="cs-CZ" dirty="0" smtClean="0"/>
              <a:t>Slovní tvar i lemma </a:t>
            </a:r>
            <a:r>
              <a:rPr lang="cs-CZ" i="1" dirty="0" smtClean="0"/>
              <a:t>sedlář</a:t>
            </a:r>
            <a:r>
              <a:rPr lang="cs-CZ" dirty="0" smtClean="0"/>
              <a:t> (1 125 výskytů)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Proprium &gt;5× častější</a:t>
            </a:r>
            <a:endParaRPr lang="cs-CZ" dirty="0"/>
          </a:p>
        </p:txBody>
      </p:sp>
      <p:pic>
        <p:nvPicPr>
          <p:cNvPr id="4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Punčochář (4 617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smtClean="0"/>
              <a:t>Punčochář</a:t>
            </a:r>
            <a:r>
              <a:rPr lang="cs-CZ" dirty="0" smtClean="0"/>
              <a:t> (4 217 výskytů)</a:t>
            </a:r>
          </a:p>
          <a:p>
            <a:r>
              <a:rPr lang="cs-CZ" dirty="0"/>
              <a:t>Slovní tvar </a:t>
            </a:r>
            <a:r>
              <a:rPr lang="cs-CZ" i="1" dirty="0"/>
              <a:t>Punčochář</a:t>
            </a:r>
            <a:r>
              <a:rPr lang="cs-CZ" dirty="0" smtClean="0"/>
              <a:t>, lemma </a:t>
            </a:r>
            <a:r>
              <a:rPr lang="cs-CZ" i="1" dirty="0" smtClean="0"/>
              <a:t>punčochář</a:t>
            </a:r>
            <a:r>
              <a:rPr lang="cs-CZ" dirty="0" smtClean="0"/>
              <a:t> (43 výskytů)</a:t>
            </a:r>
          </a:p>
          <a:p>
            <a:pPr lvl="1"/>
            <a:r>
              <a:rPr lang="cs-CZ" dirty="0" smtClean="0"/>
              <a:t>Vždy příjmení</a:t>
            </a:r>
          </a:p>
          <a:p>
            <a:r>
              <a:rPr lang="cs-CZ" dirty="0" smtClean="0"/>
              <a:t>Slovní </a:t>
            </a:r>
            <a:r>
              <a:rPr lang="cs-CZ" dirty="0"/>
              <a:t>tvar i </a:t>
            </a:r>
            <a:r>
              <a:rPr lang="cs-CZ" dirty="0" smtClean="0"/>
              <a:t>lemma </a:t>
            </a:r>
            <a:r>
              <a:rPr lang="cs-CZ" i="1" dirty="0" smtClean="0"/>
              <a:t>punčochář</a:t>
            </a:r>
            <a:r>
              <a:rPr lang="cs-CZ" dirty="0" smtClean="0"/>
              <a:t> (164 výskytů)</a:t>
            </a:r>
          </a:p>
          <a:p>
            <a:pPr lvl="1"/>
            <a:r>
              <a:rPr lang="cs-CZ" dirty="0" smtClean="0"/>
              <a:t>1× chyba v příjmení, jinak řemeslo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Proprium 26× častější</a:t>
            </a:r>
            <a:endParaRPr lang="cs-CZ" dirty="0"/>
          </a:p>
        </p:txBody>
      </p:sp>
      <p:pic>
        <p:nvPicPr>
          <p:cNvPr id="4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Bakalář (4 494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smtClean="0"/>
              <a:t>Bakalář</a:t>
            </a:r>
            <a:r>
              <a:rPr lang="cs-CZ" dirty="0" smtClean="0"/>
              <a:t> (4 300 výskytů)</a:t>
            </a:r>
          </a:p>
          <a:p>
            <a:pPr lvl="1"/>
            <a:r>
              <a:rPr lang="cs-CZ" dirty="0" smtClean="0"/>
              <a:t>Seriál </a:t>
            </a:r>
            <a:r>
              <a:rPr lang="cs-CZ" i="1" dirty="0" smtClean="0"/>
              <a:t>Bakaláři</a:t>
            </a:r>
            <a:r>
              <a:rPr lang="cs-CZ" dirty="0" smtClean="0"/>
              <a:t>, lokalita </a:t>
            </a:r>
            <a:r>
              <a:rPr lang="cs-CZ" i="1" dirty="0" smtClean="0"/>
              <a:t>Na Bakalářích</a:t>
            </a:r>
            <a:r>
              <a:rPr lang="cs-CZ" dirty="0" smtClean="0"/>
              <a:t>, příjmení, značka piva, školní IS, …</a:t>
            </a:r>
          </a:p>
          <a:p>
            <a:r>
              <a:rPr lang="cs-CZ" dirty="0"/>
              <a:t>Slovní tvar </a:t>
            </a:r>
            <a:r>
              <a:rPr lang="cs-CZ" i="1" dirty="0" smtClean="0"/>
              <a:t>Bakalář</a:t>
            </a:r>
            <a:r>
              <a:rPr lang="cs-CZ" dirty="0" smtClean="0"/>
              <a:t>, lemma </a:t>
            </a:r>
            <a:r>
              <a:rPr lang="cs-CZ" i="1" dirty="0" smtClean="0"/>
              <a:t>bakalář</a:t>
            </a:r>
            <a:r>
              <a:rPr lang="cs-CZ" dirty="0" smtClean="0"/>
              <a:t> (126 výskytů)</a:t>
            </a:r>
          </a:p>
          <a:p>
            <a:pPr lvl="1"/>
            <a:r>
              <a:rPr lang="cs-CZ" dirty="0" smtClean="0"/>
              <a:t>Také pivo, IS, lokalita, příjmení, ale i titul (</a:t>
            </a:r>
            <a:r>
              <a:rPr lang="cs-CZ" i="1" dirty="0" smtClean="0"/>
              <a:t>… obdržela </a:t>
            </a:r>
            <a:r>
              <a:rPr lang="cs-CZ" i="1" dirty="0"/>
              <a:t>diplom Bakalář ošetřovatelství</a:t>
            </a:r>
            <a:r>
              <a:rPr lang="cs-CZ" i="1" dirty="0" smtClean="0"/>
              <a:t>.</a:t>
            </a:r>
            <a:r>
              <a:rPr lang="cs-CZ" dirty="0" smtClean="0"/>
              <a:t>)</a:t>
            </a:r>
          </a:p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smtClean="0"/>
              <a:t>bakalář</a:t>
            </a:r>
            <a:r>
              <a:rPr lang="cs-CZ" dirty="0" smtClean="0"/>
              <a:t> (6 627 výskytů)</a:t>
            </a:r>
          </a:p>
          <a:p>
            <a:pPr lvl="1"/>
            <a:r>
              <a:rPr lang="cs-CZ" dirty="0" smtClean="0"/>
              <a:t>Skoro výhradně titul, ojediněle </a:t>
            </a:r>
            <a:r>
              <a:rPr lang="cs-CZ" dirty="0"/>
              <a:t>pivo (</a:t>
            </a:r>
            <a:r>
              <a:rPr lang="cs-CZ" i="1" dirty="0"/>
              <a:t>I nealkoholický bakalář však není zcela bez </a:t>
            </a:r>
            <a:r>
              <a:rPr lang="cs-CZ" i="1" dirty="0" smtClean="0"/>
              <a:t>alkoholu.</a:t>
            </a:r>
            <a:r>
              <a:rPr lang="cs-CZ" dirty="0" smtClean="0"/>
              <a:t>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Apelativum jen o trochu (1,5×) častější</a:t>
            </a:r>
            <a:endParaRPr lang="cs-CZ" dirty="0"/>
          </a:p>
        </p:txBody>
      </p:sp>
      <p:pic>
        <p:nvPicPr>
          <p:cNvPr id="4" name="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Truhlář (4 191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smtClean="0"/>
              <a:t>Truhlář</a:t>
            </a:r>
            <a:r>
              <a:rPr lang="cs-CZ" dirty="0" smtClean="0"/>
              <a:t> (3 951 výskytů)</a:t>
            </a:r>
          </a:p>
          <a:p>
            <a:pPr lvl="1"/>
            <a:r>
              <a:rPr lang="cs-CZ" dirty="0" smtClean="0"/>
              <a:t>Diskutabilně obor (</a:t>
            </a:r>
            <a:r>
              <a:rPr lang="cs-CZ" i="1" dirty="0" smtClean="0"/>
              <a:t>… stáže </a:t>
            </a:r>
            <a:r>
              <a:rPr lang="cs-CZ" i="1" dirty="0"/>
              <a:t>pro učební obory Truhlář, Čalouník a Aranžér.</a:t>
            </a:r>
            <a:r>
              <a:rPr lang="cs-CZ" dirty="0" smtClean="0"/>
              <a:t>), titul </a:t>
            </a:r>
            <a:r>
              <a:rPr lang="cs-CZ" i="1" dirty="0" smtClean="0"/>
              <a:t>Truhlář roku</a:t>
            </a:r>
            <a:r>
              <a:rPr lang="cs-CZ" dirty="0" smtClean="0"/>
              <a:t> (57</a:t>
            </a:r>
            <a:r>
              <a:rPr lang="cs-CZ" dirty="0"/>
              <a:t>×</a:t>
            </a:r>
            <a:r>
              <a:rPr lang="cs-CZ" dirty="0" smtClean="0"/>
              <a:t>)</a:t>
            </a:r>
          </a:p>
          <a:p>
            <a:r>
              <a:rPr lang="cs-CZ" dirty="0"/>
              <a:t>Slovní tvar </a:t>
            </a:r>
            <a:r>
              <a:rPr lang="cs-CZ" i="1" dirty="0" smtClean="0"/>
              <a:t>Truhlář</a:t>
            </a:r>
            <a:r>
              <a:rPr lang="cs-CZ" dirty="0" smtClean="0"/>
              <a:t>, lemma </a:t>
            </a:r>
            <a:r>
              <a:rPr lang="cs-CZ" i="1" dirty="0" smtClean="0"/>
              <a:t>truhlář</a:t>
            </a:r>
            <a:r>
              <a:rPr lang="cs-CZ" dirty="0" smtClean="0"/>
              <a:t> (194 výskytů)</a:t>
            </a:r>
          </a:p>
          <a:p>
            <a:pPr lvl="1"/>
            <a:r>
              <a:rPr lang="cs-CZ" i="1" dirty="0" smtClean="0"/>
              <a:t>Truhlář roku</a:t>
            </a:r>
            <a:r>
              <a:rPr lang="cs-CZ" dirty="0" smtClean="0"/>
              <a:t> (9×)</a:t>
            </a:r>
          </a:p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smtClean="0"/>
              <a:t>truhlář</a:t>
            </a:r>
            <a:r>
              <a:rPr lang="cs-CZ" dirty="0" smtClean="0"/>
              <a:t> (18 832 výskytů)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Apelativum &gt;4× častější</a:t>
            </a:r>
            <a:endParaRPr lang="cs-CZ" dirty="0"/>
          </a:p>
        </p:txBody>
      </p:sp>
      <p:pic>
        <p:nvPicPr>
          <p:cNvPr id="4" name="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Nebesář</a:t>
            </a:r>
            <a:r>
              <a:rPr lang="cs-CZ" dirty="0" smtClean="0"/>
              <a:t> (2 929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err="1" smtClean="0"/>
              <a:t>Nebesář</a:t>
            </a:r>
            <a:r>
              <a:rPr lang="cs-CZ" dirty="0" smtClean="0"/>
              <a:t> (2 866 výskytů)</a:t>
            </a:r>
          </a:p>
          <a:p>
            <a:pPr lvl="1"/>
            <a:r>
              <a:rPr lang="cs-CZ" i="1" dirty="0" smtClean="0"/>
              <a:t>Milan</a:t>
            </a:r>
            <a:r>
              <a:rPr lang="cs-CZ" dirty="0" smtClean="0"/>
              <a:t> (1 702×), vzácně postava z knihy </a:t>
            </a:r>
            <a:r>
              <a:rPr lang="cs-CZ" i="1" dirty="0" smtClean="0"/>
              <a:t>O </a:t>
            </a:r>
            <a:r>
              <a:rPr lang="cs-CZ" i="1" dirty="0" err="1" smtClean="0"/>
              <a:t>Nebesáři</a:t>
            </a:r>
            <a:endParaRPr lang="cs-CZ" i="1" dirty="0" smtClean="0"/>
          </a:p>
          <a:p>
            <a:r>
              <a:rPr lang="cs-CZ" dirty="0"/>
              <a:t>Slovní tvar </a:t>
            </a:r>
            <a:r>
              <a:rPr lang="cs-CZ" i="1" dirty="0" err="1" smtClean="0"/>
              <a:t>Nebesář</a:t>
            </a:r>
            <a:r>
              <a:rPr lang="cs-CZ" dirty="0" smtClean="0"/>
              <a:t> lemma </a:t>
            </a:r>
            <a:r>
              <a:rPr lang="cs-CZ" i="1" dirty="0" err="1" smtClean="0"/>
              <a:t>nebesář</a:t>
            </a:r>
            <a:r>
              <a:rPr lang="cs-CZ" dirty="0" smtClean="0"/>
              <a:t> (4×, celkem 10×)</a:t>
            </a:r>
          </a:p>
          <a:p>
            <a:pPr lvl="1"/>
            <a:r>
              <a:rPr lang="cs-CZ" dirty="0" smtClean="0"/>
              <a:t>Vždy příjmení</a:t>
            </a:r>
          </a:p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err="1" smtClean="0"/>
              <a:t>nebesář</a:t>
            </a:r>
            <a:r>
              <a:rPr lang="cs-CZ" dirty="0" smtClean="0"/>
              <a:t> (celkem 5×)</a:t>
            </a:r>
          </a:p>
          <a:p>
            <a:pPr lvl="1"/>
            <a:r>
              <a:rPr lang="cs-CZ" dirty="0" smtClean="0"/>
              <a:t>Druh rybníka (3×), který je závislý na srážkové vodě, pohádka </a:t>
            </a:r>
            <a:r>
              <a:rPr lang="cs-CZ" i="1" dirty="0" smtClean="0"/>
              <a:t>O </a:t>
            </a:r>
            <a:r>
              <a:rPr lang="cs-CZ" i="1" dirty="0" err="1" smtClean="0"/>
              <a:t>nebesáři</a:t>
            </a:r>
            <a:endParaRPr lang="cs-CZ" i="1" dirty="0" smtClean="0"/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Apelativum se takřka nevyskytuje (poměr 1 : 575)</a:t>
            </a:r>
            <a:endParaRPr lang="cs-CZ" dirty="0"/>
          </a:p>
        </p:txBody>
      </p:sp>
      <p:pic>
        <p:nvPicPr>
          <p:cNvPr id="4" name="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2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Vačkář (2 582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smtClean="0"/>
              <a:t>Vačkář</a:t>
            </a:r>
            <a:r>
              <a:rPr lang="cs-CZ" dirty="0" smtClean="0"/>
              <a:t> (2 437 výskytů)</a:t>
            </a:r>
          </a:p>
          <a:p>
            <a:r>
              <a:rPr lang="cs-CZ" dirty="0"/>
              <a:t>Slovní tvar </a:t>
            </a:r>
            <a:r>
              <a:rPr lang="cs-CZ" i="1" dirty="0" smtClean="0"/>
              <a:t>Vačkář</a:t>
            </a:r>
            <a:r>
              <a:rPr lang="cs-CZ" dirty="0" smtClean="0"/>
              <a:t>, lemma </a:t>
            </a:r>
            <a:r>
              <a:rPr lang="cs-CZ" i="1" dirty="0" err="1" smtClean="0"/>
              <a:t>vačkář</a:t>
            </a:r>
            <a:r>
              <a:rPr lang="cs-CZ" dirty="0" smtClean="0"/>
              <a:t> (nevyskytuje se)</a:t>
            </a:r>
          </a:p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err="1" smtClean="0"/>
              <a:t>vačkář</a:t>
            </a:r>
            <a:r>
              <a:rPr lang="cs-CZ" dirty="0" smtClean="0"/>
              <a:t> (4 výskyty)</a:t>
            </a:r>
          </a:p>
          <a:p>
            <a:pPr lvl="1"/>
            <a:r>
              <a:rPr lang="cs-CZ" dirty="0"/>
              <a:t>Chybně napsané příjmení 2×</a:t>
            </a:r>
          </a:p>
          <a:p>
            <a:pPr lvl="1"/>
            <a:r>
              <a:rPr lang="cs-CZ" dirty="0" smtClean="0"/>
              <a:t>Řemeslo 2× </a:t>
            </a:r>
            <a:r>
              <a:rPr lang="cs-CZ" dirty="0"/>
              <a:t>(</a:t>
            </a:r>
            <a:r>
              <a:rPr lang="cs-CZ" i="1" dirty="0"/>
              <a:t>… tu pracoval například i </a:t>
            </a:r>
            <a:r>
              <a:rPr lang="cs-CZ" i="1" dirty="0" err="1"/>
              <a:t>vačkář</a:t>
            </a:r>
            <a:r>
              <a:rPr lang="cs-CZ" i="1" dirty="0"/>
              <a:t> – výrobce váčků</a:t>
            </a:r>
            <a:r>
              <a:rPr lang="cs-CZ" i="1" dirty="0" smtClean="0"/>
              <a:t>…</a:t>
            </a:r>
            <a:r>
              <a:rPr lang="cs-CZ" dirty="0" smtClean="0"/>
              <a:t>), není ve slovníku</a:t>
            </a:r>
            <a:endParaRPr lang="cs-CZ" dirty="0"/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Apelativum jediné v celém korpusu</a:t>
            </a:r>
          </a:p>
        </p:txBody>
      </p:sp>
      <p:pic>
        <p:nvPicPr>
          <p:cNvPr id="4" name="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9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Krytinář</a:t>
            </a:r>
            <a:r>
              <a:rPr lang="cs-CZ" dirty="0" smtClean="0"/>
              <a:t> (2 147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err="1" smtClean="0"/>
              <a:t>Krytinář</a:t>
            </a:r>
            <a:r>
              <a:rPr lang="cs-CZ" dirty="0" smtClean="0"/>
              <a:t> (2 001 výskytů)</a:t>
            </a:r>
          </a:p>
          <a:p>
            <a:pPr lvl="1"/>
            <a:r>
              <a:rPr lang="cs-CZ" i="1" dirty="0" smtClean="0"/>
              <a:t>Jiří/Jirka</a:t>
            </a:r>
            <a:r>
              <a:rPr lang="cs-CZ" dirty="0" smtClean="0"/>
              <a:t> (1524×)</a:t>
            </a:r>
          </a:p>
          <a:p>
            <a:r>
              <a:rPr lang="cs-CZ" dirty="0"/>
              <a:t>Slovní tvar </a:t>
            </a:r>
            <a:r>
              <a:rPr lang="cs-CZ" i="1" dirty="0" err="1" smtClean="0"/>
              <a:t>Krytinář</a:t>
            </a:r>
            <a:r>
              <a:rPr lang="cs-CZ" dirty="0" smtClean="0"/>
              <a:t>, lemma </a:t>
            </a:r>
            <a:r>
              <a:rPr lang="cs-CZ" i="1" dirty="0" err="1" smtClean="0"/>
              <a:t>krytinář</a:t>
            </a:r>
            <a:r>
              <a:rPr lang="cs-CZ" dirty="0" smtClean="0"/>
              <a:t> (nevyskytuje se)</a:t>
            </a:r>
          </a:p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err="1" smtClean="0"/>
              <a:t>krytinář</a:t>
            </a:r>
            <a:r>
              <a:rPr lang="cs-CZ" dirty="0" smtClean="0"/>
              <a:t> (1 výskyt)</a:t>
            </a:r>
          </a:p>
          <a:p>
            <a:pPr lvl="1"/>
            <a:r>
              <a:rPr lang="cs-CZ" dirty="0"/>
              <a:t>Zřejmě řemeslo (</a:t>
            </a:r>
            <a:r>
              <a:rPr lang="cs-CZ" i="1" dirty="0"/>
              <a:t>Kamil Jeřábek, 24 let, </a:t>
            </a:r>
            <a:r>
              <a:rPr lang="cs-CZ" i="1" dirty="0" err="1"/>
              <a:t>krytinář</a:t>
            </a:r>
            <a:r>
              <a:rPr lang="cs-CZ" i="1" dirty="0"/>
              <a:t>, Zlín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Apelativum není ve slovníku (</a:t>
            </a:r>
            <a:r>
              <a:rPr lang="cs-CZ" dirty="0" err="1"/>
              <a:t>tag</a:t>
            </a:r>
            <a:r>
              <a:rPr lang="cs-CZ" dirty="0"/>
              <a:t> </a:t>
            </a:r>
            <a:r>
              <a:rPr lang="cs-CZ" i="1" dirty="0"/>
              <a:t>X</a:t>
            </a:r>
            <a:r>
              <a:rPr lang="cs-CZ" dirty="0"/>
              <a:t>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Apelativum jediné v celém korpusu</a:t>
            </a:r>
          </a:p>
        </p:txBody>
      </p:sp>
      <p:pic>
        <p:nvPicPr>
          <p:cNvPr id="4" name="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1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Mydlář (1 927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smtClean="0"/>
              <a:t>Mydlář</a:t>
            </a:r>
            <a:r>
              <a:rPr lang="cs-CZ" dirty="0" smtClean="0"/>
              <a:t> (1 882 výskytů)</a:t>
            </a:r>
          </a:p>
          <a:p>
            <a:pPr lvl="1"/>
            <a:r>
              <a:rPr lang="cs-CZ" dirty="0" smtClean="0"/>
              <a:t>Takřka výhradně </a:t>
            </a:r>
            <a:r>
              <a:rPr lang="cs-CZ" i="1" dirty="0" smtClean="0"/>
              <a:t>kat</a:t>
            </a:r>
            <a:r>
              <a:rPr lang="cs-CZ" dirty="0" smtClean="0"/>
              <a:t> (1 018×) </a:t>
            </a:r>
            <a:r>
              <a:rPr lang="cs-CZ" i="1" dirty="0" smtClean="0"/>
              <a:t>Jan</a:t>
            </a:r>
            <a:r>
              <a:rPr lang="cs-CZ" dirty="0" smtClean="0"/>
              <a:t> (269×) Mydlář</a:t>
            </a:r>
          </a:p>
          <a:p>
            <a:r>
              <a:rPr lang="cs-CZ" dirty="0"/>
              <a:t>Slovní tvar </a:t>
            </a:r>
            <a:r>
              <a:rPr lang="cs-CZ" i="1" dirty="0" smtClean="0"/>
              <a:t>Mydlář</a:t>
            </a:r>
            <a:r>
              <a:rPr lang="cs-CZ" dirty="0" smtClean="0"/>
              <a:t>, lemma </a:t>
            </a:r>
            <a:r>
              <a:rPr lang="cs-CZ" i="1" dirty="0" smtClean="0"/>
              <a:t>mydlář</a:t>
            </a:r>
            <a:r>
              <a:rPr lang="cs-CZ" dirty="0" smtClean="0"/>
              <a:t> (41 výskytů)</a:t>
            </a:r>
          </a:p>
          <a:p>
            <a:pPr lvl="1"/>
            <a:r>
              <a:rPr lang="cs-CZ" dirty="0" smtClean="0"/>
              <a:t>Také </a:t>
            </a:r>
            <a:r>
              <a:rPr lang="cs-CZ" i="1" dirty="0" smtClean="0"/>
              <a:t>kat</a:t>
            </a:r>
            <a:r>
              <a:rPr lang="cs-CZ" dirty="0" smtClean="0"/>
              <a:t> (35×)</a:t>
            </a:r>
          </a:p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smtClean="0"/>
              <a:t>mydlář</a:t>
            </a:r>
            <a:r>
              <a:rPr lang="cs-CZ" dirty="0" smtClean="0"/>
              <a:t> (408 výskytů)</a:t>
            </a:r>
          </a:p>
          <a:p>
            <a:pPr lvl="1"/>
            <a:r>
              <a:rPr lang="cs-CZ" dirty="0"/>
              <a:t>10</a:t>
            </a:r>
            <a:r>
              <a:rPr lang="cs-CZ" dirty="0" smtClean="0"/>
              <a:t>× </a:t>
            </a:r>
            <a:r>
              <a:rPr lang="cs-CZ" i="1" dirty="0" smtClean="0"/>
              <a:t>Kat mydlář</a:t>
            </a:r>
            <a:endParaRPr lang="cs-CZ" i="1" dirty="0"/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Proprium skoro 5× častější, min. 57 % případů souvislost s katem Mydlářem</a:t>
            </a:r>
            <a:endParaRPr lang="cs-CZ" dirty="0"/>
          </a:p>
        </p:txBody>
      </p:sp>
      <p:pic>
        <p:nvPicPr>
          <p:cNvPr id="4" name="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4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Východiska pro sběr dat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Apelativa s proprii sdílejí velké písmeno na začátku věty</a:t>
            </a:r>
          </a:p>
          <a:p>
            <a:pPr lvl="1"/>
            <a:r>
              <a:rPr lang="cs-CZ" dirty="0" smtClean="0"/>
              <a:t>Tyto případy netřeba blíže zkoumat</a:t>
            </a:r>
          </a:p>
          <a:p>
            <a:pPr lvl="1"/>
            <a:r>
              <a:rPr lang="cs-CZ" dirty="0" smtClean="0"/>
              <a:t>Dotaz na slovní tvar s verzálkou musí odfiltrovat první slova ve větách</a:t>
            </a:r>
          </a:p>
          <a:p>
            <a:pPr lvl="2"/>
            <a:r>
              <a:rPr lang="cs-CZ" dirty="0" smtClean="0"/>
              <a:t>Např.: </a:t>
            </a:r>
            <a:r>
              <a:rPr lang="cs-CZ" i="1" dirty="0" smtClean="0"/>
              <a:t>[</a:t>
            </a:r>
            <a:r>
              <a:rPr lang="cs-CZ" i="1" dirty="0" err="1" smtClean="0"/>
              <a:t>word</a:t>
            </a:r>
            <a:r>
              <a:rPr lang="cs-CZ" i="1" dirty="0"/>
              <a:t>=",|;|-" | </a:t>
            </a:r>
            <a:r>
              <a:rPr lang="cs-CZ" i="1" dirty="0" err="1"/>
              <a:t>tag</a:t>
            </a:r>
            <a:r>
              <a:rPr lang="cs-CZ" i="1" dirty="0"/>
              <a:t>!="Z</a:t>
            </a:r>
            <a:r>
              <a:rPr lang="cs-CZ" i="1" dirty="0" smtClean="0"/>
              <a:t>.*"][</a:t>
            </a:r>
            <a:r>
              <a:rPr lang="cs-CZ" i="1" dirty="0" err="1" smtClean="0"/>
              <a:t>word</a:t>
            </a:r>
            <a:r>
              <a:rPr lang="cs-CZ" i="1" dirty="0" smtClean="0"/>
              <a:t>="Kolář.*" &amp; lemma="Kolář"]</a:t>
            </a:r>
          </a:p>
          <a:p>
            <a:pPr lvl="2"/>
            <a:r>
              <a:rPr lang="cs-CZ" dirty="0" smtClean="0"/>
              <a:t>Dotaz na dvojici tokenů, z nichž první není interpunkce, nebo je taková, která nezakončuje/neuvozuje větu (čárka, středník, pomlčka).</a:t>
            </a:r>
          </a:p>
          <a:p>
            <a:pPr lvl="2"/>
            <a:r>
              <a:rPr lang="cs-CZ" dirty="0" smtClean="0"/>
              <a:t>Výhoda: Pracuje s bezprostředním levým kontextem, odhaluje možné víceslovné entity</a:t>
            </a:r>
          </a:p>
          <a:p>
            <a:pPr lvl="2"/>
            <a:r>
              <a:rPr lang="cs-CZ" dirty="0" smtClean="0"/>
              <a:t>Nevýhoda: Není 100% účinný, předcházející text často bývá nevětného charakteru (např. nadpis)</a:t>
            </a:r>
          </a:p>
          <a:p>
            <a:pPr lvl="2"/>
            <a:r>
              <a:rPr lang="cs-CZ" dirty="0" smtClean="0"/>
              <a:t>Levý kontext ignorován v případě nulové shody =&gt; rozšíření vyhledávání</a:t>
            </a:r>
          </a:p>
        </p:txBody>
      </p:sp>
      <p:pic>
        <p:nvPicPr>
          <p:cNvPr id="4" name="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4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Popelář (1 757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smtClean="0"/>
              <a:t>Popelář</a:t>
            </a:r>
            <a:r>
              <a:rPr lang="cs-CZ" dirty="0" smtClean="0"/>
              <a:t> (1 477 výskytů)</a:t>
            </a:r>
          </a:p>
          <a:p>
            <a:pPr lvl="1"/>
            <a:r>
              <a:rPr lang="cs-CZ" dirty="0" smtClean="0"/>
              <a:t>Příjmení, představení </a:t>
            </a:r>
            <a:r>
              <a:rPr lang="cs-CZ" i="1" dirty="0" smtClean="0"/>
              <a:t>Popelář přichází</a:t>
            </a:r>
            <a:r>
              <a:rPr lang="cs-CZ" dirty="0" smtClean="0"/>
              <a:t> či </a:t>
            </a:r>
            <a:r>
              <a:rPr lang="cs-CZ" i="1" dirty="0" smtClean="0"/>
              <a:t>Popeláři</a:t>
            </a:r>
          </a:p>
          <a:p>
            <a:r>
              <a:rPr lang="cs-CZ" dirty="0"/>
              <a:t>Slovní tvar </a:t>
            </a:r>
            <a:r>
              <a:rPr lang="cs-CZ" i="1" dirty="0" smtClean="0"/>
              <a:t>Popelář</a:t>
            </a:r>
            <a:r>
              <a:rPr lang="cs-CZ" dirty="0" smtClean="0"/>
              <a:t>, lemma </a:t>
            </a:r>
            <a:r>
              <a:rPr lang="cs-CZ" i="1" dirty="0" smtClean="0"/>
              <a:t>popelář</a:t>
            </a:r>
            <a:r>
              <a:rPr lang="cs-CZ" dirty="0" smtClean="0"/>
              <a:t> (151 výskytů)</a:t>
            </a:r>
          </a:p>
          <a:p>
            <a:pPr lvl="1"/>
            <a:r>
              <a:rPr lang="cs-CZ" dirty="0" smtClean="0"/>
              <a:t>Většinou apelativa, někdy i propria na začátku věty</a:t>
            </a:r>
          </a:p>
          <a:p>
            <a:pPr lvl="2"/>
            <a:r>
              <a:rPr lang="cs-CZ" i="1" dirty="0" smtClean="0"/>
              <a:t>Popelář</a:t>
            </a:r>
            <a:r>
              <a:rPr lang="cs-CZ" dirty="0" smtClean="0"/>
              <a:t> (proprium) </a:t>
            </a:r>
            <a:r>
              <a:rPr lang="cs-CZ" i="1" dirty="0"/>
              <a:t>se stal finančním ředitelem</a:t>
            </a:r>
            <a:r>
              <a:rPr lang="cs-CZ" i="1" dirty="0" smtClean="0"/>
              <a:t>.</a:t>
            </a:r>
          </a:p>
          <a:p>
            <a:pPr lvl="2"/>
            <a:r>
              <a:rPr lang="cs-CZ" i="1" dirty="0" smtClean="0"/>
              <a:t>Popelář</a:t>
            </a:r>
            <a:r>
              <a:rPr lang="cs-CZ" dirty="0" smtClean="0"/>
              <a:t> (apelativum) </a:t>
            </a:r>
            <a:r>
              <a:rPr lang="cs-CZ" i="1" dirty="0"/>
              <a:t>má dům se 13 pokoji!</a:t>
            </a:r>
            <a:endParaRPr lang="cs-CZ" i="1" dirty="0" smtClean="0"/>
          </a:p>
          <a:p>
            <a:r>
              <a:rPr lang="cs-CZ" dirty="0"/>
              <a:t>Slovní tvar i </a:t>
            </a:r>
            <a:r>
              <a:rPr lang="cs-CZ" dirty="0" smtClean="0"/>
              <a:t>lemma </a:t>
            </a:r>
            <a:r>
              <a:rPr lang="cs-CZ" i="1" dirty="0" smtClean="0"/>
              <a:t>popelář</a:t>
            </a:r>
            <a:r>
              <a:rPr lang="cs-CZ" dirty="0" smtClean="0"/>
              <a:t> (8 259 výskytů, celkem &gt;12 500)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Apelativum &gt;5× častější</a:t>
            </a:r>
            <a:endParaRPr lang="cs-CZ" dirty="0"/>
          </a:p>
        </p:txBody>
      </p:sp>
      <p:pic>
        <p:nvPicPr>
          <p:cNvPr id="4" name="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0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Korbelář (1 427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Slovní tvar i </a:t>
            </a:r>
            <a:r>
              <a:rPr lang="cs-CZ" dirty="0"/>
              <a:t>l</a:t>
            </a:r>
            <a:r>
              <a:rPr lang="cs-CZ" dirty="0" smtClean="0"/>
              <a:t>emma </a:t>
            </a:r>
            <a:r>
              <a:rPr lang="cs-CZ" i="1" dirty="0" smtClean="0"/>
              <a:t>Korbelář</a:t>
            </a:r>
            <a:r>
              <a:rPr lang="cs-CZ" dirty="0" smtClean="0"/>
              <a:t> (1 366 výskytů)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Korbelář</a:t>
            </a:r>
            <a:r>
              <a:rPr lang="cs-CZ" dirty="0" smtClean="0"/>
              <a:t>, lemma </a:t>
            </a:r>
            <a:r>
              <a:rPr lang="cs-CZ" i="1" dirty="0" err="1" smtClean="0"/>
              <a:t>korbelář</a:t>
            </a:r>
            <a:r>
              <a:rPr lang="cs-CZ" dirty="0" smtClean="0"/>
              <a:t> (nevyskytuje se)</a:t>
            </a:r>
          </a:p>
          <a:p>
            <a:r>
              <a:rPr lang="cs-CZ" dirty="0" smtClean="0"/>
              <a:t>Slovní tvar i lemma </a:t>
            </a:r>
            <a:r>
              <a:rPr lang="cs-CZ" i="1" dirty="0" err="1" smtClean="0"/>
              <a:t>korbelář</a:t>
            </a:r>
            <a:r>
              <a:rPr lang="cs-CZ" dirty="0" smtClean="0"/>
              <a:t> (celkem 7 výskytů)</a:t>
            </a:r>
          </a:p>
          <a:p>
            <a:pPr lvl="1"/>
            <a:r>
              <a:rPr lang="cs-CZ" dirty="0" smtClean="0"/>
              <a:t>Lemma jen jedno, chybně </a:t>
            </a:r>
            <a:r>
              <a:rPr lang="cs-CZ" dirty="0"/>
              <a:t>napsané příjmení, slovo není ve slovníku (</a:t>
            </a:r>
            <a:r>
              <a:rPr lang="cs-CZ" dirty="0" err="1"/>
              <a:t>tag</a:t>
            </a:r>
            <a:r>
              <a:rPr lang="cs-CZ" dirty="0"/>
              <a:t> </a:t>
            </a:r>
            <a:r>
              <a:rPr lang="cs-CZ" i="1" dirty="0"/>
              <a:t>X</a:t>
            </a:r>
            <a:r>
              <a:rPr lang="cs-CZ" dirty="0"/>
              <a:t>)</a:t>
            </a:r>
          </a:p>
          <a:p>
            <a:pPr lvl="1"/>
            <a:r>
              <a:rPr lang="cs-CZ" dirty="0" smtClean="0"/>
              <a:t>Ostatní slovní tvary 6× (</a:t>
            </a:r>
            <a:r>
              <a:rPr lang="cs-CZ" i="1" dirty="0" smtClean="0"/>
              <a:t>… </a:t>
            </a:r>
            <a:r>
              <a:rPr lang="cs-CZ" i="1" dirty="0"/>
              <a:t>dnes se podíváme za mistry bednáři, bečváři a </a:t>
            </a:r>
            <a:r>
              <a:rPr lang="cs-CZ" i="1" dirty="0" err="1"/>
              <a:t>korbeláři</a:t>
            </a:r>
            <a:r>
              <a:rPr lang="cs-CZ" i="1" dirty="0"/>
              <a:t>.</a:t>
            </a:r>
            <a:r>
              <a:rPr lang="cs-CZ" dirty="0" smtClean="0"/>
              <a:t>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Apelativum není ve slovníku, poměr 1 : 227</a:t>
            </a:r>
          </a:p>
        </p:txBody>
      </p:sp>
      <p:pic>
        <p:nvPicPr>
          <p:cNvPr id="4" name="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7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Rybnikář vs. Rybníkář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Rybnikář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585909"/>
          </a:xfrm>
        </p:spPr>
        <p:txBody>
          <a:bodyPr/>
          <a:lstStyle/>
          <a:p>
            <a:r>
              <a:rPr lang="cs-CZ" dirty="0" smtClean="0"/>
              <a:t>Lemma pouze proprium (847×)</a:t>
            </a:r>
          </a:p>
          <a:p>
            <a:r>
              <a:rPr lang="cs-CZ" dirty="0" smtClean="0"/>
              <a:t>Apelativa (</a:t>
            </a:r>
            <a:r>
              <a:rPr lang="cs-CZ" dirty="0"/>
              <a:t>64</a:t>
            </a:r>
            <a:r>
              <a:rPr lang="cs-CZ" dirty="0" smtClean="0"/>
              <a:t>×) </a:t>
            </a:r>
            <a:r>
              <a:rPr lang="cs-CZ" dirty="0" err="1" smtClean="0"/>
              <a:t>lemmatizována</a:t>
            </a:r>
            <a:r>
              <a:rPr lang="cs-CZ" dirty="0" smtClean="0"/>
              <a:t> „dlouze“</a:t>
            </a:r>
            <a:br>
              <a:rPr lang="cs-CZ" dirty="0" smtClean="0"/>
            </a:br>
            <a:r>
              <a:rPr lang="cs-CZ" sz="2000" i="1" dirty="0" smtClean="0"/>
              <a:t>[</a:t>
            </a:r>
            <a:r>
              <a:rPr lang="cs-CZ" sz="2000" i="1" dirty="0" err="1" smtClean="0"/>
              <a:t>word</a:t>
            </a:r>
            <a:r>
              <a:rPr lang="cs-CZ" sz="2000" i="1" dirty="0" smtClean="0"/>
              <a:t>="rybnikář(</a:t>
            </a:r>
            <a:r>
              <a:rPr lang="cs-CZ" sz="2000" i="1" dirty="0" err="1" smtClean="0"/>
              <a:t>e|i|ovi|em|ů|ích</a:t>
            </a:r>
            <a:r>
              <a:rPr lang="cs-CZ" sz="2000" i="1" dirty="0" smtClean="0"/>
              <a:t>)?"]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Rybníkář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585909"/>
          </a:xfrm>
        </p:spPr>
        <p:txBody>
          <a:bodyPr/>
          <a:lstStyle/>
          <a:p>
            <a:r>
              <a:rPr lang="cs-CZ" dirty="0" smtClean="0"/>
              <a:t>Lemma jen apelativum (</a:t>
            </a:r>
            <a:r>
              <a:rPr lang="cs-CZ" dirty="0"/>
              <a:t>4 065</a:t>
            </a:r>
            <a:r>
              <a:rPr lang="cs-CZ" dirty="0" smtClean="0"/>
              <a:t>×)</a:t>
            </a:r>
          </a:p>
          <a:p>
            <a:r>
              <a:rPr lang="cs-CZ" dirty="0" smtClean="0"/>
              <a:t>Všechna propria </a:t>
            </a:r>
            <a:r>
              <a:rPr lang="cs-CZ" dirty="0"/>
              <a:t>(1 </a:t>
            </a:r>
            <a:r>
              <a:rPr lang="cs-CZ" dirty="0" smtClean="0"/>
              <a:t>150×) </a:t>
            </a:r>
            <a:r>
              <a:rPr lang="cs-CZ" dirty="0" err="1" smtClean="0"/>
              <a:t>lemmatizována</a:t>
            </a:r>
            <a:r>
              <a:rPr lang="cs-CZ" dirty="0" smtClean="0"/>
              <a:t> </a:t>
            </a:r>
            <a:r>
              <a:rPr lang="cs-CZ" dirty="0"/>
              <a:t>jako apelativa</a:t>
            </a:r>
            <a:br>
              <a:rPr lang="cs-CZ" dirty="0"/>
            </a:br>
            <a:r>
              <a:rPr lang="cs-CZ" sz="2000" i="1" dirty="0" smtClean="0"/>
              <a:t>[</a:t>
            </a:r>
            <a:r>
              <a:rPr lang="cs-CZ" sz="2000" i="1" dirty="0" err="1" smtClean="0"/>
              <a:t>word</a:t>
            </a:r>
            <a:r>
              <a:rPr lang="cs-CZ" sz="2000" i="1" dirty="0"/>
              <a:t>=",|;|-" | </a:t>
            </a:r>
            <a:r>
              <a:rPr lang="cs-CZ" sz="2000" i="1" dirty="0" err="1"/>
              <a:t>tag</a:t>
            </a:r>
            <a:r>
              <a:rPr lang="cs-CZ" sz="2000" i="1" dirty="0"/>
              <a:t>!="Z</a:t>
            </a:r>
            <a:r>
              <a:rPr lang="cs-CZ" sz="2000" i="1" dirty="0" smtClean="0"/>
              <a:t>.*"]</a:t>
            </a:r>
            <a:br>
              <a:rPr lang="cs-CZ" sz="2000" i="1" dirty="0" smtClean="0"/>
            </a:br>
            <a:r>
              <a:rPr lang="cs-CZ" sz="2000" i="1" dirty="0" smtClean="0"/>
              <a:t>[</a:t>
            </a:r>
            <a:r>
              <a:rPr lang="cs-CZ" sz="2000" i="1" dirty="0" err="1"/>
              <a:t>word</a:t>
            </a:r>
            <a:r>
              <a:rPr lang="cs-CZ" sz="2000" i="1" dirty="0"/>
              <a:t>="Rybníkář(</a:t>
            </a:r>
            <a:r>
              <a:rPr lang="cs-CZ" sz="2000" i="1" dirty="0" err="1"/>
              <a:t>e|i|ovi|em|ů|ích</a:t>
            </a:r>
            <a:r>
              <a:rPr lang="cs-CZ" sz="2000" i="1" dirty="0" smtClean="0"/>
              <a:t>)?"]</a:t>
            </a:r>
            <a:endParaRPr lang="cs-CZ" sz="2000" i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39788" y="5674538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Internetová jazyková příručka připouští obě varianty.</a:t>
            </a:r>
            <a:endParaRPr lang="cs-CZ" sz="2400" b="1" dirty="0"/>
          </a:p>
        </p:txBody>
      </p:sp>
      <p:pic>
        <p:nvPicPr>
          <p:cNvPr id="7" name="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5788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7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Olejář (727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Olejář</a:t>
            </a:r>
            <a:r>
              <a:rPr lang="cs-CZ" dirty="0" smtClean="0"/>
              <a:t> (681 výskytů)</a:t>
            </a:r>
          </a:p>
          <a:p>
            <a:pPr lvl="1"/>
            <a:r>
              <a:rPr lang="cs-CZ" dirty="0" smtClean="0"/>
              <a:t>Zpravidla překlad pro </a:t>
            </a:r>
            <a:r>
              <a:rPr lang="cs-CZ" dirty="0" err="1" smtClean="0"/>
              <a:t>Edmonton</a:t>
            </a:r>
            <a:r>
              <a:rPr lang="cs-CZ" dirty="0" smtClean="0"/>
              <a:t> </a:t>
            </a:r>
            <a:r>
              <a:rPr lang="cs-CZ" dirty="0" err="1" smtClean="0"/>
              <a:t>Oilers</a:t>
            </a:r>
            <a:r>
              <a:rPr lang="cs-CZ" dirty="0" smtClean="0"/>
              <a:t>, též přezdívka pro HC Chemopetrol Litvínov a HC Orlová (v r. 2010 HC Plus </a:t>
            </a:r>
            <a:r>
              <a:rPr lang="cs-CZ" dirty="0" err="1" smtClean="0"/>
              <a:t>Oil</a:t>
            </a:r>
            <a:r>
              <a:rPr lang="cs-CZ" dirty="0" smtClean="0"/>
              <a:t> Orlová)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Olejář</a:t>
            </a:r>
            <a:r>
              <a:rPr lang="cs-CZ" dirty="0" smtClean="0"/>
              <a:t>, lemma </a:t>
            </a:r>
            <a:r>
              <a:rPr lang="cs-CZ" i="1" dirty="0" smtClean="0"/>
              <a:t>olejář</a:t>
            </a:r>
            <a:r>
              <a:rPr lang="cs-CZ" dirty="0" smtClean="0"/>
              <a:t> (28 výskytů)</a:t>
            </a:r>
          </a:p>
          <a:p>
            <a:pPr lvl="1"/>
            <a:r>
              <a:rPr lang="cs-CZ" dirty="0" smtClean="0"/>
              <a:t>Hokejisté, těžaři (na začátku věty</a:t>
            </a:r>
            <a:r>
              <a:rPr lang="cs-CZ" dirty="0"/>
              <a:t>), ale </a:t>
            </a:r>
            <a:r>
              <a:rPr lang="cs-CZ" dirty="0" smtClean="0"/>
              <a:t>2× i příjmení (</a:t>
            </a:r>
            <a:r>
              <a:rPr lang="cs-CZ" i="1" dirty="0"/>
              <a:t>Okresní soud v Lounech se mezitím zabýval žalobou paní </a:t>
            </a:r>
            <a:r>
              <a:rPr lang="cs-CZ" i="1" dirty="0" err="1"/>
              <a:t>Olejářové</a:t>
            </a:r>
            <a:r>
              <a:rPr lang="cs-CZ" i="1" dirty="0"/>
              <a:t> na náhradu </a:t>
            </a:r>
            <a:r>
              <a:rPr lang="cs-CZ" i="1" dirty="0" smtClean="0"/>
              <a:t>škody.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V ČR 6× příjmení Olejář, 3× </a:t>
            </a:r>
            <a:r>
              <a:rPr lang="cs-CZ" dirty="0" err="1" smtClean="0"/>
              <a:t>Olejářová</a:t>
            </a:r>
            <a:r>
              <a:rPr lang="cs-CZ" dirty="0" smtClean="0"/>
              <a:t> (v r. 2016) – Mostecko, Chomutovsko</a:t>
            </a:r>
          </a:p>
          <a:p>
            <a:r>
              <a:rPr lang="cs-CZ" dirty="0" smtClean="0"/>
              <a:t>Slovní tvar i lemma </a:t>
            </a:r>
            <a:r>
              <a:rPr lang="cs-CZ" i="1" dirty="0" smtClean="0"/>
              <a:t>olejář</a:t>
            </a:r>
            <a:r>
              <a:rPr lang="cs-CZ" dirty="0" smtClean="0"/>
              <a:t> (473 výskytů)</a:t>
            </a:r>
          </a:p>
          <a:p>
            <a:pPr lvl="1"/>
            <a:r>
              <a:rPr lang="cs-CZ" dirty="0" smtClean="0"/>
              <a:t>Těžaři i hokejisté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dirty="0" smtClean="0"/>
              <a:t>Proprium častější, kromě příjmení však nestandardní</a:t>
            </a:r>
            <a:endParaRPr lang="cs-CZ" dirty="0"/>
          </a:p>
        </p:txBody>
      </p:sp>
      <p:pic>
        <p:nvPicPr>
          <p:cNvPr id="4" name="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4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Zdroje problémů s desambiguací apelativ a proprií </a:t>
            </a:r>
          </a:p>
          <a:p>
            <a:pPr lvl="1"/>
            <a:r>
              <a:rPr lang="cs-CZ" dirty="0" smtClean="0"/>
              <a:t>Úzus, autorova znalost jazyka a světa, záměr</a:t>
            </a:r>
          </a:p>
          <a:p>
            <a:pPr lvl="2"/>
            <a:r>
              <a:rPr lang="cs-CZ" i="1" dirty="0" smtClean="0"/>
              <a:t>[</a:t>
            </a:r>
            <a:r>
              <a:rPr lang="cs-CZ" i="1" dirty="0" err="1" smtClean="0"/>
              <a:t>Oo</a:t>
            </a:r>
            <a:r>
              <a:rPr lang="cs-CZ" i="1" dirty="0" smtClean="0"/>
              <a:t>]</a:t>
            </a:r>
            <a:r>
              <a:rPr lang="cs-CZ" i="1" dirty="0" err="1" smtClean="0"/>
              <a:t>lejář</a:t>
            </a:r>
            <a:r>
              <a:rPr lang="cs-CZ" dirty="0" smtClean="0"/>
              <a:t>, </a:t>
            </a:r>
            <a:r>
              <a:rPr lang="cs-CZ" i="1" dirty="0" smtClean="0"/>
              <a:t>Jakub [</a:t>
            </a:r>
            <a:r>
              <a:rPr lang="cs-CZ" i="1" dirty="0" err="1" smtClean="0"/>
              <a:t>Ss</a:t>
            </a:r>
            <a:r>
              <a:rPr lang="cs-CZ" i="1" dirty="0" smtClean="0"/>
              <a:t>]</a:t>
            </a:r>
            <a:r>
              <a:rPr lang="cs-CZ" i="1" dirty="0" err="1" smtClean="0"/>
              <a:t>klář</a:t>
            </a:r>
            <a:r>
              <a:rPr lang="cs-CZ" dirty="0" smtClean="0"/>
              <a:t>, </a:t>
            </a:r>
            <a:r>
              <a:rPr lang="cs-CZ" i="1" dirty="0" smtClean="0"/>
              <a:t>Král [</a:t>
            </a:r>
            <a:r>
              <a:rPr lang="cs-CZ" i="1" dirty="0" err="1" smtClean="0"/>
              <a:t>Rr</a:t>
            </a:r>
            <a:r>
              <a:rPr lang="cs-CZ" i="1" dirty="0" smtClean="0"/>
              <a:t>]</a:t>
            </a:r>
            <a:r>
              <a:rPr lang="cs-CZ" i="1" dirty="0" err="1" smtClean="0"/>
              <a:t>ybář</a:t>
            </a:r>
            <a:r>
              <a:rPr lang="cs-CZ" dirty="0" smtClean="0"/>
              <a:t>, jména a přezdívky lit. postav (</a:t>
            </a:r>
            <a:r>
              <a:rPr lang="cs-CZ" i="1" dirty="0" smtClean="0"/>
              <a:t>Předseda</a:t>
            </a:r>
            <a:r>
              <a:rPr lang="cs-CZ" dirty="0" smtClean="0"/>
              <a:t>, </a:t>
            </a:r>
            <a:r>
              <a:rPr lang="cs-CZ" i="1" dirty="0" smtClean="0"/>
              <a:t>Cihlář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Značkování</a:t>
            </a:r>
          </a:p>
          <a:p>
            <a:pPr lvl="2"/>
            <a:r>
              <a:rPr lang="cs-CZ" dirty="0" smtClean="0"/>
              <a:t>Začátek věty, nevětné fragmenty (seznamy, tabulky, nadpisy)</a:t>
            </a:r>
          </a:p>
          <a:p>
            <a:pPr lvl="1"/>
            <a:r>
              <a:rPr lang="cs-CZ" dirty="0" smtClean="0"/>
              <a:t>Názvy, MWE</a:t>
            </a:r>
          </a:p>
          <a:p>
            <a:pPr lvl="2"/>
            <a:r>
              <a:rPr lang="cs-CZ" dirty="0" smtClean="0"/>
              <a:t>Názvy uměleckých děl, spolků, firem apod.</a:t>
            </a:r>
          </a:p>
          <a:p>
            <a:pPr lvl="1"/>
            <a:r>
              <a:rPr lang="cs-CZ" dirty="0" smtClean="0"/>
              <a:t>Jazyk</a:t>
            </a:r>
          </a:p>
          <a:p>
            <a:pPr lvl="2"/>
            <a:r>
              <a:rPr lang="cs-CZ" dirty="0" smtClean="0"/>
              <a:t>Pravopis předložkových názvů (</a:t>
            </a:r>
            <a:r>
              <a:rPr lang="cs-CZ" i="1" dirty="0" smtClean="0"/>
              <a:t>U Rychtáře</a:t>
            </a:r>
            <a:r>
              <a:rPr lang="cs-CZ" dirty="0" smtClean="0"/>
              <a:t>, </a:t>
            </a:r>
            <a:r>
              <a:rPr lang="cs-CZ" i="1" dirty="0" smtClean="0"/>
              <a:t>Na Bakalářích</a:t>
            </a:r>
            <a:r>
              <a:rPr lang="cs-CZ" dirty="0" smtClean="0"/>
              <a:t>), značky vs. jednotliviny (</a:t>
            </a:r>
            <a:r>
              <a:rPr lang="cs-CZ" i="1" dirty="0" smtClean="0"/>
              <a:t>pivo Rychtář</a:t>
            </a:r>
            <a:r>
              <a:rPr lang="cs-CZ" dirty="0" smtClean="0"/>
              <a:t> vs. </a:t>
            </a:r>
            <a:r>
              <a:rPr lang="cs-CZ" i="1" dirty="0" smtClean="0"/>
              <a:t>zajít si na dva rychtáře</a:t>
            </a:r>
            <a:r>
              <a:rPr lang="cs-CZ" dirty="0" smtClean="0"/>
              <a:t>), titulků, nápisů a cedulí</a:t>
            </a:r>
          </a:p>
          <a:p>
            <a:pPr lvl="2"/>
            <a:r>
              <a:rPr lang="cs-CZ" dirty="0" smtClean="0"/>
              <a:t>Homonymie (</a:t>
            </a:r>
            <a:r>
              <a:rPr lang="cs-CZ" i="1" dirty="0" smtClean="0"/>
              <a:t>Rybář</a:t>
            </a:r>
            <a:r>
              <a:rPr lang="cs-CZ" dirty="0" smtClean="0"/>
              <a:t> vs. </a:t>
            </a:r>
            <a:r>
              <a:rPr lang="cs-CZ" i="1" dirty="0" smtClean="0"/>
              <a:t>Rybáře</a:t>
            </a:r>
            <a:r>
              <a:rPr lang="cs-CZ" dirty="0" smtClean="0"/>
              <a:t>, </a:t>
            </a:r>
            <a:r>
              <a:rPr lang="cs-CZ" i="1" dirty="0" smtClean="0"/>
              <a:t>Bečvář</a:t>
            </a:r>
            <a:r>
              <a:rPr lang="cs-CZ" dirty="0" smtClean="0"/>
              <a:t> vs. </a:t>
            </a:r>
            <a:r>
              <a:rPr lang="cs-CZ" i="1" dirty="0" smtClean="0"/>
              <a:t>Bečváry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Pokrytí slovníku</a:t>
            </a:r>
          </a:p>
          <a:p>
            <a:pPr lvl="2"/>
            <a:r>
              <a:rPr lang="cs-CZ" dirty="0" smtClean="0"/>
              <a:t>Dublety </a:t>
            </a:r>
            <a:r>
              <a:rPr lang="cs-CZ" i="1" dirty="0" smtClean="0"/>
              <a:t>rybníkář/rybnikář</a:t>
            </a:r>
            <a:r>
              <a:rPr lang="cs-CZ" dirty="0" smtClean="0"/>
              <a:t>, chybějící </a:t>
            </a:r>
            <a:r>
              <a:rPr lang="cs-CZ" i="1" dirty="0" err="1" smtClean="0"/>
              <a:t>korbelář</a:t>
            </a:r>
            <a:r>
              <a:rPr lang="cs-CZ" dirty="0" smtClean="0"/>
              <a:t>, </a:t>
            </a:r>
            <a:r>
              <a:rPr lang="cs-CZ" i="1" dirty="0" err="1" smtClean="0"/>
              <a:t>vačkář</a:t>
            </a:r>
            <a:r>
              <a:rPr lang="cs-CZ" dirty="0" smtClean="0"/>
              <a:t>, </a:t>
            </a:r>
            <a:r>
              <a:rPr lang="cs-CZ" i="1" dirty="0" err="1" smtClean="0"/>
              <a:t>neckář</a:t>
            </a:r>
            <a:endParaRPr lang="cs-CZ" i="1" dirty="0" smtClean="0"/>
          </a:p>
        </p:txBody>
      </p:sp>
      <p:pic>
        <p:nvPicPr>
          <p:cNvPr id="4" name="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 – pokračování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Možná částečná řešení</a:t>
            </a:r>
          </a:p>
          <a:p>
            <a:pPr lvl="1"/>
            <a:r>
              <a:rPr lang="cs-CZ" dirty="0"/>
              <a:t>Doplnění slovníku (</a:t>
            </a:r>
            <a:r>
              <a:rPr lang="cs-CZ" i="1" dirty="0"/>
              <a:t>rybnikář/rybníkář</a:t>
            </a:r>
            <a:r>
              <a:rPr lang="cs-CZ" dirty="0"/>
              <a:t>, </a:t>
            </a:r>
            <a:r>
              <a:rPr lang="cs-CZ" i="1" dirty="0" err="1"/>
              <a:t>neckář</a:t>
            </a:r>
            <a:r>
              <a:rPr lang="cs-CZ" dirty="0"/>
              <a:t>, </a:t>
            </a:r>
            <a:r>
              <a:rPr lang="cs-CZ" dirty="0" smtClean="0"/>
              <a:t>…)</a:t>
            </a:r>
          </a:p>
          <a:p>
            <a:pPr lvl="1"/>
            <a:r>
              <a:rPr lang="cs-CZ" dirty="0" smtClean="0"/>
              <a:t>Reflektování valence předložek (</a:t>
            </a:r>
            <a:r>
              <a:rPr lang="cs-CZ" i="1" dirty="0" smtClean="0"/>
              <a:t>do/z Rybář</a:t>
            </a:r>
            <a:r>
              <a:rPr lang="cs-CZ" dirty="0" smtClean="0"/>
              <a:t>)</a:t>
            </a:r>
            <a:endParaRPr lang="cs-CZ" dirty="0"/>
          </a:p>
          <a:p>
            <a:pPr lvl="1"/>
            <a:r>
              <a:rPr lang="cs-CZ" dirty="0"/>
              <a:t>Výběrově </a:t>
            </a:r>
            <a:r>
              <a:rPr lang="cs-CZ" dirty="0" err="1"/>
              <a:t>lemmatizovat</a:t>
            </a:r>
            <a:r>
              <a:rPr lang="cs-CZ" dirty="0"/>
              <a:t> všechny tvary s velkým písmenem jako propria</a:t>
            </a:r>
          </a:p>
          <a:p>
            <a:pPr lvl="2"/>
            <a:r>
              <a:rPr lang="cs-CZ" dirty="0"/>
              <a:t>U statisticky významných (např. </a:t>
            </a:r>
            <a:r>
              <a:rPr lang="cs-CZ" i="1" dirty="0"/>
              <a:t>Bečvář</a:t>
            </a:r>
            <a:r>
              <a:rPr lang="cs-CZ" dirty="0"/>
              <a:t>, </a:t>
            </a:r>
            <a:r>
              <a:rPr lang="cs-CZ" i="1" dirty="0"/>
              <a:t>Šindelář</a:t>
            </a:r>
            <a:r>
              <a:rPr lang="cs-CZ" dirty="0"/>
              <a:t> 100 : 1)</a:t>
            </a:r>
          </a:p>
          <a:p>
            <a:pPr lvl="2"/>
            <a:r>
              <a:rPr lang="cs-CZ" dirty="0"/>
              <a:t>Sjednocení </a:t>
            </a:r>
            <a:r>
              <a:rPr lang="cs-CZ" dirty="0" smtClean="0"/>
              <a:t>lemmatizace</a:t>
            </a:r>
            <a:endParaRPr lang="cs-CZ" dirty="0"/>
          </a:p>
          <a:p>
            <a:r>
              <a:rPr lang="cs-CZ" dirty="0" smtClean="0"/>
              <a:t>Další, složitější řešení</a:t>
            </a:r>
          </a:p>
          <a:p>
            <a:pPr lvl="1"/>
            <a:r>
              <a:rPr lang="cs-CZ" dirty="0" smtClean="0"/>
              <a:t>Rozpoznávání víceslovných entit</a:t>
            </a:r>
          </a:p>
          <a:p>
            <a:pPr lvl="1"/>
            <a:r>
              <a:rPr lang="cs-CZ" dirty="0" smtClean="0"/>
              <a:t>Identifikace hranic vět</a:t>
            </a:r>
          </a:p>
        </p:txBody>
      </p:sp>
      <p:pic>
        <p:nvPicPr>
          <p:cNvPr id="4" name="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5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Český národní korpus</a:t>
            </a:r>
          </a:p>
          <a:p>
            <a:pPr lvl="1"/>
            <a:r>
              <a:rPr lang="cs-CZ" dirty="0" smtClean="0"/>
              <a:t>Webové rozhraní </a:t>
            </a:r>
            <a:r>
              <a:rPr lang="cs-CZ" i="1" dirty="0" err="1" smtClean="0"/>
              <a:t>KonText</a:t>
            </a:r>
            <a:r>
              <a:rPr lang="cs-CZ" dirty="0" smtClean="0"/>
              <a:t>, korpus </a:t>
            </a:r>
            <a:r>
              <a:rPr lang="cs-CZ" i="1" dirty="0" smtClean="0"/>
              <a:t>syn v8</a:t>
            </a:r>
          </a:p>
          <a:p>
            <a:r>
              <a:rPr lang="cs-CZ" dirty="0" err="1" smtClean="0"/>
              <a:t>DEBDict</a:t>
            </a:r>
            <a:endParaRPr lang="cs-CZ" dirty="0" smtClean="0"/>
          </a:p>
          <a:p>
            <a:pPr lvl="1"/>
            <a:r>
              <a:rPr lang="cs-CZ" dirty="0" smtClean="0"/>
              <a:t>Slovníky SSČ, SSJČ, PSJČ – heslo </a:t>
            </a:r>
            <a:r>
              <a:rPr lang="cs-CZ" i="1" dirty="0" err="1" smtClean="0"/>
              <a:t>neckář</a:t>
            </a:r>
            <a:r>
              <a:rPr lang="cs-CZ" i="1" dirty="0" smtClean="0"/>
              <a:t>/</a:t>
            </a:r>
            <a:r>
              <a:rPr lang="cs-CZ" i="1" dirty="0" err="1" smtClean="0"/>
              <a:t>neckař</a:t>
            </a:r>
            <a:endParaRPr lang="cs-CZ" i="1" dirty="0"/>
          </a:p>
          <a:p>
            <a:r>
              <a:rPr lang="cs-CZ" dirty="0" smtClean="0"/>
              <a:t>Internetová jazyková příručka</a:t>
            </a:r>
          </a:p>
          <a:p>
            <a:pPr lvl="1"/>
            <a:r>
              <a:rPr lang="cs-CZ" dirty="0" smtClean="0"/>
              <a:t>Hesla </a:t>
            </a:r>
            <a:r>
              <a:rPr lang="cs-CZ" i="1" dirty="0" err="1" smtClean="0"/>
              <a:t>neckář</a:t>
            </a:r>
            <a:r>
              <a:rPr lang="cs-CZ" i="1" dirty="0" smtClean="0"/>
              <a:t>/</a:t>
            </a:r>
            <a:r>
              <a:rPr lang="cs-CZ" i="1" dirty="0" err="1" smtClean="0"/>
              <a:t>neckař</a:t>
            </a:r>
            <a:r>
              <a:rPr lang="cs-CZ" dirty="0" smtClean="0"/>
              <a:t>, </a:t>
            </a:r>
            <a:r>
              <a:rPr lang="cs-CZ" i="1" dirty="0" smtClean="0"/>
              <a:t>rybníkář/rybnikář</a:t>
            </a:r>
          </a:p>
          <a:p>
            <a:r>
              <a:rPr lang="cs-CZ" dirty="0" smtClean="0"/>
              <a:t>Webová aplikace KdeJsme.cz</a:t>
            </a:r>
          </a:p>
          <a:p>
            <a:pPr lvl="1"/>
            <a:r>
              <a:rPr lang="cs-CZ" dirty="0" smtClean="0"/>
              <a:t>Četnost příjmení </a:t>
            </a:r>
            <a:r>
              <a:rPr lang="cs-CZ" i="1" dirty="0" smtClean="0"/>
              <a:t>Olejář/</a:t>
            </a:r>
            <a:r>
              <a:rPr lang="cs-CZ" i="1" dirty="0" err="1" smtClean="0"/>
              <a:t>Olejářová</a:t>
            </a:r>
            <a:endParaRPr lang="cs-CZ" i="1" dirty="0"/>
          </a:p>
        </p:txBody>
      </p:sp>
      <p:pic>
        <p:nvPicPr>
          <p:cNvPr id="4" name="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2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47352"/>
            <a:ext cx="10515600" cy="2949146"/>
          </a:xfrm>
        </p:spPr>
        <p:txBody>
          <a:bodyPr/>
          <a:lstStyle/>
          <a:p>
            <a:pPr algn="ctr"/>
            <a:r>
              <a:rPr lang="cs-CZ" dirty="0" smtClean="0"/>
              <a:t>Děkuji Vám za pozornost.</a:t>
            </a:r>
            <a:endParaRPr lang="cs-CZ" dirty="0"/>
          </a:p>
        </p:txBody>
      </p:sp>
      <p:pic>
        <p:nvPicPr>
          <p:cNvPr id="3" name="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58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Východiska pro sběr dat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U každého jména použity minimálně tři typy dotazů na druhý token:</a:t>
            </a:r>
          </a:p>
          <a:p>
            <a:pPr lvl="1"/>
            <a:r>
              <a:rPr lang="cs-CZ" i="1" dirty="0"/>
              <a:t>[</a:t>
            </a:r>
            <a:r>
              <a:rPr lang="cs-CZ" i="1" dirty="0" err="1"/>
              <a:t>word</a:t>
            </a:r>
            <a:r>
              <a:rPr lang="cs-CZ" i="1" dirty="0"/>
              <a:t>="Kolář</a:t>
            </a:r>
            <a:r>
              <a:rPr lang="cs-CZ" i="1" dirty="0" smtClean="0"/>
              <a:t>.*" &amp; lemma="Kolář"]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i="1" dirty="0" smtClean="0"/>
              <a:t>[</a:t>
            </a:r>
            <a:r>
              <a:rPr lang="cs-CZ" i="1" dirty="0" err="1" smtClean="0"/>
              <a:t>word</a:t>
            </a:r>
            <a:r>
              <a:rPr lang="cs-CZ" i="1" dirty="0" smtClean="0"/>
              <a:t>="Kolář.*" &amp; lemma="kolář"]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i="1" dirty="0" smtClean="0"/>
              <a:t>[</a:t>
            </a:r>
            <a:r>
              <a:rPr lang="cs-CZ" i="1" dirty="0" err="1" smtClean="0"/>
              <a:t>word</a:t>
            </a:r>
            <a:r>
              <a:rPr lang="cs-CZ" i="1" dirty="0" smtClean="0"/>
              <a:t>="kolář.*" &amp; lemma="kolář"]</a:t>
            </a:r>
            <a:r>
              <a:rPr lang="cs-CZ" dirty="0" smtClean="0"/>
              <a:t> – levý kontext nechán, není nutný</a:t>
            </a:r>
          </a:p>
          <a:p>
            <a:pPr lvl="2"/>
            <a:r>
              <a:rPr lang="cs-CZ" dirty="0" smtClean="0"/>
              <a:t>Navíc odfiltrují nezpracovatelné zápisy verzálkami (</a:t>
            </a:r>
            <a:r>
              <a:rPr lang="cs-CZ" i="1" dirty="0" smtClean="0"/>
              <a:t>MICHAL KOLÁŘ</a:t>
            </a:r>
            <a:r>
              <a:rPr lang="cs-CZ" dirty="0" smtClean="0"/>
              <a:t>)</a:t>
            </a:r>
          </a:p>
          <a:p>
            <a:r>
              <a:rPr lang="cs-CZ" dirty="0" smtClean="0"/>
              <a:t>Kontrola lemmat dvojic</a:t>
            </a:r>
          </a:p>
          <a:p>
            <a:pPr lvl="1"/>
            <a:r>
              <a:rPr lang="cs-CZ" dirty="0" smtClean="0"/>
              <a:t>Nejčastější užití, jednoduchý kontext, sémantika</a:t>
            </a:r>
          </a:p>
          <a:p>
            <a:pPr lvl="1"/>
            <a:r>
              <a:rPr lang="cs-CZ" dirty="0" smtClean="0"/>
              <a:t>Např.: </a:t>
            </a:r>
            <a:r>
              <a:rPr lang="cs-CZ" i="1" dirty="0" smtClean="0"/>
              <a:t>Jan Kolář</a:t>
            </a:r>
            <a:r>
              <a:rPr lang="cs-CZ" dirty="0" smtClean="0"/>
              <a:t>, </a:t>
            </a:r>
            <a:r>
              <a:rPr lang="cs-CZ" i="1" dirty="0" smtClean="0"/>
              <a:t>útočník Kolář</a:t>
            </a:r>
            <a:r>
              <a:rPr lang="cs-CZ" dirty="0" smtClean="0"/>
              <a:t>, </a:t>
            </a:r>
            <a:r>
              <a:rPr lang="cs-CZ" i="1" dirty="0" smtClean="0"/>
              <a:t>umělecký kovář</a:t>
            </a:r>
            <a:r>
              <a:rPr lang="cs-CZ" dirty="0" smtClean="0"/>
              <a:t>…</a:t>
            </a:r>
          </a:p>
          <a:p>
            <a:r>
              <a:rPr lang="cs-CZ" dirty="0" smtClean="0"/>
              <a:t>Kontrola výsledků v širším kontextu</a:t>
            </a:r>
          </a:p>
          <a:p>
            <a:pPr lvl="1"/>
            <a:r>
              <a:rPr lang="cs-CZ" dirty="0" smtClean="0"/>
              <a:t>Méně časté páry slov, slova mimo MWE</a:t>
            </a:r>
          </a:p>
          <a:p>
            <a:pPr lvl="1"/>
            <a:r>
              <a:rPr lang="cs-CZ" dirty="0" smtClean="0"/>
              <a:t>Větší frekvence (10</a:t>
            </a:r>
            <a:r>
              <a:rPr lang="cs-CZ" baseline="30000" dirty="0" smtClean="0"/>
              <a:t>5</a:t>
            </a:r>
            <a:r>
              <a:rPr lang="cs-CZ" dirty="0" smtClean="0"/>
              <a:t>) =&gt; kontrola namátkou</a:t>
            </a:r>
          </a:p>
        </p:txBody>
      </p:sp>
      <p:pic>
        <p:nvPicPr>
          <p:cNvPr id="4" name="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Kolář (109 064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Kolář</a:t>
            </a:r>
            <a:r>
              <a:rPr lang="cs-CZ" dirty="0" smtClean="0"/>
              <a:t> (106 351 výskytů)</a:t>
            </a:r>
          </a:p>
          <a:p>
            <a:pPr lvl="1"/>
            <a:r>
              <a:rPr lang="cs-CZ" dirty="0" smtClean="0"/>
              <a:t>V levém kontextu takřka výhradně křestní jména (</a:t>
            </a:r>
            <a:r>
              <a:rPr lang="cs-CZ" i="1" dirty="0" smtClean="0"/>
              <a:t>Petr</a:t>
            </a:r>
            <a:r>
              <a:rPr lang="cs-CZ" dirty="0" smtClean="0"/>
              <a:t> 11 000×), tituly/funkce (</a:t>
            </a:r>
            <a:r>
              <a:rPr lang="cs-CZ" i="1" dirty="0" smtClean="0"/>
              <a:t>pan, prezident, doktor, …</a:t>
            </a:r>
            <a:r>
              <a:rPr lang="cs-CZ" dirty="0" smtClean="0"/>
              <a:t>), uvozovací slovesa (</a:t>
            </a:r>
            <a:r>
              <a:rPr lang="cs-CZ" i="1" dirty="0" smtClean="0"/>
              <a:t>říci, uvést, dodat, …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Desambiguaci lze považovat za korektní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Kolář</a:t>
            </a:r>
            <a:r>
              <a:rPr lang="cs-CZ" dirty="0" smtClean="0"/>
              <a:t>, lemma </a:t>
            </a:r>
            <a:r>
              <a:rPr lang="cs-CZ" i="1" dirty="0" smtClean="0"/>
              <a:t>kolář</a:t>
            </a:r>
            <a:r>
              <a:rPr lang="cs-CZ" dirty="0" smtClean="0"/>
              <a:t> (1 020 výskytů)</a:t>
            </a:r>
          </a:p>
          <a:p>
            <a:pPr lvl="1"/>
            <a:r>
              <a:rPr lang="cs-CZ" dirty="0" smtClean="0"/>
              <a:t>Podobný levý kontext: křestní jméno (1., 6.–9.), oslovení (2.)</a:t>
            </a:r>
          </a:p>
          <a:p>
            <a:pPr lvl="2"/>
            <a:r>
              <a:rPr lang="cs-CZ" dirty="0" smtClean="0"/>
              <a:t>Nejčastěji za slovem </a:t>
            </a:r>
            <a:r>
              <a:rPr lang="cs-CZ" i="1" dirty="0" smtClean="0"/>
              <a:t>Jožou</a:t>
            </a:r>
            <a:r>
              <a:rPr lang="cs-CZ" dirty="0" smtClean="0"/>
              <a:t> (40×, </a:t>
            </a:r>
            <a:r>
              <a:rPr lang="cs-CZ" dirty="0" err="1" smtClean="0"/>
              <a:t>tag</a:t>
            </a:r>
            <a:r>
              <a:rPr lang="cs-CZ" dirty="0" smtClean="0"/>
              <a:t> </a:t>
            </a:r>
            <a:r>
              <a:rPr lang="cs-CZ" i="1" dirty="0" smtClean="0"/>
              <a:t>X</a:t>
            </a:r>
            <a:r>
              <a:rPr lang="cs-CZ" dirty="0" smtClean="0"/>
              <a:t> =&gt; není ve slovníku)</a:t>
            </a:r>
          </a:p>
          <a:p>
            <a:pPr lvl="1"/>
            <a:r>
              <a:rPr lang="cs-CZ" dirty="0" smtClean="0"/>
              <a:t>V názvech firem (</a:t>
            </a:r>
            <a:r>
              <a:rPr lang="cs-CZ" i="1" dirty="0" smtClean="0"/>
              <a:t>Rybářství Kolář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Desambiguováno</a:t>
            </a:r>
            <a:r>
              <a:rPr lang="cs-CZ" dirty="0" smtClean="0"/>
              <a:t> špatně</a:t>
            </a:r>
            <a:endParaRPr lang="cs-CZ" dirty="0"/>
          </a:p>
        </p:txBody>
      </p:sp>
      <p:pic>
        <p:nvPicPr>
          <p:cNvPr id="4" name="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Kolář – pokračování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kolář</a:t>
            </a:r>
            <a:r>
              <a:rPr lang="cs-CZ" dirty="0" smtClean="0"/>
              <a:t> (1 665 výskytů)</a:t>
            </a:r>
          </a:p>
          <a:p>
            <a:pPr lvl="1"/>
            <a:r>
              <a:rPr lang="cs-CZ" dirty="0" smtClean="0"/>
              <a:t>Nejčastěji za čárkou, verbem </a:t>
            </a:r>
            <a:r>
              <a:rPr lang="cs-CZ" i="1" dirty="0" smtClean="0"/>
              <a:t>být</a:t>
            </a:r>
            <a:r>
              <a:rPr lang="cs-CZ" dirty="0" smtClean="0"/>
              <a:t>, spojkou </a:t>
            </a:r>
            <a:r>
              <a:rPr lang="cs-CZ" i="1" dirty="0" smtClean="0"/>
              <a:t>a</a:t>
            </a:r>
            <a:r>
              <a:rPr lang="cs-CZ" dirty="0" smtClean="0"/>
              <a:t> – neprůkazné</a:t>
            </a:r>
          </a:p>
          <a:p>
            <a:pPr lvl="1"/>
            <a:r>
              <a:rPr lang="cs-CZ" dirty="0" smtClean="0"/>
              <a:t>Na dalších pozicích (4.–6.) </a:t>
            </a:r>
            <a:r>
              <a:rPr lang="cs-CZ" i="1" dirty="0" smtClean="0"/>
              <a:t>vyučený, mistr, rodina</a:t>
            </a:r>
            <a:r>
              <a:rPr lang="cs-CZ" dirty="0" smtClean="0"/>
              <a:t> či </a:t>
            </a:r>
            <a:r>
              <a:rPr lang="cs-CZ" i="1" dirty="0" smtClean="0"/>
              <a:t>zručný</a:t>
            </a:r>
            <a:r>
              <a:rPr lang="cs-CZ" dirty="0" smtClean="0"/>
              <a:t> (10.)</a:t>
            </a:r>
          </a:p>
          <a:p>
            <a:pPr lvl="1"/>
            <a:r>
              <a:rPr lang="cs-CZ" dirty="0" smtClean="0"/>
              <a:t>Chybně napsané příjmení (10× </a:t>
            </a:r>
            <a:r>
              <a:rPr lang="cs-CZ" i="1" dirty="0" smtClean="0"/>
              <a:t>Jiří kolář</a:t>
            </a:r>
            <a:r>
              <a:rPr lang="cs-CZ" dirty="0" smtClean="0"/>
              <a:t>)</a:t>
            </a:r>
          </a:p>
          <a:p>
            <a:r>
              <a:rPr lang="cs-CZ" dirty="0" smtClean="0"/>
              <a:t>Srovnání frekvencí slovních tvarů (uprostřed věty)</a:t>
            </a:r>
          </a:p>
          <a:p>
            <a:pPr lvl="1"/>
            <a:r>
              <a:rPr lang="cs-CZ" i="1" dirty="0" smtClean="0"/>
              <a:t>Kolář</a:t>
            </a:r>
            <a:r>
              <a:rPr lang="cs-CZ" dirty="0" smtClean="0"/>
              <a:t> (&gt; 100 000 výskytů) vs. </a:t>
            </a:r>
            <a:r>
              <a:rPr lang="cs-CZ" i="1" dirty="0" smtClean="0"/>
              <a:t>kolář</a:t>
            </a:r>
            <a:r>
              <a:rPr lang="cs-CZ" dirty="0" smtClean="0"/>
              <a:t> (&lt; 2 000 výskytů)</a:t>
            </a:r>
          </a:p>
          <a:p>
            <a:pPr lvl="1"/>
            <a:r>
              <a:rPr lang="cs-CZ" dirty="0" smtClean="0"/>
              <a:t>Slovo se min. 50× častěji používá jako vlastní jméno než jako řemeslo</a:t>
            </a:r>
          </a:p>
          <a:p>
            <a:pPr lvl="1"/>
            <a:r>
              <a:rPr lang="cs-CZ" dirty="0" smtClean="0"/>
              <a:t>Desambiguace slovního tvaru </a:t>
            </a:r>
            <a:r>
              <a:rPr lang="cs-CZ" i="1" dirty="0" smtClean="0"/>
              <a:t>Kolář</a:t>
            </a:r>
            <a:r>
              <a:rPr lang="cs-CZ" dirty="0" smtClean="0"/>
              <a:t> vždy jako propria se jeví výhodnou</a:t>
            </a:r>
            <a:endParaRPr lang="cs-CZ" dirty="0"/>
          </a:p>
        </p:txBody>
      </p:sp>
      <p:pic>
        <p:nvPicPr>
          <p:cNvPr id="4" name="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2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Kovář (77 559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Kovář</a:t>
            </a:r>
            <a:r>
              <a:rPr lang="cs-CZ" dirty="0" smtClean="0"/>
              <a:t> (72 589 výskytů)</a:t>
            </a:r>
          </a:p>
          <a:p>
            <a:pPr lvl="1"/>
            <a:r>
              <a:rPr lang="cs-CZ" dirty="0" smtClean="0"/>
              <a:t>Ambivalentní užití (kovář s příjmením Kovář, přezdívka):</a:t>
            </a:r>
          </a:p>
          <a:p>
            <a:pPr lvl="2"/>
            <a:r>
              <a:rPr lang="cs-CZ" i="1" dirty="0" smtClean="0"/>
              <a:t>Richard </a:t>
            </a:r>
            <a:r>
              <a:rPr lang="cs-CZ" i="1" dirty="0"/>
              <a:t>Kovář má na celou zimu práci v teple, dělá tyče, skoby a čepy pro </a:t>
            </a:r>
            <a:r>
              <a:rPr lang="cs-CZ" i="1" dirty="0" smtClean="0"/>
              <a:t>klenbu.</a:t>
            </a:r>
          </a:p>
          <a:p>
            <a:pPr lvl="2"/>
            <a:r>
              <a:rPr lang="cs-CZ" i="1" dirty="0" err="1" smtClean="0"/>
              <a:t>Zalman</a:t>
            </a:r>
            <a:r>
              <a:rPr lang="cs-CZ" i="1" dirty="0" smtClean="0"/>
              <a:t> </a:t>
            </a:r>
            <a:r>
              <a:rPr lang="cs-CZ" i="1" dirty="0"/>
              <a:t>Kovář nebyl v kování mečů a kopí příliš </a:t>
            </a:r>
            <a:r>
              <a:rPr lang="cs-CZ" i="1" dirty="0" smtClean="0"/>
              <a:t>zručný.</a:t>
            </a:r>
          </a:p>
          <a:p>
            <a:pPr lvl="2"/>
            <a:r>
              <a:rPr lang="cs-CZ" i="1" dirty="0" smtClean="0"/>
              <a:t>Několik </a:t>
            </a:r>
            <a:r>
              <a:rPr lang="cs-CZ" i="1" dirty="0"/>
              <a:t>jeho přátel, zejména Kovář a Harfeník, nad jeho odchodem truchlilo</a:t>
            </a:r>
            <a:r>
              <a:rPr lang="cs-CZ" i="1" dirty="0" smtClean="0"/>
              <a:t>…</a:t>
            </a:r>
          </a:p>
          <a:p>
            <a:pPr lvl="1"/>
            <a:r>
              <a:rPr lang="cs-CZ" dirty="0" smtClean="0"/>
              <a:t>Člen MWE</a:t>
            </a:r>
          </a:p>
          <a:p>
            <a:pPr lvl="2"/>
            <a:r>
              <a:rPr lang="cs-CZ" i="1" dirty="0"/>
              <a:t>… hlavní osoba z povídky </a:t>
            </a:r>
            <a:r>
              <a:rPr lang="cs-CZ" i="1" dirty="0" smtClean="0"/>
              <a:t>Gottfrieda </a:t>
            </a:r>
            <a:r>
              <a:rPr lang="cs-CZ" i="1" dirty="0"/>
              <a:t>Kellera Kovář svého štěstí…</a:t>
            </a:r>
          </a:p>
          <a:p>
            <a:pPr lvl="2"/>
            <a:r>
              <a:rPr lang="cs-CZ" i="1" dirty="0"/>
              <a:t>… piloval svou novou povídku Kovář z </a:t>
            </a:r>
            <a:r>
              <a:rPr lang="cs-CZ" i="1" dirty="0" err="1"/>
              <a:t>Wooton</a:t>
            </a:r>
            <a:r>
              <a:rPr lang="cs-CZ" i="1" dirty="0"/>
              <a:t> Major</a:t>
            </a:r>
            <a:r>
              <a:rPr lang="cs-CZ" i="1" dirty="0" smtClean="0"/>
              <a:t>.</a:t>
            </a:r>
            <a:endParaRPr lang="cs-CZ" dirty="0" smtClean="0"/>
          </a:p>
        </p:txBody>
      </p:sp>
      <p:pic>
        <p:nvPicPr>
          <p:cNvPr id="4" name="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Kovář – pokračování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Slovní tvar </a:t>
            </a:r>
            <a:r>
              <a:rPr lang="cs-CZ" i="1" dirty="0" smtClean="0"/>
              <a:t>Kovář</a:t>
            </a:r>
            <a:r>
              <a:rPr lang="cs-CZ" dirty="0" smtClean="0"/>
              <a:t>, lemma </a:t>
            </a:r>
            <a:r>
              <a:rPr lang="cs-CZ" i="1" dirty="0" smtClean="0"/>
              <a:t>kovář</a:t>
            </a:r>
            <a:r>
              <a:rPr lang="cs-CZ" dirty="0" smtClean="0"/>
              <a:t> (490 výskytů)</a:t>
            </a:r>
          </a:p>
          <a:p>
            <a:pPr lvl="1"/>
            <a:r>
              <a:rPr lang="cs-CZ" dirty="0" smtClean="0"/>
              <a:t>Správně: neodhalitelné první slovo věty</a:t>
            </a:r>
          </a:p>
          <a:p>
            <a:pPr lvl="2"/>
            <a:r>
              <a:rPr lang="cs-CZ" i="1" dirty="0"/>
              <a:t>Přiznali se i bez mučení Kovář vyrobil mučidla ze </a:t>
            </a:r>
            <a:r>
              <a:rPr lang="cs-CZ" i="1" dirty="0" smtClean="0"/>
              <a:t>středověku.</a:t>
            </a:r>
          </a:p>
          <a:p>
            <a:pPr lvl="1"/>
            <a:r>
              <a:rPr lang="cs-CZ" dirty="0" smtClean="0"/>
              <a:t>Chybně: vlastní jméno</a:t>
            </a:r>
          </a:p>
          <a:p>
            <a:pPr lvl="2"/>
            <a:r>
              <a:rPr lang="cs-CZ" dirty="0" smtClean="0"/>
              <a:t>Lidé: </a:t>
            </a:r>
            <a:r>
              <a:rPr lang="cs-CZ" i="1" dirty="0" smtClean="0"/>
              <a:t>P</a:t>
            </a:r>
            <a:r>
              <a:rPr lang="pl-PL" i="1" dirty="0" smtClean="0"/>
              <a:t>lzni </a:t>
            </a:r>
            <a:r>
              <a:rPr lang="pl-PL" i="1" dirty="0"/>
              <a:t>doma pomohlo útočné eso Jan </a:t>
            </a:r>
            <a:r>
              <a:rPr lang="pl-PL" i="1" dirty="0" smtClean="0"/>
              <a:t>Kovář...</a:t>
            </a:r>
            <a:endParaRPr lang="cs-CZ" i="1" dirty="0" smtClean="0"/>
          </a:p>
          <a:p>
            <a:pPr lvl="2"/>
            <a:r>
              <a:rPr lang="cs-CZ" dirty="0" smtClean="0"/>
              <a:t>Firmy: </a:t>
            </a:r>
            <a:r>
              <a:rPr lang="cs-CZ" i="1" dirty="0" smtClean="0"/>
              <a:t>… řeznictví </a:t>
            </a:r>
            <a:r>
              <a:rPr lang="cs-CZ" i="1" dirty="0"/>
              <a:t>Kovář plus z Podolí u </a:t>
            </a:r>
            <a:r>
              <a:rPr lang="cs-CZ" i="1" dirty="0" smtClean="0"/>
              <a:t>Kunovic.</a:t>
            </a:r>
          </a:p>
          <a:p>
            <a:r>
              <a:rPr lang="cs-CZ" dirty="0" smtClean="0"/>
              <a:t>Slovní tvar i lemma </a:t>
            </a:r>
            <a:r>
              <a:rPr lang="cs-CZ" i="1" dirty="0" smtClean="0"/>
              <a:t>kovář</a:t>
            </a:r>
            <a:r>
              <a:rPr lang="cs-CZ" dirty="0" smtClean="0"/>
              <a:t> (33 247 výskytů)</a:t>
            </a:r>
          </a:p>
          <a:p>
            <a:pPr lvl="1"/>
            <a:r>
              <a:rPr lang="cs-CZ" dirty="0"/>
              <a:t>Nejčastější: </a:t>
            </a:r>
            <a:r>
              <a:rPr lang="cs-CZ" i="1" dirty="0"/>
              <a:t>umělecký kovář</a:t>
            </a:r>
            <a:r>
              <a:rPr lang="cs-CZ" dirty="0"/>
              <a:t> (7 531 výskytů)</a:t>
            </a:r>
          </a:p>
          <a:p>
            <a:pPr lvl="1"/>
            <a:r>
              <a:rPr lang="cs-CZ" dirty="0"/>
              <a:t>Zajímavé MWE: </a:t>
            </a:r>
            <a:r>
              <a:rPr lang="cs-CZ" i="1" dirty="0"/>
              <a:t>hřib kovář</a:t>
            </a:r>
            <a:r>
              <a:rPr lang="cs-CZ" dirty="0"/>
              <a:t> (4.), pohádka </a:t>
            </a:r>
            <a:r>
              <a:rPr lang="cs-CZ" i="1" dirty="0"/>
              <a:t>O statečném kováři</a:t>
            </a:r>
            <a:r>
              <a:rPr lang="cs-CZ" dirty="0"/>
              <a:t> (11</a:t>
            </a:r>
            <a:r>
              <a:rPr lang="cs-CZ" dirty="0" smtClean="0"/>
              <a:t>.)</a:t>
            </a:r>
          </a:p>
          <a:p>
            <a:r>
              <a:rPr lang="cs-CZ" dirty="0" smtClean="0"/>
              <a:t>Srovnání frekvencí slovních tvarů</a:t>
            </a:r>
          </a:p>
          <a:p>
            <a:pPr lvl="1"/>
            <a:r>
              <a:rPr lang="cs-CZ" i="1" dirty="0" smtClean="0"/>
              <a:t>Kovář</a:t>
            </a:r>
            <a:r>
              <a:rPr lang="cs-CZ" dirty="0" smtClean="0"/>
              <a:t> (cca 72 000×) vs. </a:t>
            </a:r>
            <a:r>
              <a:rPr lang="cs-CZ" i="1" dirty="0" smtClean="0"/>
              <a:t>kovář</a:t>
            </a:r>
            <a:r>
              <a:rPr lang="cs-CZ" dirty="0" smtClean="0"/>
              <a:t> (cca 33 000×)</a:t>
            </a:r>
          </a:p>
          <a:p>
            <a:pPr lvl="1"/>
            <a:r>
              <a:rPr lang="cs-CZ" dirty="0" smtClean="0"/>
              <a:t>Upřednostňovat proprium se nevyplatí, 1/3 výskytů je obecné jméno</a:t>
            </a:r>
          </a:p>
        </p:txBody>
      </p:sp>
      <p:pic>
        <p:nvPicPr>
          <p:cNvPr id="4" name="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Bednář (54 683 výskytů)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Slovní tvar i lemma </a:t>
            </a:r>
            <a:r>
              <a:rPr lang="cs-CZ" i="1" dirty="0" smtClean="0"/>
              <a:t>Bednář</a:t>
            </a:r>
            <a:r>
              <a:rPr lang="cs-CZ" dirty="0" smtClean="0"/>
              <a:t> (52 624 výskytů)</a:t>
            </a:r>
          </a:p>
          <a:p>
            <a:pPr lvl="1"/>
            <a:r>
              <a:rPr lang="cs-CZ" dirty="0" smtClean="0"/>
              <a:t>Název s předložkou</a:t>
            </a:r>
          </a:p>
          <a:p>
            <a:pPr lvl="2"/>
            <a:r>
              <a:rPr lang="cs-CZ" i="1" dirty="0" smtClean="0"/>
              <a:t>… jeden </a:t>
            </a:r>
            <a:r>
              <a:rPr lang="cs-CZ" i="1" dirty="0"/>
              <a:t>útulný bar </a:t>
            </a:r>
            <a:r>
              <a:rPr lang="cs-CZ" i="1" dirty="0" smtClean="0"/>
              <a:t>(říkalo </a:t>
            </a:r>
            <a:r>
              <a:rPr lang="cs-CZ" i="1" dirty="0"/>
              <a:t>se tam </a:t>
            </a:r>
            <a:r>
              <a:rPr lang="cs-CZ" i="1" dirty="0" smtClean="0"/>
              <a:t>„U Bednářů“)…</a:t>
            </a:r>
          </a:p>
          <a:p>
            <a:pPr lvl="2"/>
            <a:r>
              <a:rPr lang="cs-CZ" dirty="0" smtClean="0"/>
              <a:t>Nemusí jít sémanticky o proprium, je ho však nutné tak brát</a:t>
            </a:r>
          </a:p>
          <a:p>
            <a:r>
              <a:rPr lang="cs-CZ" dirty="0" smtClean="0"/>
              <a:t>Slovní tvar </a:t>
            </a:r>
            <a:r>
              <a:rPr lang="cs-CZ" i="1" dirty="0" smtClean="0"/>
              <a:t>Bednář</a:t>
            </a:r>
            <a:r>
              <a:rPr lang="cs-CZ" dirty="0" smtClean="0"/>
              <a:t>, lemma </a:t>
            </a:r>
            <a:r>
              <a:rPr lang="cs-CZ" i="1" dirty="0" smtClean="0"/>
              <a:t>bednář</a:t>
            </a:r>
            <a:r>
              <a:rPr lang="cs-CZ" dirty="0" smtClean="0"/>
              <a:t> (589 výskytů)</a:t>
            </a:r>
          </a:p>
          <a:p>
            <a:pPr lvl="1"/>
            <a:r>
              <a:rPr lang="cs-CZ" dirty="0" smtClean="0"/>
              <a:t>Nejčastější spojení: </a:t>
            </a:r>
            <a:r>
              <a:rPr lang="cs-CZ" i="1" dirty="0" smtClean="0"/>
              <a:t>dvojice</a:t>
            </a:r>
            <a:r>
              <a:rPr lang="cs-CZ" dirty="0" smtClean="0"/>
              <a:t> (45×), </a:t>
            </a:r>
            <a:r>
              <a:rPr lang="cs-CZ" i="1" dirty="0" smtClean="0"/>
              <a:t>duo</a:t>
            </a:r>
            <a:r>
              <a:rPr lang="cs-CZ" dirty="0" smtClean="0"/>
              <a:t> (29</a:t>
            </a:r>
            <a:r>
              <a:rPr lang="cs-CZ" dirty="0"/>
              <a:t>×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Ve všech případech pozorováno jako proprium</a:t>
            </a:r>
          </a:p>
          <a:p>
            <a:r>
              <a:rPr lang="cs-CZ" dirty="0"/>
              <a:t>Slovní tvar i lemma </a:t>
            </a:r>
            <a:r>
              <a:rPr lang="cs-CZ" i="1" dirty="0"/>
              <a:t>bednář</a:t>
            </a:r>
            <a:r>
              <a:rPr lang="cs-CZ" dirty="0"/>
              <a:t> (1 917 výskytů)</a:t>
            </a:r>
          </a:p>
          <a:p>
            <a:r>
              <a:rPr lang="cs-CZ" dirty="0"/>
              <a:t>Srovnání frekvencí slovních tvarů</a:t>
            </a:r>
          </a:p>
          <a:p>
            <a:pPr lvl="1"/>
            <a:r>
              <a:rPr lang="cs-CZ" i="1" dirty="0"/>
              <a:t>Bednář</a:t>
            </a:r>
            <a:r>
              <a:rPr lang="cs-CZ" dirty="0"/>
              <a:t> (cca 53 000×) vs. </a:t>
            </a:r>
            <a:r>
              <a:rPr lang="cs-CZ" i="1" dirty="0"/>
              <a:t>bednář</a:t>
            </a:r>
            <a:r>
              <a:rPr lang="cs-CZ" dirty="0"/>
              <a:t> (cca 2 000</a:t>
            </a:r>
            <a:r>
              <a:rPr lang="cs-CZ" dirty="0" smtClean="0"/>
              <a:t>×) =&gt; proprium </a:t>
            </a:r>
            <a:r>
              <a:rPr lang="cs-CZ" dirty="0"/>
              <a:t>26× </a:t>
            </a:r>
            <a:r>
              <a:rPr lang="cs-CZ" dirty="0" smtClean="0"/>
              <a:t>častější</a:t>
            </a:r>
            <a:endParaRPr lang="cs-CZ" dirty="0"/>
          </a:p>
        </p:txBody>
      </p:sp>
      <p:pic>
        <p:nvPicPr>
          <p:cNvPr id="4" name="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9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2867</Words>
  <Application>Microsoft Office PowerPoint</Application>
  <PresentationFormat>Širokoúhlá obrazovka</PresentationFormat>
  <Paragraphs>332</Paragraphs>
  <Slides>37</Slides>
  <Notes>0</Notes>
  <HiddenSlides>0</HiddenSlides>
  <MMClips>37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Problémy desambiguace proprií a apelativ se sufixem -ář</vt:lpstr>
      <vt:lpstr>Východiska pro sběr dat</vt:lpstr>
      <vt:lpstr>Východiska pro sběr dat</vt:lpstr>
      <vt:lpstr>Východiska pro sběr dat</vt:lpstr>
      <vt:lpstr>Kolář (109 064 výskytů)</vt:lpstr>
      <vt:lpstr>Kolář – pokračování</vt:lpstr>
      <vt:lpstr>Kovář (77 559 výskytů)</vt:lpstr>
      <vt:lpstr>Kovář – pokračování</vt:lpstr>
      <vt:lpstr>Bednář (54 683 výskytů)</vt:lpstr>
      <vt:lpstr>Šindelář (28 662 výskytů)</vt:lpstr>
      <vt:lpstr>Mlynář (22 765 výskytů)</vt:lpstr>
      <vt:lpstr>Sklenář (18 663 výskytů)</vt:lpstr>
      <vt:lpstr>Sklář (3 308 výskytů)</vt:lpstr>
      <vt:lpstr>Neckář (16 577 výskytů)</vt:lpstr>
      <vt:lpstr>Rybář (14 357 výskytů)</vt:lpstr>
      <vt:lpstr>Korytář (11 124 výskytů)</vt:lpstr>
      <vt:lpstr>Rychtář (10 710 výskytů)</vt:lpstr>
      <vt:lpstr>Cihlář (10 108 výskytů)</vt:lpstr>
      <vt:lpstr>Bečvář (9 974 výskytů)</vt:lpstr>
      <vt:lpstr>Šafář (8 508 výskytů)</vt:lpstr>
      <vt:lpstr>Hraničář (8 471 výskytů)</vt:lpstr>
      <vt:lpstr>Sedlář (6 387 výskytů)</vt:lpstr>
      <vt:lpstr>Punčochář (4 617 výskytů)</vt:lpstr>
      <vt:lpstr>Bakalář (4 494 výskytů)</vt:lpstr>
      <vt:lpstr>Truhlář (4 191 výskytů)</vt:lpstr>
      <vt:lpstr>Nebesář (2 929 výskytů)</vt:lpstr>
      <vt:lpstr>Vačkář (2 582 výskytů)</vt:lpstr>
      <vt:lpstr>Krytinář (2 147 výskytů)</vt:lpstr>
      <vt:lpstr>Mydlář (1 927 výskytů)</vt:lpstr>
      <vt:lpstr>Popelář (1 757 výskytů)</vt:lpstr>
      <vt:lpstr>Korbelář (1 427 výskytů)</vt:lpstr>
      <vt:lpstr>Rybnikář vs. Rybníkář</vt:lpstr>
      <vt:lpstr>Olejář (727 výskytů)</vt:lpstr>
      <vt:lpstr>Shrnutí</vt:lpstr>
      <vt:lpstr>Shrnutí – pokračování</vt:lpstr>
      <vt:lpstr>Zdroje</vt:lpstr>
      <vt:lpstr>Děkuji Vám za pozornost.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Problémy desambiguace proprií a apelativ se sufixem -ář</dc:title>
  <dc:creator>Štěpán Mach</dc:creator>
  <cp:lastModifiedBy>petr</cp:lastModifiedBy>
  <cp:revision>169</cp:revision>
  <dcterms:created xsi:type="dcterms:W3CDTF">2020-04-26T13:57:42Z</dcterms:created>
  <dcterms:modified xsi:type="dcterms:W3CDTF">2020-05-11T07:41:27Z</dcterms:modified>
</cp:coreProperties>
</file>