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81"/>
  </p:notes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67" r:id="rId14"/>
    <p:sldId id="270" r:id="rId15"/>
    <p:sldId id="271" r:id="rId16"/>
    <p:sldId id="272" r:id="rId17"/>
    <p:sldId id="273" r:id="rId18"/>
    <p:sldId id="274" r:id="rId19"/>
    <p:sldId id="268" r:id="rId20"/>
    <p:sldId id="275" r:id="rId21"/>
    <p:sldId id="276" r:id="rId22"/>
    <p:sldId id="277" r:id="rId23"/>
    <p:sldId id="278" r:id="rId24"/>
    <p:sldId id="279" r:id="rId25"/>
    <p:sldId id="280" r:id="rId26"/>
    <p:sldId id="281" r:id="rId27"/>
    <p:sldId id="282" r:id="rId28"/>
    <p:sldId id="286" r:id="rId29"/>
    <p:sldId id="283" r:id="rId30"/>
    <p:sldId id="284" r:id="rId31"/>
    <p:sldId id="285" r:id="rId32"/>
    <p:sldId id="287" r:id="rId33"/>
    <p:sldId id="298" r:id="rId34"/>
    <p:sldId id="288" r:id="rId35"/>
    <p:sldId id="289" r:id="rId36"/>
    <p:sldId id="290" r:id="rId37"/>
    <p:sldId id="293" r:id="rId38"/>
    <p:sldId id="291" r:id="rId39"/>
    <p:sldId id="292" r:id="rId40"/>
    <p:sldId id="294" r:id="rId41"/>
    <p:sldId id="295" r:id="rId42"/>
    <p:sldId id="297" r:id="rId43"/>
    <p:sldId id="296"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23" r:id="rId62"/>
    <p:sldId id="316" r:id="rId63"/>
    <p:sldId id="317" r:id="rId64"/>
    <p:sldId id="318" r:id="rId65"/>
    <p:sldId id="321" r:id="rId66"/>
    <p:sldId id="322" r:id="rId67"/>
    <p:sldId id="319" r:id="rId68"/>
    <p:sldId id="320" r:id="rId69"/>
    <p:sldId id="328" r:id="rId70"/>
    <p:sldId id="329" r:id="rId71"/>
    <p:sldId id="330" r:id="rId72"/>
    <p:sldId id="331" r:id="rId73"/>
    <p:sldId id="332" r:id="rId74"/>
    <p:sldId id="324" r:id="rId75"/>
    <p:sldId id="325" r:id="rId76"/>
    <p:sldId id="326" r:id="rId77"/>
    <p:sldId id="327" r:id="rId78"/>
    <p:sldId id="333" r:id="rId79"/>
    <p:sldId id="334" r:id="rId8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10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presProps" Target="presProp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E1A58D-766F-4A78-B226-47CD44AC17DC}" type="datetimeFigureOut">
              <a:rPr lang="cs-CZ" smtClean="0"/>
              <a:t>8.8.2020</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BCC24D-C393-4C53-97D1-A778A5CA76D8}" type="slidenum">
              <a:rPr lang="cs-CZ" smtClean="0"/>
              <a:t>‹#›</a:t>
            </a:fld>
            <a:endParaRPr lang="cs-CZ"/>
          </a:p>
        </p:txBody>
      </p:sp>
    </p:spTree>
    <p:extLst>
      <p:ext uri="{BB962C8B-B14F-4D97-AF65-F5344CB8AC3E}">
        <p14:creationId xmlns:p14="http://schemas.microsoft.com/office/powerpoint/2010/main" val="2121102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7BCC24D-C393-4C53-97D1-A778A5CA76D8}" type="slidenum">
              <a:rPr lang="cs-CZ" smtClean="0"/>
              <a:t>14</a:t>
            </a:fld>
            <a:endParaRPr lang="cs-CZ"/>
          </a:p>
        </p:txBody>
      </p:sp>
    </p:spTree>
    <p:extLst>
      <p:ext uri="{BB962C8B-B14F-4D97-AF65-F5344CB8AC3E}">
        <p14:creationId xmlns:p14="http://schemas.microsoft.com/office/powerpoint/2010/main" val="3164499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cs-CZ" smtClean="0"/>
              <a:t>Kliknutím lze upravit styl.</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95EC1D4A-A796-47C3-A63E-CE236FB377E2}" type="datetimeFigureOut">
              <a:rPr lang="cs-CZ" smtClean="0"/>
              <a:t>8.8.2020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95EC1D4A-A796-47C3-A63E-CE236FB377E2}" type="datetimeFigureOut">
              <a:rPr lang="cs-CZ" smtClean="0"/>
              <a:t>8.8.2020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cs-CZ" smtClean="0"/>
              <a:t>Kliknutím lze upravit styl.</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95EC1D4A-A796-47C3-A63E-CE236FB377E2}" type="datetimeFigureOut">
              <a:rPr lang="cs-CZ" smtClean="0"/>
              <a:t>8.8.2020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95EC1D4A-A796-47C3-A63E-CE236FB377E2}" type="datetimeFigureOut">
              <a:rPr lang="cs-CZ" smtClean="0"/>
              <a:t>8.8.2020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cs-CZ" smtClean="0"/>
              <a:t>Kliknutím lze upravit styl.</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95EC1D4A-A796-47C3-A63E-CE236FB377E2}" type="datetimeFigureOut">
              <a:rPr lang="cs-CZ" smtClean="0"/>
              <a:t>8.8.2020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95EC1D4A-A796-47C3-A63E-CE236FB377E2}" type="datetimeFigureOut">
              <a:rPr lang="cs-CZ" smtClean="0"/>
              <a:t>8.8.2020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95EC1D4A-A796-47C3-A63E-CE236FB377E2}" type="datetimeFigureOut">
              <a:rPr lang="cs-CZ" smtClean="0"/>
              <a:t>8.8.2020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AC57A5DF-1266-40EA-9282-1E66B9DE06C0}" type="slidenum">
              <a:rPr lang="cs-CZ" smtClean="0"/>
              <a:t>‹#›</a:t>
            </a:fld>
            <a:endParaRPr lang="cs-CZ"/>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2"/>
          <p:cNvSpPr>
            <a:spLocks noGrp="1"/>
          </p:cNvSpPr>
          <p:nvPr>
            <p:ph type="dt" sz="half" idx="10"/>
          </p:nvPr>
        </p:nvSpPr>
        <p:spPr/>
        <p:txBody>
          <a:bodyPr/>
          <a:lstStyle/>
          <a:p>
            <a:fld id="{95EC1D4A-A796-47C3-A63E-CE236FB377E2}" type="datetimeFigureOut">
              <a:rPr lang="cs-CZ" smtClean="0"/>
              <a:t>8.8.2020</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EC1D4A-A796-47C3-A63E-CE236FB377E2}" type="datetimeFigureOut">
              <a:rPr lang="cs-CZ" smtClean="0"/>
              <a:t>8.8.2020</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cs-CZ" smtClean="0"/>
              <a:t>Kliknutím lze upravit styl.</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95EC1D4A-A796-47C3-A63E-CE236FB377E2}" type="datetimeFigureOut">
              <a:rPr lang="cs-CZ" smtClean="0"/>
              <a:t>8.8.2020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C57A5DF-1266-40EA-9282-1E66B9DE06C0}" type="slidenum">
              <a:rPr lang="cs-CZ" smtClean="0"/>
              <a:t>‹#›</a:t>
            </a:fld>
            <a:endParaRPr lang="cs-CZ"/>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95EC1D4A-A796-47C3-A63E-CE236FB377E2}" type="datetimeFigureOut">
              <a:rPr lang="cs-CZ" smtClean="0"/>
              <a:t>8.8.2020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95EC1D4A-A796-47C3-A63E-CE236FB377E2}" type="datetimeFigureOut">
              <a:rPr lang="cs-CZ" smtClean="0"/>
              <a:t>8.8.2020</a:t>
            </a:fld>
            <a:endParaRPr lang="cs-CZ"/>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cs-CZ"/>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AC57A5DF-1266-40EA-9282-1E66B9DE06C0}"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iming>
    <p:tnLst>
      <p:par>
        <p:cTn id="1" dur="indefinite" restart="never" nodeType="tmRoot"/>
      </p:par>
    </p:tnLst>
  </p:timing>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youtube.com/watch?v=thTmiwS6NcQ"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Česká literatura </a:t>
            </a:r>
            <a:br>
              <a:rPr lang="cs-CZ" dirty="0" smtClean="0"/>
            </a:br>
            <a:r>
              <a:rPr lang="cs-CZ" dirty="0" smtClean="0"/>
              <a:t>19. století</a:t>
            </a:r>
            <a:endParaRPr lang="cs-CZ" dirty="0"/>
          </a:p>
        </p:txBody>
      </p:sp>
      <p:sp>
        <p:nvSpPr>
          <p:cNvPr id="3" name="Podnadpis 2"/>
          <p:cNvSpPr>
            <a:spLocks noGrp="1"/>
          </p:cNvSpPr>
          <p:nvPr>
            <p:ph type="subTitle" idx="1"/>
          </p:nvPr>
        </p:nvSpPr>
        <p:spPr/>
        <p:txBody>
          <a:bodyPr/>
          <a:lstStyle/>
          <a:p>
            <a:r>
              <a:rPr lang="cs-CZ" dirty="0" smtClean="0"/>
              <a:t>Prezentace k nahrávkám přednášek</a:t>
            </a:r>
          </a:p>
          <a:p>
            <a:r>
              <a:rPr lang="cs-CZ" dirty="0" smtClean="0"/>
              <a:t>Michal </a:t>
            </a:r>
            <a:r>
              <a:rPr lang="cs-CZ" dirty="0" err="1" smtClean="0"/>
              <a:t>Fránek</a:t>
            </a:r>
            <a:endParaRPr lang="cs-CZ" dirty="0" smtClean="0"/>
          </a:p>
          <a:p>
            <a:r>
              <a:rPr lang="cs-CZ" dirty="0" smtClean="0"/>
              <a:t>JS 2020</a:t>
            </a:r>
            <a:endParaRPr lang="cs-CZ" dirty="0"/>
          </a:p>
        </p:txBody>
      </p:sp>
    </p:spTree>
    <p:extLst>
      <p:ext uri="{BB962C8B-B14F-4D97-AF65-F5344CB8AC3E}">
        <p14:creationId xmlns:p14="http://schemas.microsoft.com/office/powerpoint/2010/main" val="12747142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Parnasismus</a:t>
            </a:r>
          </a:p>
        </p:txBody>
      </p:sp>
      <p:sp>
        <p:nvSpPr>
          <p:cNvPr id="3" name="Zástupný symbol pro obsah 2"/>
          <p:cNvSpPr>
            <a:spLocks noGrp="1"/>
          </p:cNvSpPr>
          <p:nvPr>
            <p:ph idx="1"/>
          </p:nvPr>
        </p:nvSpPr>
        <p:spPr/>
        <p:txBody>
          <a:bodyPr/>
          <a:lstStyle/>
          <a:p>
            <a:pPr marL="274320">
              <a:defRPr/>
            </a:pPr>
            <a:r>
              <a:rPr lang="cs-CZ" b="1" dirty="0"/>
              <a:t>Lumírovci</a:t>
            </a:r>
          </a:p>
          <a:p>
            <a:pPr marL="274320">
              <a:defRPr/>
            </a:pPr>
            <a:r>
              <a:rPr lang="cs-CZ" dirty="0"/>
              <a:t>R. 1873 znovuobnoven časopis Lumír, redaktoři Sv. Čech a Servác B. Heller</a:t>
            </a:r>
          </a:p>
          <a:p>
            <a:pPr marL="274320">
              <a:defRPr/>
            </a:pPr>
            <a:r>
              <a:rPr lang="cs-CZ" dirty="0"/>
              <a:t>R. 1877 jej převzal Josef Václav Sládek</a:t>
            </a:r>
          </a:p>
          <a:p>
            <a:pPr marL="274320">
              <a:defRPr/>
            </a:pPr>
            <a:r>
              <a:rPr lang="cs-CZ" dirty="0"/>
              <a:t>Hlavní autoři Jaroslav Vrchlický, J. V. Sládek, </a:t>
            </a:r>
            <a:r>
              <a:rPr lang="cs-CZ" dirty="0" smtClean="0"/>
              <a:t>Julius </a:t>
            </a:r>
            <a:r>
              <a:rPr lang="cs-CZ" dirty="0"/>
              <a:t>Zeyer, František </a:t>
            </a:r>
            <a:r>
              <a:rPr lang="cs-CZ" dirty="0" err="1"/>
              <a:t>Herites</a:t>
            </a:r>
            <a:r>
              <a:rPr lang="cs-CZ" dirty="0"/>
              <a:t>, Alois Jirásek a mnoho dalších</a:t>
            </a:r>
          </a:p>
          <a:p>
            <a:pPr marL="274320">
              <a:defRPr/>
            </a:pPr>
            <a:r>
              <a:rPr lang="cs-CZ" dirty="0"/>
              <a:t>Kontext neúspěchu české státoprávní politiky, krachu na vídeňské burze (1873)</a:t>
            </a:r>
          </a:p>
          <a:p>
            <a:endParaRPr lang="cs-CZ" dirty="0"/>
          </a:p>
        </p:txBody>
      </p:sp>
    </p:spTree>
    <p:extLst>
      <p:ext uri="{BB962C8B-B14F-4D97-AF65-F5344CB8AC3E}">
        <p14:creationId xmlns:p14="http://schemas.microsoft.com/office/powerpoint/2010/main" val="6852100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Parnasismus</a:t>
            </a:r>
          </a:p>
        </p:txBody>
      </p:sp>
      <p:sp>
        <p:nvSpPr>
          <p:cNvPr id="4" name="Zástupný symbol pro obsah 3"/>
          <p:cNvSpPr>
            <a:spLocks noGrp="1"/>
          </p:cNvSpPr>
          <p:nvPr>
            <p:ph sz="half" idx="1"/>
          </p:nvPr>
        </p:nvSpPr>
        <p:spPr/>
        <p:txBody>
          <a:bodyPr>
            <a:normAutofit fontScale="55000" lnSpcReduction="20000"/>
          </a:bodyPr>
          <a:lstStyle/>
          <a:p>
            <a:pPr marL="0" indent="0">
              <a:buNone/>
            </a:pPr>
            <a:r>
              <a:rPr lang="cs-CZ" b="1" dirty="0"/>
              <a:t>J. Vrchlický: Tůně (Poutí k Eldorádu, 1881)</a:t>
            </a:r>
          </a:p>
          <a:p>
            <a:pPr marL="0" indent="0">
              <a:buNone/>
            </a:pPr>
            <a:endParaRPr lang="cs-CZ" dirty="0"/>
          </a:p>
          <a:p>
            <a:pPr marL="0" indent="0">
              <a:buNone/>
            </a:pPr>
            <a:r>
              <a:rPr lang="cs-CZ" dirty="0" smtClean="0"/>
              <a:t>Den </a:t>
            </a:r>
            <a:r>
              <a:rPr lang="cs-CZ" dirty="0"/>
              <a:t>v srpnu byl a odpoledne parné,</a:t>
            </a:r>
            <a:br>
              <a:rPr lang="cs-CZ" dirty="0"/>
            </a:br>
            <a:r>
              <a:rPr lang="cs-CZ" dirty="0"/>
              <a:t>přes strniště jsem kráčel jednotvárné,</a:t>
            </a:r>
            <a:br>
              <a:rPr lang="cs-CZ" dirty="0"/>
            </a:br>
            <a:r>
              <a:rPr lang="cs-CZ" dirty="0"/>
              <a:t>kraj bez vrchů jak dlaň se otevíral,</a:t>
            </a:r>
            <a:br>
              <a:rPr lang="cs-CZ" dirty="0"/>
            </a:br>
            <a:r>
              <a:rPr lang="cs-CZ" dirty="0"/>
              <a:t>jen v dálce topolů jej oblouk svíral;</a:t>
            </a:r>
            <a:br>
              <a:rPr lang="cs-CZ" dirty="0"/>
            </a:br>
            <a:r>
              <a:rPr lang="cs-CZ" dirty="0"/>
              <a:t>bez konce pole, stále jen a stále.</a:t>
            </a:r>
            <a:br>
              <a:rPr lang="cs-CZ" dirty="0"/>
            </a:br>
            <a:r>
              <a:rPr lang="cs-CZ" dirty="0"/>
              <a:t>Můj krok chvílemi </a:t>
            </a:r>
            <a:r>
              <a:rPr lang="cs-CZ" dirty="0" err="1"/>
              <a:t>zplašil</a:t>
            </a:r>
            <a:r>
              <a:rPr lang="cs-CZ" dirty="0"/>
              <a:t> nenadále</a:t>
            </a:r>
            <a:br>
              <a:rPr lang="cs-CZ" dirty="0"/>
            </a:br>
            <a:r>
              <a:rPr lang="cs-CZ" dirty="0"/>
              <a:t>jen koroptev, jež skryta v brázdě holé</a:t>
            </a:r>
            <a:br>
              <a:rPr lang="cs-CZ" dirty="0"/>
            </a:br>
            <a:r>
              <a:rPr lang="cs-CZ" dirty="0"/>
              <a:t>se k hlíně tulila; ta dlouhá pole</a:t>
            </a:r>
            <a:br>
              <a:rPr lang="cs-CZ" dirty="0"/>
            </a:br>
            <a:r>
              <a:rPr lang="cs-CZ" dirty="0"/>
              <a:t>mi v duši vrhla podivný cit prázdna.</a:t>
            </a:r>
            <a:br>
              <a:rPr lang="cs-CZ" dirty="0"/>
            </a:br>
            <a:r>
              <a:rPr lang="cs-CZ" dirty="0"/>
              <a:t>Dál kráčel jsem – mez sklonila se 				srázná</a:t>
            </a:r>
            <a:br>
              <a:rPr lang="cs-CZ" dirty="0"/>
            </a:br>
            <a:r>
              <a:rPr lang="cs-CZ" dirty="0"/>
              <a:t>a pod ní stále spící ve údolu</a:t>
            </a:r>
            <a:br>
              <a:rPr lang="cs-CZ" dirty="0"/>
            </a:br>
            <a:r>
              <a:rPr lang="cs-CZ" dirty="0"/>
              <a:t>tůň zívala, pláň vodní plna stvolů</a:t>
            </a:r>
            <a:br>
              <a:rPr lang="cs-CZ" dirty="0"/>
            </a:br>
            <a:r>
              <a:rPr lang="cs-CZ" dirty="0"/>
              <a:t>a velkých listů, vysokého sítí </a:t>
            </a:r>
            <a:br>
              <a:rPr lang="cs-CZ" dirty="0"/>
            </a:br>
            <a:r>
              <a:rPr lang="cs-CZ" dirty="0"/>
              <a:t>se zrádně chtěla před mým zrakem 				skrýti.</a:t>
            </a:r>
            <a:br>
              <a:rPr lang="cs-CZ" dirty="0"/>
            </a:br>
            <a:r>
              <a:rPr lang="cs-CZ" dirty="0"/>
              <a:t>Kol náhle vzduch byl vlhký, tráva 				svěží;</a:t>
            </a:r>
            <a:br>
              <a:rPr lang="cs-CZ" dirty="0"/>
            </a:br>
            <a:r>
              <a:rPr lang="cs-CZ" dirty="0"/>
              <a:t>já zřel, jak pavouk náhle vodou běží,</a:t>
            </a:r>
            <a:br>
              <a:rPr lang="cs-CZ" dirty="0"/>
            </a:br>
            <a:r>
              <a:rPr lang="cs-CZ" dirty="0"/>
              <a:t>jak žába před mým krokem chvatem 				divým</a:t>
            </a:r>
            <a:br>
              <a:rPr lang="cs-CZ" dirty="0"/>
            </a:br>
            <a:endParaRPr lang="cs-CZ" dirty="0"/>
          </a:p>
        </p:txBody>
      </p:sp>
      <p:sp>
        <p:nvSpPr>
          <p:cNvPr id="5" name="Zástupný symbol pro obsah 4"/>
          <p:cNvSpPr>
            <a:spLocks noGrp="1"/>
          </p:cNvSpPr>
          <p:nvPr>
            <p:ph sz="half" idx="2"/>
          </p:nvPr>
        </p:nvSpPr>
        <p:spPr/>
        <p:txBody>
          <a:bodyPr>
            <a:normAutofit fontScale="55000" lnSpcReduction="20000"/>
          </a:bodyPr>
          <a:lstStyle/>
          <a:p>
            <a:pPr marL="0" indent="0">
              <a:buNone/>
            </a:pPr>
            <a:endParaRPr lang="cs-CZ" dirty="0" smtClean="0"/>
          </a:p>
          <a:p>
            <a:pPr marL="0" indent="0">
              <a:buNone/>
            </a:pPr>
            <a:endParaRPr lang="cs-CZ" dirty="0"/>
          </a:p>
          <a:p>
            <a:pPr marL="0" indent="0">
              <a:buNone/>
            </a:pPr>
            <a:r>
              <a:rPr lang="cs-CZ" dirty="0" smtClean="0"/>
              <a:t>se </a:t>
            </a:r>
            <a:r>
              <a:rPr lang="cs-CZ" dirty="0"/>
              <a:t>vrhá střemhlav v hloub, </a:t>
            </a:r>
            <a:br>
              <a:rPr lang="cs-CZ" dirty="0"/>
            </a:br>
            <a:r>
              <a:rPr lang="cs-CZ" dirty="0" smtClean="0"/>
              <a:t>		jak </a:t>
            </a:r>
            <a:r>
              <a:rPr lang="cs-CZ" dirty="0"/>
              <a:t>vzdechem </a:t>
            </a:r>
            <a:r>
              <a:rPr lang="cs-CZ" dirty="0" smtClean="0"/>
              <a:t>snivým</a:t>
            </a:r>
            <a:endParaRPr lang="cs-CZ" dirty="0"/>
          </a:p>
          <a:p>
            <a:pPr marL="0" indent="0">
              <a:buNone/>
            </a:pPr>
            <a:r>
              <a:rPr lang="cs-CZ" dirty="0" smtClean="0"/>
              <a:t>se </a:t>
            </a:r>
            <a:r>
              <a:rPr lang="cs-CZ" dirty="0"/>
              <a:t>rákos </a:t>
            </a:r>
            <a:r>
              <a:rPr lang="cs-CZ" dirty="0" err="1"/>
              <a:t>chví</a:t>
            </a:r>
            <a:r>
              <a:rPr lang="cs-CZ" dirty="0"/>
              <a:t>. – Hle, v tůni zasmušilé</a:t>
            </a:r>
            <a:br>
              <a:rPr lang="cs-CZ" dirty="0"/>
            </a:br>
            <a:r>
              <a:rPr lang="cs-CZ" dirty="0"/>
              <a:t>jak zvedá lotos kalichy své bílé,</a:t>
            </a:r>
            <a:br>
              <a:rPr lang="cs-CZ" dirty="0"/>
            </a:br>
            <a:r>
              <a:rPr lang="cs-CZ" dirty="0"/>
              <a:t>tak čisté, zářné, plné zlaté rosy!</a:t>
            </a:r>
            <a:br>
              <a:rPr lang="cs-CZ" dirty="0"/>
            </a:br>
            <a:r>
              <a:rPr lang="cs-CZ" dirty="0"/>
              <a:t>sní na vodě jak oko, které prosí</a:t>
            </a:r>
            <a:br>
              <a:rPr lang="cs-CZ" dirty="0"/>
            </a:br>
            <a:r>
              <a:rPr lang="cs-CZ" dirty="0"/>
              <a:t>a </a:t>
            </a:r>
            <a:r>
              <a:rPr lang="cs-CZ" dirty="0" err="1"/>
              <a:t>demonicky</a:t>
            </a:r>
            <a:r>
              <a:rPr lang="cs-CZ" dirty="0"/>
              <a:t> láká, jak zář hvězdná,</a:t>
            </a:r>
            <a:br>
              <a:rPr lang="cs-CZ" dirty="0"/>
            </a:br>
            <a:r>
              <a:rPr lang="cs-CZ" dirty="0"/>
              <a:t>cos line z něho se, jak pod ním </a:t>
            </a:r>
            <a:r>
              <a:rPr lang="cs-CZ" dirty="0" err="1"/>
              <a:t>bezdná</a:t>
            </a:r>
            <a:r>
              <a:rPr lang="cs-CZ" dirty="0"/>
              <a:t/>
            </a:r>
            <a:br>
              <a:rPr lang="cs-CZ" dirty="0"/>
            </a:br>
            <a:r>
              <a:rPr lang="cs-CZ" dirty="0"/>
              <a:t>by nečíhala hloubka tmavá, děsná;</a:t>
            </a:r>
            <a:br>
              <a:rPr lang="cs-CZ" dirty="0"/>
            </a:br>
            <a:r>
              <a:rPr lang="cs-CZ" dirty="0"/>
              <a:t>já zachvěl se, jak vytržený ze </a:t>
            </a:r>
            <a:r>
              <a:rPr lang="cs-CZ" dirty="0" err="1"/>
              <a:t>sna</a:t>
            </a:r>
            <a:r>
              <a:rPr lang="cs-CZ" dirty="0"/>
              <a:t>,</a:t>
            </a:r>
            <a:br>
              <a:rPr lang="cs-CZ" dirty="0"/>
            </a:br>
            <a:r>
              <a:rPr lang="cs-CZ" dirty="0"/>
              <a:t>a kráčeje dál myslil jsem, jak bolem</a:t>
            </a:r>
            <a:br>
              <a:rPr lang="cs-CZ" dirty="0"/>
            </a:br>
            <a:r>
              <a:rPr lang="cs-CZ" dirty="0"/>
              <a:t>a tísní život náš je cestou polem,</a:t>
            </a:r>
            <a:br>
              <a:rPr lang="cs-CZ" dirty="0"/>
            </a:br>
            <a:r>
              <a:rPr lang="cs-CZ" dirty="0"/>
              <a:t>v němž náhle kdesi v tůni, zjasniv 				vlny,</a:t>
            </a:r>
            <a:br>
              <a:rPr lang="cs-CZ" dirty="0"/>
            </a:br>
            <a:r>
              <a:rPr lang="cs-CZ" dirty="0"/>
              <a:t>květ poesie vzplane čaruplný</a:t>
            </a:r>
            <a:br>
              <a:rPr lang="cs-CZ" dirty="0"/>
            </a:br>
            <a:r>
              <a:rPr lang="cs-CZ" dirty="0"/>
              <a:t>a rovněž láká, toužně vstříc se chýlí</a:t>
            </a:r>
            <a:br>
              <a:rPr lang="cs-CZ" dirty="0"/>
            </a:br>
            <a:r>
              <a:rPr lang="cs-CZ" dirty="0"/>
              <a:t>a slibuje, čím skutečnost jen mýlí.</a:t>
            </a:r>
            <a:br>
              <a:rPr lang="cs-CZ" dirty="0"/>
            </a:br>
            <a:r>
              <a:rPr lang="cs-CZ" dirty="0"/>
              <a:t/>
            </a:r>
            <a:br>
              <a:rPr lang="cs-CZ" dirty="0"/>
            </a:br>
            <a:r>
              <a:rPr lang="cs-CZ" dirty="0"/>
              <a:t>Leč básník, skloněn nad zrcadlem 				vodním,</a:t>
            </a:r>
            <a:br>
              <a:rPr lang="cs-CZ" dirty="0"/>
            </a:br>
            <a:r>
              <a:rPr lang="cs-CZ" dirty="0"/>
              <a:t>květ utrhne a neptá se, co pod ním. </a:t>
            </a:r>
          </a:p>
          <a:p>
            <a:pPr marL="0" indent="0">
              <a:buNone/>
            </a:pPr>
            <a:endParaRPr lang="cs-CZ" dirty="0"/>
          </a:p>
        </p:txBody>
      </p:sp>
    </p:spTree>
    <p:extLst>
      <p:ext uri="{BB962C8B-B14F-4D97-AF65-F5344CB8AC3E}">
        <p14:creationId xmlns:p14="http://schemas.microsoft.com/office/powerpoint/2010/main" val="299694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smtClean="0"/>
              <a:t>1. Parnasismus</a:t>
            </a:r>
            <a:endParaRPr lang="cs-CZ" dirty="0"/>
          </a:p>
        </p:txBody>
      </p:sp>
      <p:sp>
        <p:nvSpPr>
          <p:cNvPr id="6" name="Zástupný symbol pro obsah 5"/>
          <p:cNvSpPr>
            <a:spLocks noGrp="1"/>
          </p:cNvSpPr>
          <p:nvPr>
            <p:ph sz="half" idx="1"/>
          </p:nvPr>
        </p:nvSpPr>
        <p:spPr/>
        <p:txBody>
          <a:bodyPr/>
          <a:lstStyle/>
          <a:p>
            <a:pPr marL="0" indent="0">
              <a:buNone/>
            </a:pPr>
            <a:r>
              <a:rPr lang="cs-CZ" dirty="0"/>
              <a:t>Maxmilián </a:t>
            </a:r>
            <a:r>
              <a:rPr lang="cs-CZ" dirty="0" err="1"/>
              <a:t>Pirner</a:t>
            </a:r>
            <a:r>
              <a:rPr lang="cs-CZ" dirty="0"/>
              <a:t>: </a:t>
            </a:r>
          </a:p>
          <a:p>
            <a:pPr marL="0" indent="0">
              <a:buNone/>
            </a:pPr>
            <a:r>
              <a:rPr lang="cs-CZ" dirty="0"/>
              <a:t>Víly u pramene (1895)</a:t>
            </a:r>
          </a:p>
          <a:p>
            <a:pPr marL="0" indent="0">
              <a:buNone/>
            </a:pPr>
            <a:endParaRPr lang="cs-CZ" dirty="0"/>
          </a:p>
        </p:txBody>
      </p:sp>
      <p:pic>
        <p:nvPicPr>
          <p:cNvPr id="12" name="Zástupný symbol pro obsah 3"/>
          <p:cNvPicPr>
            <a:picLocks noGrp="1" noChangeAspect="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148064" y="1916832"/>
            <a:ext cx="3096344" cy="4032448"/>
          </a:xfrm>
        </p:spPr>
      </p:pic>
    </p:spTree>
    <p:extLst>
      <p:ext uri="{BB962C8B-B14F-4D97-AF65-F5344CB8AC3E}">
        <p14:creationId xmlns:p14="http://schemas.microsoft.com/office/powerpoint/2010/main" val="797394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a:t>1. Parnasismus</a:t>
            </a:r>
          </a:p>
        </p:txBody>
      </p:sp>
      <p:sp>
        <p:nvSpPr>
          <p:cNvPr id="12" name="Zástupný symbol pro obsah 11"/>
          <p:cNvSpPr>
            <a:spLocks noGrp="1"/>
          </p:cNvSpPr>
          <p:nvPr>
            <p:ph idx="1"/>
          </p:nvPr>
        </p:nvSpPr>
        <p:spPr/>
        <p:txBody>
          <a:bodyPr>
            <a:normAutofit fontScale="92500" lnSpcReduction="10000"/>
          </a:bodyPr>
          <a:lstStyle/>
          <a:p>
            <a:r>
              <a:rPr lang="cs-CZ" b="1" dirty="0"/>
              <a:t>Literární polemiky 2. poloviny </a:t>
            </a:r>
            <a:r>
              <a:rPr lang="cs-CZ" b="1" dirty="0" smtClean="0"/>
              <a:t>70. </a:t>
            </a:r>
            <a:r>
              <a:rPr lang="cs-CZ" b="1" dirty="0"/>
              <a:t>let 19. století</a:t>
            </a:r>
          </a:p>
          <a:p>
            <a:r>
              <a:rPr lang="cs-CZ" dirty="0"/>
              <a:t>Lumírovci versus autoři a kritici kolem revue Osvěta (Václav Vlček, Ferdinand Schulz, Eliška Krásnohorská), blízcí ruchovcům a </a:t>
            </a:r>
            <a:r>
              <a:rPr lang="cs-CZ" dirty="0" smtClean="0"/>
              <a:t>propagátoři tzv. „školy národní“ proti „škole kosmopolitní“</a:t>
            </a:r>
          </a:p>
          <a:p>
            <a:r>
              <a:rPr lang="cs-CZ" dirty="0" smtClean="0"/>
              <a:t>Stať Elišky Krásnohorské Obraz novějšího básnictví českého (Časopis Českého muzea, 1877), v němž se vymezila proti Vrchlického zálibě v cizokrajných námětech, v nichž česká poezie ztrácí svůj „národní“ ráz</a:t>
            </a:r>
          </a:p>
          <a:p>
            <a:r>
              <a:rPr lang="cs-CZ" dirty="0" smtClean="0"/>
              <a:t>V dalších letech následovala řada vzájemných polemických výpadů</a:t>
            </a:r>
          </a:p>
          <a:p>
            <a:r>
              <a:rPr lang="cs-CZ" dirty="0" smtClean="0"/>
              <a:t>Obě strany sporu měly své důvody a argumenty, polemiky signalizují proměnu chápání literatury, zjednodušeně literatura jako „služba umění“ x „služba národu“</a:t>
            </a:r>
            <a:endParaRPr lang="cs-CZ" dirty="0"/>
          </a:p>
          <a:p>
            <a:endParaRPr lang="cs-CZ" dirty="0"/>
          </a:p>
        </p:txBody>
      </p:sp>
    </p:spTree>
    <p:extLst>
      <p:ext uri="{BB962C8B-B14F-4D97-AF65-F5344CB8AC3E}">
        <p14:creationId xmlns:p14="http://schemas.microsoft.com/office/powerpoint/2010/main" val="20634884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a:t>1. Parnasismus</a:t>
            </a:r>
          </a:p>
        </p:txBody>
      </p:sp>
      <p:sp>
        <p:nvSpPr>
          <p:cNvPr id="6" name="Zástupný symbol pro obsah 5"/>
          <p:cNvSpPr>
            <a:spLocks noGrp="1"/>
          </p:cNvSpPr>
          <p:nvPr>
            <p:ph idx="1"/>
          </p:nvPr>
        </p:nvSpPr>
        <p:spPr/>
        <p:txBody>
          <a:bodyPr/>
          <a:lstStyle/>
          <a:p>
            <a:r>
              <a:rPr lang="cs-CZ" b="1" dirty="0"/>
              <a:t>Doporučená literatura</a:t>
            </a:r>
          </a:p>
          <a:p>
            <a:endParaRPr lang="cs-CZ" dirty="0"/>
          </a:p>
          <a:p>
            <a:r>
              <a:rPr lang="cs-CZ" dirty="0"/>
              <a:t>Aleš Haman, Dalibor Tureček (</a:t>
            </a:r>
            <a:r>
              <a:rPr lang="cs-CZ" dirty="0" err="1"/>
              <a:t>eds</a:t>
            </a:r>
            <a:r>
              <a:rPr lang="cs-CZ" dirty="0"/>
              <a:t>.): Český a slovenský literární parnasismus: synopticko-pulzační model kulturního jevu. Brno: Host 2014</a:t>
            </a:r>
          </a:p>
          <a:p>
            <a:r>
              <a:rPr lang="cs-CZ" dirty="0"/>
              <a:t>Jaroslav </a:t>
            </a:r>
            <a:r>
              <a:rPr lang="cs-CZ" dirty="0" err="1"/>
              <a:t>Fryčer</a:t>
            </a:r>
            <a:r>
              <a:rPr lang="cs-CZ" dirty="0"/>
              <a:t>: Neznámý Parnas. Praha: Odeon 1988</a:t>
            </a:r>
          </a:p>
          <a:p>
            <a:r>
              <a:rPr lang="cs-CZ" dirty="0" smtClean="0"/>
              <a:t>Ferdinand Strejček: Lumírovci a jejich boje kolem roku 1880. </a:t>
            </a:r>
            <a:r>
              <a:rPr lang="cs-CZ" smtClean="0"/>
              <a:t>Praha: ČAVU 1915</a:t>
            </a:r>
          </a:p>
          <a:p>
            <a:r>
              <a:rPr lang="cs-CZ" dirty="0" smtClean="0"/>
              <a:t>Jan Máchal: Boje o nové směry v české literatuře (1880–1900). Praha: Jednota českých filologů 1926</a:t>
            </a:r>
            <a:endParaRPr lang="cs-CZ" dirty="0"/>
          </a:p>
        </p:txBody>
      </p:sp>
    </p:spTree>
    <p:extLst>
      <p:ext uri="{BB962C8B-B14F-4D97-AF65-F5344CB8AC3E}">
        <p14:creationId xmlns:p14="http://schemas.microsoft.com/office/powerpoint/2010/main" val="33782248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Ruchovci (Čech, Krásnohorská)</a:t>
            </a:r>
            <a:endParaRPr lang="cs-CZ" dirty="0"/>
          </a:p>
        </p:txBody>
      </p:sp>
      <p:sp>
        <p:nvSpPr>
          <p:cNvPr id="4" name="Zástupný symbol pro obsah 3"/>
          <p:cNvSpPr>
            <a:spLocks noGrp="1"/>
          </p:cNvSpPr>
          <p:nvPr>
            <p:ph sz="half" idx="1"/>
          </p:nvPr>
        </p:nvSpPr>
        <p:spPr/>
        <p:txBody>
          <a:bodyPr>
            <a:normAutofit fontScale="70000" lnSpcReduction="20000"/>
          </a:bodyPr>
          <a:lstStyle/>
          <a:p>
            <a:pPr marL="91440" indent="0">
              <a:buNone/>
              <a:defRPr/>
            </a:pPr>
            <a:r>
              <a:rPr lang="cs-CZ" b="1" dirty="0" smtClean="0"/>
              <a:t>Svatopluk Čech (1846–1908)</a:t>
            </a:r>
          </a:p>
          <a:p>
            <a:pPr marL="274320">
              <a:defRPr/>
            </a:pPr>
            <a:r>
              <a:rPr lang="cs-CZ" dirty="0" smtClean="0"/>
              <a:t>Narozen </a:t>
            </a:r>
            <a:r>
              <a:rPr lang="cs-CZ" dirty="0"/>
              <a:t>v Ostředku u Benešova jako prvorozený syn vrchnostenského správce.</a:t>
            </a:r>
          </a:p>
          <a:p>
            <a:pPr marL="274320">
              <a:defRPr/>
            </a:pPr>
            <a:r>
              <a:rPr lang="cs-CZ" dirty="0"/>
              <a:t>Studoval v Praze piaristické gymnázium, poté práva.</a:t>
            </a:r>
          </a:p>
          <a:p>
            <a:pPr marL="274320">
              <a:defRPr/>
            </a:pPr>
            <a:r>
              <a:rPr lang="cs-CZ" dirty="0"/>
              <a:t>V 70. letech působil v advokátní kanceláři, též jako novinář (Pokrok, Národní listy)</a:t>
            </a:r>
          </a:p>
          <a:p>
            <a:pPr marL="274320">
              <a:defRPr/>
            </a:pPr>
            <a:r>
              <a:rPr lang="cs-CZ" dirty="0"/>
              <a:t>V letech 1873-1878 spolu se Servácem Hellerem redigoval Lumír, který pak předali J. V. Sládkovi.</a:t>
            </a:r>
          </a:p>
          <a:p>
            <a:pPr marL="274320">
              <a:defRPr/>
            </a:pPr>
            <a:r>
              <a:rPr lang="cs-CZ" dirty="0"/>
              <a:t>Od roku 1879 redigoval nově založený časopis Květy (později jej převzal jeho bratr Vladimír).</a:t>
            </a:r>
          </a:p>
          <a:p>
            <a:endParaRPr lang="cs-CZ" dirty="0"/>
          </a:p>
        </p:txBody>
      </p:sp>
      <p:pic>
        <p:nvPicPr>
          <p:cNvPr id="6" name="Zástupný symbol pro obsah 6"/>
          <p:cNvPicPr>
            <a:picLocks noGrp="1" noChangeAspect="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090612" y="1673225"/>
            <a:ext cx="3153776" cy="4718050"/>
          </a:xfrm>
        </p:spPr>
      </p:pic>
    </p:spTree>
    <p:extLst>
      <p:ext uri="{BB962C8B-B14F-4D97-AF65-F5344CB8AC3E}">
        <p14:creationId xmlns:p14="http://schemas.microsoft.com/office/powerpoint/2010/main" val="25206248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Ruchovci (Čech, Krásnohorská)</a:t>
            </a:r>
          </a:p>
        </p:txBody>
      </p:sp>
      <p:sp>
        <p:nvSpPr>
          <p:cNvPr id="3" name="Zástupný symbol pro obsah 2"/>
          <p:cNvSpPr>
            <a:spLocks noGrp="1"/>
          </p:cNvSpPr>
          <p:nvPr>
            <p:ph sz="half" idx="1"/>
          </p:nvPr>
        </p:nvSpPr>
        <p:spPr/>
        <p:txBody>
          <a:bodyPr>
            <a:normAutofit fontScale="55000" lnSpcReduction="20000"/>
          </a:bodyPr>
          <a:lstStyle/>
          <a:p>
            <a:pPr marL="0" indent="0">
              <a:buNone/>
              <a:defRPr/>
            </a:pPr>
            <a:r>
              <a:rPr lang="cs-CZ" b="1" dirty="0" smtClean="0"/>
              <a:t>Ve stínu lípy (1879)</a:t>
            </a:r>
          </a:p>
          <a:p>
            <a:pPr marL="0" indent="0">
              <a:buNone/>
              <a:defRPr/>
            </a:pPr>
            <a:endParaRPr lang="cs-CZ" dirty="0"/>
          </a:p>
          <a:p>
            <a:pPr marL="0" indent="0">
              <a:buNone/>
              <a:defRPr/>
            </a:pPr>
            <a:r>
              <a:rPr lang="cs-CZ" dirty="0" smtClean="0"/>
              <a:t>Nuž</a:t>
            </a:r>
            <a:r>
              <a:rPr lang="cs-CZ" dirty="0"/>
              <a:t>, zbývám já a snad vám bude vděk,</a:t>
            </a:r>
            <a:br>
              <a:rPr lang="cs-CZ" dirty="0"/>
            </a:br>
            <a:r>
              <a:rPr lang="cs-CZ" dirty="0"/>
              <a:t>že besedu můj končí přípitek:</a:t>
            </a:r>
            <a:br>
              <a:rPr lang="cs-CZ" dirty="0"/>
            </a:br>
            <a:r>
              <a:rPr lang="cs-CZ" dirty="0"/>
              <a:t/>
            </a:r>
            <a:br>
              <a:rPr lang="cs-CZ" dirty="0"/>
            </a:br>
            <a:r>
              <a:rPr lang="cs-CZ" dirty="0"/>
              <a:t>Nechť kraj náš rodný stále štěstím </a:t>
            </a:r>
            <a:r>
              <a:rPr lang="cs-CZ" dirty="0" err="1"/>
              <a:t>dýše</a:t>
            </a:r>
            <a:r>
              <a:rPr lang="cs-CZ" dirty="0"/>
              <a:t>,</a:t>
            </a:r>
            <a:br>
              <a:rPr lang="cs-CZ" dirty="0"/>
            </a:br>
            <a:r>
              <a:rPr lang="cs-CZ" dirty="0"/>
              <a:t>nechť usmívá se květů zdobou </a:t>
            </a:r>
            <a:r>
              <a:rPr lang="cs-CZ" dirty="0" err="1"/>
              <a:t>svíží</a:t>
            </a:r>
            <a:r>
              <a:rPr lang="cs-CZ" dirty="0"/>
              <a:t>,</a:t>
            </a:r>
            <a:br>
              <a:rPr lang="cs-CZ" dirty="0"/>
            </a:br>
            <a:r>
              <a:rPr lang="cs-CZ" dirty="0"/>
              <a:t>nechť plných klasů zlatem šustí v pýše</a:t>
            </a:r>
            <a:br>
              <a:rPr lang="cs-CZ" dirty="0"/>
            </a:br>
            <a:r>
              <a:rPr lang="cs-CZ" dirty="0"/>
              <a:t>a větve shýbá pod ovoce tíží!</a:t>
            </a:r>
            <a:br>
              <a:rPr lang="cs-CZ" dirty="0"/>
            </a:br>
            <a:r>
              <a:rPr lang="cs-CZ" dirty="0"/>
              <a:t/>
            </a:r>
            <a:br>
              <a:rPr lang="cs-CZ" dirty="0"/>
            </a:br>
            <a:r>
              <a:rPr lang="cs-CZ" dirty="0"/>
              <a:t>Ať hrozen z kadeřavé révy kštice</a:t>
            </a:r>
            <a:br>
              <a:rPr lang="cs-CZ" dirty="0"/>
            </a:br>
            <a:r>
              <a:rPr lang="cs-CZ" dirty="0"/>
              <a:t>jak safír náušnic mu visí dále,</a:t>
            </a:r>
            <a:br>
              <a:rPr lang="cs-CZ" dirty="0"/>
            </a:br>
            <a:r>
              <a:rPr lang="cs-CZ" dirty="0"/>
              <a:t>ať jeho jablko i dítek líce</a:t>
            </a:r>
            <a:br>
              <a:rPr lang="cs-CZ" dirty="0"/>
            </a:br>
            <a:r>
              <a:rPr lang="cs-CZ" dirty="0"/>
              <a:t>ruměncem svěžím zardívá se stále!</a:t>
            </a:r>
            <a:br>
              <a:rPr lang="cs-CZ" dirty="0"/>
            </a:br>
            <a:r>
              <a:rPr lang="cs-CZ" dirty="0"/>
              <a:t/>
            </a:r>
            <a:br>
              <a:rPr lang="cs-CZ" dirty="0"/>
            </a:br>
            <a:r>
              <a:rPr lang="cs-CZ" dirty="0"/>
              <a:t>Ať jeho chmel kol tyčí převysokých,</a:t>
            </a:r>
            <a:br>
              <a:rPr lang="cs-CZ" dirty="0"/>
            </a:br>
            <a:r>
              <a:rPr lang="cs-CZ" dirty="0"/>
              <a:t>jak půvab jeho dívek útlobokých</a:t>
            </a:r>
            <a:br>
              <a:rPr lang="cs-CZ" dirty="0"/>
            </a:br>
            <a:r>
              <a:rPr lang="cs-CZ" dirty="0"/>
              <a:t>kol statných jinochů, se družně vine</a:t>
            </a:r>
            <a:br>
              <a:rPr lang="cs-CZ" dirty="0"/>
            </a:br>
            <a:r>
              <a:rPr lang="cs-CZ" dirty="0"/>
              <a:t>a z plných číší k veselosti kyne!</a:t>
            </a:r>
            <a:br>
              <a:rPr lang="cs-CZ" dirty="0"/>
            </a:br>
            <a:endParaRPr lang="cs-CZ" dirty="0"/>
          </a:p>
          <a:p>
            <a:pPr marL="0" indent="0">
              <a:buNone/>
              <a:defRPr/>
            </a:pPr>
            <a:r>
              <a:rPr lang="cs-CZ" dirty="0"/>
              <a:t>Nechť jeho skalám rovna mužů čela,</a:t>
            </a:r>
            <a:br>
              <a:rPr lang="cs-CZ" dirty="0"/>
            </a:br>
            <a:r>
              <a:rPr lang="cs-CZ" dirty="0"/>
              <a:t>v nich </a:t>
            </a:r>
            <a:r>
              <a:rPr lang="cs-CZ" dirty="0" err="1"/>
              <a:t>myšlénka</a:t>
            </a:r>
            <a:r>
              <a:rPr lang="cs-CZ" dirty="0"/>
              <a:t>, jak skal těch jedle smělá,</a:t>
            </a:r>
            <a:br>
              <a:rPr lang="cs-CZ" dirty="0"/>
            </a:br>
            <a:r>
              <a:rPr lang="cs-CZ" dirty="0"/>
              <a:t>nechť z jeho ňader stříbra poklad ryzí</a:t>
            </a:r>
            <a:br>
              <a:rPr lang="cs-CZ" dirty="0"/>
            </a:br>
            <a:r>
              <a:rPr lang="cs-CZ" dirty="0"/>
              <a:t>a paní jeho něha nevymizí!</a:t>
            </a:r>
          </a:p>
          <a:p>
            <a:pPr marL="0" indent="0">
              <a:buNone/>
            </a:pPr>
            <a:endParaRPr lang="cs-CZ" dirty="0"/>
          </a:p>
        </p:txBody>
      </p:sp>
      <p:sp>
        <p:nvSpPr>
          <p:cNvPr id="4" name="Zástupný symbol pro obsah 3"/>
          <p:cNvSpPr>
            <a:spLocks noGrp="1"/>
          </p:cNvSpPr>
          <p:nvPr>
            <p:ph sz="half" idx="2"/>
          </p:nvPr>
        </p:nvSpPr>
        <p:spPr/>
        <p:txBody>
          <a:bodyPr>
            <a:normAutofit fontScale="55000" lnSpcReduction="20000"/>
          </a:bodyPr>
          <a:lstStyle/>
          <a:p>
            <a:pPr marL="0" indent="0">
              <a:buNone/>
            </a:pPr>
            <a:r>
              <a:rPr lang="cs-CZ" dirty="0"/>
              <a:t>Ať z jeho brázdy stále k nebi tryská</a:t>
            </a:r>
            <a:br>
              <a:rPr lang="cs-CZ" dirty="0"/>
            </a:br>
            <a:r>
              <a:rPr lang="cs-CZ" dirty="0"/>
              <a:t>skřivánčí jásot, slavík jeho pěje,</a:t>
            </a:r>
            <a:br>
              <a:rPr lang="cs-CZ" dirty="0"/>
            </a:br>
            <a:r>
              <a:rPr lang="cs-CZ" dirty="0"/>
              <a:t>ať lidu jeho zpěv dál teskní, výská</a:t>
            </a:r>
            <a:br>
              <a:rPr lang="cs-CZ" dirty="0"/>
            </a:br>
            <a:r>
              <a:rPr lang="cs-CZ" dirty="0"/>
              <a:t>a básníka mu píseň prsa hřeje!</a:t>
            </a:r>
            <a:br>
              <a:rPr lang="cs-CZ" dirty="0"/>
            </a:br>
            <a:r>
              <a:rPr lang="cs-CZ" dirty="0"/>
              <a:t/>
            </a:r>
            <a:br>
              <a:rPr lang="cs-CZ" dirty="0"/>
            </a:br>
            <a:r>
              <a:rPr lang="cs-CZ" dirty="0"/>
              <a:t>Nechť jako hvězd na nebes jeho báni,</a:t>
            </a:r>
            <a:br>
              <a:rPr lang="cs-CZ" dirty="0"/>
            </a:br>
            <a:r>
              <a:rPr lang="cs-CZ" dirty="0"/>
              <a:t>jak jiskřiček po jeho sněžné pláni,</a:t>
            </a:r>
            <a:br>
              <a:rPr lang="cs-CZ" dirty="0"/>
            </a:br>
            <a:r>
              <a:rPr lang="cs-CZ" dirty="0"/>
              <a:t>bezpočtu po něm krásných vznětů kyne,</a:t>
            </a:r>
            <a:br>
              <a:rPr lang="cs-CZ" dirty="0"/>
            </a:br>
            <a:r>
              <a:rPr lang="cs-CZ" dirty="0"/>
              <a:t>však duchů noc i mráz ho navždy mine!</a:t>
            </a:r>
            <a:br>
              <a:rPr lang="cs-CZ" dirty="0"/>
            </a:br>
            <a:r>
              <a:rPr lang="cs-CZ" dirty="0"/>
              <a:t/>
            </a:r>
            <a:br>
              <a:rPr lang="cs-CZ" dirty="0"/>
            </a:br>
            <a:r>
              <a:rPr lang="cs-CZ" dirty="0"/>
              <a:t>Nechť uhájí se před nepřátel zlostí</a:t>
            </a:r>
            <a:br>
              <a:rPr lang="cs-CZ" dirty="0"/>
            </a:br>
            <a:r>
              <a:rPr lang="cs-CZ" dirty="0"/>
              <a:t>svých synů láskou, ramenem a krví!</a:t>
            </a:r>
            <a:br>
              <a:rPr lang="cs-CZ" dirty="0"/>
            </a:br>
            <a:r>
              <a:rPr lang="cs-CZ" dirty="0"/>
              <a:t>Nechť duchů našich plod, prach našich 				kostí</a:t>
            </a:r>
            <a:br>
              <a:rPr lang="cs-CZ" dirty="0"/>
            </a:br>
            <a:r>
              <a:rPr lang="cs-CZ" dirty="0"/>
              <a:t>jej vnukům našim k žatvě zlaté mrví!</a:t>
            </a:r>
            <a:br>
              <a:rPr lang="cs-CZ" dirty="0"/>
            </a:br>
            <a:r>
              <a:rPr lang="cs-CZ" dirty="0"/>
              <a:t/>
            </a:r>
            <a:br>
              <a:rPr lang="cs-CZ" dirty="0"/>
            </a:br>
            <a:r>
              <a:rPr lang="cs-CZ" dirty="0"/>
              <a:t>Tak, rodný kraji náš, buď zdráv nám stále!</a:t>
            </a:r>
            <a:br>
              <a:rPr lang="cs-CZ" dirty="0"/>
            </a:br>
            <a:r>
              <a:rPr lang="cs-CZ" dirty="0"/>
              <a:t>K pyšnému květu rozvíjej se dále!</a:t>
            </a:r>
            <a:br>
              <a:rPr lang="cs-CZ" dirty="0"/>
            </a:br>
            <a:r>
              <a:rPr lang="cs-CZ" dirty="0"/>
              <a:t>Shrň v sebe vděky, půvaby všech zemí</a:t>
            </a:r>
            <a:br>
              <a:rPr lang="cs-CZ" dirty="0"/>
            </a:br>
            <a:r>
              <a:rPr lang="cs-CZ" dirty="0"/>
              <a:t>a jako hvězda skvěj se nade všemi!</a:t>
            </a:r>
            <a:br>
              <a:rPr lang="cs-CZ" dirty="0"/>
            </a:br>
            <a:r>
              <a:rPr lang="cs-CZ" dirty="0"/>
              <a:t/>
            </a:r>
            <a:br>
              <a:rPr lang="cs-CZ" dirty="0"/>
            </a:br>
            <a:r>
              <a:rPr lang="cs-CZ" dirty="0"/>
              <a:t>Buď hrdým klenotem na klínu země,</a:t>
            </a:r>
            <a:br>
              <a:rPr lang="cs-CZ" dirty="0"/>
            </a:br>
            <a:r>
              <a:rPr lang="cs-CZ" dirty="0"/>
              <a:t>buď růží čarokrásnou v její kštici,</a:t>
            </a:r>
            <a:br>
              <a:rPr lang="cs-CZ" dirty="0"/>
            </a:br>
            <a:r>
              <a:rPr lang="cs-CZ" dirty="0"/>
              <a:t>staň korunou se slávy v její témě</a:t>
            </a:r>
            <a:br>
              <a:rPr lang="cs-CZ" dirty="0"/>
            </a:br>
            <a:r>
              <a:rPr lang="cs-CZ" dirty="0"/>
              <a:t>a perlou nadšení na jejím líci!</a:t>
            </a:r>
          </a:p>
          <a:p>
            <a:pPr marL="0" indent="0">
              <a:buNone/>
            </a:pPr>
            <a:endParaRPr lang="cs-CZ" dirty="0"/>
          </a:p>
        </p:txBody>
      </p:sp>
    </p:spTree>
    <p:extLst>
      <p:ext uri="{BB962C8B-B14F-4D97-AF65-F5344CB8AC3E}">
        <p14:creationId xmlns:p14="http://schemas.microsoft.com/office/powerpoint/2010/main" val="4214573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Ruchovci (Čech, Krásnohorská)</a:t>
            </a:r>
          </a:p>
        </p:txBody>
      </p:sp>
      <p:sp>
        <p:nvSpPr>
          <p:cNvPr id="3" name="Zástupný symbol pro obsah 2"/>
          <p:cNvSpPr>
            <a:spLocks noGrp="1"/>
          </p:cNvSpPr>
          <p:nvPr>
            <p:ph sz="half" idx="1"/>
          </p:nvPr>
        </p:nvSpPr>
        <p:spPr>
          <a:xfrm>
            <a:off x="457200" y="1673352"/>
            <a:ext cx="4038600" cy="5068016"/>
          </a:xfrm>
        </p:spPr>
        <p:txBody>
          <a:bodyPr>
            <a:normAutofit fontScale="62500" lnSpcReduction="20000"/>
          </a:bodyPr>
          <a:lstStyle/>
          <a:p>
            <a:pPr marL="0" indent="0">
              <a:buNone/>
            </a:pPr>
            <a:r>
              <a:rPr lang="cs-CZ" b="1" dirty="0" smtClean="0"/>
              <a:t>Václav z Michalovic (1883)</a:t>
            </a:r>
          </a:p>
          <a:p>
            <a:pPr marL="0" indent="0">
              <a:buNone/>
            </a:pPr>
            <a:endParaRPr lang="cs-CZ" dirty="0"/>
          </a:p>
          <a:p>
            <a:pPr marL="0" indent="0">
              <a:buNone/>
            </a:pPr>
            <a:r>
              <a:rPr lang="cs-CZ" dirty="0" smtClean="0"/>
              <a:t>V </a:t>
            </a:r>
            <a:r>
              <a:rPr lang="cs-CZ" dirty="0"/>
              <a:t>předu s </a:t>
            </a:r>
            <a:r>
              <a:rPr lang="cs-CZ" dirty="0" err="1"/>
              <a:t>juným</a:t>
            </a:r>
            <a:r>
              <a:rPr lang="cs-CZ" dirty="0"/>
              <a:t> švarným </a:t>
            </a:r>
            <a:r>
              <a:rPr lang="cs-CZ" dirty="0" smtClean="0"/>
              <a:t>ženichem</a:t>
            </a:r>
            <a:r>
              <a:rPr lang="cs-CZ" dirty="0"/>
              <a:t/>
            </a:r>
            <a:br>
              <a:rPr lang="cs-CZ" dirty="0"/>
            </a:br>
            <a:r>
              <a:rPr lang="cs-CZ" dirty="0"/>
              <a:t>hrdé Marie zjev divukrásný</a:t>
            </a:r>
            <a:br>
              <a:rPr lang="cs-CZ" dirty="0"/>
            </a:br>
            <a:r>
              <a:rPr lang="cs-CZ" dirty="0"/>
              <a:t>nevídaným skvostů přepychem</a:t>
            </a:r>
            <a:br>
              <a:rPr lang="cs-CZ" dirty="0"/>
            </a:br>
            <a:r>
              <a:rPr lang="cs-CZ" dirty="0"/>
              <a:t>budí po zástupech obdiv </a:t>
            </a:r>
            <a:r>
              <a:rPr lang="cs-CZ" dirty="0" err="1"/>
              <a:t>hlasný</a:t>
            </a:r>
            <a:r>
              <a:rPr lang="cs-CZ" dirty="0"/>
              <a:t>.</a:t>
            </a:r>
            <a:br>
              <a:rPr lang="cs-CZ" dirty="0"/>
            </a:br>
            <a:r>
              <a:rPr lang="cs-CZ" dirty="0"/>
              <a:t>Zlatohlav po vábném jejím těle</a:t>
            </a:r>
            <a:br>
              <a:rPr lang="cs-CZ" dirty="0"/>
            </a:br>
            <a:r>
              <a:rPr lang="cs-CZ" dirty="0"/>
              <a:t>hojnou vlnou zářivou se stele,</a:t>
            </a:r>
            <a:br>
              <a:rPr lang="cs-CZ" dirty="0"/>
            </a:br>
            <a:r>
              <a:rPr lang="cs-CZ" dirty="0"/>
              <a:t>od šíje až k zemi kol do kola</a:t>
            </a:r>
            <a:br>
              <a:rPr lang="cs-CZ" dirty="0"/>
            </a:br>
            <a:r>
              <a:rPr lang="cs-CZ" dirty="0"/>
              <a:t>jakby zrosen deštěm drahokamů,</a:t>
            </a:r>
            <a:br>
              <a:rPr lang="cs-CZ" dirty="0"/>
            </a:br>
            <a:r>
              <a:rPr lang="cs-CZ" dirty="0" err="1"/>
              <a:t>jichžto</a:t>
            </a:r>
            <a:r>
              <a:rPr lang="cs-CZ" dirty="0"/>
              <a:t> mžikem každým zaplápolá</a:t>
            </a:r>
            <a:br>
              <a:rPr lang="cs-CZ" dirty="0"/>
            </a:br>
            <a:r>
              <a:rPr lang="cs-CZ" dirty="0"/>
              <a:t>nová řada v </a:t>
            </a:r>
            <a:r>
              <a:rPr lang="cs-CZ" dirty="0" err="1"/>
              <a:t>různobarvém</a:t>
            </a:r>
            <a:r>
              <a:rPr lang="cs-CZ" dirty="0"/>
              <a:t> plamu.</a:t>
            </a:r>
            <a:br>
              <a:rPr lang="cs-CZ" dirty="0"/>
            </a:br>
            <a:r>
              <a:rPr lang="cs-CZ" dirty="0"/>
              <a:t>Svislé rukávy jí s ramen vlají</a:t>
            </a:r>
            <a:br>
              <a:rPr lang="cs-CZ" dirty="0"/>
            </a:br>
            <a:r>
              <a:rPr lang="cs-CZ" dirty="0"/>
              <a:t>jako zlatá křídla; tiché znění</a:t>
            </a:r>
            <a:br>
              <a:rPr lang="cs-CZ" dirty="0"/>
            </a:br>
            <a:r>
              <a:rPr lang="cs-CZ" dirty="0"/>
              <a:t>zlatých zvonků jejich na okraji</a:t>
            </a:r>
            <a:br>
              <a:rPr lang="cs-CZ" dirty="0"/>
            </a:br>
            <a:r>
              <a:rPr lang="cs-CZ" dirty="0"/>
              <a:t>v hudbu kouzelnou chod její mění.</a:t>
            </a:r>
            <a:br>
              <a:rPr lang="cs-CZ" dirty="0"/>
            </a:br>
            <a:r>
              <a:rPr lang="cs-CZ" dirty="0"/>
              <a:t>Pod svatebním vínkem na temeni</a:t>
            </a:r>
            <a:br>
              <a:rPr lang="cs-CZ" dirty="0"/>
            </a:br>
            <a:r>
              <a:rPr lang="cs-CZ" dirty="0"/>
              <a:t>splývá nad půvabem hrdé tváře</a:t>
            </a:r>
            <a:br>
              <a:rPr lang="cs-CZ" dirty="0"/>
            </a:br>
            <a:r>
              <a:rPr lang="cs-CZ" dirty="0"/>
              <a:t>závoj přejemný, že zlaté kvítí,</a:t>
            </a:r>
            <a:br>
              <a:rPr lang="cs-CZ" dirty="0"/>
            </a:br>
            <a:r>
              <a:rPr lang="cs-CZ" dirty="0"/>
              <a:t>na něm utkané, jen v pouhé páře</a:t>
            </a:r>
            <a:br>
              <a:rPr lang="cs-CZ" dirty="0"/>
            </a:br>
            <a:r>
              <a:rPr lang="cs-CZ" dirty="0"/>
              <a:t>prosvitavé vzduchem zdá se </a:t>
            </a:r>
            <a:r>
              <a:rPr lang="cs-CZ" dirty="0" err="1"/>
              <a:t>chvíti</a:t>
            </a:r>
            <a:endParaRPr lang="cs-CZ" dirty="0"/>
          </a:p>
        </p:txBody>
      </p:sp>
      <p:sp>
        <p:nvSpPr>
          <p:cNvPr id="4" name="Zástupný symbol pro obsah 3"/>
          <p:cNvSpPr>
            <a:spLocks noGrp="1"/>
          </p:cNvSpPr>
          <p:nvPr>
            <p:ph sz="half" idx="2"/>
          </p:nvPr>
        </p:nvSpPr>
        <p:spPr>
          <a:xfrm>
            <a:off x="4648200" y="1673352"/>
            <a:ext cx="4038600" cy="5184648"/>
          </a:xfrm>
        </p:spPr>
        <p:txBody>
          <a:bodyPr>
            <a:normAutofit fontScale="62500" lnSpcReduction="20000"/>
          </a:bodyPr>
          <a:lstStyle/>
          <a:p>
            <a:pPr marL="45720" indent="0">
              <a:buNone/>
              <a:defRPr/>
            </a:pPr>
            <a:endParaRPr lang="cs-CZ" dirty="0" smtClean="0"/>
          </a:p>
          <a:p>
            <a:pPr marL="45720" indent="0">
              <a:buNone/>
              <a:defRPr/>
            </a:pPr>
            <a:endParaRPr lang="cs-CZ" dirty="0"/>
          </a:p>
          <a:p>
            <a:pPr marL="45720" indent="0">
              <a:buNone/>
              <a:defRPr/>
            </a:pPr>
            <a:r>
              <a:rPr lang="cs-CZ" dirty="0" smtClean="0"/>
              <a:t>Odhrnutý </a:t>
            </a:r>
            <a:r>
              <a:rPr lang="cs-CZ" dirty="0"/>
              <a:t>zlatý jeho lem</a:t>
            </a:r>
            <a:br>
              <a:rPr lang="cs-CZ" dirty="0"/>
            </a:br>
            <a:r>
              <a:rPr lang="cs-CZ" dirty="0"/>
              <a:t>jeví z perel vzácných </a:t>
            </a:r>
            <a:r>
              <a:rPr lang="cs-CZ" dirty="0" err="1"/>
              <a:t>diadem</a:t>
            </a:r>
            <a:r>
              <a:rPr lang="cs-CZ" dirty="0"/>
              <a:t/>
            </a:r>
            <a:br>
              <a:rPr lang="cs-CZ" dirty="0"/>
            </a:br>
            <a:r>
              <a:rPr lang="cs-CZ" dirty="0"/>
              <a:t>v bohatého vlasu vlnách zlatých;</a:t>
            </a:r>
            <a:br>
              <a:rPr lang="cs-CZ" dirty="0"/>
            </a:br>
            <a:r>
              <a:rPr lang="cs-CZ" dirty="0"/>
              <a:t>pod nimi se pyšně vzpíná šíje</a:t>
            </a:r>
            <a:br>
              <a:rPr lang="cs-CZ" dirty="0"/>
            </a:br>
            <a:r>
              <a:rPr lang="cs-CZ" dirty="0"/>
              <a:t>z </a:t>
            </a:r>
            <a:r>
              <a:rPr lang="cs-CZ" dirty="0" err="1"/>
              <a:t>bělolesklých</a:t>
            </a:r>
            <a:r>
              <a:rPr lang="cs-CZ" dirty="0"/>
              <a:t> límců </a:t>
            </a:r>
            <a:r>
              <a:rPr lang="cs-CZ" dirty="0" err="1"/>
              <a:t>cípovatých</a:t>
            </a:r>
            <a:r>
              <a:rPr lang="cs-CZ" dirty="0"/>
              <a:t>,</a:t>
            </a:r>
            <a:br>
              <a:rPr lang="cs-CZ" dirty="0"/>
            </a:br>
            <a:r>
              <a:rPr lang="cs-CZ" dirty="0"/>
              <a:t>jako z květu bájné </a:t>
            </a:r>
            <a:r>
              <a:rPr lang="cs-CZ" dirty="0" err="1"/>
              <a:t>kamelie</a:t>
            </a:r>
            <a:r>
              <a:rPr lang="cs-CZ" dirty="0"/>
              <a:t>;</a:t>
            </a:r>
            <a:br>
              <a:rPr lang="cs-CZ" dirty="0"/>
            </a:br>
            <a:r>
              <a:rPr lang="cs-CZ" dirty="0"/>
              <a:t>na bělostném hrdle, objatém</a:t>
            </a:r>
            <a:br>
              <a:rPr lang="cs-CZ" dirty="0"/>
            </a:br>
            <a:r>
              <a:rPr lang="cs-CZ" dirty="0"/>
              <a:t>nesčíslným českým granátem,</a:t>
            </a:r>
            <a:br>
              <a:rPr lang="cs-CZ" dirty="0"/>
            </a:br>
            <a:r>
              <a:rPr lang="cs-CZ" dirty="0"/>
              <a:t>tisíc jisker žhavorudých skáče;</a:t>
            </a:r>
            <a:br>
              <a:rPr lang="cs-CZ" dirty="0"/>
            </a:br>
            <a:r>
              <a:rPr lang="cs-CZ" dirty="0"/>
              <a:t>ouška tíží tenké zlaté kruhy,</a:t>
            </a:r>
            <a:br>
              <a:rPr lang="cs-CZ" dirty="0"/>
            </a:br>
            <a:r>
              <a:rPr lang="cs-CZ" dirty="0"/>
              <a:t>v nichž se houpá démantové ptáče.</a:t>
            </a:r>
            <a:br>
              <a:rPr lang="cs-CZ" dirty="0"/>
            </a:br>
            <a:r>
              <a:rPr lang="cs-CZ" dirty="0"/>
              <a:t>Tak ji vidíš, jako řízou duhy</a:t>
            </a:r>
            <a:br>
              <a:rPr lang="cs-CZ" dirty="0"/>
            </a:br>
            <a:r>
              <a:rPr lang="cs-CZ" dirty="0"/>
              <a:t>obestlanou slunce kněžku samu,</a:t>
            </a:r>
            <a:br>
              <a:rPr lang="cs-CZ" dirty="0"/>
            </a:br>
            <a:r>
              <a:rPr lang="cs-CZ" dirty="0"/>
              <a:t>smějící se deštěm drahokamů.</a:t>
            </a:r>
            <a:br>
              <a:rPr lang="cs-CZ" dirty="0"/>
            </a:br>
            <a:r>
              <a:rPr lang="cs-CZ" dirty="0"/>
              <a:t>Celé jedno panství zabavené,</a:t>
            </a:r>
            <a:br>
              <a:rPr lang="cs-CZ" dirty="0"/>
            </a:br>
            <a:r>
              <a:rPr lang="cs-CZ" dirty="0" err="1"/>
              <a:t>Huertovi</a:t>
            </a:r>
            <a:r>
              <a:rPr lang="cs-CZ" dirty="0"/>
              <a:t> za vděk zůstavené,</a:t>
            </a:r>
            <a:br>
              <a:rPr lang="cs-CZ" dirty="0"/>
            </a:br>
            <a:r>
              <a:rPr lang="cs-CZ" dirty="0"/>
              <a:t>jistě </a:t>
            </a:r>
            <a:r>
              <a:rPr lang="cs-CZ" dirty="0" err="1"/>
              <a:t>ztrávil</a:t>
            </a:r>
            <a:r>
              <a:rPr lang="cs-CZ" dirty="0"/>
              <a:t> těchto skvostů žár;</a:t>
            </a:r>
            <a:br>
              <a:rPr lang="cs-CZ" dirty="0"/>
            </a:br>
            <a:r>
              <a:rPr lang="cs-CZ" dirty="0"/>
              <a:t>ba jen onen drahokamů pár</a:t>
            </a:r>
            <a:br>
              <a:rPr lang="cs-CZ" dirty="0"/>
            </a:br>
            <a:r>
              <a:rPr lang="cs-CZ" dirty="0"/>
              <a:t>do střevíčků zlatých zasazený</a:t>
            </a:r>
            <a:br>
              <a:rPr lang="cs-CZ" dirty="0"/>
            </a:br>
            <a:r>
              <a:rPr lang="cs-CZ" dirty="0"/>
              <a:t>nad poplužní dvůr je větší ceny.</a:t>
            </a:r>
          </a:p>
          <a:p>
            <a:pPr marL="274320">
              <a:defRPr/>
            </a:pPr>
            <a:endParaRPr lang="cs-CZ" dirty="0"/>
          </a:p>
          <a:p>
            <a:pPr marL="0" indent="0">
              <a:buNone/>
            </a:pPr>
            <a:endParaRPr lang="cs-CZ" dirty="0"/>
          </a:p>
        </p:txBody>
      </p:sp>
    </p:spTree>
    <p:extLst>
      <p:ext uri="{BB962C8B-B14F-4D97-AF65-F5344CB8AC3E}">
        <p14:creationId xmlns:p14="http://schemas.microsoft.com/office/powerpoint/2010/main" val="13120614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Ruchovci (Čech, Krásnohorská)</a:t>
            </a:r>
          </a:p>
        </p:txBody>
      </p:sp>
      <p:sp>
        <p:nvSpPr>
          <p:cNvPr id="3" name="Zástupný symbol pro obsah 2"/>
          <p:cNvSpPr>
            <a:spLocks noGrp="1"/>
          </p:cNvSpPr>
          <p:nvPr>
            <p:ph sz="half" idx="1"/>
          </p:nvPr>
        </p:nvSpPr>
        <p:spPr>
          <a:xfrm>
            <a:off x="457200" y="1673352"/>
            <a:ext cx="4038600" cy="4996008"/>
          </a:xfrm>
        </p:spPr>
        <p:txBody>
          <a:bodyPr>
            <a:normAutofit fontScale="70000" lnSpcReduction="20000"/>
          </a:bodyPr>
          <a:lstStyle/>
          <a:p>
            <a:pPr marL="0" indent="0">
              <a:buNone/>
            </a:pPr>
            <a:r>
              <a:rPr lang="cs-CZ" b="1" dirty="0" smtClean="0"/>
              <a:t>Lešetínský kovář (1883)</a:t>
            </a:r>
          </a:p>
          <a:p>
            <a:pPr marL="0" indent="0">
              <a:buNone/>
            </a:pPr>
            <a:endParaRPr lang="cs-CZ" dirty="0" smtClean="0"/>
          </a:p>
          <a:p>
            <a:pPr marL="0" indent="0">
              <a:buNone/>
            </a:pPr>
            <a:r>
              <a:rPr lang="cs-CZ" dirty="0" smtClean="0"/>
              <a:t>Lešetínský </a:t>
            </a:r>
            <a:r>
              <a:rPr lang="cs-CZ" dirty="0"/>
              <a:t>kovář</a:t>
            </a:r>
            <a:br>
              <a:rPr lang="cs-CZ" dirty="0"/>
            </a:br>
            <a:r>
              <a:rPr lang="cs-CZ" dirty="0"/>
              <a:t>chlapík jak se sluší:</a:t>
            </a:r>
            <a:br>
              <a:rPr lang="cs-CZ" dirty="0"/>
            </a:br>
            <a:r>
              <a:rPr lang="cs-CZ" dirty="0"/>
              <a:t>Ocel rukou láme,</a:t>
            </a:r>
            <a:br>
              <a:rPr lang="cs-CZ" dirty="0"/>
            </a:br>
            <a:r>
              <a:rPr lang="cs-CZ" dirty="0"/>
              <a:t>pěstí kámen kruší,</a:t>
            </a:r>
            <a:br>
              <a:rPr lang="cs-CZ" dirty="0"/>
            </a:br>
            <a:r>
              <a:rPr lang="cs-CZ" dirty="0"/>
              <a:t>hračkou zvedne statný strom,</a:t>
            </a:r>
            <a:br>
              <a:rPr lang="cs-CZ" dirty="0"/>
            </a:br>
            <a:r>
              <a:rPr lang="cs-CZ" dirty="0"/>
              <a:t>jeho perlík jako hrom</a:t>
            </a:r>
            <a:br>
              <a:rPr lang="cs-CZ" dirty="0"/>
            </a:br>
            <a:r>
              <a:rPr lang="cs-CZ" dirty="0"/>
              <a:t>v kovadlinu buší.</a:t>
            </a:r>
            <a:br>
              <a:rPr lang="cs-CZ" dirty="0"/>
            </a:br>
            <a:r>
              <a:rPr lang="cs-CZ" dirty="0"/>
              <a:t/>
            </a:r>
            <a:br>
              <a:rPr lang="cs-CZ" dirty="0"/>
            </a:br>
            <a:r>
              <a:rPr lang="cs-CZ" dirty="0"/>
              <a:t>Když mu v rukou dílo</a:t>
            </a:r>
            <a:br>
              <a:rPr lang="cs-CZ" dirty="0"/>
            </a:br>
            <a:r>
              <a:rPr lang="cs-CZ" dirty="0"/>
              <a:t>jiskří, kouří, syčí</a:t>
            </a:r>
            <a:br>
              <a:rPr lang="cs-CZ" dirty="0"/>
            </a:br>
            <a:r>
              <a:rPr lang="cs-CZ" dirty="0"/>
              <a:t>a mrak sazí tváře</a:t>
            </a:r>
            <a:br>
              <a:rPr lang="cs-CZ" dirty="0"/>
            </a:br>
            <a:r>
              <a:rPr lang="cs-CZ" dirty="0"/>
              <a:t>na černo mu líčí,</a:t>
            </a:r>
            <a:br>
              <a:rPr lang="cs-CZ" dirty="0"/>
            </a:br>
            <a:r>
              <a:rPr lang="cs-CZ" dirty="0"/>
              <a:t>vlaje temný vous a vlas:</a:t>
            </a:r>
            <a:br>
              <a:rPr lang="cs-CZ" dirty="0"/>
            </a:br>
            <a:r>
              <a:rPr lang="cs-CZ" dirty="0"/>
              <a:t>v rudé záři jako ďas</a:t>
            </a:r>
            <a:br>
              <a:rPr lang="cs-CZ" dirty="0"/>
            </a:br>
            <a:r>
              <a:rPr lang="cs-CZ" dirty="0"/>
              <a:t>do stropu se týčí.</a:t>
            </a:r>
            <a:br>
              <a:rPr lang="cs-CZ" dirty="0"/>
            </a:br>
            <a:r>
              <a:rPr lang="cs-CZ" dirty="0"/>
              <a:t/>
            </a:r>
            <a:br>
              <a:rPr lang="cs-CZ" dirty="0"/>
            </a:br>
            <a:endParaRPr lang="cs-CZ" dirty="0"/>
          </a:p>
        </p:txBody>
      </p:sp>
      <p:sp>
        <p:nvSpPr>
          <p:cNvPr id="4" name="Zástupný symbol pro obsah 3"/>
          <p:cNvSpPr>
            <a:spLocks noGrp="1"/>
          </p:cNvSpPr>
          <p:nvPr>
            <p:ph sz="half" idx="2"/>
          </p:nvPr>
        </p:nvSpPr>
        <p:spPr/>
        <p:txBody>
          <a:bodyPr>
            <a:normAutofit fontScale="70000" lnSpcReduction="20000"/>
          </a:bodyPr>
          <a:lstStyle/>
          <a:p>
            <a:pPr marL="0" indent="0">
              <a:buNone/>
            </a:pPr>
            <a:endParaRPr lang="cs-CZ" dirty="0" smtClean="0"/>
          </a:p>
          <a:p>
            <a:pPr marL="0" indent="0">
              <a:buNone/>
            </a:pPr>
            <a:endParaRPr lang="cs-CZ" dirty="0"/>
          </a:p>
          <a:p>
            <a:pPr marL="0" indent="0">
              <a:buNone/>
            </a:pPr>
            <a:r>
              <a:rPr lang="cs-CZ" dirty="0" smtClean="0"/>
              <a:t>Ku </a:t>
            </a:r>
            <a:r>
              <a:rPr lang="cs-CZ" dirty="0"/>
              <a:t>kovárně zděné</a:t>
            </a:r>
            <a:br>
              <a:rPr lang="cs-CZ" dirty="0"/>
            </a:br>
            <a:r>
              <a:rPr lang="cs-CZ" dirty="0"/>
              <a:t>zubovatým štítem</a:t>
            </a:r>
            <a:br>
              <a:rPr lang="cs-CZ" dirty="0"/>
            </a:br>
            <a:r>
              <a:rPr lang="cs-CZ" dirty="0"/>
              <a:t>chaloupka se tulí</a:t>
            </a:r>
            <a:br>
              <a:rPr lang="cs-CZ" dirty="0"/>
            </a:br>
            <a:r>
              <a:rPr lang="cs-CZ" dirty="0"/>
              <a:t>s došků sivých krytem;</a:t>
            </a:r>
            <a:br>
              <a:rPr lang="cs-CZ" dirty="0"/>
            </a:br>
            <a:r>
              <a:rPr lang="cs-CZ" dirty="0"/>
              <a:t>v ní je pěkná světnička,</a:t>
            </a:r>
            <a:br>
              <a:rPr lang="cs-CZ" dirty="0"/>
            </a:br>
            <a:r>
              <a:rPr lang="cs-CZ" dirty="0"/>
              <a:t>čistá jako kaplička,</a:t>
            </a:r>
            <a:br>
              <a:rPr lang="cs-CZ" dirty="0"/>
            </a:br>
            <a:r>
              <a:rPr lang="cs-CZ" dirty="0"/>
              <a:t>a v té anděl bytem.</a:t>
            </a:r>
            <a:br>
              <a:rPr lang="cs-CZ" dirty="0"/>
            </a:br>
            <a:r>
              <a:rPr lang="cs-CZ" dirty="0"/>
              <a:t/>
            </a:r>
            <a:br>
              <a:rPr lang="cs-CZ" dirty="0"/>
            </a:br>
            <a:r>
              <a:rPr lang="cs-CZ" dirty="0"/>
              <a:t>Panenka tam švarná</a:t>
            </a:r>
            <a:br>
              <a:rPr lang="cs-CZ" dirty="0"/>
            </a:br>
            <a:r>
              <a:rPr lang="cs-CZ" dirty="0"/>
              <a:t>jako jarní kvítí</a:t>
            </a:r>
            <a:br>
              <a:rPr lang="cs-CZ" dirty="0"/>
            </a:br>
            <a:r>
              <a:rPr lang="cs-CZ" dirty="0"/>
              <a:t>v pošívané zlatem</a:t>
            </a:r>
            <a:br>
              <a:rPr lang="cs-CZ" dirty="0"/>
            </a:br>
            <a:r>
              <a:rPr lang="cs-CZ" dirty="0" err="1"/>
              <a:t>kordulce</a:t>
            </a:r>
            <a:r>
              <a:rPr lang="cs-CZ" dirty="0"/>
              <a:t> se třpytí,</a:t>
            </a:r>
            <a:br>
              <a:rPr lang="cs-CZ" dirty="0"/>
            </a:br>
            <a:r>
              <a:rPr lang="cs-CZ" dirty="0"/>
              <a:t>bílá jako kalina,</a:t>
            </a:r>
            <a:br>
              <a:rPr lang="cs-CZ" dirty="0"/>
            </a:br>
            <a:r>
              <a:rPr lang="cs-CZ" dirty="0"/>
              <a:t>červená jak malina,</a:t>
            </a:r>
            <a:br>
              <a:rPr lang="cs-CZ" dirty="0"/>
            </a:br>
            <a:r>
              <a:rPr lang="cs-CZ" dirty="0"/>
              <a:t>modrým očkem svítí.</a:t>
            </a:r>
          </a:p>
          <a:p>
            <a:pPr marL="0" indent="0">
              <a:buNone/>
            </a:pPr>
            <a:endParaRPr lang="cs-CZ" dirty="0"/>
          </a:p>
        </p:txBody>
      </p:sp>
    </p:spTree>
    <p:extLst>
      <p:ext uri="{BB962C8B-B14F-4D97-AF65-F5344CB8AC3E}">
        <p14:creationId xmlns:p14="http://schemas.microsoft.com/office/powerpoint/2010/main" val="7531803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Ruchovci (Čech, Krásnohorská)</a:t>
            </a:r>
          </a:p>
        </p:txBody>
      </p:sp>
      <p:sp>
        <p:nvSpPr>
          <p:cNvPr id="3" name="Zástupný symbol pro obsah 2"/>
          <p:cNvSpPr>
            <a:spLocks noGrp="1"/>
          </p:cNvSpPr>
          <p:nvPr>
            <p:ph sz="half" idx="1"/>
          </p:nvPr>
        </p:nvSpPr>
        <p:spPr/>
        <p:txBody>
          <a:bodyPr>
            <a:normAutofit fontScale="62500" lnSpcReduction="20000"/>
          </a:bodyPr>
          <a:lstStyle/>
          <a:p>
            <a:pPr marL="0" indent="0">
              <a:buNone/>
              <a:defRPr/>
            </a:pPr>
            <a:r>
              <a:rPr lang="cs-CZ" b="1" dirty="0"/>
              <a:t>Nevěřme nikomu (Jitřní písně)</a:t>
            </a:r>
          </a:p>
          <a:p>
            <a:pPr marL="0" indent="0">
              <a:buNone/>
              <a:defRPr/>
            </a:pPr>
            <a:endParaRPr lang="cs-CZ" dirty="0"/>
          </a:p>
          <a:p>
            <a:pPr marL="0" indent="0">
              <a:buNone/>
              <a:defRPr/>
            </a:pPr>
            <a:r>
              <a:rPr lang="cs-CZ" dirty="0"/>
              <a:t>Nevěřme nikomu na světě širém,</a:t>
            </a:r>
            <a:br>
              <a:rPr lang="cs-CZ" dirty="0"/>
            </a:br>
            <a:r>
              <a:rPr lang="cs-CZ" dirty="0"/>
              <a:t>nemáme jednoho přítele tam,</a:t>
            </a:r>
            <a:br>
              <a:rPr lang="cs-CZ" dirty="0"/>
            </a:br>
            <a:r>
              <a:rPr lang="cs-CZ" dirty="0"/>
              <a:t>starý boj za každým skrývá se mírem,</a:t>
            </a:r>
            <a:br>
              <a:rPr lang="cs-CZ" dirty="0"/>
            </a:br>
            <a:r>
              <a:rPr lang="cs-CZ" dirty="0"/>
              <a:t>soucit a přízeň jsou šalebný klam,</a:t>
            </a:r>
            <a:br>
              <a:rPr lang="cs-CZ" dirty="0"/>
            </a:br>
            <a:r>
              <a:rPr lang="cs-CZ" dirty="0"/>
              <a:t>nevěřme radě, ni chvále ni haně,</a:t>
            </a:r>
            <a:br>
              <a:rPr lang="cs-CZ" dirty="0"/>
            </a:br>
            <a:r>
              <a:rPr lang="cs-CZ" dirty="0"/>
              <a:t>nevěříme pocelu, stisknutí dlaně,</a:t>
            </a:r>
            <a:br>
              <a:rPr lang="cs-CZ" dirty="0"/>
            </a:br>
            <a:r>
              <a:rPr lang="cs-CZ" dirty="0"/>
              <a:t>nevěřme ničemu - všechno je mam.</a:t>
            </a:r>
            <a:br>
              <a:rPr lang="cs-CZ" dirty="0"/>
            </a:br>
            <a:r>
              <a:rPr lang="cs-CZ" dirty="0"/>
              <a:t/>
            </a:r>
            <a:br>
              <a:rPr lang="cs-CZ" dirty="0"/>
            </a:br>
            <a:r>
              <a:rPr lang="cs-CZ" dirty="0"/>
              <a:t>Všude nám hrozí zášť lítého vraha,</a:t>
            </a:r>
            <a:br>
              <a:rPr lang="cs-CZ" dirty="0"/>
            </a:br>
            <a:r>
              <a:rPr lang="cs-CZ" dirty="0"/>
              <a:t>dýku on skrývá i pod vábný kroj,</a:t>
            </a:r>
            <a:br>
              <a:rPr lang="cs-CZ" dirty="0"/>
            </a:br>
            <a:r>
              <a:rPr lang="cs-CZ" dirty="0"/>
              <a:t>zhubit nás věčná mu, jediná snaha,</a:t>
            </a:r>
            <a:br>
              <a:rPr lang="cs-CZ" dirty="0"/>
            </a:br>
            <a:r>
              <a:rPr lang="cs-CZ" dirty="0"/>
              <a:t>proti nám </a:t>
            </a:r>
            <a:r>
              <a:rPr lang="cs-CZ" dirty="0" err="1"/>
              <a:t>svata</a:t>
            </a:r>
            <a:r>
              <a:rPr lang="cs-CZ" dirty="0"/>
              <a:t> mu všeliká zbroj:</a:t>
            </a:r>
            <a:br>
              <a:rPr lang="cs-CZ" dirty="0"/>
            </a:br>
            <a:r>
              <a:rPr lang="cs-CZ" dirty="0"/>
              <a:t>plápolem válečným, osvěty třpytem,</a:t>
            </a:r>
            <a:br>
              <a:rPr lang="cs-CZ" dirty="0"/>
            </a:br>
            <a:r>
              <a:rPr lang="cs-CZ" dirty="0"/>
              <a:t>v násilí zjevném i v úskoku skrytém</a:t>
            </a:r>
            <a:br>
              <a:rPr lang="cs-CZ" dirty="0"/>
            </a:br>
            <a:r>
              <a:rPr lang="cs-CZ" dirty="0"/>
              <a:t>bez klidu vede ten odvěký boj.</a:t>
            </a:r>
          </a:p>
          <a:p>
            <a:pPr marL="0" indent="0">
              <a:buNone/>
            </a:pPr>
            <a:endParaRPr lang="cs-CZ" dirty="0"/>
          </a:p>
        </p:txBody>
      </p:sp>
      <p:sp>
        <p:nvSpPr>
          <p:cNvPr id="4" name="Zástupný symbol pro obsah 3"/>
          <p:cNvSpPr>
            <a:spLocks noGrp="1"/>
          </p:cNvSpPr>
          <p:nvPr>
            <p:ph sz="half" idx="2"/>
          </p:nvPr>
        </p:nvSpPr>
        <p:spPr/>
        <p:txBody>
          <a:bodyPr>
            <a:normAutofit fontScale="62500" lnSpcReduction="20000"/>
          </a:bodyPr>
          <a:lstStyle/>
          <a:p>
            <a:pPr marL="0" indent="0">
              <a:buNone/>
              <a:defRPr/>
            </a:pPr>
            <a:r>
              <a:rPr lang="cs-CZ" b="1" dirty="0"/>
              <a:t>Buď práci čest!</a:t>
            </a:r>
          </a:p>
          <a:p>
            <a:pPr marL="0" indent="0">
              <a:buNone/>
              <a:defRPr/>
            </a:pPr>
            <a:endParaRPr lang="cs-CZ" dirty="0"/>
          </a:p>
          <a:p>
            <a:pPr marL="0" indent="0">
              <a:buNone/>
              <a:defRPr/>
            </a:pPr>
            <a:r>
              <a:rPr lang="cs-CZ" dirty="0"/>
              <a:t>Čest práci každé, která dobro plodí,</a:t>
            </a:r>
            <a:br>
              <a:rPr lang="cs-CZ" dirty="0"/>
            </a:br>
            <a:r>
              <a:rPr lang="cs-CZ" dirty="0"/>
              <a:t>nechť mává kladivem neb řídí pluh,</a:t>
            </a:r>
            <a:br>
              <a:rPr lang="cs-CZ" dirty="0"/>
            </a:br>
            <a:r>
              <a:rPr lang="cs-CZ" dirty="0"/>
              <a:t>ať prachem, blátem lopotně se brodí,</a:t>
            </a:r>
            <a:br>
              <a:rPr lang="cs-CZ" dirty="0"/>
            </a:br>
            <a:r>
              <a:rPr lang="cs-CZ" dirty="0"/>
              <a:t>či perem vzletným ať ji koná duch,</a:t>
            </a:r>
            <a:br>
              <a:rPr lang="cs-CZ" dirty="0"/>
            </a:br>
            <a:r>
              <a:rPr lang="cs-CZ" dirty="0"/>
              <a:t>když vodítkem jí nejsou sobců chtíče</a:t>
            </a:r>
            <a:br>
              <a:rPr lang="cs-CZ" dirty="0"/>
            </a:br>
            <a:r>
              <a:rPr lang="cs-CZ" dirty="0"/>
              <a:t>ni zištná lest —</a:t>
            </a:r>
            <a:br>
              <a:rPr lang="cs-CZ" dirty="0"/>
            </a:br>
            <a:r>
              <a:rPr lang="cs-CZ" dirty="0"/>
              <a:t>té práci péra, pilníku a rýče</a:t>
            </a:r>
            <a:br>
              <a:rPr lang="cs-CZ" dirty="0"/>
            </a:br>
            <a:r>
              <a:rPr lang="cs-CZ" dirty="0"/>
              <a:t>buď stejná čest!</a:t>
            </a:r>
            <a:br>
              <a:rPr lang="cs-CZ" dirty="0"/>
            </a:br>
            <a:r>
              <a:rPr lang="cs-CZ" dirty="0"/>
              <a:t/>
            </a:r>
            <a:br>
              <a:rPr lang="cs-CZ" dirty="0"/>
            </a:br>
            <a:r>
              <a:rPr lang="cs-CZ" dirty="0"/>
              <a:t>Čas lepší smaže mnohé heslo plané,</a:t>
            </a:r>
            <a:br>
              <a:rPr lang="cs-CZ" dirty="0"/>
            </a:br>
            <a:r>
              <a:rPr lang="cs-CZ" dirty="0"/>
              <a:t>jímž nyní září lidstva prapory,</a:t>
            </a:r>
            <a:br>
              <a:rPr lang="cs-CZ" dirty="0"/>
            </a:br>
            <a:r>
              <a:rPr lang="cs-CZ" dirty="0"/>
              <a:t>mír v hádku zásad, věr a stavů skane</a:t>
            </a:r>
            <a:br>
              <a:rPr lang="cs-CZ" dirty="0"/>
            </a:br>
            <a:r>
              <a:rPr lang="cs-CZ" dirty="0"/>
              <a:t>i plemen </a:t>
            </a:r>
            <a:r>
              <a:rPr lang="cs-CZ" dirty="0" err="1"/>
              <a:t>stichnou</a:t>
            </a:r>
            <a:r>
              <a:rPr lang="cs-CZ" dirty="0"/>
              <a:t> hlučné rozpory,</a:t>
            </a:r>
            <a:br>
              <a:rPr lang="cs-CZ" dirty="0"/>
            </a:br>
            <a:r>
              <a:rPr lang="cs-CZ" dirty="0"/>
              <a:t>fanfáry mocných, uhnětených skřeky</a:t>
            </a:r>
            <a:br>
              <a:rPr lang="cs-CZ" dirty="0"/>
            </a:br>
            <a:r>
              <a:rPr lang="cs-CZ" dirty="0"/>
              <a:t>i zbraní chřest —</a:t>
            </a:r>
            <a:br>
              <a:rPr lang="cs-CZ" dirty="0"/>
            </a:br>
            <a:r>
              <a:rPr lang="cs-CZ" dirty="0"/>
              <a:t>však zníti bude všechny příští věky:</a:t>
            </a:r>
            <a:br>
              <a:rPr lang="cs-CZ" dirty="0"/>
            </a:br>
            <a:r>
              <a:rPr lang="cs-CZ" dirty="0"/>
              <a:t>Bud práci čest!</a:t>
            </a:r>
          </a:p>
          <a:p>
            <a:pPr marL="0" indent="0">
              <a:buNone/>
            </a:pPr>
            <a:endParaRPr lang="cs-CZ" dirty="0"/>
          </a:p>
        </p:txBody>
      </p:sp>
    </p:spTree>
    <p:extLst>
      <p:ext uri="{BB962C8B-B14F-4D97-AF65-F5344CB8AC3E}">
        <p14:creationId xmlns:p14="http://schemas.microsoft.com/office/powerpoint/2010/main" val="1132548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1. Parnasismus</a:t>
            </a:r>
            <a:endParaRPr lang="cs-CZ" dirty="0"/>
          </a:p>
        </p:txBody>
      </p:sp>
      <p:sp>
        <p:nvSpPr>
          <p:cNvPr id="3" name="Zástupný symbol pro obsah 2"/>
          <p:cNvSpPr>
            <a:spLocks noGrp="1"/>
          </p:cNvSpPr>
          <p:nvPr>
            <p:ph idx="1"/>
          </p:nvPr>
        </p:nvSpPr>
        <p:spPr/>
        <p:txBody>
          <a:bodyPr>
            <a:normAutofit fontScale="85000" lnSpcReduction="10000"/>
          </a:bodyPr>
          <a:lstStyle/>
          <a:p>
            <a:r>
              <a:rPr lang="cs-CZ" sz="2800" b="1" dirty="0" smtClean="0"/>
              <a:t>Francouzský parnasismus</a:t>
            </a:r>
          </a:p>
          <a:p>
            <a:endParaRPr lang="cs-CZ" dirty="0"/>
          </a:p>
          <a:p>
            <a:pPr marL="274320">
              <a:defRPr/>
            </a:pPr>
            <a:r>
              <a:rPr lang="cs-CZ" b="1" dirty="0"/>
              <a:t>Chronologie: </a:t>
            </a:r>
          </a:p>
          <a:p>
            <a:pPr marL="274320">
              <a:defRPr/>
            </a:pPr>
            <a:r>
              <a:rPr lang="cs-CZ" i="1" dirty="0"/>
              <a:t>Revue </a:t>
            </a:r>
            <a:r>
              <a:rPr lang="cs-CZ" i="1" dirty="0" err="1"/>
              <a:t>fantaisiste</a:t>
            </a:r>
            <a:r>
              <a:rPr lang="cs-CZ" i="1" dirty="0"/>
              <a:t> </a:t>
            </a:r>
            <a:r>
              <a:rPr lang="cs-CZ" dirty="0"/>
              <a:t>(15. února – 15. listopadu 1861)</a:t>
            </a:r>
          </a:p>
          <a:p>
            <a:pPr marL="274320">
              <a:defRPr/>
            </a:pPr>
            <a:r>
              <a:rPr lang="cs-CZ" i="1" dirty="0"/>
              <a:t>Současný Parnas. Sborník nových veršů </a:t>
            </a:r>
            <a:r>
              <a:rPr lang="cs-CZ" dirty="0" smtClean="0"/>
              <a:t>(</a:t>
            </a:r>
            <a:r>
              <a:rPr lang="cs-CZ" dirty="0"/>
              <a:t>3. března – 30. června 1866) – editoři Louis-</a:t>
            </a:r>
            <a:r>
              <a:rPr lang="cs-CZ" dirty="0" err="1"/>
              <a:t>Xavier</a:t>
            </a:r>
            <a:r>
              <a:rPr lang="cs-CZ" dirty="0"/>
              <a:t> de </a:t>
            </a:r>
            <a:r>
              <a:rPr lang="cs-CZ" dirty="0" err="1"/>
              <a:t>Ricard</a:t>
            </a:r>
            <a:r>
              <a:rPr lang="cs-CZ" dirty="0"/>
              <a:t> a </a:t>
            </a:r>
            <a:r>
              <a:rPr lang="cs-CZ" dirty="0" err="1"/>
              <a:t>Catulle</a:t>
            </a:r>
            <a:r>
              <a:rPr lang="cs-CZ" dirty="0"/>
              <a:t> </a:t>
            </a:r>
            <a:r>
              <a:rPr lang="cs-CZ" dirty="0" err="1"/>
              <a:t>Mendès</a:t>
            </a:r>
            <a:r>
              <a:rPr lang="cs-CZ" dirty="0"/>
              <a:t> </a:t>
            </a:r>
          </a:p>
          <a:p>
            <a:pPr marL="274320">
              <a:defRPr/>
            </a:pPr>
            <a:r>
              <a:rPr lang="cs-CZ" i="1" dirty="0"/>
              <a:t>Druhý Parnas </a:t>
            </a:r>
            <a:r>
              <a:rPr lang="cs-CZ" dirty="0"/>
              <a:t>(listopad 1869 – 1871)</a:t>
            </a:r>
          </a:p>
          <a:p>
            <a:pPr marL="274320">
              <a:defRPr/>
            </a:pPr>
            <a:r>
              <a:rPr lang="cs-CZ" i="1" dirty="0"/>
              <a:t>Třetí Parnas </a:t>
            </a:r>
            <a:r>
              <a:rPr lang="cs-CZ" dirty="0"/>
              <a:t>(1876)</a:t>
            </a:r>
          </a:p>
          <a:p>
            <a:pPr marL="274320">
              <a:defRPr/>
            </a:pPr>
            <a:r>
              <a:rPr lang="cs-CZ" b="1" dirty="0" smtClean="0"/>
              <a:t>Bezprostřední předchůdci </a:t>
            </a:r>
            <a:r>
              <a:rPr lang="cs-CZ" b="1" dirty="0"/>
              <a:t>parnasismu </a:t>
            </a:r>
            <a:r>
              <a:rPr lang="cs-CZ" dirty="0"/>
              <a:t>– dvě seskupení:</a:t>
            </a:r>
          </a:p>
          <a:p>
            <a:pPr marL="274320">
              <a:defRPr/>
            </a:pPr>
            <a:r>
              <a:rPr lang="cs-CZ" dirty="0"/>
              <a:t>1. „</a:t>
            </a:r>
            <a:r>
              <a:rPr lang="cs-CZ" b="1" dirty="0"/>
              <a:t>Progresisté</a:t>
            </a:r>
            <a:r>
              <a:rPr lang="cs-CZ" dirty="0"/>
              <a:t>“ – „Chtěli se aktivně účastnit každodenního sociálního a politického boje a měli ambiciózní cíl: radikálně změnit situaci v politice i literatuře.“ (J. </a:t>
            </a:r>
            <a:r>
              <a:rPr lang="cs-CZ" dirty="0" err="1"/>
              <a:t>Fryčer</a:t>
            </a:r>
            <a:r>
              <a:rPr lang="cs-CZ" dirty="0"/>
              <a:t>)</a:t>
            </a:r>
          </a:p>
          <a:p>
            <a:pPr marL="274320">
              <a:defRPr/>
            </a:pPr>
            <a:r>
              <a:rPr lang="cs-CZ" dirty="0"/>
              <a:t>2. „</a:t>
            </a:r>
            <a:r>
              <a:rPr lang="cs-CZ" b="1" dirty="0" err="1"/>
              <a:t>Fantaisisté</a:t>
            </a:r>
            <a:r>
              <a:rPr lang="cs-CZ" dirty="0"/>
              <a:t>“ – „Nezdůrazňovali příliš </a:t>
            </a:r>
            <a:r>
              <a:rPr lang="cs-CZ" dirty="0" smtClean="0"/>
              <a:t>spojitost </a:t>
            </a:r>
            <a:r>
              <a:rPr lang="cs-CZ" dirty="0"/>
              <a:t>literární tvorby s politickou a sociální realitou a vycházeli spíše z představy o nezávislosti umění na společenském vývoji.“ (J. </a:t>
            </a:r>
            <a:r>
              <a:rPr lang="cs-CZ" dirty="0" err="1"/>
              <a:t>Fryčer</a:t>
            </a:r>
            <a:r>
              <a:rPr lang="cs-CZ" dirty="0"/>
              <a:t>)</a:t>
            </a:r>
          </a:p>
          <a:p>
            <a:pPr marL="274320">
              <a:defRPr/>
            </a:pPr>
            <a:endParaRPr lang="cs-CZ" dirty="0"/>
          </a:p>
          <a:p>
            <a:endParaRPr lang="cs-CZ" dirty="0"/>
          </a:p>
        </p:txBody>
      </p:sp>
    </p:spTree>
    <p:extLst>
      <p:ext uri="{BB962C8B-B14F-4D97-AF65-F5344CB8AC3E}">
        <p14:creationId xmlns:p14="http://schemas.microsoft.com/office/powerpoint/2010/main" val="31018352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Ruchovci (Čech, Krásnohorská)</a:t>
            </a:r>
          </a:p>
        </p:txBody>
      </p:sp>
      <p:sp>
        <p:nvSpPr>
          <p:cNvPr id="3" name="Zástupný symbol pro obsah 2"/>
          <p:cNvSpPr>
            <a:spLocks noGrp="1"/>
          </p:cNvSpPr>
          <p:nvPr>
            <p:ph sz="half" idx="1"/>
          </p:nvPr>
        </p:nvSpPr>
        <p:spPr/>
        <p:txBody>
          <a:bodyPr>
            <a:normAutofit fontScale="62500" lnSpcReduction="20000"/>
          </a:bodyPr>
          <a:lstStyle/>
          <a:p>
            <a:pPr marL="0" indent="0">
              <a:buNone/>
            </a:pPr>
            <a:r>
              <a:rPr lang="cs-CZ" b="1" dirty="0" smtClean="0"/>
              <a:t>Písně otroka (1894)</a:t>
            </a:r>
          </a:p>
          <a:p>
            <a:pPr marL="0" indent="0">
              <a:buNone/>
            </a:pPr>
            <a:endParaRPr lang="cs-CZ" b="1" dirty="0" smtClean="0"/>
          </a:p>
          <a:p>
            <a:pPr marL="0" indent="0">
              <a:buNone/>
            </a:pPr>
            <a:r>
              <a:rPr lang="cs-CZ" b="1" dirty="0" smtClean="0"/>
              <a:t>III</a:t>
            </a:r>
            <a:r>
              <a:rPr lang="cs-CZ" b="1" dirty="0"/>
              <a:t>.</a:t>
            </a:r>
          </a:p>
          <a:p>
            <a:pPr marL="0" indent="0">
              <a:buNone/>
            </a:pPr>
            <a:r>
              <a:rPr lang="cs-CZ" dirty="0"/>
              <a:t>Otrokem jsem zplozen,</a:t>
            </a:r>
            <a:br>
              <a:rPr lang="cs-CZ" dirty="0"/>
            </a:br>
            <a:r>
              <a:rPr lang="cs-CZ" dirty="0"/>
              <a:t>otrokyní zrozen,</a:t>
            </a:r>
            <a:br>
              <a:rPr lang="cs-CZ" dirty="0"/>
            </a:br>
            <a:r>
              <a:rPr lang="cs-CZ" dirty="0"/>
              <a:t>kolébavkou býval</a:t>
            </a:r>
            <a:br>
              <a:rPr lang="cs-CZ" dirty="0"/>
            </a:br>
            <a:r>
              <a:rPr lang="cs-CZ" dirty="0"/>
              <a:t>děcku pouta chřest,</a:t>
            </a:r>
            <a:br>
              <a:rPr lang="cs-CZ" dirty="0"/>
            </a:br>
            <a:r>
              <a:rPr lang="cs-CZ" dirty="0"/>
              <a:t>po můj život celý</a:t>
            </a:r>
            <a:br>
              <a:rPr lang="cs-CZ" dirty="0"/>
            </a:br>
            <a:r>
              <a:rPr lang="cs-CZ" dirty="0"/>
              <a:t>okov zrezavělý</a:t>
            </a:r>
            <a:br>
              <a:rPr lang="cs-CZ" dirty="0"/>
            </a:br>
            <a:r>
              <a:rPr lang="cs-CZ" dirty="0"/>
              <a:t>z jitra k noci zníval</a:t>
            </a:r>
            <a:br>
              <a:rPr lang="cs-CZ" dirty="0"/>
            </a:br>
            <a:r>
              <a:rPr lang="cs-CZ" dirty="0"/>
              <a:t>pustinou mých cest.</a:t>
            </a:r>
            <a:br>
              <a:rPr lang="cs-CZ" dirty="0"/>
            </a:br>
            <a:r>
              <a:rPr lang="cs-CZ" dirty="0"/>
              <a:t/>
            </a:r>
            <a:br>
              <a:rPr lang="cs-CZ" dirty="0"/>
            </a:br>
            <a:r>
              <a:rPr lang="cs-CZ" dirty="0"/>
              <a:t>Sotva </a:t>
            </a:r>
            <a:r>
              <a:rPr lang="cs-CZ" dirty="0" err="1"/>
              <a:t>junou</a:t>
            </a:r>
            <a:r>
              <a:rPr lang="cs-CZ" dirty="0"/>
              <a:t> sílu</a:t>
            </a:r>
            <a:br>
              <a:rPr lang="cs-CZ" dirty="0"/>
            </a:br>
            <a:r>
              <a:rPr lang="cs-CZ" dirty="0"/>
              <a:t>ucítil jsem v týlu,</a:t>
            </a:r>
            <a:br>
              <a:rPr lang="cs-CZ" dirty="0"/>
            </a:br>
            <a:r>
              <a:rPr lang="cs-CZ" dirty="0"/>
              <a:t>už mi šíje spjata</a:t>
            </a:r>
            <a:br>
              <a:rPr lang="cs-CZ" dirty="0"/>
            </a:br>
            <a:r>
              <a:rPr lang="cs-CZ" dirty="0"/>
              <a:t>ocelovým jhem,</a:t>
            </a:r>
            <a:br>
              <a:rPr lang="cs-CZ" dirty="0"/>
            </a:br>
            <a:r>
              <a:rPr lang="cs-CZ" dirty="0"/>
              <a:t>učil jsem se shýbat</a:t>
            </a:r>
            <a:br>
              <a:rPr lang="cs-CZ" dirty="0"/>
            </a:br>
            <a:r>
              <a:rPr lang="cs-CZ" dirty="0"/>
              <a:t>nízko vaz a líbat</a:t>
            </a:r>
            <a:br>
              <a:rPr lang="cs-CZ" dirty="0"/>
            </a:br>
            <a:r>
              <a:rPr lang="cs-CZ" dirty="0"/>
              <a:t>důtky svého kata,</a:t>
            </a:r>
            <a:br>
              <a:rPr lang="cs-CZ" dirty="0"/>
            </a:br>
            <a:r>
              <a:rPr lang="cs-CZ" dirty="0"/>
              <a:t>čelem bíti zem.</a:t>
            </a:r>
          </a:p>
          <a:p>
            <a:pPr marL="0" indent="0">
              <a:buNone/>
            </a:pPr>
            <a:endParaRPr lang="cs-CZ" dirty="0"/>
          </a:p>
        </p:txBody>
      </p:sp>
      <p:sp>
        <p:nvSpPr>
          <p:cNvPr id="4" name="Zástupný symbol pro obsah 3"/>
          <p:cNvSpPr>
            <a:spLocks noGrp="1"/>
          </p:cNvSpPr>
          <p:nvPr>
            <p:ph sz="half" idx="2"/>
          </p:nvPr>
        </p:nvSpPr>
        <p:spPr/>
        <p:txBody>
          <a:bodyPr>
            <a:normAutofit fontScale="62500" lnSpcReduction="20000"/>
          </a:bodyPr>
          <a:lstStyle/>
          <a:p>
            <a:pPr marL="0" indent="0">
              <a:buNone/>
            </a:pPr>
            <a:endParaRPr lang="cs-CZ" b="1" dirty="0" smtClean="0"/>
          </a:p>
          <a:p>
            <a:pPr marL="0" indent="0">
              <a:buNone/>
            </a:pPr>
            <a:endParaRPr lang="cs-CZ" b="1" dirty="0"/>
          </a:p>
          <a:p>
            <a:pPr marL="0" indent="0">
              <a:buNone/>
            </a:pPr>
            <a:r>
              <a:rPr lang="cs-CZ" b="1" dirty="0" smtClean="0"/>
              <a:t>XV</a:t>
            </a:r>
            <a:r>
              <a:rPr lang="cs-CZ" b="1" dirty="0"/>
              <a:t>.</a:t>
            </a:r>
          </a:p>
          <a:p>
            <a:pPr marL="0" indent="0">
              <a:buNone/>
            </a:pPr>
            <a:r>
              <a:rPr lang="cs-CZ" dirty="0"/>
              <a:t>A za jednou se mému zjevil oku</a:t>
            </a:r>
            <a:br>
              <a:rPr lang="cs-CZ" dirty="0"/>
            </a:br>
            <a:r>
              <a:rPr lang="cs-CZ" dirty="0"/>
              <a:t>zjev krásy kouzelné. Ve travin klínu</a:t>
            </a:r>
            <a:br>
              <a:rPr lang="cs-CZ" dirty="0"/>
            </a:br>
            <a:r>
              <a:rPr lang="cs-CZ" dirty="0"/>
              <a:t>pod stromem spala děvice a kol</a:t>
            </a:r>
            <a:br>
              <a:rPr lang="cs-CZ" dirty="0"/>
            </a:br>
            <a:r>
              <a:rPr lang="cs-CZ" dirty="0"/>
              <a:t>směs úpon květných skláněla se v </a:t>
            </a:r>
            <a:r>
              <a:rPr lang="cs-CZ" dirty="0" err="1"/>
              <a:t>dol</a:t>
            </a:r>
            <a:r>
              <a:rPr lang="cs-CZ" dirty="0"/>
              <a:t/>
            </a:r>
            <a:br>
              <a:rPr lang="cs-CZ" dirty="0"/>
            </a:br>
            <a:r>
              <a:rPr lang="cs-CZ" dirty="0"/>
              <a:t>jak třásně zářivého baldachýnu,</a:t>
            </a:r>
            <a:br>
              <a:rPr lang="cs-CZ" dirty="0"/>
            </a:br>
            <a:r>
              <a:rPr lang="cs-CZ" dirty="0"/>
              <a:t>jak padající květů bystřiny,</a:t>
            </a:r>
            <a:br>
              <a:rPr lang="cs-CZ" dirty="0"/>
            </a:br>
            <a:r>
              <a:rPr lang="cs-CZ" dirty="0"/>
              <a:t>jak dštící safíry a rubíny.</a:t>
            </a:r>
            <a:br>
              <a:rPr lang="cs-CZ" dirty="0"/>
            </a:br>
            <a:r>
              <a:rPr lang="cs-CZ" dirty="0"/>
              <a:t>A chvějícím se lehkým předivem</a:t>
            </a:r>
            <a:br>
              <a:rPr lang="cs-CZ" dirty="0"/>
            </a:br>
            <a:r>
              <a:rPr lang="cs-CZ" dirty="0"/>
              <a:t>těch </a:t>
            </a:r>
            <a:r>
              <a:rPr lang="cs-CZ" dirty="0" err="1"/>
              <a:t>různobarvých</a:t>
            </a:r>
            <a:r>
              <a:rPr lang="cs-CZ" dirty="0"/>
              <a:t> zvonců </a:t>
            </a:r>
            <a:r>
              <a:rPr lang="cs-CZ" dirty="0" err="1"/>
              <a:t>paprsk</a:t>
            </a:r>
            <a:r>
              <a:rPr lang="cs-CZ" dirty="0"/>
              <a:t> </a:t>
            </a:r>
            <a:r>
              <a:rPr lang="cs-CZ" dirty="0" smtClean="0"/>
              <a:t>				      ranní</a:t>
            </a:r>
            <a:r>
              <a:rPr lang="cs-CZ" dirty="0"/>
              <a:t/>
            </a:r>
            <a:br>
              <a:rPr lang="cs-CZ" dirty="0"/>
            </a:br>
            <a:r>
              <a:rPr lang="cs-CZ" dirty="0"/>
              <a:t>sem vnikal v polosvitu měnivém,</a:t>
            </a:r>
            <a:br>
              <a:rPr lang="cs-CZ" dirty="0"/>
            </a:br>
            <a:r>
              <a:rPr lang="cs-CZ" dirty="0"/>
              <a:t>že mihotavých světel, stínů hraní</a:t>
            </a:r>
            <a:br>
              <a:rPr lang="cs-CZ" dirty="0"/>
            </a:br>
            <a:r>
              <a:rPr lang="cs-CZ" dirty="0"/>
              <a:t>po sličné podobě, to jemné tělo</a:t>
            </a:r>
            <a:br>
              <a:rPr lang="cs-CZ" dirty="0"/>
            </a:br>
            <a:r>
              <a:rPr lang="cs-CZ" dirty="0"/>
              <a:t>v pel pohádkových vidin </a:t>
            </a:r>
            <a:r>
              <a:rPr lang="cs-CZ" dirty="0" err="1"/>
              <a:t>obláčelo</a:t>
            </a:r>
            <a:r>
              <a:rPr lang="cs-CZ" dirty="0"/>
              <a:t>.</a:t>
            </a:r>
          </a:p>
          <a:p>
            <a:pPr marL="0" indent="0">
              <a:buNone/>
            </a:pPr>
            <a:endParaRPr lang="cs-CZ" dirty="0"/>
          </a:p>
        </p:txBody>
      </p:sp>
    </p:spTree>
    <p:extLst>
      <p:ext uri="{BB962C8B-B14F-4D97-AF65-F5344CB8AC3E}">
        <p14:creationId xmlns:p14="http://schemas.microsoft.com/office/powerpoint/2010/main" val="33010612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a:t>2. Ruchovci (Čech, Krásnohorská)</a:t>
            </a:r>
          </a:p>
        </p:txBody>
      </p:sp>
      <p:sp>
        <p:nvSpPr>
          <p:cNvPr id="6" name="Zástupný symbol pro obsah 5"/>
          <p:cNvSpPr>
            <a:spLocks noGrp="1"/>
          </p:cNvSpPr>
          <p:nvPr>
            <p:ph idx="1"/>
          </p:nvPr>
        </p:nvSpPr>
        <p:spPr/>
        <p:txBody>
          <a:bodyPr>
            <a:normAutofit fontScale="70000" lnSpcReduction="20000"/>
          </a:bodyPr>
          <a:lstStyle/>
          <a:p>
            <a:pPr marL="0" indent="0">
              <a:buNone/>
              <a:defRPr/>
            </a:pPr>
            <a:r>
              <a:rPr lang="cs-CZ" b="1" dirty="0">
                <a:cs typeface="Times New Roman" panose="02020603050405020304" pitchFamily="18" charset="0"/>
              </a:rPr>
              <a:t>Pravý výlet pana Broučka do Měsíce (1888)</a:t>
            </a:r>
          </a:p>
          <a:p>
            <a:pPr marL="0" indent="0">
              <a:buNone/>
              <a:defRPr/>
            </a:pPr>
            <a:endParaRPr lang="cs-CZ" dirty="0">
              <a:cs typeface="Times New Roman" panose="02020603050405020304" pitchFamily="18" charset="0"/>
            </a:endParaRPr>
          </a:p>
          <a:p>
            <a:pPr marL="0" indent="0">
              <a:buNone/>
              <a:defRPr/>
            </a:pPr>
            <a:r>
              <a:rPr lang="cs-CZ" dirty="0">
                <a:cs typeface="Times New Roman" panose="02020603050405020304" pitchFamily="18" charset="0"/>
              </a:rPr>
              <a:t>„Jez tedy prozatím kořínky měsíčních bylin."</a:t>
            </a:r>
          </a:p>
          <a:p>
            <a:pPr marL="0" indent="0">
              <a:buNone/>
              <a:defRPr/>
            </a:pPr>
            <a:r>
              <a:rPr lang="cs-CZ" dirty="0">
                <a:cs typeface="Times New Roman" panose="02020603050405020304" pitchFamily="18" charset="0"/>
              </a:rPr>
              <a:t>„Prosím Vás, už přestaňte! Kořínky! Těmi živili se leda poustevníci za starých časů a kdož ví ještě, jaké to byly kořínky! A bez krůpěje piva! Polykat rosu jako rosnička. Pane na nebesích!"</a:t>
            </a:r>
          </a:p>
          <a:p>
            <a:pPr marL="0" indent="0">
              <a:buNone/>
              <a:defRPr/>
            </a:pPr>
            <a:r>
              <a:rPr lang="cs-CZ" dirty="0">
                <a:cs typeface="Times New Roman" panose="02020603050405020304" pitchFamily="18" charset="0"/>
              </a:rPr>
              <a:t>„A což vy </a:t>
            </a:r>
            <a:r>
              <a:rPr lang="cs-CZ" dirty="0" smtClean="0">
                <a:cs typeface="Times New Roman" panose="02020603050405020304" pitchFamily="18" charset="0"/>
              </a:rPr>
              <a:t>pozemšťané </a:t>
            </a:r>
            <a:r>
              <a:rPr lang="cs-CZ" dirty="0">
                <a:cs typeface="Times New Roman" panose="02020603050405020304" pitchFamily="18" charset="0"/>
              </a:rPr>
              <a:t>neživíte se bylinami?"</a:t>
            </a:r>
          </a:p>
          <a:p>
            <a:pPr marL="0" indent="0">
              <a:buNone/>
              <a:defRPr/>
            </a:pPr>
            <a:r>
              <a:rPr lang="cs-CZ" dirty="0">
                <a:cs typeface="Times New Roman" panose="02020603050405020304" pitchFamily="18" charset="0"/>
              </a:rPr>
              <a:t>„Leda blázniví vegetariáni! My ostatní </a:t>
            </a:r>
            <a:r>
              <a:rPr lang="cs-CZ" dirty="0" smtClean="0">
                <a:cs typeface="Times New Roman" panose="02020603050405020304" pitchFamily="18" charset="0"/>
              </a:rPr>
              <a:t>rozumní </a:t>
            </a:r>
            <a:r>
              <a:rPr lang="cs-CZ" dirty="0">
                <a:cs typeface="Times New Roman" panose="02020603050405020304" pitchFamily="18" charset="0"/>
              </a:rPr>
              <a:t>lidé jíme maso —"</a:t>
            </a:r>
          </a:p>
          <a:p>
            <a:pPr marL="0" indent="0">
              <a:buNone/>
              <a:defRPr/>
            </a:pPr>
            <a:r>
              <a:rPr lang="cs-CZ" dirty="0">
                <a:cs typeface="Times New Roman" panose="02020603050405020304" pitchFamily="18" charset="0"/>
              </a:rPr>
              <a:t>„Maso?" zděsil se Blankytný.</a:t>
            </a:r>
          </a:p>
          <a:p>
            <a:pPr marL="0" indent="0">
              <a:buNone/>
              <a:defRPr/>
            </a:pPr>
            <a:r>
              <a:rPr lang="cs-CZ" dirty="0">
                <a:cs typeface="Times New Roman" panose="02020603050405020304" pitchFamily="18" charset="0"/>
              </a:rPr>
              <a:t>Což se tak lekáte? Snad nemyslíte, že lidské maso? Jíme jen maso skopců, </a:t>
            </a:r>
            <a:r>
              <a:rPr lang="cs-CZ" dirty="0" smtClean="0">
                <a:cs typeface="Times New Roman" panose="02020603050405020304" pitchFamily="18" charset="0"/>
              </a:rPr>
              <a:t>telat -"</a:t>
            </a:r>
            <a:endParaRPr lang="cs-CZ" dirty="0">
              <a:cs typeface="Times New Roman" panose="02020603050405020304" pitchFamily="18" charset="0"/>
            </a:endParaRPr>
          </a:p>
          <a:p>
            <a:pPr marL="0" indent="0">
              <a:buNone/>
              <a:defRPr/>
            </a:pPr>
            <a:r>
              <a:rPr lang="cs-CZ" dirty="0">
                <a:cs typeface="Times New Roman" panose="02020603050405020304" pitchFamily="18" charset="0"/>
              </a:rPr>
              <a:t>„Hrozné! Vy tedy bez lítosti vraždíte, trháte a hltáte živé tvory boží, kteří s vámi </a:t>
            </a:r>
            <a:r>
              <a:rPr lang="cs-CZ" dirty="0" smtClean="0">
                <a:cs typeface="Times New Roman" panose="02020603050405020304" pitchFamily="18" charset="0"/>
              </a:rPr>
              <a:t>obývají </a:t>
            </a:r>
            <a:r>
              <a:rPr lang="cs-CZ" dirty="0">
                <a:cs typeface="Times New Roman" panose="02020603050405020304" pitchFamily="18" charset="0"/>
              </a:rPr>
              <a:t>zemi? Děláte ze svých těl živé jejich hroby? Je-li možné, aby vesmír snášel v lůně svém planetu, potřísněnou </a:t>
            </a:r>
            <a:r>
              <a:rPr lang="cs-CZ" dirty="0" err="1">
                <a:cs typeface="Times New Roman" panose="02020603050405020304" pitchFamily="18" charset="0"/>
              </a:rPr>
              <a:t>kanibalstvim</a:t>
            </a:r>
            <a:r>
              <a:rPr lang="cs-CZ" dirty="0">
                <a:cs typeface="Times New Roman" panose="02020603050405020304" pitchFamily="18" charset="0"/>
              </a:rPr>
              <a:t> tak ohavným! — A tohle je tedy zabité zvíře?" doložil s posuňkem hrůzy a ošklivosti ukazuje nohou na zbytek párku, jejž Brouček prve leknutím na podlahu upustil.</a:t>
            </a:r>
          </a:p>
          <a:p>
            <a:pPr marL="0" indent="0">
              <a:buNone/>
              <a:defRPr/>
            </a:pPr>
            <a:r>
              <a:rPr lang="cs-CZ" dirty="0">
                <a:cs typeface="Times New Roman" panose="02020603050405020304" pitchFamily="18" charset="0"/>
              </a:rPr>
              <a:t>„Zvíře!" zasmál se zuřivě </a:t>
            </a:r>
            <a:r>
              <a:rPr lang="cs-CZ" dirty="0" smtClean="0">
                <a:cs typeface="Times New Roman" panose="02020603050405020304" pitchFamily="18" charset="0"/>
              </a:rPr>
              <a:t>pozemšťan</a:t>
            </a:r>
            <a:r>
              <a:rPr lang="cs-CZ" dirty="0">
                <a:cs typeface="Times New Roman" panose="02020603050405020304" pitchFamily="18" charset="0"/>
              </a:rPr>
              <a:t>. „Jest to prostě maso prasečí, rozsekané na </a:t>
            </a:r>
            <a:r>
              <a:rPr lang="cs-CZ" dirty="0" err="1">
                <a:cs typeface="Times New Roman" panose="02020603050405020304" pitchFamily="18" charset="0"/>
              </a:rPr>
              <a:t>drobno</a:t>
            </a:r>
            <a:r>
              <a:rPr lang="cs-CZ" dirty="0">
                <a:cs typeface="Times New Roman" panose="02020603050405020304" pitchFamily="18" charset="0"/>
              </a:rPr>
              <a:t> a nabité do čistě vypraného střeva, které —"</a:t>
            </a:r>
          </a:p>
          <a:p>
            <a:pPr marL="0" indent="0">
              <a:buNone/>
              <a:defRPr/>
            </a:pPr>
            <a:r>
              <a:rPr lang="cs-CZ" dirty="0">
                <a:cs typeface="Times New Roman" panose="02020603050405020304" pitchFamily="18" charset="0"/>
              </a:rPr>
              <a:t>Nedomluvil. </a:t>
            </a:r>
            <a:r>
              <a:rPr lang="cs-CZ" dirty="0" err="1" smtClean="0">
                <a:cs typeface="Times New Roman" panose="02020603050405020304" pitchFamily="18" charset="0"/>
              </a:rPr>
              <a:t>Blankvtný</a:t>
            </a:r>
            <a:r>
              <a:rPr lang="cs-CZ" dirty="0" smtClean="0">
                <a:cs typeface="Times New Roman" panose="02020603050405020304" pitchFamily="18" charset="0"/>
              </a:rPr>
              <a:t> </a:t>
            </a:r>
            <a:r>
              <a:rPr lang="cs-CZ" dirty="0">
                <a:cs typeface="Times New Roman" panose="02020603050405020304" pitchFamily="18" charset="0"/>
              </a:rPr>
              <a:t>klesl ve mdlobách in podlahu. Otrlejší malíř s </a:t>
            </a:r>
            <a:r>
              <a:rPr lang="cs-CZ" dirty="0" smtClean="0">
                <a:cs typeface="Times New Roman" panose="02020603050405020304" pitchFamily="18" charset="0"/>
              </a:rPr>
              <a:t>výkřikem </a:t>
            </a:r>
            <a:r>
              <a:rPr lang="cs-CZ" dirty="0">
                <a:cs typeface="Times New Roman" panose="02020603050405020304" pitchFamily="18" charset="0"/>
              </a:rPr>
              <a:t>zděšení poklekl nad ním a snažil se </a:t>
            </a:r>
            <a:r>
              <a:rPr lang="cs-CZ" dirty="0" smtClean="0">
                <a:cs typeface="Times New Roman" panose="02020603050405020304" pitchFamily="18" charset="0"/>
              </a:rPr>
              <a:t>vzkřísit </a:t>
            </a:r>
            <a:r>
              <a:rPr lang="cs-CZ" dirty="0">
                <a:cs typeface="Times New Roman" panose="02020603050405020304" pitchFamily="18" charset="0"/>
              </a:rPr>
              <a:t>ubohého.</a:t>
            </a:r>
          </a:p>
          <a:p>
            <a:pPr marL="0" indent="0">
              <a:buNone/>
            </a:pPr>
            <a:endParaRPr lang="cs-CZ" dirty="0"/>
          </a:p>
        </p:txBody>
      </p:sp>
    </p:spTree>
    <p:extLst>
      <p:ext uri="{BB962C8B-B14F-4D97-AF65-F5344CB8AC3E}">
        <p14:creationId xmlns:p14="http://schemas.microsoft.com/office/powerpoint/2010/main" val="31133104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a:t>2. Ruchovci (Čech, Krásnohorská)</a:t>
            </a:r>
          </a:p>
        </p:txBody>
      </p:sp>
      <p:sp>
        <p:nvSpPr>
          <p:cNvPr id="6" name="Zástupný symbol pro obsah 5"/>
          <p:cNvSpPr>
            <a:spLocks noGrp="1"/>
          </p:cNvSpPr>
          <p:nvPr>
            <p:ph idx="1"/>
          </p:nvPr>
        </p:nvSpPr>
        <p:spPr/>
        <p:txBody>
          <a:bodyPr>
            <a:normAutofit fontScale="77500" lnSpcReduction="20000"/>
          </a:bodyPr>
          <a:lstStyle/>
          <a:p>
            <a:pPr marL="0" indent="0">
              <a:buNone/>
              <a:defRPr/>
            </a:pPr>
            <a:r>
              <a:rPr lang="cs-CZ" b="1" dirty="0" smtClean="0">
                <a:cs typeface="Times New Roman" panose="02020603050405020304" pitchFamily="18" charset="0"/>
              </a:rPr>
              <a:t>Pravý výlet pana Broučka do Měsíce (1888)</a:t>
            </a:r>
          </a:p>
          <a:p>
            <a:pPr marL="0" indent="0">
              <a:buNone/>
              <a:defRPr/>
            </a:pPr>
            <a:endParaRPr lang="cs-CZ" dirty="0">
              <a:cs typeface="Times New Roman" panose="02020603050405020304" pitchFamily="18" charset="0"/>
            </a:endParaRPr>
          </a:p>
          <a:p>
            <a:pPr marL="45720" indent="0">
              <a:buNone/>
              <a:defRPr/>
            </a:pPr>
            <a:r>
              <a:rPr lang="cs-CZ" dirty="0"/>
              <a:t>Slovník </a:t>
            </a:r>
            <a:r>
              <a:rPr lang="cs-CZ" dirty="0" err="1"/>
              <a:t>měsíčtiny</a:t>
            </a:r>
            <a:r>
              <a:rPr lang="cs-CZ" dirty="0"/>
              <a:t> vymýtil množství slov v pozemské češtině obyčejných, klada místo nich slova méně obvyklá neb docela nezvyklá, nebo všelijak je popisuje. Tak například neříká se v </a:t>
            </a:r>
            <a:r>
              <a:rPr lang="cs-CZ" dirty="0" err="1"/>
              <a:t>měsíčtině</a:t>
            </a:r>
            <a:r>
              <a:rPr lang="cs-CZ" dirty="0"/>
              <a:t> nikdy prostě „oko“, nýbrž „zor“ nebo „hled“ (při ženských zhusta „hvězdička“ nebo „pomněnka“ – užívání některých slov výhradně při krásném pohlaví je také charakteristickým znakem </a:t>
            </a:r>
            <a:r>
              <a:rPr lang="cs-CZ" dirty="0" err="1"/>
              <a:t>měsíčtiny</a:t>
            </a:r>
            <a:r>
              <a:rPr lang="cs-CZ" dirty="0"/>
              <a:t>!); ne „ústa“, ale „</a:t>
            </a:r>
            <a:r>
              <a:rPr lang="cs-CZ" dirty="0" err="1"/>
              <a:t>rtové</a:t>
            </a:r>
            <a:r>
              <a:rPr lang="cs-CZ" dirty="0"/>
              <a:t>“ (při ženských „maliny“ nebo „korály“); ne „zuby“, ale „šňůry perel“; ne „vlasy“, nýbrž jen „kadeře“, „kštice“, „čupřiny“, „temná mračna“, „zlatý déšť“; [...] Neříká se nikdy „dcera“, „hosta“, „dereš“, „šeptají“, „může“, „plane“, nýbrž „</a:t>
            </a:r>
            <a:r>
              <a:rPr lang="cs-CZ" dirty="0" err="1"/>
              <a:t>dci</a:t>
            </a:r>
            <a:r>
              <a:rPr lang="cs-CZ" dirty="0"/>
              <a:t>“, „hostě“, „</a:t>
            </a:r>
            <a:r>
              <a:rPr lang="cs-CZ" dirty="0" err="1"/>
              <a:t>déreš</a:t>
            </a:r>
            <a:r>
              <a:rPr lang="cs-CZ" dirty="0"/>
              <a:t>“, „</a:t>
            </a:r>
            <a:r>
              <a:rPr lang="cs-CZ" dirty="0" err="1"/>
              <a:t>šepcí</a:t>
            </a:r>
            <a:r>
              <a:rPr lang="cs-CZ" dirty="0"/>
              <a:t>“, „</a:t>
            </a:r>
            <a:r>
              <a:rPr lang="cs-CZ" dirty="0" err="1"/>
              <a:t>můž</a:t>
            </a:r>
            <a:r>
              <a:rPr lang="cs-CZ" dirty="0"/>
              <a:t>“, „plaje“ nebo „plá“. – Co konečně stavby vět se týče, řídí se měsíční čeština pravidlem, že sluší přirozený slovosled roztrhati a </a:t>
            </a:r>
            <a:r>
              <a:rPr lang="cs-CZ" dirty="0" err="1"/>
              <a:t>přemetati</a:t>
            </a:r>
            <a:r>
              <a:rPr lang="cs-CZ" dirty="0"/>
              <a:t> tak, aby stálo práci co možná největší, shledati ty kusy opět dohromady a vypátrati pravý jejich smysl. Vhodným příkladem bude měsíční věta: „Po vysoké kmitavý věčné před starého chrámu oltářem lampy svit, plaché do pestrých metaje </a:t>
            </a:r>
            <a:r>
              <a:rPr lang="cs-CZ" dirty="0" err="1"/>
              <a:t>gótických</a:t>
            </a:r>
            <a:r>
              <a:rPr lang="cs-CZ" dirty="0"/>
              <a:t> oken květů paprsky, soumrakem se potácel klenbě.“ – Zdá se vůbec, že jest hlavní snahou Měsíčanů mluviti a psáti tak, aby jim posluchač a čtenář rozuměl co nejméně.</a:t>
            </a:r>
          </a:p>
          <a:p>
            <a:pPr marL="0" indent="0">
              <a:buNone/>
            </a:pPr>
            <a:endParaRPr lang="cs-CZ" dirty="0"/>
          </a:p>
        </p:txBody>
      </p:sp>
    </p:spTree>
    <p:extLst>
      <p:ext uri="{BB962C8B-B14F-4D97-AF65-F5344CB8AC3E}">
        <p14:creationId xmlns:p14="http://schemas.microsoft.com/office/powerpoint/2010/main" val="1053050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2. Ruchovci (Čech, Krásnohorská)</a:t>
            </a:r>
          </a:p>
        </p:txBody>
      </p:sp>
      <p:sp>
        <p:nvSpPr>
          <p:cNvPr id="5" name="Zástupný symbol pro obsah 4"/>
          <p:cNvSpPr>
            <a:spLocks noGrp="1"/>
          </p:cNvSpPr>
          <p:nvPr>
            <p:ph sz="half" idx="1"/>
          </p:nvPr>
        </p:nvSpPr>
        <p:spPr/>
        <p:txBody>
          <a:bodyPr>
            <a:normAutofit fontScale="85000" lnSpcReduction="20000"/>
          </a:bodyPr>
          <a:lstStyle/>
          <a:p>
            <a:pPr marL="0" indent="0">
              <a:buNone/>
            </a:pPr>
            <a:r>
              <a:rPr lang="cs-CZ" b="1" dirty="0" smtClean="0"/>
              <a:t>Eliška Krásnohorská (1847–1926)</a:t>
            </a:r>
          </a:p>
          <a:p>
            <a:pPr marL="274320">
              <a:defRPr/>
            </a:pPr>
            <a:r>
              <a:rPr lang="cs-CZ" dirty="0" smtClean="0"/>
              <a:t>Spisovatelka, literární kritička, libretistka, překladatelka, představitelka ženského emancipačního hnutí (založila první soukromé dívčí gymnázium Minerva) </a:t>
            </a:r>
            <a:endParaRPr lang="cs-CZ" dirty="0"/>
          </a:p>
          <a:p>
            <a:pPr marL="274320">
              <a:defRPr/>
            </a:pPr>
            <a:r>
              <a:rPr lang="cs-CZ" dirty="0" smtClean="0"/>
              <a:t>Kvůli bolestivé nemoci pohybového aparátu se nikdy nevdala, celý svůj život zasvětila národu a literatuře</a:t>
            </a:r>
            <a:endParaRPr lang="cs-CZ" dirty="0"/>
          </a:p>
        </p:txBody>
      </p:sp>
      <p:pic>
        <p:nvPicPr>
          <p:cNvPr id="7" name="Zástupný symbol pro obsah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508104" y="2132856"/>
            <a:ext cx="2448272" cy="3672408"/>
          </a:xfrm>
        </p:spPr>
      </p:pic>
    </p:spTree>
    <p:extLst>
      <p:ext uri="{BB962C8B-B14F-4D97-AF65-F5344CB8AC3E}">
        <p14:creationId xmlns:p14="http://schemas.microsoft.com/office/powerpoint/2010/main" val="27105025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a:t>2. Ruchovci (Čech, Krásnohorská)</a:t>
            </a:r>
          </a:p>
        </p:txBody>
      </p:sp>
      <p:sp>
        <p:nvSpPr>
          <p:cNvPr id="6" name="Zástupný symbol pro obsah 5"/>
          <p:cNvSpPr>
            <a:spLocks noGrp="1"/>
          </p:cNvSpPr>
          <p:nvPr>
            <p:ph idx="1"/>
          </p:nvPr>
        </p:nvSpPr>
        <p:spPr/>
        <p:txBody>
          <a:bodyPr/>
          <a:lstStyle/>
          <a:p>
            <a:pPr marL="0" indent="0">
              <a:buNone/>
            </a:pPr>
            <a:r>
              <a:rPr lang="cs-CZ" b="1" dirty="0" smtClean="0"/>
              <a:t>Chodská (Ze Šumavy, 1873)</a:t>
            </a:r>
          </a:p>
          <a:p>
            <a:pPr marL="0" indent="0">
              <a:buNone/>
            </a:pPr>
            <a:endParaRPr lang="cs-CZ" dirty="0" smtClean="0"/>
          </a:p>
          <a:p>
            <a:pPr marL="0" indent="0">
              <a:buNone/>
            </a:pPr>
            <a:r>
              <a:rPr lang="cs-CZ" dirty="0" smtClean="0"/>
              <a:t>Leží </a:t>
            </a:r>
            <a:r>
              <a:rPr lang="cs-CZ" dirty="0"/>
              <a:t>mraky vrané, leží nad </a:t>
            </a:r>
            <a:r>
              <a:rPr lang="cs-CZ" dirty="0" err="1"/>
              <a:t>Čerchovy</a:t>
            </a:r>
            <a:r>
              <a:rPr lang="cs-CZ" dirty="0"/>
              <a:t>;</a:t>
            </a:r>
            <a:br>
              <a:rPr lang="cs-CZ" dirty="0"/>
            </a:br>
            <a:r>
              <a:rPr lang="cs-CZ" dirty="0" err="1"/>
              <a:t>hu</a:t>
            </a:r>
            <a:r>
              <a:rPr lang="cs-CZ" dirty="0"/>
              <a:t>! to v lese </a:t>
            </a:r>
            <a:r>
              <a:rPr lang="cs-CZ" dirty="0" err="1"/>
              <a:t>vstanú</a:t>
            </a:r>
            <a:r>
              <a:rPr lang="cs-CZ" dirty="0"/>
              <a:t> všecky noční sovy!</a:t>
            </a:r>
            <a:br>
              <a:rPr lang="cs-CZ" dirty="0"/>
            </a:br>
            <a:r>
              <a:rPr lang="cs-CZ" dirty="0"/>
              <a:t>Nad horami chmurno, pod horami </a:t>
            </a:r>
            <a:r>
              <a:rPr lang="cs-CZ" dirty="0" err="1"/>
              <a:t>mhlivo</a:t>
            </a:r>
            <a:r>
              <a:rPr lang="cs-CZ" dirty="0"/>
              <a:t/>
            </a:r>
            <a:br>
              <a:rPr lang="cs-CZ" dirty="0"/>
            </a:br>
            <a:r>
              <a:rPr lang="cs-CZ" dirty="0"/>
              <a:t>co to </a:t>
            </a:r>
            <a:r>
              <a:rPr lang="cs-CZ" dirty="0" err="1"/>
              <a:t>náše</a:t>
            </a:r>
            <a:r>
              <a:rPr lang="cs-CZ" dirty="0"/>
              <a:t> slunce, co </a:t>
            </a:r>
            <a:r>
              <a:rPr lang="cs-CZ" dirty="0" err="1"/>
              <a:t>huž</a:t>
            </a:r>
            <a:r>
              <a:rPr lang="cs-CZ" dirty="0"/>
              <a:t> není živo?</a:t>
            </a:r>
            <a:br>
              <a:rPr lang="cs-CZ" dirty="0"/>
            </a:br>
            <a:r>
              <a:rPr lang="cs-CZ" dirty="0"/>
              <a:t>Do Němec nám zašlo, jinudy nám vyjde,</a:t>
            </a:r>
            <a:br>
              <a:rPr lang="cs-CZ" dirty="0"/>
            </a:br>
            <a:r>
              <a:rPr lang="cs-CZ" dirty="0"/>
              <a:t>z Němec k nám jen </a:t>
            </a:r>
            <a:r>
              <a:rPr lang="cs-CZ" dirty="0" err="1"/>
              <a:t>búřka</a:t>
            </a:r>
            <a:r>
              <a:rPr lang="cs-CZ" dirty="0"/>
              <a:t>, zle ha vojna přijde;</a:t>
            </a:r>
            <a:br>
              <a:rPr lang="cs-CZ" dirty="0"/>
            </a:br>
            <a:r>
              <a:rPr lang="cs-CZ" dirty="0"/>
              <a:t>přijde jako šelma v krvelačném chvatu,</a:t>
            </a:r>
            <a:br>
              <a:rPr lang="cs-CZ" dirty="0"/>
            </a:br>
            <a:r>
              <a:rPr lang="cs-CZ" dirty="0" err="1"/>
              <a:t>kýž</a:t>
            </a:r>
            <a:r>
              <a:rPr lang="cs-CZ" dirty="0"/>
              <a:t> ty černé lesy cestu k nám jí </a:t>
            </a:r>
            <a:r>
              <a:rPr lang="cs-CZ" dirty="0" err="1"/>
              <a:t>zmatú</a:t>
            </a:r>
            <a:r>
              <a:rPr lang="cs-CZ" dirty="0"/>
              <a:t>!</a:t>
            </a:r>
            <a:br>
              <a:rPr lang="cs-CZ" dirty="0"/>
            </a:br>
            <a:r>
              <a:rPr lang="cs-CZ" dirty="0"/>
              <a:t>Přijde jako moře v rozkaceném běhu,</a:t>
            </a:r>
            <a:br>
              <a:rPr lang="cs-CZ" dirty="0"/>
            </a:br>
            <a:r>
              <a:rPr lang="cs-CZ" dirty="0"/>
              <a:t>hale pevné hory najde místo břehu. </a:t>
            </a:r>
          </a:p>
        </p:txBody>
      </p:sp>
    </p:spTree>
    <p:extLst>
      <p:ext uri="{BB962C8B-B14F-4D97-AF65-F5344CB8AC3E}">
        <p14:creationId xmlns:p14="http://schemas.microsoft.com/office/powerpoint/2010/main" val="9704138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Ruchovci (Čech, Krásnohorská)</a:t>
            </a:r>
          </a:p>
        </p:txBody>
      </p:sp>
      <p:sp>
        <p:nvSpPr>
          <p:cNvPr id="3" name="Zástupný symbol pro obsah 2"/>
          <p:cNvSpPr>
            <a:spLocks noGrp="1"/>
          </p:cNvSpPr>
          <p:nvPr>
            <p:ph idx="1"/>
          </p:nvPr>
        </p:nvSpPr>
        <p:spPr/>
        <p:txBody>
          <a:bodyPr/>
          <a:lstStyle/>
          <a:p>
            <a:pPr marL="0" indent="0">
              <a:buNone/>
            </a:pPr>
            <a:r>
              <a:rPr lang="cs-CZ" dirty="0"/>
              <a:t>Bedřich Smetana – Eliška Krásnohorská: Skřivánčí píseň (Hubička, 1876)</a:t>
            </a:r>
          </a:p>
          <a:p>
            <a:pPr marL="0" indent="0">
              <a:buNone/>
            </a:pPr>
            <a:endParaRPr lang="cs-CZ" dirty="0">
              <a:hlinkClick r:id="rId2"/>
            </a:endParaRPr>
          </a:p>
          <a:p>
            <a:pPr marL="0" indent="0">
              <a:buNone/>
            </a:pPr>
            <a:r>
              <a:rPr lang="cs-CZ" dirty="0" smtClean="0">
                <a:hlinkClick r:id="rId2"/>
              </a:rPr>
              <a:t>https</a:t>
            </a:r>
            <a:r>
              <a:rPr lang="cs-CZ" dirty="0">
                <a:hlinkClick r:id="rId2"/>
              </a:rPr>
              <a:t>://</a:t>
            </a:r>
            <a:r>
              <a:rPr lang="cs-CZ" dirty="0" smtClean="0">
                <a:hlinkClick r:id="rId2"/>
              </a:rPr>
              <a:t>www.youtube.com/watch?v=thTmiwS6NcQ</a:t>
            </a:r>
            <a:endParaRPr lang="cs-CZ" dirty="0" smtClean="0"/>
          </a:p>
          <a:p>
            <a:pPr marL="0" indent="0">
              <a:buNone/>
            </a:pPr>
            <a:endParaRPr lang="cs-CZ" dirty="0"/>
          </a:p>
        </p:txBody>
      </p:sp>
    </p:spTree>
    <p:extLst>
      <p:ext uri="{BB962C8B-B14F-4D97-AF65-F5344CB8AC3E}">
        <p14:creationId xmlns:p14="http://schemas.microsoft.com/office/powerpoint/2010/main" val="28977334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3. Lumírovci (Vrchlický, Zeyer)</a:t>
            </a:r>
            <a:endParaRPr lang="cs-CZ" dirty="0"/>
          </a:p>
        </p:txBody>
      </p:sp>
      <p:sp>
        <p:nvSpPr>
          <p:cNvPr id="4" name="Zástupný symbol pro obsah 3"/>
          <p:cNvSpPr>
            <a:spLocks noGrp="1"/>
          </p:cNvSpPr>
          <p:nvPr>
            <p:ph sz="half" idx="1"/>
          </p:nvPr>
        </p:nvSpPr>
        <p:spPr/>
        <p:txBody>
          <a:bodyPr>
            <a:normAutofit fontScale="62500" lnSpcReduction="20000"/>
          </a:bodyPr>
          <a:lstStyle/>
          <a:p>
            <a:pPr marL="91440" indent="0">
              <a:buNone/>
              <a:defRPr/>
            </a:pPr>
            <a:r>
              <a:rPr lang="cs-CZ" b="1" dirty="0" smtClean="0"/>
              <a:t>Jaroslav Vrchlický (</a:t>
            </a:r>
            <a:r>
              <a:rPr lang="cs-CZ" b="1" dirty="0" err="1" smtClean="0"/>
              <a:t>vl</a:t>
            </a:r>
            <a:r>
              <a:rPr lang="cs-CZ" b="1" dirty="0"/>
              <a:t>. </a:t>
            </a:r>
            <a:r>
              <a:rPr lang="cs-CZ" b="1" dirty="0" err="1"/>
              <a:t>jm</a:t>
            </a:r>
            <a:r>
              <a:rPr lang="cs-CZ" b="1" dirty="0"/>
              <a:t>. Emil </a:t>
            </a:r>
            <a:r>
              <a:rPr lang="cs-CZ" b="1" dirty="0" smtClean="0"/>
              <a:t>Frida, 1853–1912)</a:t>
            </a:r>
            <a:endParaRPr lang="cs-CZ" b="1" dirty="0"/>
          </a:p>
          <a:p>
            <a:pPr marL="274320">
              <a:defRPr/>
            </a:pPr>
            <a:r>
              <a:rPr lang="cs-CZ" dirty="0"/>
              <a:t>Studoval na pražské filozofické fakultě</a:t>
            </a:r>
          </a:p>
          <a:p>
            <a:pPr marL="274320">
              <a:defRPr/>
            </a:pPr>
            <a:r>
              <a:rPr lang="cs-CZ" dirty="0"/>
              <a:t>Rok 1875 strávil jako vychovatel v Itálii</a:t>
            </a:r>
          </a:p>
          <a:p>
            <a:pPr marL="274320">
              <a:defRPr/>
            </a:pPr>
            <a:r>
              <a:rPr lang="cs-CZ" dirty="0"/>
              <a:t>Od r. 1877 působil jako tajemník na pražské české polytechnice</a:t>
            </a:r>
          </a:p>
          <a:p>
            <a:pPr marL="274320">
              <a:defRPr/>
            </a:pPr>
            <a:r>
              <a:rPr lang="cs-CZ" dirty="0"/>
              <a:t>R. 1879 se oženil s Ludmilou Podlipskou, dcerou Sofie P.</a:t>
            </a:r>
          </a:p>
          <a:p>
            <a:pPr marL="274320">
              <a:defRPr/>
            </a:pPr>
            <a:r>
              <a:rPr lang="cs-CZ" dirty="0"/>
              <a:t>R. 1893 mimořádný, 1898 řádný profesor srovnávacích dějin literatur na UK</a:t>
            </a:r>
          </a:p>
          <a:p>
            <a:pPr marL="274320">
              <a:defRPr/>
            </a:pPr>
            <a:r>
              <a:rPr lang="cs-CZ" dirty="0"/>
              <a:t>Řada ocenění – člen ČAVU, panské sněmovny, nominován na Nobelovu cenu, hojně překládán</a:t>
            </a:r>
          </a:p>
          <a:p>
            <a:pPr marL="274320">
              <a:defRPr/>
            </a:pPr>
            <a:r>
              <a:rPr lang="cs-CZ" dirty="0"/>
              <a:t>R. 1909 raněn mozkovou mrtvicí, umírá o tři roky později</a:t>
            </a:r>
          </a:p>
          <a:p>
            <a:pPr marL="274320">
              <a:defRPr/>
            </a:pPr>
            <a:endParaRPr lang="cs-CZ" dirty="0"/>
          </a:p>
          <a:p>
            <a:endParaRPr lang="cs-CZ" dirty="0"/>
          </a:p>
        </p:txBody>
      </p:sp>
      <p:pic>
        <p:nvPicPr>
          <p:cNvPr id="6" name="Zástupný symbol pro obsah 1"/>
          <p:cNvPicPr>
            <a:picLocks noGrp="1" noChangeAspect="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436096" y="2132856"/>
            <a:ext cx="2520280" cy="3528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757585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Lumírovci (Vrchlický, Zeyer)</a:t>
            </a:r>
          </a:p>
        </p:txBody>
      </p:sp>
      <p:sp>
        <p:nvSpPr>
          <p:cNvPr id="3" name="Zástupný symbol pro obsah 2"/>
          <p:cNvSpPr>
            <a:spLocks noGrp="1"/>
          </p:cNvSpPr>
          <p:nvPr>
            <p:ph sz="half" idx="1"/>
          </p:nvPr>
        </p:nvSpPr>
        <p:spPr/>
        <p:txBody>
          <a:bodyPr>
            <a:normAutofit/>
          </a:bodyPr>
          <a:lstStyle/>
          <a:p>
            <a:pPr marL="0" indent="0">
              <a:buNone/>
              <a:defRPr/>
            </a:pPr>
            <a:r>
              <a:rPr lang="cs-CZ" b="1" dirty="0" smtClean="0"/>
              <a:t>Z hlubin (1875)</a:t>
            </a:r>
          </a:p>
          <a:p>
            <a:pPr marL="0" indent="0">
              <a:buNone/>
              <a:defRPr/>
            </a:pPr>
            <a:r>
              <a:rPr lang="cs-CZ" dirty="0" smtClean="0"/>
              <a:t>Omšelý </a:t>
            </a:r>
            <a:r>
              <a:rPr lang="cs-CZ" dirty="0"/>
              <a:t>kámen </a:t>
            </a:r>
            <a:r>
              <a:rPr lang="cs-CZ" dirty="0" smtClean="0"/>
              <a:t>leží</a:t>
            </a:r>
            <a:br>
              <a:rPr lang="cs-CZ" dirty="0" smtClean="0"/>
            </a:br>
            <a:r>
              <a:rPr lang="cs-CZ" dirty="0" smtClean="0"/>
              <a:t>v </a:t>
            </a:r>
            <a:r>
              <a:rPr lang="cs-CZ" dirty="0"/>
              <a:t>jezera hlubině,</a:t>
            </a:r>
            <a:br>
              <a:rPr lang="cs-CZ" dirty="0"/>
            </a:br>
            <a:r>
              <a:rPr lang="cs-CZ" dirty="0"/>
              <a:t>je mu tak teskno, bolno</a:t>
            </a:r>
            <a:br>
              <a:rPr lang="cs-CZ" dirty="0"/>
            </a:br>
            <a:r>
              <a:rPr lang="cs-CZ" dirty="0"/>
              <a:t>v té vodní pustině.</a:t>
            </a:r>
          </a:p>
          <a:p>
            <a:pPr marL="0" indent="0">
              <a:buNone/>
              <a:defRPr/>
            </a:pPr>
            <a:r>
              <a:rPr lang="cs-CZ" dirty="0"/>
              <a:t>A nad ním bílá růže</a:t>
            </a:r>
            <a:br>
              <a:rPr lang="cs-CZ" dirty="0"/>
            </a:br>
            <a:r>
              <a:rPr lang="cs-CZ" dirty="0"/>
              <a:t>se hravě kolíbá,</a:t>
            </a:r>
            <a:br>
              <a:rPr lang="cs-CZ" dirty="0"/>
            </a:br>
            <a:r>
              <a:rPr lang="cs-CZ" dirty="0"/>
              <a:t>ji denně </a:t>
            </a:r>
            <a:r>
              <a:rPr lang="cs-CZ" dirty="0" smtClean="0"/>
              <a:t>zlaté </a:t>
            </a:r>
            <a:r>
              <a:rPr lang="cs-CZ" dirty="0"/>
              <a:t>slunce</a:t>
            </a:r>
            <a:br>
              <a:rPr lang="cs-CZ" dirty="0"/>
            </a:br>
            <a:r>
              <a:rPr lang="cs-CZ" dirty="0"/>
              <a:t>svým žárem zulíbá.</a:t>
            </a:r>
          </a:p>
          <a:p>
            <a:pPr marL="0" indent="0">
              <a:buNone/>
              <a:defRPr/>
            </a:pPr>
            <a:endParaRPr lang="cs-CZ" dirty="0"/>
          </a:p>
          <a:p>
            <a:pPr marL="0" indent="0">
              <a:buNone/>
            </a:pPr>
            <a:endParaRPr lang="cs-CZ" dirty="0"/>
          </a:p>
        </p:txBody>
      </p:sp>
      <p:sp>
        <p:nvSpPr>
          <p:cNvPr id="4" name="Zástupný symbol pro obsah 3"/>
          <p:cNvSpPr>
            <a:spLocks noGrp="1"/>
          </p:cNvSpPr>
          <p:nvPr>
            <p:ph sz="half" idx="2"/>
          </p:nvPr>
        </p:nvSpPr>
        <p:spPr/>
        <p:txBody>
          <a:bodyPr>
            <a:normAutofit/>
          </a:bodyPr>
          <a:lstStyle/>
          <a:p>
            <a:pPr marL="0" indent="0">
              <a:buNone/>
            </a:pPr>
            <a:r>
              <a:rPr lang="cs-CZ" dirty="0"/>
              <a:t>I bledý měsíc stříbrem</a:t>
            </a:r>
            <a:br>
              <a:rPr lang="cs-CZ" dirty="0"/>
            </a:br>
            <a:r>
              <a:rPr lang="cs-CZ" dirty="0"/>
              <a:t>i vlny jezera,</a:t>
            </a:r>
            <a:br>
              <a:rPr lang="cs-CZ" dirty="0"/>
            </a:br>
            <a:r>
              <a:rPr lang="cs-CZ" dirty="0"/>
              <a:t>i pestrý motýl líbá</a:t>
            </a:r>
            <a:br>
              <a:rPr lang="cs-CZ" dirty="0"/>
            </a:br>
            <a:r>
              <a:rPr lang="cs-CZ" dirty="0"/>
              <a:t>květ její z večera.</a:t>
            </a:r>
          </a:p>
          <a:p>
            <a:pPr marL="0" indent="0">
              <a:buNone/>
            </a:pPr>
            <a:endParaRPr lang="cs-CZ" dirty="0" smtClean="0"/>
          </a:p>
          <a:p>
            <a:pPr marL="0" indent="0">
              <a:buNone/>
            </a:pPr>
            <a:r>
              <a:rPr lang="cs-CZ" dirty="0" smtClean="0"/>
              <a:t>A </a:t>
            </a:r>
            <a:r>
              <a:rPr lang="cs-CZ" dirty="0"/>
              <a:t>hluboký tu náhle</a:t>
            </a:r>
            <a:br>
              <a:rPr lang="cs-CZ" dirty="0"/>
            </a:br>
            <a:r>
              <a:rPr lang="cs-CZ" dirty="0"/>
              <a:t>jezerem proudí sten</a:t>
            </a:r>
            <a:br>
              <a:rPr lang="cs-CZ" dirty="0"/>
            </a:br>
            <a:r>
              <a:rPr lang="cs-CZ" dirty="0"/>
              <a:t>v snu zachvěje se      		       </a:t>
            </a:r>
            <a:r>
              <a:rPr lang="cs-CZ" dirty="0" smtClean="0"/>
              <a:t>	       kámen</a:t>
            </a:r>
            <a:r>
              <a:rPr lang="cs-CZ" dirty="0"/>
              <a:t>,</a:t>
            </a:r>
            <a:br>
              <a:rPr lang="cs-CZ" dirty="0"/>
            </a:br>
            <a:r>
              <a:rPr lang="cs-CZ" dirty="0"/>
              <a:t>že sám tak opuštěn.</a:t>
            </a:r>
          </a:p>
          <a:p>
            <a:pPr marL="0" indent="0">
              <a:buNone/>
            </a:pPr>
            <a:endParaRPr lang="cs-CZ" dirty="0"/>
          </a:p>
        </p:txBody>
      </p:sp>
    </p:spTree>
    <p:extLst>
      <p:ext uri="{BB962C8B-B14F-4D97-AF65-F5344CB8AC3E}">
        <p14:creationId xmlns:p14="http://schemas.microsoft.com/office/powerpoint/2010/main" val="11139161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Lumírovci (Vrchlický, Zeyer)</a:t>
            </a:r>
          </a:p>
        </p:txBody>
      </p:sp>
      <p:sp>
        <p:nvSpPr>
          <p:cNvPr id="3" name="Zástupný symbol pro obsah 2"/>
          <p:cNvSpPr>
            <a:spLocks noGrp="1"/>
          </p:cNvSpPr>
          <p:nvPr>
            <p:ph sz="half" idx="1"/>
          </p:nvPr>
        </p:nvSpPr>
        <p:spPr/>
        <p:txBody>
          <a:bodyPr>
            <a:normAutofit fontScale="62500" lnSpcReduction="20000"/>
          </a:bodyPr>
          <a:lstStyle/>
          <a:p>
            <a:pPr marL="0" indent="0">
              <a:buNone/>
            </a:pPr>
            <a:r>
              <a:rPr lang="cs-CZ" b="1" dirty="0" smtClean="0"/>
              <a:t>Miluj (Hudba v duši, 1886)</a:t>
            </a:r>
          </a:p>
          <a:p>
            <a:pPr marL="0" indent="0">
              <a:buNone/>
            </a:pPr>
            <a:endParaRPr lang="cs-CZ" dirty="0" smtClean="0"/>
          </a:p>
          <a:p>
            <a:pPr marL="0" indent="0">
              <a:buNone/>
            </a:pPr>
            <a:r>
              <a:rPr lang="cs-CZ" dirty="0" err="1" smtClean="0"/>
              <a:t>Juž</a:t>
            </a:r>
            <a:r>
              <a:rPr lang="cs-CZ" dirty="0" smtClean="0"/>
              <a:t> jako chlapec záhy ve hvězdách 				jsem čet: </a:t>
            </a:r>
          </a:p>
          <a:p>
            <a:pPr marL="0" indent="0">
              <a:buNone/>
            </a:pPr>
            <a:r>
              <a:rPr lang="cs-CZ" dirty="0" smtClean="0"/>
              <a:t>	Miluj!</a:t>
            </a:r>
          </a:p>
          <a:p>
            <a:pPr marL="0" indent="0">
              <a:buNone/>
            </a:pPr>
            <a:endParaRPr lang="cs-CZ" dirty="0" smtClean="0"/>
          </a:p>
          <a:p>
            <a:pPr marL="0" indent="0">
              <a:buNone/>
            </a:pPr>
            <a:r>
              <a:rPr lang="cs-CZ" dirty="0" smtClean="0"/>
              <a:t>a </a:t>
            </a:r>
            <a:r>
              <a:rPr lang="cs-CZ" dirty="0" err="1" smtClean="0"/>
              <a:t>pozděj</a:t>
            </a:r>
            <a:r>
              <a:rPr lang="cs-CZ" dirty="0" smtClean="0"/>
              <a:t> ke mně šeptal každý květ: </a:t>
            </a:r>
          </a:p>
          <a:p>
            <a:pPr marL="0" indent="0">
              <a:buNone/>
            </a:pPr>
            <a:r>
              <a:rPr lang="cs-CZ" dirty="0" smtClean="0"/>
              <a:t>	Miluj!</a:t>
            </a:r>
          </a:p>
          <a:p>
            <a:pPr marL="0" indent="0">
              <a:buNone/>
            </a:pPr>
            <a:endParaRPr lang="cs-CZ" dirty="0" smtClean="0"/>
          </a:p>
          <a:p>
            <a:pPr marL="0" indent="0">
              <a:buNone/>
            </a:pPr>
            <a:r>
              <a:rPr lang="cs-CZ" dirty="0" smtClean="0"/>
              <a:t>Pták pravil, s kořistí jenž v hnízdo 				spěchal</a:t>
            </a:r>
          </a:p>
          <a:p>
            <a:pPr marL="0" indent="0">
              <a:buNone/>
            </a:pPr>
            <a:r>
              <a:rPr lang="cs-CZ" dirty="0" smtClean="0"/>
              <a:t>a nazpátky pak s písní sladkou let: </a:t>
            </a:r>
          </a:p>
          <a:p>
            <a:pPr marL="0" indent="0">
              <a:buNone/>
            </a:pPr>
            <a:r>
              <a:rPr lang="cs-CZ" dirty="0" smtClean="0"/>
              <a:t>	Miluj!</a:t>
            </a:r>
          </a:p>
          <a:p>
            <a:pPr marL="0" indent="0">
              <a:buNone/>
            </a:pPr>
            <a:endParaRPr lang="cs-CZ" dirty="0" smtClean="0"/>
          </a:p>
          <a:p>
            <a:pPr marL="0" indent="0">
              <a:buNone/>
            </a:pPr>
            <a:r>
              <a:rPr lang="cs-CZ" dirty="0" smtClean="0"/>
              <a:t>Na nesmrtelných ňadrech Venuše</a:t>
            </a:r>
          </a:p>
          <a:p>
            <a:pPr marL="0" indent="0">
              <a:buNone/>
            </a:pPr>
            <a:r>
              <a:rPr lang="cs-CZ" dirty="0"/>
              <a:t>j</a:t>
            </a:r>
            <a:r>
              <a:rPr lang="cs-CZ" dirty="0" smtClean="0"/>
              <a:t>á viděl zlatým paprskem se chvět:</a:t>
            </a:r>
          </a:p>
          <a:p>
            <a:pPr marL="0" indent="0">
              <a:buNone/>
            </a:pPr>
            <a:r>
              <a:rPr lang="cs-CZ" dirty="0" smtClean="0"/>
              <a:t>	Miluj!</a:t>
            </a:r>
          </a:p>
          <a:p>
            <a:pPr marL="0" indent="0">
              <a:buNone/>
            </a:pPr>
            <a:endParaRPr lang="cs-CZ" dirty="0" smtClean="0"/>
          </a:p>
        </p:txBody>
      </p:sp>
      <p:sp>
        <p:nvSpPr>
          <p:cNvPr id="4" name="Zástupný symbol pro obsah 3"/>
          <p:cNvSpPr>
            <a:spLocks noGrp="1"/>
          </p:cNvSpPr>
          <p:nvPr>
            <p:ph sz="half" idx="2"/>
          </p:nvPr>
        </p:nvSpPr>
        <p:spPr/>
        <p:txBody>
          <a:bodyPr>
            <a:normAutofit fontScale="62500" lnSpcReduction="20000"/>
          </a:bodyPr>
          <a:lstStyle/>
          <a:p>
            <a:pPr marL="0" indent="0">
              <a:buNone/>
            </a:pPr>
            <a:r>
              <a:rPr lang="cs-CZ" dirty="0"/>
              <a:t>A cudné oko Madonn </a:t>
            </a:r>
            <a:r>
              <a:rPr lang="cs-CZ" dirty="0" err="1"/>
              <a:t>Vinciho</a:t>
            </a:r>
            <a:endParaRPr lang="cs-CZ" dirty="0"/>
          </a:p>
          <a:p>
            <a:pPr marL="0" indent="0">
              <a:buNone/>
            </a:pPr>
            <a:r>
              <a:rPr lang="cs-CZ" dirty="0" smtClean="0"/>
              <a:t>i </a:t>
            </a:r>
            <a:r>
              <a:rPr lang="cs-CZ" dirty="0"/>
              <a:t>z </a:t>
            </a:r>
            <a:r>
              <a:rPr lang="cs-CZ" dirty="0" err="1"/>
              <a:t>Fiesole</a:t>
            </a:r>
            <a:r>
              <a:rPr lang="cs-CZ" dirty="0"/>
              <a:t> andělů děl ret: </a:t>
            </a:r>
          </a:p>
          <a:p>
            <a:pPr marL="0" indent="0">
              <a:buNone/>
            </a:pPr>
            <a:r>
              <a:rPr lang="cs-CZ" dirty="0" smtClean="0"/>
              <a:t>	Miluj</a:t>
            </a:r>
            <a:r>
              <a:rPr lang="cs-CZ" dirty="0"/>
              <a:t>!</a:t>
            </a:r>
          </a:p>
          <a:p>
            <a:pPr marL="0" indent="0">
              <a:buNone/>
            </a:pPr>
            <a:endParaRPr lang="cs-CZ" dirty="0"/>
          </a:p>
          <a:p>
            <a:pPr marL="0" indent="0">
              <a:buNone/>
            </a:pPr>
            <a:r>
              <a:rPr lang="cs-CZ" dirty="0"/>
              <a:t>To sladké slovo nosím v srdci svém</a:t>
            </a:r>
          </a:p>
          <a:p>
            <a:pPr marL="0" indent="0">
              <a:buNone/>
            </a:pPr>
            <a:r>
              <a:rPr lang="cs-CZ" dirty="0" smtClean="0"/>
              <a:t>jak </a:t>
            </a:r>
            <a:r>
              <a:rPr lang="cs-CZ" dirty="0"/>
              <a:t>poutník z Mekky svatý amulet:</a:t>
            </a:r>
          </a:p>
          <a:p>
            <a:pPr marL="0" indent="0">
              <a:buNone/>
            </a:pPr>
            <a:r>
              <a:rPr lang="cs-CZ" dirty="0" smtClean="0"/>
              <a:t>	Miluj</a:t>
            </a:r>
            <a:r>
              <a:rPr lang="cs-CZ" dirty="0"/>
              <a:t>!</a:t>
            </a:r>
          </a:p>
          <a:p>
            <a:pPr marL="0" indent="0">
              <a:buNone/>
            </a:pPr>
            <a:endParaRPr lang="cs-CZ" dirty="0"/>
          </a:p>
          <a:p>
            <a:pPr marL="0" indent="0">
              <a:buNone/>
            </a:pPr>
            <a:r>
              <a:rPr lang="cs-CZ" dirty="0"/>
              <a:t>Nechť </a:t>
            </a:r>
            <a:r>
              <a:rPr lang="cs-CZ" dirty="0" err="1"/>
              <a:t>starosť</a:t>
            </a:r>
            <a:r>
              <a:rPr lang="cs-CZ" dirty="0"/>
              <a:t> vráskou probodá mi </a:t>
            </a:r>
            <a:r>
              <a:rPr lang="cs-CZ" dirty="0" smtClean="0"/>
              <a:t>				skráň</a:t>
            </a:r>
            <a:r>
              <a:rPr lang="cs-CZ" dirty="0"/>
              <a:t>,</a:t>
            </a:r>
          </a:p>
          <a:p>
            <a:pPr marL="0" indent="0">
              <a:buNone/>
            </a:pPr>
            <a:r>
              <a:rPr lang="cs-CZ" dirty="0" smtClean="0"/>
              <a:t>vždy </a:t>
            </a:r>
            <a:r>
              <a:rPr lang="cs-CZ" dirty="0"/>
              <a:t>k sobě </a:t>
            </a:r>
            <a:r>
              <a:rPr lang="cs-CZ" dirty="0" err="1"/>
              <a:t>dím</a:t>
            </a:r>
            <a:r>
              <a:rPr lang="cs-CZ" dirty="0"/>
              <a:t> přes hloží ostrý </a:t>
            </a:r>
            <a:r>
              <a:rPr lang="cs-CZ" dirty="0" err="1"/>
              <a:t>hnět</a:t>
            </a:r>
            <a:r>
              <a:rPr lang="cs-CZ" dirty="0"/>
              <a:t>:</a:t>
            </a:r>
          </a:p>
          <a:p>
            <a:pPr marL="0" indent="0">
              <a:buNone/>
            </a:pPr>
            <a:r>
              <a:rPr lang="cs-CZ" dirty="0" smtClean="0"/>
              <a:t>	Miluj</a:t>
            </a:r>
            <a:r>
              <a:rPr lang="cs-CZ" dirty="0"/>
              <a:t>!</a:t>
            </a:r>
          </a:p>
          <a:p>
            <a:pPr marL="0" indent="0">
              <a:buNone/>
            </a:pPr>
            <a:endParaRPr lang="cs-CZ" dirty="0"/>
          </a:p>
          <a:p>
            <a:pPr marL="0" indent="0">
              <a:buNone/>
            </a:pPr>
            <a:r>
              <a:rPr lang="cs-CZ" dirty="0" err="1"/>
              <a:t>Jeť</a:t>
            </a:r>
            <a:r>
              <a:rPr lang="cs-CZ" dirty="0"/>
              <a:t> láska všecko, ji jen budu pět,</a:t>
            </a:r>
          </a:p>
          <a:p>
            <a:pPr marL="0" indent="0">
              <a:buNone/>
            </a:pPr>
            <a:r>
              <a:rPr lang="cs-CZ" dirty="0" err="1"/>
              <a:t>Jeť</a:t>
            </a:r>
            <a:r>
              <a:rPr lang="cs-CZ" dirty="0"/>
              <a:t> nebe, peklo, život, smrť i svět: </a:t>
            </a:r>
          </a:p>
          <a:p>
            <a:pPr marL="0" indent="0">
              <a:buNone/>
            </a:pPr>
            <a:r>
              <a:rPr lang="cs-CZ" dirty="0" smtClean="0"/>
              <a:t>	Miluj</a:t>
            </a:r>
            <a:r>
              <a:rPr lang="cs-CZ" dirty="0"/>
              <a:t>!</a:t>
            </a:r>
          </a:p>
          <a:p>
            <a:endParaRPr lang="cs-CZ" dirty="0"/>
          </a:p>
        </p:txBody>
      </p:sp>
    </p:spTree>
    <p:extLst>
      <p:ext uri="{BB962C8B-B14F-4D97-AF65-F5344CB8AC3E}">
        <p14:creationId xmlns:p14="http://schemas.microsoft.com/office/powerpoint/2010/main" val="25991536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a:t>3. Lumírovci (Vrchlický, Zeyer)</a:t>
            </a:r>
          </a:p>
        </p:txBody>
      </p:sp>
      <p:sp>
        <p:nvSpPr>
          <p:cNvPr id="6" name="Zástupný symbol pro obsah 5"/>
          <p:cNvSpPr>
            <a:spLocks noGrp="1"/>
          </p:cNvSpPr>
          <p:nvPr>
            <p:ph idx="1"/>
          </p:nvPr>
        </p:nvSpPr>
        <p:spPr/>
        <p:txBody>
          <a:bodyPr>
            <a:normAutofit fontScale="92500" lnSpcReduction="20000"/>
          </a:bodyPr>
          <a:lstStyle/>
          <a:p>
            <a:pPr marL="0" indent="0">
              <a:buNone/>
              <a:defRPr/>
            </a:pPr>
            <a:r>
              <a:rPr lang="cs-CZ" b="1" dirty="0" smtClean="0"/>
              <a:t>Zavírám oči, tma se na mne řítí (Dojmy a rozmary, 1880)</a:t>
            </a:r>
          </a:p>
          <a:p>
            <a:pPr marL="0" indent="0">
              <a:buNone/>
              <a:defRPr/>
            </a:pPr>
            <a:r>
              <a:rPr lang="cs-CZ" dirty="0" smtClean="0"/>
              <a:t>Ó </a:t>
            </a:r>
            <a:r>
              <a:rPr lang="cs-CZ" dirty="0"/>
              <a:t>nádhero tvých nahých, štíhlých </a:t>
            </a:r>
            <a:r>
              <a:rPr lang="cs-CZ" dirty="0" err="1"/>
              <a:t>oudů</a:t>
            </a:r>
            <a:r>
              <a:rPr lang="cs-CZ" dirty="0"/>
              <a:t>!</a:t>
            </a:r>
            <a:br>
              <a:rPr lang="cs-CZ" dirty="0"/>
            </a:br>
            <a:r>
              <a:rPr lang="cs-CZ" dirty="0"/>
              <a:t>Ó nekonečno touhy ve tvém oku!</a:t>
            </a:r>
            <a:br>
              <a:rPr lang="cs-CZ" dirty="0"/>
            </a:br>
            <a:r>
              <a:rPr lang="cs-CZ" dirty="0"/>
              <a:t>Ó sílo vášně v úbělu tvých boků!</a:t>
            </a:r>
            <a:br>
              <a:rPr lang="cs-CZ" dirty="0"/>
            </a:br>
            <a:r>
              <a:rPr lang="cs-CZ" dirty="0"/>
              <a:t>Ó luzné sítě v </a:t>
            </a:r>
            <a:r>
              <a:rPr lang="cs-CZ" dirty="0" err="1"/>
              <a:t>tvojich</a:t>
            </a:r>
            <a:r>
              <a:rPr lang="cs-CZ" dirty="0"/>
              <a:t> vlasů proudu!</a:t>
            </a:r>
          </a:p>
          <a:p>
            <a:pPr marL="0" indent="0">
              <a:buNone/>
              <a:defRPr/>
            </a:pPr>
            <a:r>
              <a:rPr lang="cs-CZ" dirty="0"/>
              <a:t>Zpěv sirén, andělů hlas, trouba soudu,</a:t>
            </a:r>
            <a:br>
              <a:rPr lang="cs-CZ" dirty="0"/>
            </a:br>
            <a:r>
              <a:rPr lang="cs-CZ" dirty="0"/>
              <a:t>sen Sfingy spící tři tisíce roků,</a:t>
            </a:r>
            <a:br>
              <a:rPr lang="cs-CZ" dirty="0"/>
            </a:br>
            <a:r>
              <a:rPr lang="cs-CZ" dirty="0"/>
              <a:t>vše na mne křičí z úbělu tvých boků,</a:t>
            </a:r>
            <a:br>
              <a:rPr lang="cs-CZ" dirty="0"/>
            </a:br>
            <a:r>
              <a:rPr lang="cs-CZ" dirty="0"/>
              <a:t>a vše mne láká v ráj tvých štíhlých </a:t>
            </a:r>
            <a:r>
              <a:rPr lang="cs-CZ" dirty="0" err="1"/>
              <a:t>oudů</a:t>
            </a:r>
            <a:r>
              <a:rPr lang="cs-CZ" dirty="0"/>
              <a:t>.</a:t>
            </a:r>
          </a:p>
          <a:p>
            <a:pPr marL="0" indent="0">
              <a:buNone/>
              <a:defRPr/>
            </a:pPr>
            <a:r>
              <a:rPr lang="cs-CZ" dirty="0"/>
              <a:t>Zavírám oči, tma se na mne řítí,</a:t>
            </a:r>
            <a:br>
              <a:rPr lang="cs-CZ" dirty="0"/>
            </a:br>
            <a:r>
              <a:rPr lang="cs-CZ" dirty="0"/>
              <a:t>z tvé šíje hvězda touto nocí svítí,</a:t>
            </a:r>
            <a:br>
              <a:rPr lang="cs-CZ" dirty="0"/>
            </a:br>
            <a:r>
              <a:rPr lang="cs-CZ" dirty="0"/>
              <a:t>mně zdá se, že jsem objal v tobě Krásu.</a:t>
            </a:r>
          </a:p>
          <a:p>
            <a:pPr marL="0" indent="0">
              <a:buNone/>
              <a:defRPr/>
            </a:pPr>
            <a:r>
              <a:rPr lang="cs-CZ" dirty="0"/>
              <a:t>Ó mysterium! Ohni políbení!</a:t>
            </a:r>
            <a:br>
              <a:rPr lang="cs-CZ" dirty="0"/>
            </a:br>
            <a:r>
              <a:rPr lang="cs-CZ" dirty="0"/>
              <a:t>Křte plamenných slz, </a:t>
            </a:r>
            <a:r>
              <a:rPr lang="cs-CZ" dirty="0" err="1"/>
              <a:t>bezdno</a:t>
            </a:r>
            <a:r>
              <a:rPr lang="cs-CZ" dirty="0"/>
              <a:t> zapomnění!</a:t>
            </a:r>
            <a:br>
              <a:rPr lang="cs-CZ" dirty="0"/>
            </a:br>
            <a:r>
              <a:rPr lang="cs-CZ" dirty="0"/>
              <a:t>Ó prsů poupata! Ó zlato vlasů</a:t>
            </a:r>
            <a:r>
              <a:rPr lang="cs-CZ" dirty="0" smtClean="0"/>
              <a:t>!</a:t>
            </a:r>
            <a:endParaRPr lang="cs-CZ" dirty="0"/>
          </a:p>
          <a:p>
            <a:endParaRPr lang="cs-CZ" dirty="0"/>
          </a:p>
        </p:txBody>
      </p:sp>
    </p:spTree>
    <p:extLst>
      <p:ext uri="{BB962C8B-B14F-4D97-AF65-F5344CB8AC3E}">
        <p14:creationId xmlns:p14="http://schemas.microsoft.com/office/powerpoint/2010/main" val="3347213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Parnasismus</a:t>
            </a:r>
          </a:p>
        </p:txBody>
      </p:sp>
      <p:sp>
        <p:nvSpPr>
          <p:cNvPr id="3" name="Zástupný symbol pro obsah 2"/>
          <p:cNvSpPr>
            <a:spLocks noGrp="1"/>
          </p:cNvSpPr>
          <p:nvPr>
            <p:ph idx="1"/>
          </p:nvPr>
        </p:nvSpPr>
        <p:spPr/>
        <p:txBody>
          <a:bodyPr/>
          <a:lstStyle/>
          <a:p>
            <a:pPr marL="274320">
              <a:defRPr/>
            </a:pPr>
            <a:r>
              <a:rPr lang="cs-CZ" b="1" dirty="0"/>
              <a:t>Okolnosti vzniku:</a:t>
            </a:r>
          </a:p>
          <a:p>
            <a:pPr marL="274320">
              <a:defRPr/>
            </a:pPr>
            <a:r>
              <a:rPr lang="cs-CZ" dirty="0"/>
              <a:t>Parnasismus jako reakce na romantismus, jehož poetika se v padesátých letech již začala vyčerpávat, avšak návrat před něj ke klasicismu již nebyl možný</a:t>
            </a:r>
          </a:p>
          <a:p>
            <a:pPr marL="274320">
              <a:defRPr/>
            </a:pPr>
            <a:r>
              <a:rPr lang="cs-CZ" dirty="0"/>
              <a:t>Victor Hugo stále inspirativní, nicméně </a:t>
            </a:r>
            <a:r>
              <a:rPr lang="cs-CZ" dirty="0" smtClean="0"/>
              <a:t>příliš </a:t>
            </a:r>
            <a:r>
              <a:rPr lang="cs-CZ" dirty="0"/>
              <a:t>starý na to, aby jej mladí mohli následovat</a:t>
            </a:r>
          </a:p>
          <a:p>
            <a:pPr marL="274320">
              <a:defRPr/>
            </a:pPr>
            <a:r>
              <a:rPr lang="cs-CZ" dirty="0"/>
              <a:t>Padesátá a šedesátá léta dobou Druhého císařství (Napoleon III.) – velký hospodářský rozmach, růst měšťanstva, ale i stesky básníků na ztrátu smyslu pro krásu, umění, poezii</a:t>
            </a:r>
          </a:p>
          <a:p>
            <a:endParaRPr lang="cs-CZ" dirty="0"/>
          </a:p>
        </p:txBody>
      </p:sp>
    </p:spTree>
    <p:extLst>
      <p:ext uri="{BB962C8B-B14F-4D97-AF65-F5344CB8AC3E}">
        <p14:creationId xmlns:p14="http://schemas.microsoft.com/office/powerpoint/2010/main" val="25400916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Lumírovci (Vrchlický, Zeyer)</a:t>
            </a:r>
          </a:p>
        </p:txBody>
      </p:sp>
      <p:sp>
        <p:nvSpPr>
          <p:cNvPr id="3" name="Zástupný symbol pro obsah 2"/>
          <p:cNvSpPr>
            <a:spLocks noGrp="1"/>
          </p:cNvSpPr>
          <p:nvPr>
            <p:ph idx="1"/>
          </p:nvPr>
        </p:nvSpPr>
        <p:spPr>
          <a:xfrm>
            <a:off x="457200" y="1600200"/>
            <a:ext cx="8229600" cy="5257800"/>
          </a:xfrm>
        </p:spPr>
        <p:txBody>
          <a:bodyPr>
            <a:normAutofit fontScale="77500" lnSpcReduction="20000"/>
          </a:bodyPr>
          <a:lstStyle/>
          <a:p>
            <a:pPr marL="0" indent="0">
              <a:buNone/>
            </a:pPr>
            <a:r>
              <a:rPr lang="cs-CZ" b="1" dirty="0" smtClean="0"/>
              <a:t>Barevné střepy (Barevné střepy, 1887)</a:t>
            </a:r>
            <a:endParaRPr lang="cs-CZ" dirty="0"/>
          </a:p>
          <a:p>
            <a:pPr marL="0" indent="0">
              <a:buNone/>
            </a:pPr>
            <a:r>
              <a:rPr lang="cs-CZ" dirty="0"/>
              <a:t>„Ano, to je </a:t>
            </a:r>
            <a:r>
              <a:rPr lang="cs-CZ" dirty="0" err="1"/>
              <a:t>podstať</a:t>
            </a:r>
            <a:r>
              <a:rPr lang="cs-CZ" dirty="0"/>
              <a:t> umění. Zahalí nám prázdno života a nese nás lehkým křídlem přes všecko. Ano, tak je to. Umění neb láska, něco býti musí, nebo by to bylo k zbláznění. Umění je modré, láska je růžové sklo, jímž se díváme na svět; chyťte se jednoho z nich, aneb ještě lépe, chyťte obě, a bude vám dobře. Je to ovšem iluze, jak sama pravíte, ale což není iluzí všecko, cit blaha jako bídy, život jako smrt, sen jako skutečnost</a:t>
            </a:r>
            <a:r>
              <a:rPr lang="cs-CZ" dirty="0" smtClean="0"/>
              <a:t>?“</a:t>
            </a:r>
          </a:p>
          <a:p>
            <a:pPr marL="0" indent="0">
              <a:buNone/>
            </a:pPr>
            <a:endParaRPr lang="cs-CZ" dirty="0" smtClean="0"/>
          </a:p>
          <a:p>
            <a:pPr marL="0" indent="0">
              <a:buNone/>
            </a:pPr>
            <a:r>
              <a:rPr lang="cs-CZ" b="1" dirty="0" smtClean="0"/>
              <a:t>Žlutá </a:t>
            </a:r>
            <a:r>
              <a:rPr lang="cs-CZ" b="1" dirty="0" err="1" smtClean="0"/>
              <a:t>cukránka</a:t>
            </a:r>
            <a:r>
              <a:rPr lang="cs-CZ" b="1" dirty="0" smtClean="0"/>
              <a:t> (tamtéž)</a:t>
            </a:r>
            <a:endParaRPr lang="cs-CZ" b="1" dirty="0"/>
          </a:p>
          <a:p>
            <a:pPr marL="0" indent="0">
              <a:buNone/>
            </a:pPr>
            <a:r>
              <a:rPr lang="cs-CZ" dirty="0" smtClean="0"/>
              <a:t>Z celé své mladosti nic nemám tak živě před sebou jako tu </a:t>
            </a:r>
            <a:r>
              <a:rPr lang="cs-CZ" dirty="0" err="1" smtClean="0"/>
              <a:t>maličkosť</a:t>
            </a:r>
            <a:r>
              <a:rPr lang="cs-CZ" dirty="0" smtClean="0"/>
              <a:t>, že když jsem čtyřletý hoch odjížděl z domu otcovského, stála na stole při snídaní žlutá </a:t>
            </a:r>
            <a:r>
              <a:rPr lang="cs-CZ" dirty="0" err="1" smtClean="0"/>
              <a:t>cukránka</a:t>
            </a:r>
            <a:r>
              <a:rPr lang="cs-CZ" dirty="0" smtClean="0"/>
              <a:t>. </a:t>
            </a:r>
          </a:p>
          <a:p>
            <a:pPr marL="0" indent="0">
              <a:buNone/>
            </a:pPr>
            <a:r>
              <a:rPr lang="cs-CZ" dirty="0" smtClean="0"/>
              <a:t>Proč zrovna ta se vtiskla v mou paměť? </a:t>
            </a:r>
          </a:p>
          <a:p>
            <a:pPr marL="0" indent="0">
              <a:buNone/>
            </a:pPr>
            <a:r>
              <a:rPr lang="cs-CZ" dirty="0" smtClean="0"/>
              <a:t>Mosazná prostá ta </a:t>
            </a:r>
            <a:r>
              <a:rPr lang="cs-CZ" dirty="0" err="1" smtClean="0"/>
              <a:t>cukránka</a:t>
            </a:r>
            <a:r>
              <a:rPr lang="cs-CZ" dirty="0" smtClean="0"/>
              <a:t> plá mi v barvách nejživější obraznosti – kdybych věděl dnes o ní, jel bych pro ni třeba za oceán a kdykoliv bych na ní utkvěl pohledem ať v klopotu denní práce, ať v dlouhých bezesných nocích, vždy vmyslil bych se v ten čas, kdy poprvé opouštěl jsem dům otcovský.</a:t>
            </a:r>
          </a:p>
          <a:p>
            <a:pPr marL="0" indent="0">
              <a:buNone/>
            </a:pPr>
            <a:r>
              <a:rPr lang="cs-CZ" dirty="0" smtClean="0"/>
              <a:t>A v pohledu na žlutou </a:t>
            </a:r>
            <a:r>
              <a:rPr lang="cs-CZ" dirty="0" err="1" smtClean="0"/>
              <a:t>cukránku</a:t>
            </a:r>
            <a:r>
              <a:rPr lang="cs-CZ" dirty="0" smtClean="0"/>
              <a:t>, posledního svědka zašlých dnů dětství, snad bych odpustil osudu, že zapomněl trochu více osladiti můj život.</a:t>
            </a:r>
            <a:endParaRPr lang="cs-CZ" dirty="0"/>
          </a:p>
        </p:txBody>
      </p:sp>
    </p:spTree>
    <p:extLst>
      <p:ext uri="{BB962C8B-B14F-4D97-AF65-F5344CB8AC3E}">
        <p14:creationId xmlns:p14="http://schemas.microsoft.com/office/powerpoint/2010/main" val="6568656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Lumírovci (Vrchlický, Zeyer)</a:t>
            </a:r>
          </a:p>
        </p:txBody>
      </p:sp>
      <p:sp>
        <p:nvSpPr>
          <p:cNvPr id="3" name="Zástupný symbol pro obsah 2"/>
          <p:cNvSpPr>
            <a:spLocks noGrp="1"/>
          </p:cNvSpPr>
          <p:nvPr>
            <p:ph idx="1"/>
          </p:nvPr>
        </p:nvSpPr>
        <p:spPr/>
        <p:txBody>
          <a:bodyPr>
            <a:normAutofit lnSpcReduction="10000"/>
          </a:bodyPr>
          <a:lstStyle/>
          <a:p>
            <a:pPr marL="0" indent="0">
              <a:buNone/>
            </a:pPr>
            <a:r>
              <a:rPr lang="cs-CZ" b="1" dirty="0" err="1" smtClean="0"/>
              <a:t>Abisag</a:t>
            </a:r>
            <a:r>
              <a:rPr lang="cs-CZ" b="1" dirty="0" smtClean="0"/>
              <a:t> (Povídky ironické a sentimentální, 1886)</a:t>
            </a:r>
          </a:p>
          <a:p>
            <a:pPr marL="0" indent="0">
              <a:buNone/>
            </a:pPr>
            <a:r>
              <a:rPr lang="cs-CZ" dirty="0" smtClean="0"/>
              <a:t>V </a:t>
            </a:r>
            <a:r>
              <a:rPr lang="cs-CZ" dirty="0"/>
              <a:t>té chvíli strhl </a:t>
            </a:r>
            <a:r>
              <a:rPr lang="cs-CZ" dirty="0" err="1"/>
              <a:t>Sadok</a:t>
            </a:r>
            <a:r>
              <a:rPr lang="cs-CZ" dirty="0"/>
              <a:t> </a:t>
            </a:r>
            <a:r>
              <a:rPr lang="cs-CZ" dirty="0" err="1"/>
              <a:t>muselínové</a:t>
            </a:r>
            <a:r>
              <a:rPr lang="cs-CZ" dirty="0"/>
              <a:t> roucho z těla dívčina, náhodou zaplál silněji oheň v misce bronzové  od stropu visící, lehký výkřik dívky a chvíli stála naha s rukama v </a:t>
            </a:r>
            <a:r>
              <a:rPr lang="cs-CZ" dirty="0" err="1"/>
              <a:t>prostřed</a:t>
            </a:r>
            <a:r>
              <a:rPr lang="cs-CZ" dirty="0"/>
              <a:t> síně, krásná jako zjevení, ztepilá, pleti nažloutlé jak plný klas kukuřice, do </a:t>
            </a:r>
            <a:r>
              <a:rPr lang="cs-CZ" dirty="0" err="1"/>
              <a:t>tmava</a:t>
            </a:r>
            <a:r>
              <a:rPr lang="cs-CZ" dirty="0"/>
              <a:t> sluncem zlíbaný. Jen vlasy její, posety hvězdami zlatého prachu, byly jí pláštěm, ovšem nedostatečným. Tváře její hořely jak jablko granátové. Ševel úžasu prochvěl síní. Starci u vytržení patřili jak na přelud, na báječný zjev tohoto panenského těla, na který chvějící se plamen od stropu házel purpurové květy rudé záplavy na černých stoncích mihotavých stínů ve tmavém, zlatem protkaném lupení báječných těch rozpuštěných vlasů.</a:t>
            </a:r>
          </a:p>
          <a:p>
            <a:pPr marL="0" indent="0">
              <a:buNone/>
            </a:pPr>
            <a:endParaRPr lang="cs-CZ" dirty="0"/>
          </a:p>
        </p:txBody>
      </p:sp>
    </p:spTree>
    <p:extLst>
      <p:ext uri="{BB962C8B-B14F-4D97-AF65-F5344CB8AC3E}">
        <p14:creationId xmlns:p14="http://schemas.microsoft.com/office/powerpoint/2010/main" val="35086931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Lumírovci (Vrchlický, Zeyer)</a:t>
            </a:r>
          </a:p>
        </p:txBody>
      </p:sp>
      <p:sp>
        <p:nvSpPr>
          <p:cNvPr id="3" name="Zástupný symbol pro obsah 2"/>
          <p:cNvSpPr>
            <a:spLocks noGrp="1"/>
          </p:cNvSpPr>
          <p:nvPr>
            <p:ph idx="1"/>
          </p:nvPr>
        </p:nvSpPr>
        <p:spPr/>
        <p:txBody>
          <a:bodyPr/>
          <a:lstStyle/>
          <a:p>
            <a:r>
              <a:rPr lang="cs-CZ" dirty="0"/>
              <a:t>Jean-</a:t>
            </a:r>
            <a:r>
              <a:rPr lang="cs-CZ" dirty="0" err="1"/>
              <a:t>Ger</a:t>
            </a:r>
            <a:r>
              <a:rPr lang="cs-CZ" dirty="0" err="1">
                <a:cs typeface="Times New Roman"/>
              </a:rPr>
              <a:t>ôme</a:t>
            </a:r>
            <a:r>
              <a:rPr lang="cs-CZ" dirty="0">
                <a:cs typeface="Times New Roman"/>
              </a:rPr>
              <a:t>: Odhalení </a:t>
            </a:r>
            <a:r>
              <a:rPr lang="cs-CZ" dirty="0" err="1">
                <a:cs typeface="Times New Roman"/>
              </a:rPr>
              <a:t>Fryné</a:t>
            </a:r>
            <a:r>
              <a:rPr lang="cs-CZ" dirty="0">
                <a:cs typeface="Times New Roman"/>
              </a:rPr>
              <a:t> před areopagem (1861)</a:t>
            </a:r>
            <a:endParaRPr lang="cs-CZ" dirty="0"/>
          </a:p>
        </p:txBody>
      </p:sp>
      <p:pic>
        <p:nvPicPr>
          <p:cNvPr id="5" name="Zástupný symbol pro obsah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2348880"/>
            <a:ext cx="6912768" cy="4104456"/>
          </a:xfrm>
          <a:prstGeom prst="rect">
            <a:avLst/>
          </a:prstGeom>
        </p:spPr>
      </p:pic>
    </p:spTree>
    <p:extLst>
      <p:ext uri="{BB962C8B-B14F-4D97-AF65-F5344CB8AC3E}">
        <p14:creationId xmlns:p14="http://schemas.microsoft.com/office/powerpoint/2010/main" val="15284277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Lumírovci (Vrchlický, Zeyer)</a:t>
            </a:r>
          </a:p>
        </p:txBody>
      </p:sp>
      <p:sp>
        <p:nvSpPr>
          <p:cNvPr id="3" name="Zástupný symbol pro obsah 2"/>
          <p:cNvSpPr>
            <a:spLocks noGrp="1"/>
          </p:cNvSpPr>
          <p:nvPr>
            <p:ph idx="1"/>
          </p:nvPr>
        </p:nvSpPr>
        <p:spPr/>
        <p:txBody>
          <a:bodyPr>
            <a:normAutofit lnSpcReduction="10000"/>
          </a:bodyPr>
          <a:lstStyle/>
          <a:p>
            <a:pPr marL="0" indent="0">
              <a:buNone/>
            </a:pPr>
            <a:r>
              <a:rPr lang="cs-CZ" dirty="0" smtClean="0"/>
              <a:t>Edmond </a:t>
            </a:r>
            <a:r>
              <a:rPr lang="cs-CZ" dirty="0" err="1" smtClean="0"/>
              <a:t>Rostand</a:t>
            </a:r>
            <a:r>
              <a:rPr lang="cs-CZ" dirty="0" smtClean="0"/>
              <a:t>: Cyrano de </a:t>
            </a:r>
            <a:r>
              <a:rPr lang="cs-CZ" dirty="0" err="1" smtClean="0"/>
              <a:t>Bergerac</a:t>
            </a:r>
            <a:r>
              <a:rPr lang="cs-CZ" dirty="0" smtClean="0"/>
              <a:t> (přel. J. Vrchlický)</a:t>
            </a:r>
          </a:p>
          <a:p>
            <a:pPr marL="0" indent="0">
              <a:buNone/>
            </a:pPr>
            <a:r>
              <a:rPr lang="cs-CZ" dirty="0" smtClean="0"/>
              <a:t>CYRANO </a:t>
            </a:r>
            <a:r>
              <a:rPr lang="cs-CZ" dirty="0"/>
              <a:t/>
            </a:r>
            <a:br>
              <a:rPr lang="cs-CZ" dirty="0"/>
            </a:br>
            <a:r>
              <a:rPr lang="cs-CZ" dirty="0" smtClean="0"/>
              <a:t>(</a:t>
            </a:r>
            <a:r>
              <a:rPr lang="cs-CZ" i="1" dirty="0"/>
              <a:t>zavře na chvíli oči</a:t>
            </a:r>
            <a:r>
              <a:rPr lang="cs-CZ" dirty="0"/>
              <a:t>) </a:t>
            </a:r>
            <a:r>
              <a:rPr lang="cs-CZ" dirty="0" smtClean="0"/>
              <a:t/>
            </a:r>
            <a:br>
              <a:rPr lang="cs-CZ" dirty="0" smtClean="0"/>
            </a:br>
            <a:r>
              <a:rPr lang="cs-CZ" dirty="0" smtClean="0"/>
              <a:t>Tak</a:t>
            </a:r>
            <a:r>
              <a:rPr lang="cs-CZ" dirty="0"/>
              <a:t>, rýmy své již mám… zde stojím připraven! </a:t>
            </a:r>
            <a:r>
              <a:rPr lang="cs-CZ" dirty="0" smtClean="0"/>
              <a:t/>
            </a:r>
            <a:br>
              <a:rPr lang="cs-CZ" dirty="0" smtClean="0"/>
            </a:br>
            <a:r>
              <a:rPr lang="cs-CZ" dirty="0" smtClean="0"/>
              <a:t>(</a:t>
            </a:r>
            <a:r>
              <a:rPr lang="cs-CZ" i="1" dirty="0"/>
              <a:t>Provází vše, co říká, přiměřenými posunky</a:t>
            </a:r>
            <a:r>
              <a:rPr lang="cs-CZ" dirty="0"/>
              <a:t>.) </a:t>
            </a:r>
            <a:r>
              <a:rPr lang="cs-CZ" dirty="0" smtClean="0"/>
              <a:t/>
            </a:r>
            <a:br>
              <a:rPr lang="cs-CZ" dirty="0" smtClean="0"/>
            </a:br>
            <a:r>
              <a:rPr lang="cs-CZ" dirty="0" smtClean="0"/>
              <a:t>Svůj </a:t>
            </a:r>
            <a:r>
              <a:rPr lang="cs-CZ" dirty="0"/>
              <a:t>širák odhazuji v dáli </a:t>
            </a:r>
            <a:r>
              <a:rPr lang="cs-CZ" dirty="0" smtClean="0"/>
              <a:t/>
            </a:r>
            <a:br>
              <a:rPr lang="cs-CZ" dirty="0" smtClean="0"/>
            </a:br>
            <a:r>
              <a:rPr lang="cs-CZ" dirty="0" smtClean="0"/>
              <a:t>a </a:t>
            </a:r>
            <a:r>
              <a:rPr lang="cs-CZ" dirty="0"/>
              <a:t>s </a:t>
            </a:r>
            <a:r>
              <a:rPr lang="cs-CZ" dirty="0" err="1"/>
              <a:t>gracií</a:t>
            </a:r>
            <a:r>
              <a:rPr lang="cs-CZ" dirty="0"/>
              <a:t>, tam leží on! </a:t>
            </a:r>
            <a:r>
              <a:rPr lang="cs-CZ" dirty="0" smtClean="0"/>
              <a:t/>
            </a:r>
            <a:br>
              <a:rPr lang="cs-CZ" dirty="0" smtClean="0"/>
            </a:br>
            <a:r>
              <a:rPr lang="cs-CZ" dirty="0" smtClean="0"/>
              <a:t>Plášť </a:t>
            </a:r>
            <a:r>
              <a:rPr lang="cs-CZ" dirty="0"/>
              <a:t>zvolna spouštím, jenž mne halí, </a:t>
            </a:r>
            <a:r>
              <a:rPr lang="cs-CZ" dirty="0" smtClean="0"/>
              <a:t/>
            </a:r>
            <a:br>
              <a:rPr lang="cs-CZ" dirty="0" smtClean="0"/>
            </a:br>
            <a:r>
              <a:rPr lang="cs-CZ" dirty="0" smtClean="0"/>
              <a:t>a </a:t>
            </a:r>
            <a:r>
              <a:rPr lang="cs-CZ" dirty="0"/>
              <a:t>tasím — luzný těla sklon, </a:t>
            </a:r>
            <a:r>
              <a:rPr lang="cs-CZ" dirty="0" smtClean="0"/>
              <a:t/>
            </a:r>
            <a:br>
              <a:rPr lang="cs-CZ" dirty="0" smtClean="0"/>
            </a:br>
            <a:r>
              <a:rPr lang="cs-CZ" dirty="0" smtClean="0"/>
              <a:t>elegantně </a:t>
            </a:r>
            <a:r>
              <a:rPr lang="cs-CZ" dirty="0"/>
              <a:t>jak </a:t>
            </a:r>
            <a:r>
              <a:rPr lang="cs-CZ" dirty="0" err="1"/>
              <a:t>Celadon</a:t>
            </a:r>
            <a:r>
              <a:rPr lang="cs-CZ" dirty="0"/>
              <a:t>! </a:t>
            </a:r>
            <a:r>
              <a:rPr lang="cs-CZ" dirty="0" smtClean="0"/>
              <a:t/>
            </a:r>
            <a:br>
              <a:rPr lang="cs-CZ" dirty="0" smtClean="0"/>
            </a:br>
            <a:r>
              <a:rPr lang="cs-CZ" dirty="0" smtClean="0"/>
              <a:t>A </a:t>
            </a:r>
            <a:r>
              <a:rPr lang="cs-CZ" dirty="0"/>
              <a:t>hbitě, jako </a:t>
            </a:r>
            <a:r>
              <a:rPr lang="cs-CZ" dirty="0" err="1"/>
              <a:t>Scaramouche</a:t>
            </a:r>
            <a:r>
              <a:rPr lang="cs-CZ" dirty="0"/>
              <a:t>, </a:t>
            </a:r>
            <a:br>
              <a:rPr lang="cs-CZ" dirty="0"/>
            </a:br>
            <a:r>
              <a:rPr lang="cs-CZ" dirty="0" smtClean="0"/>
              <a:t>dej </a:t>
            </a:r>
            <a:r>
              <a:rPr lang="cs-CZ" dirty="0"/>
              <a:t>pozor, </a:t>
            </a:r>
            <a:r>
              <a:rPr lang="cs-CZ" dirty="0" err="1"/>
              <a:t>tys</a:t>
            </a:r>
            <a:r>
              <a:rPr lang="cs-CZ" dirty="0"/>
              <a:t> mi </a:t>
            </a:r>
            <a:r>
              <a:rPr lang="cs-CZ" dirty="0" err="1"/>
              <a:t>Myrmidon</a:t>
            </a:r>
            <a:r>
              <a:rPr lang="cs-CZ" dirty="0"/>
              <a:t>! </a:t>
            </a:r>
            <a:r>
              <a:rPr lang="cs-CZ" dirty="0" smtClean="0"/>
              <a:t/>
            </a:r>
            <a:br>
              <a:rPr lang="cs-CZ" dirty="0" smtClean="0"/>
            </a:br>
            <a:r>
              <a:rPr lang="cs-CZ" dirty="0" smtClean="0"/>
              <a:t>Při </a:t>
            </a:r>
            <a:r>
              <a:rPr lang="cs-CZ" dirty="0"/>
              <a:t>poslání tě bodnu </a:t>
            </a:r>
            <a:r>
              <a:rPr lang="cs-CZ" dirty="0" err="1"/>
              <a:t>juž</a:t>
            </a:r>
            <a:r>
              <a:rPr lang="cs-CZ" dirty="0"/>
              <a:t>. </a:t>
            </a:r>
            <a:r>
              <a:rPr lang="cs-CZ" dirty="0" smtClean="0"/>
              <a:t/>
            </a:r>
            <a:br>
              <a:rPr lang="cs-CZ" dirty="0" smtClean="0"/>
            </a:br>
            <a:r>
              <a:rPr lang="cs-CZ" dirty="0" smtClean="0"/>
              <a:t>(</a:t>
            </a:r>
            <a:r>
              <a:rPr lang="cs-CZ" i="1" dirty="0"/>
              <a:t>První zkřížení se zbraní.</a:t>
            </a:r>
            <a:r>
              <a:rPr lang="cs-CZ" dirty="0"/>
              <a:t>) </a:t>
            </a:r>
          </a:p>
        </p:txBody>
      </p:sp>
    </p:spTree>
    <p:extLst>
      <p:ext uri="{BB962C8B-B14F-4D97-AF65-F5344CB8AC3E}">
        <p14:creationId xmlns:p14="http://schemas.microsoft.com/office/powerpoint/2010/main" val="36396510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3. Lumírovci (Vrchlický, Zeyer)</a:t>
            </a:r>
          </a:p>
        </p:txBody>
      </p:sp>
      <p:sp>
        <p:nvSpPr>
          <p:cNvPr id="5" name="Zástupný symbol pro obsah 4"/>
          <p:cNvSpPr>
            <a:spLocks noGrp="1"/>
          </p:cNvSpPr>
          <p:nvPr>
            <p:ph sz="half" idx="1"/>
          </p:nvPr>
        </p:nvSpPr>
        <p:spPr/>
        <p:txBody>
          <a:bodyPr>
            <a:normAutofit fontScale="62500" lnSpcReduction="20000"/>
          </a:bodyPr>
          <a:lstStyle/>
          <a:p>
            <a:pPr marL="0" indent="0">
              <a:buNone/>
              <a:defRPr/>
            </a:pPr>
            <a:r>
              <a:rPr lang="cs-CZ" b="1" dirty="0"/>
              <a:t>Los </a:t>
            </a:r>
            <a:r>
              <a:rPr lang="cs-CZ" b="1" dirty="0" smtClean="0"/>
              <a:t>básníka (Meč Damoklův, 1912)</a:t>
            </a:r>
            <a:endParaRPr lang="cs-CZ" b="1" dirty="0"/>
          </a:p>
          <a:p>
            <a:pPr marL="0" indent="0">
              <a:buNone/>
              <a:defRPr/>
            </a:pPr>
            <a:endParaRPr lang="cs-CZ" dirty="0" smtClean="0"/>
          </a:p>
          <a:p>
            <a:pPr marL="0" indent="0">
              <a:buNone/>
              <a:defRPr/>
            </a:pPr>
            <a:r>
              <a:rPr lang="cs-CZ" dirty="0" smtClean="0"/>
              <a:t>Být </a:t>
            </a:r>
            <a:r>
              <a:rPr lang="cs-CZ" dirty="0"/>
              <a:t>stále přezírán a tupen, zrazen,</a:t>
            </a:r>
            <a:br>
              <a:rPr lang="cs-CZ" dirty="0"/>
            </a:br>
            <a:r>
              <a:rPr lang="cs-CZ" dirty="0"/>
              <a:t>do jedné šachty s posledními </a:t>
            </a:r>
            <a:r>
              <a:rPr lang="cs-CZ" dirty="0" smtClean="0"/>
              <a:t>házen</a:t>
            </a:r>
            <a:r>
              <a:rPr lang="cs-CZ" dirty="0"/>
              <a:t>,</a:t>
            </a:r>
            <a:br>
              <a:rPr lang="cs-CZ" dirty="0"/>
            </a:br>
            <a:r>
              <a:rPr lang="cs-CZ" dirty="0"/>
              <a:t>být </a:t>
            </a:r>
            <a:r>
              <a:rPr lang="cs-CZ" dirty="0" err="1"/>
              <a:t>poplván</a:t>
            </a:r>
            <a:r>
              <a:rPr lang="cs-CZ" dirty="0"/>
              <a:t> a kopán bez ustání,</a:t>
            </a:r>
            <a:br>
              <a:rPr lang="cs-CZ" dirty="0"/>
            </a:br>
            <a:r>
              <a:rPr lang="cs-CZ" dirty="0"/>
              <a:t>nést denně čerstvé bláto na své 			</a:t>
            </a:r>
            <a:r>
              <a:rPr lang="cs-CZ" dirty="0" smtClean="0"/>
              <a:t>	skráni</a:t>
            </a:r>
            <a:r>
              <a:rPr lang="cs-CZ" dirty="0"/>
              <a:t>,</a:t>
            </a:r>
            <a:br>
              <a:rPr lang="cs-CZ" dirty="0"/>
            </a:br>
            <a:r>
              <a:rPr lang="cs-CZ" dirty="0"/>
              <a:t>o chleba kus vždy rváti se a dráti,</a:t>
            </a:r>
            <a:br>
              <a:rPr lang="cs-CZ" dirty="0"/>
            </a:br>
            <a:r>
              <a:rPr lang="cs-CZ" dirty="0"/>
              <a:t>být stokrát zdeptán, stokrát znova 			</a:t>
            </a:r>
            <a:r>
              <a:rPr lang="cs-CZ" dirty="0" smtClean="0"/>
              <a:t>	vstáti</a:t>
            </a:r>
            <a:r>
              <a:rPr lang="cs-CZ" dirty="0"/>
              <a:t>,</a:t>
            </a:r>
            <a:br>
              <a:rPr lang="cs-CZ" dirty="0"/>
            </a:br>
            <a:r>
              <a:rPr lang="cs-CZ" dirty="0"/>
              <a:t>být denně urážen, to věc </a:t>
            </a:r>
            <a:r>
              <a:rPr lang="cs-CZ" dirty="0" smtClean="0"/>
              <a:t>již všední</a:t>
            </a:r>
            <a:r>
              <a:rPr lang="cs-CZ" dirty="0"/>
              <a:t>,</a:t>
            </a:r>
            <a:br>
              <a:rPr lang="cs-CZ" dirty="0"/>
            </a:br>
            <a:r>
              <a:rPr lang="cs-CZ" dirty="0"/>
              <a:t>svou bídu zřít, v které jsou </a:t>
            </a:r>
            <a:r>
              <a:rPr lang="cs-CZ" dirty="0" err="1"/>
              <a:t>všickni</a:t>
            </a:r>
            <a:r>
              <a:rPr lang="cs-CZ" dirty="0"/>
              <a:t> 			</a:t>
            </a:r>
            <a:r>
              <a:rPr lang="cs-CZ" dirty="0" smtClean="0"/>
              <a:t>	bědní</a:t>
            </a:r>
            <a:r>
              <a:rPr lang="cs-CZ" dirty="0"/>
              <a:t>,</a:t>
            </a:r>
            <a:br>
              <a:rPr lang="cs-CZ" dirty="0"/>
            </a:br>
            <a:r>
              <a:rPr lang="cs-CZ" dirty="0"/>
              <a:t>být jednou uznán – jaká panika!</a:t>
            </a:r>
            <a:br>
              <a:rPr lang="cs-CZ" dirty="0"/>
            </a:br>
            <a:r>
              <a:rPr lang="cs-CZ" dirty="0"/>
              <a:t>Los obecný je v Čechách </a:t>
            </a:r>
            <a:r>
              <a:rPr lang="cs-CZ" dirty="0" smtClean="0"/>
              <a:t>básníka</a:t>
            </a:r>
            <a:r>
              <a:rPr lang="cs-CZ" dirty="0"/>
              <a:t>.</a:t>
            </a:r>
          </a:p>
          <a:p>
            <a:pPr marL="0" indent="0">
              <a:buNone/>
            </a:pPr>
            <a:endParaRPr lang="cs-CZ" dirty="0"/>
          </a:p>
        </p:txBody>
      </p:sp>
      <p:sp>
        <p:nvSpPr>
          <p:cNvPr id="6" name="Zástupný symbol pro obsah 5"/>
          <p:cNvSpPr>
            <a:spLocks noGrp="1"/>
          </p:cNvSpPr>
          <p:nvPr>
            <p:ph sz="half" idx="2"/>
          </p:nvPr>
        </p:nvSpPr>
        <p:spPr/>
        <p:txBody>
          <a:bodyPr>
            <a:normAutofit fontScale="62500" lnSpcReduction="20000"/>
          </a:bodyPr>
          <a:lstStyle/>
          <a:p>
            <a:pPr marL="0" indent="0">
              <a:buNone/>
              <a:defRPr/>
            </a:pPr>
            <a:r>
              <a:rPr lang="cs-CZ" b="1" dirty="0" smtClean="0"/>
              <a:t>Ráno (tamtéž)</a:t>
            </a:r>
            <a:endParaRPr lang="cs-CZ" b="1" dirty="0"/>
          </a:p>
          <a:p>
            <a:pPr marL="0" indent="0">
              <a:buNone/>
              <a:defRPr/>
            </a:pPr>
            <a:endParaRPr lang="cs-CZ" dirty="0" smtClean="0"/>
          </a:p>
          <a:p>
            <a:pPr marL="0" indent="0">
              <a:buNone/>
              <a:defRPr/>
            </a:pPr>
            <a:r>
              <a:rPr lang="cs-CZ" dirty="0" smtClean="0"/>
              <a:t>Má </a:t>
            </a:r>
            <a:r>
              <a:rPr lang="cs-CZ" dirty="0"/>
              <a:t>ráno půvab svůj,</a:t>
            </a:r>
            <a:br>
              <a:rPr lang="cs-CZ" dirty="0"/>
            </a:br>
            <a:r>
              <a:rPr lang="cs-CZ" dirty="0"/>
              <a:t>jak nedotknutá miska z alabastru,</a:t>
            </a:r>
            <a:br>
              <a:rPr lang="cs-CZ" dirty="0"/>
            </a:br>
            <a:r>
              <a:rPr lang="cs-CZ" dirty="0"/>
              <a:t>když stojí před </a:t>
            </a:r>
            <a:r>
              <a:rPr lang="cs-CZ" dirty="0" smtClean="0"/>
              <a:t>tebou</a:t>
            </a:r>
            <a:r>
              <a:rPr lang="cs-CZ" dirty="0"/>
              <a:t>,</a:t>
            </a:r>
            <a:br>
              <a:rPr lang="cs-CZ" dirty="0"/>
            </a:br>
            <a:r>
              <a:rPr lang="cs-CZ" dirty="0"/>
              <a:t>tak svěží, dýchá, voní,</a:t>
            </a:r>
            <a:br>
              <a:rPr lang="cs-CZ" dirty="0"/>
            </a:br>
            <a:r>
              <a:rPr lang="cs-CZ" dirty="0"/>
              <a:t>že dvě jen holubice,</a:t>
            </a:r>
            <a:br>
              <a:rPr lang="cs-CZ" dirty="0"/>
            </a:br>
            <a:r>
              <a:rPr lang="cs-CZ" dirty="0"/>
              <a:t>Ticho a Požehnání,</a:t>
            </a:r>
            <a:br>
              <a:rPr lang="cs-CZ" dirty="0"/>
            </a:br>
            <a:r>
              <a:rPr lang="cs-CZ" dirty="0"/>
              <a:t>z ní pijí.</a:t>
            </a:r>
            <a:br>
              <a:rPr lang="cs-CZ" dirty="0"/>
            </a:br>
            <a:r>
              <a:rPr lang="cs-CZ" dirty="0"/>
              <a:t>Jich neplaš, dál jdi, nejsi-li jich hoden;</a:t>
            </a:r>
            <a:br>
              <a:rPr lang="cs-CZ" dirty="0"/>
            </a:br>
            <a:r>
              <a:rPr lang="cs-CZ" dirty="0"/>
              <a:t>jen čistá duše může oceniti</a:t>
            </a:r>
            <a:br>
              <a:rPr lang="cs-CZ" dirty="0"/>
            </a:br>
            <a:r>
              <a:rPr lang="cs-CZ" dirty="0"/>
              <a:t>ten čistý, svěží, nedotknutý, svatý</a:t>
            </a:r>
            <a:br>
              <a:rPr lang="cs-CZ" dirty="0"/>
            </a:br>
            <a:r>
              <a:rPr lang="cs-CZ" dirty="0"/>
              <a:t>půvab rána.</a:t>
            </a:r>
          </a:p>
          <a:p>
            <a:pPr marL="0" indent="0">
              <a:buNone/>
            </a:pPr>
            <a:endParaRPr lang="cs-CZ" dirty="0"/>
          </a:p>
        </p:txBody>
      </p:sp>
    </p:spTree>
    <p:extLst>
      <p:ext uri="{BB962C8B-B14F-4D97-AF65-F5344CB8AC3E}">
        <p14:creationId xmlns:p14="http://schemas.microsoft.com/office/powerpoint/2010/main" val="38718859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Lumírovci (Vrchlický, Zeyer)</a:t>
            </a:r>
          </a:p>
        </p:txBody>
      </p:sp>
      <p:sp>
        <p:nvSpPr>
          <p:cNvPr id="3" name="Zástupný symbol pro obsah 2"/>
          <p:cNvSpPr>
            <a:spLocks noGrp="1"/>
          </p:cNvSpPr>
          <p:nvPr>
            <p:ph sz="half" idx="1"/>
          </p:nvPr>
        </p:nvSpPr>
        <p:spPr/>
        <p:txBody>
          <a:bodyPr>
            <a:normAutofit fontScale="62500" lnSpcReduction="20000"/>
          </a:bodyPr>
          <a:lstStyle/>
          <a:p>
            <a:pPr marL="0" indent="0">
              <a:buNone/>
            </a:pPr>
            <a:r>
              <a:rPr lang="cs-CZ" b="1" dirty="0" smtClean="0"/>
              <a:t>Julius Zeyer (1841–1901)</a:t>
            </a:r>
          </a:p>
          <a:p>
            <a:pPr marL="274320">
              <a:defRPr/>
            </a:pPr>
            <a:r>
              <a:rPr lang="cs-CZ" dirty="0"/>
              <a:t>Pocházel z bohaté pražské rodiny</a:t>
            </a:r>
          </a:p>
          <a:p>
            <a:pPr marL="274320">
              <a:defRPr/>
            </a:pPr>
            <a:r>
              <a:rPr lang="cs-CZ" dirty="0"/>
              <a:t>Studia nedokončil, vzdělával se jako samouk</a:t>
            </a:r>
          </a:p>
          <a:p>
            <a:pPr marL="274320">
              <a:defRPr/>
            </a:pPr>
            <a:r>
              <a:rPr lang="cs-CZ" dirty="0"/>
              <a:t>Působil jako vychovatel v Rusku, poté jako literát na volné noze s podporou zbytků rodinného jmění</a:t>
            </a:r>
          </a:p>
          <a:p>
            <a:pPr marL="274320">
              <a:defRPr/>
            </a:pPr>
            <a:r>
              <a:rPr lang="cs-CZ" dirty="0"/>
              <a:t>Často cestoval (západní a jižní Evropa, severní Afrika, Blízký Východ, Rusko, Kavkaz)</a:t>
            </a:r>
          </a:p>
          <a:p>
            <a:pPr marL="274320">
              <a:defRPr/>
            </a:pPr>
            <a:r>
              <a:rPr lang="cs-CZ" dirty="0"/>
              <a:t>Od roku 1887 žil většinou ve Vodňanech, pěstoval si odstup od českého veřejného života</a:t>
            </a:r>
          </a:p>
          <a:p>
            <a:pPr marL="274320">
              <a:defRPr/>
            </a:pPr>
            <a:r>
              <a:rPr lang="cs-CZ" dirty="0"/>
              <a:t>Nikdy se neoženil, trpěl depresemi (myšlenky na sebevraždu)</a:t>
            </a:r>
          </a:p>
          <a:p>
            <a:pPr marL="274320">
              <a:defRPr/>
            </a:pPr>
            <a:r>
              <a:rPr lang="cs-CZ" dirty="0"/>
              <a:t>Na štíru s kritikou, jeho dílo bylo více doceněno až na sklonku jeho života</a:t>
            </a:r>
          </a:p>
          <a:p>
            <a:pPr marL="0" indent="0">
              <a:buNone/>
            </a:pPr>
            <a:endParaRPr lang="cs-CZ" dirty="0"/>
          </a:p>
        </p:txBody>
      </p:sp>
      <p:pic>
        <p:nvPicPr>
          <p:cNvPr id="5" name="Picture 5" descr="File:Jan Vilímek - Julius Zeyer.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929685" y="1673225"/>
            <a:ext cx="3475630" cy="4718050"/>
          </a:xfrm>
        </p:spPr>
      </p:pic>
    </p:spTree>
    <p:extLst>
      <p:ext uri="{BB962C8B-B14F-4D97-AF65-F5344CB8AC3E}">
        <p14:creationId xmlns:p14="http://schemas.microsoft.com/office/powerpoint/2010/main" val="24929150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a:t>3. Lumírovci (Vrchlický, Zeyer)</a:t>
            </a:r>
          </a:p>
        </p:txBody>
      </p:sp>
      <p:sp>
        <p:nvSpPr>
          <p:cNvPr id="6" name="Zástupný symbol pro obsah 5"/>
          <p:cNvSpPr>
            <a:spLocks noGrp="1"/>
          </p:cNvSpPr>
          <p:nvPr>
            <p:ph idx="1"/>
          </p:nvPr>
        </p:nvSpPr>
        <p:spPr/>
        <p:txBody>
          <a:bodyPr>
            <a:normAutofit fontScale="85000" lnSpcReduction="20000"/>
          </a:bodyPr>
          <a:lstStyle/>
          <a:p>
            <a:pPr marL="0" indent="0">
              <a:buNone/>
              <a:defRPr/>
            </a:pPr>
            <a:r>
              <a:rPr lang="cs-CZ" b="1" dirty="0"/>
              <a:t>Julius Zeyer: Dobrodružství </a:t>
            </a:r>
            <a:r>
              <a:rPr lang="cs-CZ" b="1" dirty="0" err="1"/>
              <a:t>Madrány</a:t>
            </a:r>
            <a:r>
              <a:rPr lang="cs-CZ" b="1" dirty="0"/>
              <a:t> (Lumír 1878, knižně 1882)</a:t>
            </a:r>
            <a:endParaRPr lang="cs-CZ" b="1" dirty="0" smtClean="0"/>
          </a:p>
          <a:p>
            <a:pPr marL="0" indent="0">
              <a:buNone/>
              <a:defRPr/>
            </a:pPr>
            <a:r>
              <a:rPr lang="cs-CZ" dirty="0" smtClean="0"/>
              <a:t>„</a:t>
            </a:r>
            <a:r>
              <a:rPr lang="cs-CZ" dirty="0"/>
              <a:t>Jak zajímavou </a:t>
            </a:r>
            <a:r>
              <a:rPr lang="cs-CZ" dirty="0" err="1"/>
              <a:t>odysseu</a:t>
            </a:r>
            <a:r>
              <a:rPr lang="cs-CZ" dirty="0"/>
              <a:t> provozuje tam nahoře vítr s lehkými těmi mlhami! Každým okamžikem mění se neočekávaně jejich tvar. Kdybych byla básníkem, </a:t>
            </a:r>
            <a:r>
              <a:rPr lang="cs-CZ" dirty="0" err="1"/>
              <a:t>improvisovala</a:t>
            </a:r>
            <a:r>
              <a:rPr lang="cs-CZ" dirty="0"/>
              <a:t> bych cos podobného. Hlavní úlohu v mém ději hrála by náhoda, právě tak jak ji v životě hraje, zadul by vítr-náhoda každý okamžik neočekávaně z některého úhlu světa, a jaká příležitost by to byla pozlobiti pedanty!“ (…)</a:t>
            </a:r>
          </a:p>
          <a:p>
            <a:pPr marL="0" indent="0">
              <a:buNone/>
              <a:defRPr/>
            </a:pPr>
            <a:r>
              <a:rPr lang="cs-CZ" dirty="0"/>
              <a:t>Jednoho úspěchu ale dosáhnu přece, madame: pozlobím pedanty. Pohoršení těch pánů, jimž fantazie hříchem, vkus neznámou věcí jest, potřebuji k uspokojení svého uměleckého svědomí. Kdykoli totiž některé z těch </a:t>
            </a:r>
            <a:r>
              <a:rPr lang="cs-CZ" dirty="0" err="1"/>
              <a:t>rádobyvelkých</a:t>
            </a:r>
            <a:r>
              <a:rPr lang="cs-CZ" dirty="0"/>
              <a:t> světel, která malicherné naše poměry tak groteskním způsobem osvětlují, se snaží, by mi impertinentní blahosklonností domnělou převahu prázdné své duše najevo dalo, cítím se vždy ku podivu klidným; neboť chápete, madame, že se ničeho pod sluncem tak neobávám jako spokojenosti těchto pánů. V okamžení, kde by mne úsměvem vzájemně si rozumějících augurů do svého cechu přijmouti chtěli, zemřel bych žalem, a vy víte, madame, že nesmím dříve zemříti, než jsem uviděl Sevillu, kam celou duší </a:t>
            </a:r>
            <a:r>
              <a:rPr lang="cs-CZ" dirty="0" smtClean="0"/>
              <a:t>toužím.“</a:t>
            </a:r>
            <a:endParaRPr lang="cs-CZ" dirty="0"/>
          </a:p>
          <a:p>
            <a:endParaRPr lang="cs-CZ" dirty="0"/>
          </a:p>
        </p:txBody>
      </p:sp>
    </p:spTree>
    <p:extLst>
      <p:ext uri="{BB962C8B-B14F-4D97-AF65-F5344CB8AC3E}">
        <p14:creationId xmlns:p14="http://schemas.microsoft.com/office/powerpoint/2010/main" val="34633819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Lumírovci (Vrchlický, Zeyer)</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smtClean="0"/>
              <a:t>„</a:t>
            </a:r>
            <a:r>
              <a:rPr lang="cs-CZ" dirty="0"/>
              <a:t>Na špatně osvětlených ulicích Malé strany padal sníh, kdežto uvnitř Kosmova domu dýchalo </a:t>
            </a:r>
            <a:r>
              <a:rPr lang="cs-CZ" b="1" dirty="0"/>
              <a:t>umělé jaro</a:t>
            </a:r>
            <a:r>
              <a:rPr lang="cs-CZ" dirty="0"/>
              <a:t> </a:t>
            </a:r>
            <a:r>
              <a:rPr lang="cs-CZ" b="1" dirty="0"/>
              <a:t>dechem </a:t>
            </a:r>
            <a:r>
              <a:rPr lang="cs-CZ" b="1" dirty="0" err="1"/>
              <a:t>květoucích</a:t>
            </a:r>
            <a:r>
              <a:rPr lang="cs-CZ" b="1" dirty="0"/>
              <a:t> hyacint</a:t>
            </a:r>
            <a:r>
              <a:rPr lang="cs-CZ" dirty="0"/>
              <a:t>, </a:t>
            </a:r>
            <a:r>
              <a:rPr lang="cs-CZ" b="1" dirty="0"/>
              <a:t>šeříkových stromů</a:t>
            </a:r>
            <a:r>
              <a:rPr lang="cs-CZ" dirty="0"/>
              <a:t> a </a:t>
            </a:r>
            <a:r>
              <a:rPr lang="cs-CZ" b="1" dirty="0"/>
              <a:t>temnolistých </a:t>
            </a:r>
            <a:r>
              <a:rPr lang="cs-CZ" b="1" dirty="0" err="1"/>
              <a:t>oranžů</a:t>
            </a:r>
            <a:r>
              <a:rPr lang="cs-CZ" dirty="0"/>
              <a:t>. [...] [Damián] viděl dole pod sebou velký sál, </a:t>
            </a:r>
            <a:r>
              <a:rPr lang="cs-CZ" b="1" dirty="0"/>
              <a:t>lesklý samým mramorem</a:t>
            </a:r>
            <a:r>
              <a:rPr lang="cs-CZ" dirty="0"/>
              <a:t>, naplněný </a:t>
            </a:r>
            <a:r>
              <a:rPr lang="cs-CZ" b="1" dirty="0"/>
              <a:t>nejkrásnějšími květinami</a:t>
            </a:r>
            <a:r>
              <a:rPr lang="cs-CZ" dirty="0"/>
              <a:t>, </a:t>
            </a:r>
            <a:r>
              <a:rPr lang="cs-CZ" b="1" dirty="0"/>
              <a:t>vodotrysky</a:t>
            </a:r>
            <a:r>
              <a:rPr lang="cs-CZ" dirty="0"/>
              <a:t> tam </a:t>
            </a:r>
            <a:r>
              <a:rPr lang="cs-CZ" b="1" dirty="0"/>
              <a:t>šuměly a jiskřily se</a:t>
            </a:r>
            <a:r>
              <a:rPr lang="cs-CZ" dirty="0"/>
              <a:t> </a:t>
            </a:r>
            <a:r>
              <a:rPr lang="cs-CZ" b="1" dirty="0"/>
              <a:t>při blesku nesčíslných plamenů</a:t>
            </a:r>
            <a:r>
              <a:rPr lang="cs-CZ" dirty="0"/>
              <a:t>, </a:t>
            </a:r>
            <a:r>
              <a:rPr lang="cs-CZ" dirty="0" err="1"/>
              <a:t>přespanilé</a:t>
            </a:r>
            <a:r>
              <a:rPr lang="cs-CZ" dirty="0"/>
              <a:t> </a:t>
            </a:r>
            <a:r>
              <a:rPr lang="cs-CZ" b="1" dirty="0"/>
              <a:t>dívky v nejbohatších a nejfantastičtějších krojích</a:t>
            </a:r>
            <a:r>
              <a:rPr lang="cs-CZ" dirty="0"/>
              <a:t> se tam buď procházely, buď ležely po divanech umístěných před </a:t>
            </a:r>
            <a:r>
              <a:rPr lang="cs-CZ" b="1" dirty="0"/>
              <a:t>velikými zrcadly</a:t>
            </a:r>
            <a:r>
              <a:rPr lang="cs-CZ" dirty="0"/>
              <a:t> a hluk jejich hovoru, úryvky jich zpěvu, přizvukování </a:t>
            </a:r>
            <a:r>
              <a:rPr lang="cs-CZ" dirty="0" err="1"/>
              <a:t>gitar</a:t>
            </a:r>
            <a:r>
              <a:rPr lang="cs-CZ" dirty="0"/>
              <a:t>, stříbrný smích růžových rtů, to vše rozčilovalo Damiána tak příjemně a takou měrou, že </a:t>
            </a:r>
            <a:r>
              <a:rPr lang="cs-CZ" b="1" dirty="0"/>
              <a:t>líce</a:t>
            </a:r>
            <a:r>
              <a:rPr lang="cs-CZ" dirty="0"/>
              <a:t> jeho</a:t>
            </a:r>
            <a:r>
              <a:rPr lang="cs-CZ" b="1" dirty="0"/>
              <a:t> zahořely </a:t>
            </a:r>
            <a:r>
              <a:rPr lang="cs-CZ" dirty="0"/>
              <a:t>a</a:t>
            </a:r>
            <a:r>
              <a:rPr lang="cs-CZ" b="1" dirty="0"/>
              <a:t> oči </a:t>
            </a:r>
            <a:r>
              <a:rPr lang="cs-CZ" dirty="0"/>
              <a:t>nadšeně</a:t>
            </a:r>
            <a:r>
              <a:rPr lang="cs-CZ" b="1" dirty="0"/>
              <a:t> zasvítily</a:t>
            </a:r>
            <a:r>
              <a:rPr lang="cs-CZ" dirty="0"/>
              <a:t>. [...] Kosmas zatleskal třikráte do rukou jako pravý sultán z arabských povídek; </a:t>
            </a:r>
            <a:r>
              <a:rPr lang="cs-CZ" b="1" dirty="0"/>
              <a:t>těžká </a:t>
            </a:r>
            <a:r>
              <a:rPr lang="cs-CZ" b="1" dirty="0" err="1"/>
              <a:t>hedbávná</a:t>
            </a:r>
            <a:r>
              <a:rPr lang="cs-CZ" b="1" dirty="0"/>
              <a:t> </a:t>
            </a:r>
            <a:r>
              <a:rPr lang="cs-CZ" dirty="0"/>
              <a:t> </a:t>
            </a:r>
            <a:r>
              <a:rPr lang="cs-CZ" b="1" dirty="0"/>
              <a:t>záclona</a:t>
            </a:r>
            <a:r>
              <a:rPr lang="cs-CZ" dirty="0"/>
              <a:t> zašustila někde v koridoru a černoch jako náhle ze země vzniklý klaněl se před Kosmou</a:t>
            </a:r>
            <a:r>
              <a:rPr lang="cs-CZ" dirty="0" smtClean="0"/>
              <a:t>. (zvýraznil </a:t>
            </a:r>
            <a:r>
              <a:rPr lang="cs-CZ" dirty="0" err="1" smtClean="0"/>
              <a:t>MiF</a:t>
            </a:r>
            <a:r>
              <a:rPr lang="cs-CZ" dirty="0" smtClean="0"/>
              <a:t>)</a:t>
            </a:r>
            <a:endParaRPr lang="cs-CZ" dirty="0"/>
          </a:p>
        </p:txBody>
      </p:sp>
    </p:spTree>
    <p:extLst>
      <p:ext uri="{BB962C8B-B14F-4D97-AF65-F5344CB8AC3E}">
        <p14:creationId xmlns:p14="http://schemas.microsoft.com/office/powerpoint/2010/main" val="38744821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Lumírovci (Vrchlický, Zeyer)</a:t>
            </a:r>
          </a:p>
        </p:txBody>
      </p:sp>
      <p:sp>
        <p:nvSpPr>
          <p:cNvPr id="3" name="Zástupný symbol pro obsah 2"/>
          <p:cNvSpPr>
            <a:spLocks noGrp="1"/>
          </p:cNvSpPr>
          <p:nvPr>
            <p:ph idx="1"/>
          </p:nvPr>
        </p:nvSpPr>
        <p:spPr/>
        <p:txBody>
          <a:bodyPr>
            <a:normAutofit lnSpcReduction="10000"/>
          </a:bodyPr>
          <a:lstStyle/>
          <a:p>
            <a:pPr marL="45720" indent="0">
              <a:buNone/>
              <a:defRPr/>
            </a:pPr>
            <a:r>
              <a:rPr lang="cs-CZ" b="1" dirty="0"/>
              <a:t>Ignát </a:t>
            </a:r>
            <a:r>
              <a:rPr lang="cs-CZ" b="1" dirty="0" err="1"/>
              <a:t>Herrmann</a:t>
            </a:r>
            <a:r>
              <a:rPr lang="cs-CZ" b="1" dirty="0"/>
              <a:t>: Dobrodružný Valerián. Novela od </a:t>
            </a:r>
            <a:r>
              <a:rPr lang="cs-CZ" b="1" dirty="0" err="1"/>
              <a:t>Zulia</a:t>
            </a:r>
            <a:r>
              <a:rPr lang="cs-CZ" b="1" dirty="0"/>
              <a:t> </a:t>
            </a:r>
            <a:r>
              <a:rPr lang="cs-CZ" b="1" dirty="0" err="1"/>
              <a:t>Jeyera</a:t>
            </a:r>
            <a:r>
              <a:rPr lang="cs-CZ" b="1" dirty="0"/>
              <a:t> (Paleček 1880</a:t>
            </a:r>
            <a:r>
              <a:rPr lang="cs-CZ" b="1" dirty="0" smtClean="0"/>
              <a:t>)</a:t>
            </a:r>
          </a:p>
          <a:p>
            <a:pPr marL="45720" indent="0">
              <a:buNone/>
              <a:defRPr/>
            </a:pPr>
            <a:r>
              <a:rPr lang="cs-CZ" dirty="0" smtClean="0"/>
              <a:t>„</a:t>
            </a:r>
            <a:r>
              <a:rPr lang="cs-CZ" dirty="0"/>
              <a:t>Nevím, jak se to bude líbit Vám a komu jinému, ale mně samotnému se to líbí náramně. Já myslím, že to bude dělat u mých bývalých kamarádů ve Lhotě náramné oko, ale zároveň že budou míti dopal, že jsem se tak vysoko nad ně vyšvihl. Nechte je mluvit, já o ně nestojím, a nežli bych byl tak hloupý jako oni, to raději sepíšu ještě jednu takovou věc. […] </a:t>
            </a:r>
            <a:r>
              <a:rPr lang="cs-CZ" dirty="0" err="1"/>
              <a:t>Šlak</a:t>
            </a:r>
            <a:r>
              <a:rPr lang="cs-CZ" dirty="0"/>
              <a:t> by mě trefil, kdybych měl zůstat takovým Matějem, jako jsou oni, a já bych ještě nerad dal světu „vale“, dokud nespatřím aspoň ještě jedenkráte Vás, tatínka a svou drahou Lhotu, zvláště to obecní pastviště, kde jsem hrával s Lojzou </a:t>
            </a:r>
            <a:r>
              <a:rPr lang="cs-CZ" dirty="0" err="1"/>
              <a:t>Vodrbalovic</a:t>
            </a:r>
            <a:r>
              <a:rPr lang="cs-CZ" dirty="0"/>
              <a:t> špačka.“ </a:t>
            </a:r>
          </a:p>
          <a:p>
            <a:pPr marL="274320">
              <a:defRPr/>
            </a:pPr>
            <a:endParaRPr lang="cs-CZ" dirty="0"/>
          </a:p>
          <a:p>
            <a:pPr marL="0" indent="0">
              <a:buNone/>
            </a:pPr>
            <a:endParaRPr lang="cs-CZ" dirty="0"/>
          </a:p>
        </p:txBody>
      </p:sp>
    </p:spTree>
    <p:extLst>
      <p:ext uri="{BB962C8B-B14F-4D97-AF65-F5344CB8AC3E}">
        <p14:creationId xmlns:p14="http://schemas.microsoft.com/office/powerpoint/2010/main" val="19919551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Lumírovci (Vrchlický, Zeyer)</a:t>
            </a:r>
          </a:p>
        </p:txBody>
      </p:sp>
      <p:sp>
        <p:nvSpPr>
          <p:cNvPr id="3" name="Zástupný symbol pro obsah 2"/>
          <p:cNvSpPr>
            <a:spLocks noGrp="1"/>
          </p:cNvSpPr>
          <p:nvPr>
            <p:ph idx="1"/>
          </p:nvPr>
        </p:nvSpPr>
        <p:spPr>
          <a:xfrm>
            <a:off x="457200" y="1600200"/>
            <a:ext cx="8229600" cy="5213176"/>
          </a:xfrm>
        </p:spPr>
        <p:txBody>
          <a:bodyPr>
            <a:normAutofit fontScale="70000" lnSpcReduction="20000"/>
          </a:bodyPr>
          <a:lstStyle/>
          <a:p>
            <a:pPr marL="0" indent="0">
              <a:buNone/>
            </a:pPr>
            <a:r>
              <a:rPr lang="cs-CZ" b="1" dirty="0" smtClean="0"/>
              <a:t>Večer u </a:t>
            </a:r>
            <a:r>
              <a:rPr lang="cs-CZ" b="1" dirty="0" err="1" smtClean="0"/>
              <a:t>Idalie</a:t>
            </a:r>
            <a:r>
              <a:rPr lang="cs-CZ" b="1" dirty="0" smtClean="0"/>
              <a:t> (1892)</a:t>
            </a:r>
          </a:p>
          <a:p>
            <a:pPr marL="0" indent="0">
              <a:buNone/>
            </a:pPr>
            <a:r>
              <a:rPr lang="cs-CZ" dirty="0" smtClean="0"/>
              <a:t>„</a:t>
            </a:r>
            <a:r>
              <a:rPr lang="cs-CZ" dirty="0"/>
              <a:t>Když záclony a závoje spadly a lešení zmizelo, jako když je země pohltí, zazněl výkřik všeobecného obdivu nad netušenou krásou obrazu. Byla to krajina </a:t>
            </a:r>
            <a:r>
              <a:rPr lang="cs-CZ" dirty="0" err="1"/>
              <a:t>pojmuta</a:t>
            </a:r>
            <a:r>
              <a:rPr lang="cs-CZ" dirty="0"/>
              <a:t> bohorovným vnuknutím a provedena bohorovnou silou tvůrčí. Jaká byla v tom všem lahoda! Tam modralo se nebe, průhledné ač temné jako indigo, bílé se po něm táhly mráčky, mohutní po něm pluli ptáci. Na nebesklonu strměly hory, stály lesy, v jejichž stínu se laně pásly, u jasných vod snily háje, jimiž vítr vanul, skláněje jemné tam rostoucí trávy a květy, v jezeře </a:t>
            </a:r>
            <a:r>
              <a:rPr lang="cs-CZ" dirty="0" err="1"/>
              <a:t>plouly</a:t>
            </a:r>
            <a:r>
              <a:rPr lang="cs-CZ" dirty="0"/>
              <a:t> ryby, hleděly perleťovýma očima na slunce a v rýžovém poli pracovali lidé a batolily se děti. ‚Toť vše jako skutečné,‘ pravil císař s obdivem. ‚Jak skutečné?‘ řekl umělec nespokojen. ‚Pane, myslím, že to více než tím, co se ze zvyku nazývá skutečné. Co nazýváš »věcí«, to není ještě věc o sobě, nýbrž znamení </a:t>
            </a:r>
            <a:r>
              <a:rPr lang="cs-CZ" dirty="0" err="1"/>
              <a:t>jakés</a:t>
            </a:r>
            <a:r>
              <a:rPr lang="cs-CZ" dirty="0"/>
              <a:t> toho, co se tím, co vidíš nebo cítíš, jevit chce. Tvá skutečnost je slupka a to pravé, »co« je jádro v ní. A tím jen se zaměstnává, kdo tvořit chce. Za každou zjevnou věcí, která pouze naznačuje, hloubá se »neznámo«, po kterém dychtíme, bažíme, které nás věčně láká a k sobě vábí a věčně nás volá: hádej, čím jsem! Za tím hlasem jde umělec, když tvoří. A proto může být velkým umělcem i když ku příkladu namaluje pouze hrušku nebo jablko. [...] Hleď‘, řekl císaři, [...]‚hleď sem, ó pane, na tu skálu!‘ – A ukázal na ni na svém obraze. ‚Hleď,‘ pokračoval, ‚hleď dovnitř její hluboké sluje! Vidíš uvnitř to jitření démantových zor a opálových úsvitů?‘ – A z obrazu jeho zářilo vpravdě, jak to pravil, přejasné světlo. </a:t>
            </a:r>
            <a:r>
              <a:rPr lang="cs-CZ" dirty="0" err="1"/>
              <a:t>Všickni</a:t>
            </a:r>
            <a:r>
              <a:rPr lang="cs-CZ" dirty="0"/>
              <a:t> to viděli a mlčeli samým podivem. – Malíř ale mluvil takto dále: ‚Sluj ta jest beze dna, a v jasu jejím přebývá jasný a vznešený duch. </a:t>
            </a:r>
            <a:r>
              <a:rPr lang="cs-CZ" b="1" dirty="0" err="1"/>
              <a:t>Říš</a:t>
            </a:r>
            <a:r>
              <a:rPr lang="cs-CZ" b="1" dirty="0"/>
              <a:t> jeho je nade všechno pomýšlení krásná</a:t>
            </a:r>
            <a:r>
              <a:rPr lang="cs-CZ" dirty="0"/>
              <a:t>. Chceš tam se mnou jít? Tam zraky tvé se </a:t>
            </a:r>
            <a:r>
              <a:rPr lang="cs-CZ" dirty="0" err="1"/>
              <a:t>otevrou</a:t>
            </a:r>
            <a:r>
              <a:rPr lang="cs-CZ" dirty="0"/>
              <a:t>, tam prohlédneš, neb posud byl jsi slep!‘“</a:t>
            </a:r>
          </a:p>
          <a:p>
            <a:pPr marL="0" indent="0">
              <a:buNone/>
            </a:pPr>
            <a:endParaRPr lang="cs-CZ" dirty="0"/>
          </a:p>
        </p:txBody>
      </p:sp>
    </p:spTree>
    <p:extLst>
      <p:ext uri="{BB962C8B-B14F-4D97-AF65-F5344CB8AC3E}">
        <p14:creationId xmlns:p14="http://schemas.microsoft.com/office/powerpoint/2010/main" val="1231377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Parnasismus</a:t>
            </a:r>
          </a:p>
        </p:txBody>
      </p:sp>
      <p:sp>
        <p:nvSpPr>
          <p:cNvPr id="3" name="Zástupný symbol pro obsah 2"/>
          <p:cNvSpPr>
            <a:spLocks noGrp="1"/>
          </p:cNvSpPr>
          <p:nvPr>
            <p:ph idx="1"/>
          </p:nvPr>
        </p:nvSpPr>
        <p:spPr/>
        <p:txBody>
          <a:bodyPr/>
          <a:lstStyle/>
          <a:p>
            <a:pPr marL="274320">
              <a:defRPr/>
            </a:pPr>
            <a:r>
              <a:rPr lang="cs-CZ" b="1" dirty="0"/>
              <a:t>Hlavní </a:t>
            </a:r>
            <a:r>
              <a:rPr lang="cs-CZ" b="1" dirty="0" smtClean="0"/>
              <a:t>rysy parnasismu:</a:t>
            </a:r>
            <a:endParaRPr lang="cs-CZ" b="1" dirty="0"/>
          </a:p>
          <a:p>
            <a:pPr marL="274320">
              <a:defRPr/>
            </a:pPr>
            <a:r>
              <a:rPr lang="cs-CZ" b="1" dirty="0" err="1"/>
              <a:t>L’art</a:t>
            </a:r>
            <a:r>
              <a:rPr lang="cs-CZ" b="1" dirty="0"/>
              <a:t> </a:t>
            </a:r>
            <a:r>
              <a:rPr lang="cs-CZ" b="1" dirty="0" err="1"/>
              <a:t>pour</a:t>
            </a:r>
            <a:r>
              <a:rPr lang="cs-CZ" b="1" dirty="0"/>
              <a:t> </a:t>
            </a:r>
            <a:r>
              <a:rPr lang="cs-CZ" b="1" dirty="0" err="1"/>
              <a:t>l’art</a:t>
            </a:r>
            <a:r>
              <a:rPr lang="cs-CZ" b="1" dirty="0"/>
              <a:t> </a:t>
            </a:r>
            <a:r>
              <a:rPr lang="cs-CZ" dirty="0"/>
              <a:t>(umění pro umění): umění nemá sloužit mimoliterárním účelům (opozice vůči Victoru Hugovi), je cílem samo o sobě</a:t>
            </a:r>
          </a:p>
          <a:p>
            <a:pPr marL="274320">
              <a:defRPr/>
            </a:pPr>
            <a:r>
              <a:rPr lang="cs-CZ" dirty="0"/>
              <a:t>Oproti romantickému kultu subjektivity důraz na </a:t>
            </a:r>
            <a:r>
              <a:rPr lang="cs-CZ" b="1" dirty="0"/>
              <a:t>vybroušenost formy</a:t>
            </a:r>
            <a:r>
              <a:rPr lang="cs-CZ" dirty="0"/>
              <a:t>: básník není rozervanec píšící v extázi inspirace, ale cizelér, který vtiskuje svým dílům dokonalý tvar; princip „odražené inspirace“</a:t>
            </a:r>
          </a:p>
          <a:p>
            <a:pPr marL="274320">
              <a:defRPr/>
            </a:pPr>
            <a:r>
              <a:rPr lang="cs-CZ" b="1" dirty="0"/>
              <a:t>Dekorativní malebnost</a:t>
            </a:r>
            <a:r>
              <a:rPr lang="cs-CZ" dirty="0"/>
              <a:t>: záliba v nevšedních, exotických motivech (antika, orient, barvy, drahokamy), souvislost s dobovou salónní malbou.</a:t>
            </a:r>
          </a:p>
          <a:p>
            <a:pPr marL="274320">
              <a:defRPr/>
            </a:pPr>
            <a:endParaRPr lang="cs-CZ" dirty="0"/>
          </a:p>
          <a:p>
            <a:endParaRPr lang="cs-CZ" dirty="0"/>
          </a:p>
        </p:txBody>
      </p:sp>
    </p:spTree>
    <p:extLst>
      <p:ext uri="{BB962C8B-B14F-4D97-AF65-F5344CB8AC3E}">
        <p14:creationId xmlns:p14="http://schemas.microsoft.com/office/powerpoint/2010/main" val="6861747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3. Lumírovci (Vrchlický, Zeyer)</a:t>
            </a:r>
          </a:p>
        </p:txBody>
      </p:sp>
      <p:sp>
        <p:nvSpPr>
          <p:cNvPr id="5" name="Zástupný symbol pro obsah 4"/>
          <p:cNvSpPr>
            <a:spLocks noGrp="1"/>
          </p:cNvSpPr>
          <p:nvPr>
            <p:ph sz="half" idx="1"/>
          </p:nvPr>
        </p:nvSpPr>
        <p:spPr/>
        <p:txBody>
          <a:bodyPr>
            <a:normAutofit fontScale="47500" lnSpcReduction="20000"/>
          </a:bodyPr>
          <a:lstStyle/>
          <a:p>
            <a:pPr marL="0" indent="0">
              <a:buNone/>
            </a:pPr>
            <a:r>
              <a:rPr lang="cs-CZ" b="1" dirty="0" smtClean="0"/>
              <a:t>Bílému </a:t>
            </a:r>
            <a:r>
              <a:rPr lang="cs-CZ" b="1" dirty="0"/>
              <a:t>domu v staré </a:t>
            </a:r>
            <a:r>
              <a:rPr lang="cs-CZ" b="1" dirty="0" smtClean="0"/>
              <a:t>zahradě (Poezie, 1884)</a:t>
            </a:r>
            <a:endParaRPr lang="cs-CZ" b="1" dirty="0"/>
          </a:p>
          <a:p>
            <a:pPr marL="0" indent="0">
              <a:buNone/>
            </a:pPr>
            <a:endParaRPr lang="cs-CZ" dirty="0" smtClean="0"/>
          </a:p>
          <a:p>
            <a:pPr marL="0" indent="0">
              <a:buNone/>
            </a:pPr>
            <a:r>
              <a:rPr lang="cs-CZ" dirty="0" smtClean="0"/>
              <a:t>Na </a:t>
            </a:r>
            <a:r>
              <a:rPr lang="cs-CZ" dirty="0"/>
              <a:t>cestě své se poutník zastavil</a:t>
            </a:r>
          </a:p>
          <a:p>
            <a:pPr marL="0" indent="0">
              <a:buNone/>
            </a:pPr>
            <a:r>
              <a:rPr lang="cs-CZ" dirty="0"/>
              <a:t>a unaven se podepřel o hůl,</a:t>
            </a:r>
          </a:p>
          <a:p>
            <a:pPr marL="0" indent="0">
              <a:buNone/>
            </a:pPr>
            <a:r>
              <a:rPr lang="cs-CZ" dirty="0"/>
              <a:t>zrak jeho bloudil širou krajinou,</a:t>
            </a:r>
          </a:p>
          <a:p>
            <a:pPr marL="0" indent="0">
              <a:buNone/>
            </a:pPr>
            <a:r>
              <a:rPr lang="cs-CZ" dirty="0"/>
              <a:t>a s povzdechem zašeptal tiše tak:</a:t>
            </a:r>
          </a:p>
          <a:p>
            <a:pPr marL="0" indent="0">
              <a:buNone/>
            </a:pPr>
            <a:endParaRPr lang="cs-CZ" dirty="0" smtClean="0"/>
          </a:p>
          <a:p>
            <a:pPr marL="0" indent="0">
              <a:buNone/>
            </a:pPr>
            <a:r>
              <a:rPr lang="cs-CZ" dirty="0" smtClean="0"/>
              <a:t>„</a:t>
            </a:r>
            <a:r>
              <a:rPr lang="cs-CZ" dirty="0"/>
              <a:t>Ty bílý dome v staré zahradě,</a:t>
            </a:r>
          </a:p>
          <a:p>
            <a:pPr marL="0" indent="0">
              <a:buNone/>
            </a:pPr>
            <a:r>
              <a:rPr lang="cs-CZ" dirty="0"/>
              <a:t>tam daleko za hradbou strmých hor,</a:t>
            </a:r>
          </a:p>
          <a:p>
            <a:pPr marL="0" indent="0">
              <a:buNone/>
            </a:pPr>
            <a:r>
              <a:rPr lang="cs-CZ" dirty="0"/>
              <a:t>teď vlaštovky se vrací od jihu,</a:t>
            </a:r>
          </a:p>
          <a:p>
            <a:pPr marL="0" indent="0">
              <a:buNone/>
            </a:pPr>
            <a:r>
              <a:rPr lang="cs-CZ" dirty="0"/>
              <a:t>a vyhledají stará hnízda svá</a:t>
            </a:r>
          </a:p>
          <a:p>
            <a:pPr marL="0" indent="0">
              <a:buNone/>
            </a:pPr>
            <a:r>
              <a:rPr lang="cs-CZ" dirty="0"/>
              <a:t>na římsách tvých, a ty je přivítáš.</a:t>
            </a:r>
          </a:p>
          <a:p>
            <a:pPr marL="0" indent="0">
              <a:buNone/>
            </a:pPr>
            <a:r>
              <a:rPr lang="cs-CZ" dirty="0"/>
              <a:t>Já ale nikdy víc se nevrátím,</a:t>
            </a:r>
          </a:p>
          <a:p>
            <a:pPr marL="0" indent="0">
              <a:buNone/>
            </a:pPr>
            <a:r>
              <a:rPr lang="cs-CZ" dirty="0"/>
              <a:t>já nepřekročím víc tvůj drahý práh,</a:t>
            </a:r>
          </a:p>
          <a:p>
            <a:pPr marL="0" indent="0">
              <a:buNone/>
            </a:pPr>
            <a:r>
              <a:rPr lang="cs-CZ" dirty="0"/>
              <a:t>na kterém ta, která mě zrodila,</a:t>
            </a:r>
          </a:p>
          <a:p>
            <a:pPr marL="0" indent="0">
              <a:buNone/>
            </a:pPr>
            <a:r>
              <a:rPr lang="cs-CZ" dirty="0"/>
              <a:t>se denně zastavila na večer,</a:t>
            </a:r>
          </a:p>
          <a:p>
            <a:pPr marL="0" indent="0">
              <a:buNone/>
            </a:pPr>
            <a:r>
              <a:rPr lang="cs-CZ" dirty="0"/>
              <a:t>by k hvězdám </a:t>
            </a:r>
            <a:r>
              <a:rPr lang="cs-CZ" dirty="0" err="1"/>
              <a:t>vzhledla</a:t>
            </a:r>
            <a:r>
              <a:rPr lang="cs-CZ" dirty="0"/>
              <a:t> vzhůru větvemi.</a:t>
            </a:r>
          </a:p>
          <a:p>
            <a:pPr marL="0" indent="0">
              <a:buNone/>
            </a:pPr>
            <a:r>
              <a:rPr lang="cs-CZ" dirty="0"/>
              <a:t>Jí, zemřelé, teď hvězdy prahem jsou,</a:t>
            </a:r>
          </a:p>
          <a:p>
            <a:pPr marL="0" indent="0">
              <a:buNone/>
            </a:pPr>
            <a:r>
              <a:rPr lang="cs-CZ" dirty="0"/>
              <a:t>za kterým leží Boha tajemství,</a:t>
            </a:r>
          </a:p>
          <a:p>
            <a:pPr marL="0" indent="0">
              <a:buNone/>
            </a:pPr>
            <a:r>
              <a:rPr lang="cs-CZ" dirty="0"/>
              <a:t>tam plní zraky těch, již odešli,</a:t>
            </a:r>
          </a:p>
          <a:p>
            <a:pPr marL="0" indent="0">
              <a:buNone/>
            </a:pPr>
            <a:r>
              <a:rPr lang="cs-CZ" dirty="0"/>
              <a:t>zář nevýslovná. Jejich stíny však</a:t>
            </a:r>
          </a:p>
          <a:p>
            <a:pPr marL="0" indent="0">
              <a:buNone/>
            </a:pPr>
            <a:endParaRPr lang="cs-CZ" dirty="0"/>
          </a:p>
        </p:txBody>
      </p:sp>
      <p:sp>
        <p:nvSpPr>
          <p:cNvPr id="6" name="Zástupný symbol pro obsah 5"/>
          <p:cNvSpPr>
            <a:spLocks noGrp="1"/>
          </p:cNvSpPr>
          <p:nvPr>
            <p:ph sz="half" idx="2"/>
          </p:nvPr>
        </p:nvSpPr>
        <p:spPr/>
        <p:txBody>
          <a:bodyPr>
            <a:normAutofit fontScale="47500" lnSpcReduction="20000"/>
          </a:bodyPr>
          <a:lstStyle/>
          <a:p>
            <a:pPr marL="0" indent="0">
              <a:buNone/>
            </a:pPr>
            <a:endParaRPr lang="cs-CZ" dirty="0" smtClean="0"/>
          </a:p>
          <a:p>
            <a:pPr marL="0" indent="0">
              <a:buNone/>
            </a:pPr>
            <a:endParaRPr lang="cs-CZ" dirty="0"/>
          </a:p>
          <a:p>
            <a:pPr marL="0" indent="0">
              <a:buNone/>
            </a:pPr>
            <a:r>
              <a:rPr lang="cs-CZ" dirty="0" smtClean="0"/>
              <a:t>tak </a:t>
            </a:r>
            <a:r>
              <a:rPr lang="cs-CZ" dirty="0"/>
              <a:t>těžce, ach, na srdce padají</a:t>
            </a:r>
          </a:p>
          <a:p>
            <a:pPr marL="0" indent="0">
              <a:buNone/>
            </a:pPr>
            <a:r>
              <a:rPr lang="cs-CZ" dirty="0"/>
              <a:t>těch, kteří ještě čekají na smrt.</a:t>
            </a:r>
          </a:p>
          <a:p>
            <a:pPr marL="0" indent="0">
              <a:buNone/>
            </a:pPr>
            <a:r>
              <a:rPr lang="cs-CZ" dirty="0" smtClean="0"/>
              <a:t>Ty </a:t>
            </a:r>
            <a:r>
              <a:rPr lang="cs-CZ" dirty="0"/>
              <a:t>bílý dome v staré zahradě,</a:t>
            </a:r>
          </a:p>
          <a:p>
            <a:pPr marL="0" indent="0">
              <a:buNone/>
            </a:pPr>
            <a:r>
              <a:rPr lang="cs-CZ" dirty="0"/>
              <a:t>ó </a:t>
            </a:r>
            <a:r>
              <a:rPr lang="cs-CZ" dirty="0" err="1"/>
              <a:t>rci</a:t>
            </a:r>
            <a:r>
              <a:rPr lang="cs-CZ" dirty="0"/>
              <a:t>, zda duše věcí podobna</a:t>
            </a:r>
          </a:p>
          <a:p>
            <a:pPr marL="0" indent="0">
              <a:buNone/>
            </a:pPr>
            <a:r>
              <a:rPr lang="cs-CZ" dirty="0"/>
              <a:t>jest duší naší, která naučit</a:t>
            </a:r>
          </a:p>
          <a:p>
            <a:pPr marL="0" indent="0">
              <a:buNone/>
            </a:pPr>
            <a:r>
              <a:rPr lang="cs-CZ" dirty="0"/>
              <a:t>se nikdy zapomnění nemůže?</a:t>
            </a:r>
          </a:p>
          <a:p>
            <a:pPr marL="0" indent="0">
              <a:buNone/>
            </a:pPr>
            <a:r>
              <a:rPr lang="cs-CZ" dirty="0"/>
              <a:t>Ty bílý dome v staré zahradě,</a:t>
            </a:r>
          </a:p>
          <a:p>
            <a:pPr marL="0" indent="0">
              <a:buNone/>
            </a:pPr>
            <a:r>
              <a:rPr lang="cs-CZ" dirty="0"/>
              <a:t>ó </a:t>
            </a:r>
            <a:r>
              <a:rPr lang="cs-CZ" dirty="0" err="1"/>
              <a:t>rci</a:t>
            </a:r>
            <a:r>
              <a:rPr lang="cs-CZ" dirty="0"/>
              <a:t>, je teskno ti, když cizích krok</a:t>
            </a:r>
          </a:p>
          <a:p>
            <a:pPr marL="0" indent="0">
              <a:buNone/>
            </a:pPr>
            <a:r>
              <a:rPr lang="cs-CZ" dirty="0"/>
              <a:t>v tvých stěnách zní? A nečekáš, že já</a:t>
            </a:r>
          </a:p>
          <a:p>
            <a:pPr marL="0" indent="0">
              <a:buNone/>
            </a:pPr>
            <a:r>
              <a:rPr lang="cs-CZ" dirty="0"/>
              <a:t>se k tobě vrátím jak ty vlaštovky,</a:t>
            </a:r>
          </a:p>
          <a:p>
            <a:pPr marL="0" indent="0">
              <a:buNone/>
            </a:pPr>
            <a:r>
              <a:rPr lang="cs-CZ" dirty="0"/>
              <a:t>bych znova snil pod starou střechou tvou</a:t>
            </a:r>
          </a:p>
          <a:p>
            <a:pPr marL="0" indent="0">
              <a:buNone/>
            </a:pPr>
            <a:r>
              <a:rPr lang="cs-CZ" dirty="0"/>
              <a:t>ty staré, krásné sny? Bych naslouchal</a:t>
            </a:r>
          </a:p>
          <a:p>
            <a:pPr marL="0" indent="0">
              <a:buNone/>
            </a:pPr>
            <a:r>
              <a:rPr lang="cs-CZ" dirty="0"/>
              <a:t>těm žehnajícím slovům zemřelé,</a:t>
            </a:r>
          </a:p>
          <a:p>
            <a:pPr marL="0" indent="0">
              <a:buNone/>
            </a:pPr>
            <a:r>
              <a:rPr lang="cs-CZ" dirty="0"/>
              <a:t>jež utkvěla v tvých milých prostorách,</a:t>
            </a:r>
          </a:p>
          <a:p>
            <a:pPr marL="0" indent="0">
              <a:buNone/>
            </a:pPr>
            <a:r>
              <a:rPr lang="cs-CZ" dirty="0"/>
              <a:t>a v noci, když ti cizí lidé spí,</a:t>
            </a:r>
          </a:p>
          <a:p>
            <a:pPr marL="0" indent="0">
              <a:buNone/>
            </a:pPr>
            <a:r>
              <a:rPr lang="cs-CZ" dirty="0"/>
              <a:t>se mísí sladce v stromu šumění?“</a:t>
            </a:r>
          </a:p>
          <a:p>
            <a:pPr marL="0" indent="0">
              <a:buNone/>
            </a:pPr>
            <a:endParaRPr lang="cs-CZ" dirty="0" smtClean="0"/>
          </a:p>
          <a:p>
            <a:pPr marL="0" indent="0">
              <a:buNone/>
            </a:pPr>
            <a:r>
              <a:rPr lang="cs-CZ" dirty="0" smtClean="0"/>
              <a:t>Tak </a:t>
            </a:r>
            <a:r>
              <a:rPr lang="cs-CZ" dirty="0"/>
              <a:t>poutník děl, a slza padla v prach</a:t>
            </a:r>
          </a:p>
          <a:p>
            <a:pPr marL="0" indent="0">
              <a:buNone/>
            </a:pPr>
            <a:r>
              <a:rPr lang="cs-CZ" dirty="0"/>
              <a:t>té dlouhé, nekonečné silnice,</a:t>
            </a:r>
          </a:p>
          <a:p>
            <a:pPr marL="0" indent="0">
              <a:buNone/>
            </a:pPr>
            <a:r>
              <a:rPr lang="cs-CZ" dirty="0"/>
              <a:t>která se v dáli táhla. Kam? Ach, kam?</a:t>
            </a:r>
          </a:p>
          <a:p>
            <a:pPr marL="0" indent="0">
              <a:buNone/>
            </a:pPr>
            <a:endParaRPr lang="cs-CZ" dirty="0"/>
          </a:p>
        </p:txBody>
      </p:sp>
    </p:spTree>
    <p:extLst>
      <p:ext uri="{BB962C8B-B14F-4D97-AF65-F5344CB8AC3E}">
        <p14:creationId xmlns:p14="http://schemas.microsoft.com/office/powerpoint/2010/main" val="19817722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a:t>3. Lumírovci (Vrchlický, Zeyer)</a:t>
            </a:r>
          </a:p>
        </p:txBody>
      </p:sp>
      <p:sp>
        <p:nvSpPr>
          <p:cNvPr id="6" name="Zástupný symbol pro obsah 5"/>
          <p:cNvSpPr>
            <a:spLocks noGrp="1"/>
          </p:cNvSpPr>
          <p:nvPr>
            <p:ph idx="1"/>
          </p:nvPr>
        </p:nvSpPr>
        <p:spPr/>
        <p:txBody>
          <a:bodyPr/>
          <a:lstStyle/>
          <a:p>
            <a:pPr marL="0" indent="0">
              <a:buNone/>
            </a:pPr>
            <a:r>
              <a:rPr lang="cs-CZ" b="1" dirty="0" smtClean="0"/>
              <a:t>Karolinská epopeja (1895)</a:t>
            </a:r>
          </a:p>
          <a:p>
            <a:pPr marL="0" indent="0">
              <a:buNone/>
            </a:pPr>
            <a:r>
              <a:rPr lang="cs-CZ" dirty="0" smtClean="0"/>
              <a:t>Jak </a:t>
            </a:r>
            <a:r>
              <a:rPr lang="cs-CZ" dirty="0"/>
              <a:t>úběl čistá byla její pleť </a:t>
            </a:r>
            <a:br>
              <a:rPr lang="cs-CZ" dirty="0"/>
            </a:br>
            <a:r>
              <a:rPr lang="cs-CZ" dirty="0"/>
              <a:t>a oči její temně svítily</a:t>
            </a:r>
            <a:br>
              <a:rPr lang="cs-CZ" dirty="0"/>
            </a:br>
            <a:r>
              <a:rPr lang="cs-CZ" dirty="0"/>
              <a:t>jak drahokamy jiskry sršící. </a:t>
            </a:r>
            <a:br>
              <a:rPr lang="cs-CZ" dirty="0"/>
            </a:br>
            <a:r>
              <a:rPr lang="cs-CZ" dirty="0"/>
              <a:t>Šat její dlouze za ní vlekl se,</a:t>
            </a:r>
            <a:br>
              <a:rPr lang="cs-CZ" dirty="0"/>
            </a:br>
            <a:r>
              <a:rPr lang="cs-CZ" dirty="0"/>
              <a:t>jak z rána v nivách závoj světlých par, </a:t>
            </a:r>
            <a:br>
              <a:rPr lang="cs-CZ" dirty="0"/>
            </a:br>
            <a:r>
              <a:rPr lang="cs-CZ" dirty="0"/>
              <a:t>a třpytil se jak jíní na travách.</a:t>
            </a:r>
            <a:br>
              <a:rPr lang="cs-CZ" dirty="0"/>
            </a:br>
            <a:r>
              <a:rPr lang="cs-CZ" dirty="0"/>
              <a:t>Noc hustá vlasů květy z granátů </a:t>
            </a:r>
            <a:br>
              <a:rPr lang="cs-CZ" dirty="0"/>
            </a:br>
            <a:r>
              <a:rPr lang="cs-CZ" dirty="0"/>
              <a:t>jak diadémem byla provita, </a:t>
            </a:r>
            <a:br>
              <a:rPr lang="cs-CZ" dirty="0"/>
            </a:br>
            <a:r>
              <a:rPr lang="cs-CZ" dirty="0"/>
              <a:t>a mládí půvab z tváří svítil jí</a:t>
            </a:r>
            <a:br>
              <a:rPr lang="cs-CZ" dirty="0"/>
            </a:br>
            <a:r>
              <a:rPr lang="cs-CZ" dirty="0"/>
              <a:t>jak úsměv zory, když se rodí den.</a:t>
            </a:r>
          </a:p>
          <a:p>
            <a:endParaRPr lang="cs-CZ" dirty="0"/>
          </a:p>
        </p:txBody>
      </p:sp>
    </p:spTree>
    <p:extLst>
      <p:ext uri="{BB962C8B-B14F-4D97-AF65-F5344CB8AC3E}">
        <p14:creationId xmlns:p14="http://schemas.microsoft.com/office/powerpoint/2010/main" val="3504572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3. Lumírovci (Vrchlický, Zeyer)</a:t>
            </a:r>
          </a:p>
        </p:txBody>
      </p:sp>
      <p:sp>
        <p:nvSpPr>
          <p:cNvPr id="5" name="Zástupný symbol pro obsah 4"/>
          <p:cNvSpPr>
            <a:spLocks noGrp="1"/>
          </p:cNvSpPr>
          <p:nvPr>
            <p:ph sz="half" idx="1"/>
          </p:nvPr>
        </p:nvSpPr>
        <p:spPr>
          <a:xfrm>
            <a:off x="457200" y="1673352"/>
            <a:ext cx="4038600" cy="5068016"/>
          </a:xfrm>
        </p:spPr>
        <p:txBody>
          <a:bodyPr>
            <a:normAutofit fontScale="70000" lnSpcReduction="20000"/>
          </a:bodyPr>
          <a:lstStyle/>
          <a:p>
            <a:pPr marL="0" indent="0">
              <a:buNone/>
              <a:defRPr/>
            </a:pPr>
            <a:r>
              <a:rPr lang="cs-CZ" b="1" dirty="0" smtClean="0"/>
              <a:t>Radúz a Mahulena (1896)</a:t>
            </a:r>
          </a:p>
          <a:p>
            <a:pPr marL="0" indent="0">
              <a:buNone/>
              <a:defRPr/>
            </a:pPr>
            <a:r>
              <a:rPr lang="cs-CZ" dirty="0" smtClean="0"/>
              <a:t>Mahulena </a:t>
            </a:r>
            <a:r>
              <a:rPr lang="cs-CZ" dirty="0"/>
              <a:t>(</a:t>
            </a:r>
            <a:r>
              <a:rPr lang="cs-CZ" i="1" dirty="0"/>
              <a:t>za scénou</a:t>
            </a:r>
            <a:r>
              <a:rPr lang="cs-CZ" dirty="0"/>
              <a:t>): Radúz! Radúz! On volá mne! Já jdu!</a:t>
            </a:r>
            <a:br>
              <a:rPr lang="cs-CZ" dirty="0"/>
            </a:br>
            <a:r>
              <a:rPr lang="cs-CZ" dirty="0"/>
              <a:t>Radúz: Tlukot mého srdce zastavuje se! Je to možno? Je to klam? Ó, Mahuleno!</a:t>
            </a:r>
            <a:br>
              <a:rPr lang="cs-CZ" dirty="0"/>
            </a:br>
            <a:r>
              <a:rPr lang="cs-CZ" dirty="0"/>
              <a:t>Mahulena (</a:t>
            </a:r>
            <a:r>
              <a:rPr lang="cs-CZ" i="1" dirty="0"/>
              <a:t>objeví se</a:t>
            </a:r>
            <a:r>
              <a:rPr lang="cs-CZ" dirty="0"/>
              <a:t>): Radúze můj! Radúze! </a:t>
            </a:r>
            <a:br>
              <a:rPr lang="cs-CZ" dirty="0"/>
            </a:br>
            <a:r>
              <a:rPr lang="cs-CZ" dirty="0"/>
              <a:t>Radúz (</a:t>
            </a:r>
            <a:r>
              <a:rPr lang="cs-CZ" i="1" dirty="0"/>
              <a:t>trhá řetězem</a:t>
            </a:r>
            <a:r>
              <a:rPr lang="cs-CZ" dirty="0"/>
              <a:t>): Jsem spoután, přikován a k tobě nemohu, vší silou trhám pouta… ó prokletí, jsem sláb – (</a:t>
            </a:r>
            <a:r>
              <a:rPr lang="cs-CZ" i="1" dirty="0"/>
              <a:t>Padne</a:t>
            </a:r>
            <a:r>
              <a:rPr lang="cs-CZ" dirty="0"/>
              <a:t>)</a:t>
            </a:r>
          </a:p>
          <a:p>
            <a:pPr marL="0" indent="0">
              <a:buNone/>
              <a:defRPr/>
            </a:pPr>
            <a:r>
              <a:rPr lang="cs-CZ" dirty="0"/>
              <a:t>Mahulena (</a:t>
            </a:r>
            <a:r>
              <a:rPr lang="cs-CZ" i="1" dirty="0"/>
              <a:t>spěchá nahoru k němu</a:t>
            </a:r>
            <a:r>
              <a:rPr lang="cs-CZ" dirty="0"/>
              <a:t>): U nohou tvých, zde, zde, ó moje duše! Ó, polož nohu svou na moji </a:t>
            </a:r>
            <a:r>
              <a:rPr lang="cs-CZ" dirty="0" err="1"/>
              <a:t>šíj</a:t>
            </a:r>
            <a:r>
              <a:rPr lang="cs-CZ" dirty="0"/>
              <a:t> a trestej mě, že tak tě trýznili!</a:t>
            </a:r>
          </a:p>
          <a:p>
            <a:pPr marL="45720" indent="0">
              <a:buNone/>
              <a:defRPr/>
            </a:pPr>
            <a:endParaRPr lang="cs-CZ" dirty="0"/>
          </a:p>
          <a:p>
            <a:pPr marL="0" indent="0">
              <a:buNone/>
            </a:pPr>
            <a:endParaRPr lang="cs-CZ" dirty="0"/>
          </a:p>
        </p:txBody>
      </p:sp>
      <p:sp>
        <p:nvSpPr>
          <p:cNvPr id="6" name="Zástupný symbol pro obsah 5"/>
          <p:cNvSpPr>
            <a:spLocks noGrp="1"/>
          </p:cNvSpPr>
          <p:nvPr>
            <p:ph sz="half" idx="2"/>
          </p:nvPr>
        </p:nvSpPr>
        <p:spPr>
          <a:xfrm>
            <a:off x="4648200" y="1673352"/>
            <a:ext cx="4038600" cy="5068016"/>
          </a:xfrm>
        </p:spPr>
        <p:txBody>
          <a:bodyPr>
            <a:normAutofit fontScale="70000" lnSpcReduction="20000"/>
          </a:bodyPr>
          <a:lstStyle/>
          <a:p>
            <a:pPr marL="0" indent="0">
              <a:buNone/>
            </a:pPr>
            <a:r>
              <a:rPr lang="cs-CZ" dirty="0"/>
              <a:t>Radúz: Kéž </a:t>
            </a:r>
            <a:r>
              <a:rPr lang="cs-CZ" dirty="0" err="1"/>
              <a:t>zemru</a:t>
            </a:r>
            <a:r>
              <a:rPr lang="cs-CZ" dirty="0"/>
              <a:t>, Mahuleno, v tomto okamžiku, než zase odejdeš – (</a:t>
            </a:r>
            <a:r>
              <a:rPr lang="cs-CZ" i="1" dirty="0"/>
              <a:t>Drží ji křečovitě</a:t>
            </a:r>
            <a:r>
              <a:rPr lang="cs-CZ" dirty="0"/>
              <a:t>)</a:t>
            </a:r>
          </a:p>
          <a:p>
            <a:pPr marL="0" indent="0">
              <a:buNone/>
            </a:pPr>
            <a:r>
              <a:rPr lang="cs-CZ" dirty="0" smtClean="0"/>
              <a:t>Mahulena</a:t>
            </a:r>
            <a:r>
              <a:rPr lang="cs-CZ" dirty="0"/>
              <a:t>: Já spásu nesu ti a volnost!</a:t>
            </a:r>
            <a:br>
              <a:rPr lang="cs-CZ" dirty="0"/>
            </a:br>
            <a:r>
              <a:rPr lang="cs-CZ" dirty="0"/>
              <a:t>Radúz: Ach, neklam mne! Co z tebe mluví, je pouhá útrpnost a vřelé přání! Co slibuješ, jak bys to vyplnila?...</a:t>
            </a:r>
            <a:br>
              <a:rPr lang="cs-CZ" dirty="0"/>
            </a:br>
            <a:r>
              <a:rPr lang="cs-CZ" dirty="0"/>
              <a:t>Mahulena: Klíč pout tvých nesu, hleď… já líbám jej… Jen ruka moje teď se příliš třese… sotva udržím jej… Přece… Teď v zámku je a skřípe… pouto padá tvé! Radúze, volný jsi… teď prchej… jdi, a nech mě zemřít! (</a:t>
            </a:r>
            <a:r>
              <a:rPr lang="cs-CZ" i="1" dirty="0"/>
              <a:t>Padne na tvář.</a:t>
            </a:r>
            <a:r>
              <a:rPr lang="cs-CZ" dirty="0"/>
              <a:t>)</a:t>
            </a:r>
            <a:br>
              <a:rPr lang="cs-CZ" dirty="0"/>
            </a:br>
            <a:r>
              <a:rPr lang="cs-CZ" dirty="0"/>
              <a:t>Radúz (</a:t>
            </a:r>
            <a:r>
              <a:rPr lang="cs-CZ" i="1" dirty="0"/>
              <a:t>táhne ji k sobě</a:t>
            </a:r>
            <a:r>
              <a:rPr lang="cs-CZ" dirty="0"/>
              <a:t>): Ty moje spáso! Duše přemilená, ty umíráš! Já střemhlav se skal vrhnu se…</a:t>
            </a:r>
          </a:p>
          <a:p>
            <a:pPr marL="0" indent="0">
              <a:buNone/>
            </a:pPr>
            <a:endParaRPr lang="cs-CZ" dirty="0"/>
          </a:p>
        </p:txBody>
      </p:sp>
    </p:spTree>
    <p:extLst>
      <p:ext uri="{BB962C8B-B14F-4D97-AF65-F5344CB8AC3E}">
        <p14:creationId xmlns:p14="http://schemas.microsoft.com/office/powerpoint/2010/main" val="19108947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p:cNvSpPr>
            <a:spLocks noGrp="1"/>
          </p:cNvSpPr>
          <p:nvPr>
            <p:ph type="title"/>
          </p:nvPr>
        </p:nvSpPr>
        <p:spPr/>
        <p:txBody>
          <a:bodyPr/>
          <a:lstStyle/>
          <a:p>
            <a:r>
              <a:rPr lang="cs-CZ" dirty="0"/>
              <a:t>3. Lumírovci (Vrchlický, Zeyer)</a:t>
            </a:r>
          </a:p>
        </p:txBody>
      </p:sp>
      <p:sp>
        <p:nvSpPr>
          <p:cNvPr id="9" name="Zástupný symbol pro obsah 8"/>
          <p:cNvSpPr>
            <a:spLocks noGrp="1"/>
          </p:cNvSpPr>
          <p:nvPr>
            <p:ph idx="1"/>
          </p:nvPr>
        </p:nvSpPr>
        <p:spPr/>
        <p:txBody>
          <a:bodyPr/>
          <a:lstStyle/>
          <a:p>
            <a:r>
              <a:rPr lang="cs-CZ" b="1" dirty="0" smtClean="0"/>
              <a:t>Doporučená literatura (ruchovci a lumírovci)</a:t>
            </a:r>
          </a:p>
          <a:p>
            <a:endParaRPr lang="cs-CZ" dirty="0"/>
          </a:p>
          <a:p>
            <a:r>
              <a:rPr lang="cs-CZ" dirty="0" smtClean="0"/>
              <a:t>Karel Krejčí: Česká literatura a kulturní proudy evropské. Praha: Československý spisovatel 1975 (kapitoly o Vrchlickém, Čechovi a Zeyerovi)</a:t>
            </a:r>
          </a:p>
          <a:p>
            <a:r>
              <a:rPr lang="cs-CZ" dirty="0" smtClean="0"/>
              <a:t>Ivan Slavík: Skrytá tvář Svatopluka Čecha, in týž: Viděno jinak. Prokletí, zapomínaní a přehlédnutí autoři české literatury. Brno: </a:t>
            </a:r>
            <a:r>
              <a:rPr lang="cs-CZ" dirty="0" err="1" smtClean="0"/>
              <a:t>Vetus</a:t>
            </a:r>
            <a:r>
              <a:rPr lang="cs-CZ" dirty="0" smtClean="0"/>
              <a:t> via 1995, s. 73–88</a:t>
            </a:r>
          </a:p>
          <a:p>
            <a:r>
              <a:rPr lang="cs-CZ" dirty="0" smtClean="0"/>
              <a:t>Miroslav Červenka – Květa </a:t>
            </a:r>
            <a:r>
              <a:rPr lang="cs-CZ" dirty="0" err="1" smtClean="0"/>
              <a:t>Sgallová</a:t>
            </a:r>
            <a:r>
              <a:rPr lang="cs-CZ" dirty="0" smtClean="0"/>
              <a:t>: Sémantika metra v poezii lumírovců, in Květa </a:t>
            </a:r>
            <a:r>
              <a:rPr lang="cs-CZ" dirty="0" err="1" smtClean="0"/>
              <a:t>Sgallová</a:t>
            </a:r>
            <a:r>
              <a:rPr lang="cs-CZ" dirty="0" smtClean="0"/>
              <a:t>: O českém verši. Praha: Univerzita Karlova 2015, s. 264–327</a:t>
            </a:r>
            <a:endParaRPr lang="cs-CZ" dirty="0"/>
          </a:p>
        </p:txBody>
      </p:sp>
    </p:spTree>
    <p:extLst>
      <p:ext uri="{BB962C8B-B14F-4D97-AF65-F5344CB8AC3E}">
        <p14:creationId xmlns:p14="http://schemas.microsoft.com/office/powerpoint/2010/main" val="268103168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4. Realismus</a:t>
            </a:r>
            <a:endParaRPr lang="cs-CZ" dirty="0"/>
          </a:p>
        </p:txBody>
      </p:sp>
      <p:sp>
        <p:nvSpPr>
          <p:cNvPr id="3" name="Zástupný symbol pro obsah 2"/>
          <p:cNvSpPr>
            <a:spLocks noGrp="1"/>
          </p:cNvSpPr>
          <p:nvPr>
            <p:ph idx="1"/>
          </p:nvPr>
        </p:nvSpPr>
        <p:spPr/>
        <p:txBody>
          <a:bodyPr>
            <a:normAutofit fontScale="92500"/>
          </a:bodyPr>
          <a:lstStyle/>
          <a:p>
            <a:pPr>
              <a:lnSpc>
                <a:spcPct val="90000"/>
              </a:lnSpc>
              <a:defRPr/>
            </a:pPr>
            <a:r>
              <a:rPr lang="cs-CZ" altLang="cs-CZ" sz="2800" b="1" dirty="0"/>
              <a:t>Dvě možná chápání pojmu realismus:</a:t>
            </a:r>
          </a:p>
          <a:p>
            <a:pPr>
              <a:lnSpc>
                <a:spcPct val="90000"/>
              </a:lnSpc>
              <a:defRPr/>
            </a:pPr>
            <a:r>
              <a:rPr lang="cs-CZ" altLang="cs-CZ" dirty="0"/>
              <a:t>1. Obecná tendence umění, založená na principu </a:t>
            </a:r>
            <a:r>
              <a:rPr lang="cs-CZ" altLang="cs-CZ" dirty="0" err="1"/>
              <a:t>mimetičnosti</a:t>
            </a:r>
            <a:endParaRPr lang="cs-CZ" altLang="cs-CZ" dirty="0"/>
          </a:p>
          <a:p>
            <a:pPr>
              <a:lnSpc>
                <a:spcPct val="90000"/>
              </a:lnSpc>
              <a:defRPr/>
            </a:pPr>
            <a:r>
              <a:rPr lang="cs-CZ" altLang="cs-CZ" dirty="0"/>
              <a:t>2. Konkrétní, literárně vyhraněná podoba realismu přibližně ve 2. polovině 19. století se značným přesahem do 20. století</a:t>
            </a:r>
          </a:p>
          <a:p>
            <a:pPr>
              <a:lnSpc>
                <a:spcPct val="90000"/>
              </a:lnSpc>
              <a:defRPr/>
            </a:pPr>
            <a:endParaRPr lang="cs-CZ" altLang="cs-CZ" dirty="0">
              <a:effectLst>
                <a:outerShdw blurRad="38100" dist="38100" dir="2700000" algn="tl">
                  <a:srgbClr val="C0C0C0"/>
                </a:outerShdw>
              </a:effectLst>
            </a:endParaRPr>
          </a:p>
          <a:p>
            <a:pPr>
              <a:lnSpc>
                <a:spcPct val="90000"/>
              </a:lnSpc>
              <a:defRPr/>
            </a:pPr>
            <a:r>
              <a:rPr lang="cs-CZ" altLang="cs-CZ" sz="2800" b="1" dirty="0"/>
              <a:t>Synopticko-pulzační model (Tureček – Zajac) rozlišuje dvě roviny:</a:t>
            </a:r>
          </a:p>
          <a:p>
            <a:pPr>
              <a:lnSpc>
                <a:spcPct val="90000"/>
              </a:lnSpc>
              <a:defRPr/>
            </a:pPr>
            <a:r>
              <a:rPr lang="cs-CZ" altLang="cs-CZ" dirty="0"/>
              <a:t>1. Model světa a člověka</a:t>
            </a:r>
          </a:p>
          <a:p>
            <a:pPr>
              <a:lnSpc>
                <a:spcPct val="90000"/>
              </a:lnSpc>
              <a:defRPr/>
            </a:pPr>
            <a:r>
              <a:rPr lang="cs-CZ" altLang="cs-CZ" dirty="0"/>
              <a:t>2. Způsob utváření textu (</a:t>
            </a:r>
            <a:r>
              <a:rPr lang="cs-CZ" altLang="cs-CZ" dirty="0" err="1"/>
              <a:t>techné</a:t>
            </a:r>
            <a:r>
              <a:rPr lang="cs-CZ" altLang="cs-CZ" dirty="0"/>
              <a:t>)</a:t>
            </a:r>
          </a:p>
          <a:p>
            <a:pPr>
              <a:lnSpc>
                <a:spcPct val="90000"/>
              </a:lnSpc>
              <a:defRPr/>
            </a:pPr>
            <a:endParaRPr lang="cs-CZ" altLang="cs-CZ" dirty="0">
              <a:effectLst>
                <a:outerShdw blurRad="38100" dist="38100" dir="2700000" algn="tl">
                  <a:srgbClr val="C0C0C0"/>
                </a:outerShdw>
              </a:effectLst>
            </a:endParaRPr>
          </a:p>
          <a:p>
            <a:pPr>
              <a:lnSpc>
                <a:spcPct val="90000"/>
              </a:lnSpc>
              <a:defRPr/>
            </a:pPr>
            <a:r>
              <a:rPr lang="cs-CZ" altLang="cs-CZ" dirty="0">
                <a:effectLst>
                  <a:outerShdw blurRad="38100" dist="38100" dir="2700000" algn="tl">
                    <a:srgbClr val="C0C0C0"/>
                  </a:outerShdw>
                </a:effectLst>
              </a:rPr>
              <a:t>Konstatuje </a:t>
            </a:r>
            <a:r>
              <a:rPr lang="cs-CZ" altLang="cs-CZ" dirty="0"/>
              <a:t>v průběhu 19. století postupné narůstání realistických tendencí</a:t>
            </a:r>
          </a:p>
          <a:p>
            <a:endParaRPr lang="cs-CZ" dirty="0"/>
          </a:p>
        </p:txBody>
      </p:sp>
    </p:spTree>
    <p:extLst>
      <p:ext uri="{BB962C8B-B14F-4D97-AF65-F5344CB8AC3E}">
        <p14:creationId xmlns:p14="http://schemas.microsoft.com/office/powerpoint/2010/main" val="8817042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4. Realismus</a:t>
            </a:r>
          </a:p>
        </p:txBody>
      </p:sp>
      <p:sp>
        <p:nvSpPr>
          <p:cNvPr id="3" name="Zástupný symbol pro obsah 2"/>
          <p:cNvSpPr>
            <a:spLocks noGrp="1"/>
          </p:cNvSpPr>
          <p:nvPr>
            <p:ph idx="1"/>
          </p:nvPr>
        </p:nvSpPr>
        <p:spPr/>
        <p:txBody>
          <a:bodyPr>
            <a:normAutofit/>
          </a:bodyPr>
          <a:lstStyle/>
          <a:p>
            <a:pPr>
              <a:buNone/>
              <a:defRPr/>
            </a:pPr>
            <a:r>
              <a:rPr lang="cs-CZ" altLang="cs-CZ" sz="2800" b="1" dirty="0"/>
              <a:t>1. </a:t>
            </a:r>
            <a:r>
              <a:rPr lang="cs-CZ" altLang="cs-CZ" sz="2800" b="1" dirty="0" err="1"/>
              <a:t>Protorealistické</a:t>
            </a:r>
            <a:r>
              <a:rPr lang="cs-CZ" altLang="cs-CZ" sz="2800" b="1" dirty="0"/>
              <a:t> </a:t>
            </a:r>
            <a:r>
              <a:rPr lang="cs-CZ" altLang="cs-CZ" sz="2800" b="1" dirty="0" smtClean="0"/>
              <a:t>prvky</a:t>
            </a:r>
            <a:endParaRPr lang="cs-CZ" altLang="cs-CZ" sz="2800" dirty="0"/>
          </a:p>
          <a:p>
            <a:pPr>
              <a:defRPr/>
            </a:pPr>
            <a:r>
              <a:rPr lang="cs-CZ" altLang="cs-CZ" dirty="0"/>
              <a:t>Postupné pronikání </a:t>
            </a:r>
            <a:r>
              <a:rPr lang="cs-CZ" altLang="cs-CZ" dirty="0" err="1"/>
              <a:t>protorealistických</a:t>
            </a:r>
            <a:r>
              <a:rPr lang="cs-CZ" altLang="cs-CZ" dirty="0"/>
              <a:t> prvků do textů </a:t>
            </a:r>
            <a:r>
              <a:rPr lang="cs-CZ" altLang="cs-CZ" dirty="0" smtClean="0"/>
              <a:t>patřících do jiných diskurzů </a:t>
            </a:r>
            <a:r>
              <a:rPr lang="cs-CZ" altLang="cs-CZ" dirty="0"/>
              <a:t>(romantických, biedermeierovských), často prostřednictvím okrajových žánrů </a:t>
            </a:r>
            <a:r>
              <a:rPr lang="cs-CZ" altLang="cs-CZ" dirty="0" smtClean="0"/>
              <a:t>(cestopisy, obrazy </a:t>
            </a:r>
            <a:r>
              <a:rPr lang="cs-CZ" altLang="cs-CZ" dirty="0"/>
              <a:t>ze života apod</a:t>
            </a:r>
            <a:r>
              <a:rPr lang="cs-CZ" altLang="cs-CZ" dirty="0" smtClean="0"/>
              <a:t>.) ve třicátých letech 19. století</a:t>
            </a:r>
          </a:p>
          <a:p>
            <a:pPr>
              <a:defRPr/>
            </a:pPr>
            <a:r>
              <a:rPr lang="cs-CZ" altLang="cs-CZ" dirty="0" smtClean="0"/>
              <a:t>Vliv žánru fyziologie (resp. fyziologická črta), který se rozšířil z Francie především díky Balzakovi, jeho typickými prvky bylo zaměření na určitý společenský jev či skupinu a oslabená (či chybějící) dějová linka; žánr silně ovlivnil např. populární </a:t>
            </a:r>
            <a:r>
              <a:rPr lang="cs-CZ" altLang="cs-CZ" dirty="0" err="1" smtClean="0"/>
              <a:t>Sueovy</a:t>
            </a:r>
            <a:r>
              <a:rPr lang="cs-CZ" altLang="cs-CZ" dirty="0" smtClean="0"/>
              <a:t> Tajnosti pařížské, byl jedním z předchůdců moderní reportáže</a:t>
            </a:r>
            <a:endParaRPr lang="cs-CZ" altLang="cs-CZ" dirty="0"/>
          </a:p>
          <a:p>
            <a:endParaRPr lang="cs-CZ" dirty="0"/>
          </a:p>
        </p:txBody>
      </p:sp>
    </p:spTree>
    <p:extLst>
      <p:ext uri="{BB962C8B-B14F-4D97-AF65-F5344CB8AC3E}">
        <p14:creationId xmlns:p14="http://schemas.microsoft.com/office/powerpoint/2010/main" val="42053595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4. Realismus</a:t>
            </a:r>
          </a:p>
        </p:txBody>
      </p:sp>
      <p:sp>
        <p:nvSpPr>
          <p:cNvPr id="3" name="Zástupný symbol pro obsah 2"/>
          <p:cNvSpPr>
            <a:spLocks noGrp="1"/>
          </p:cNvSpPr>
          <p:nvPr>
            <p:ph idx="1"/>
          </p:nvPr>
        </p:nvSpPr>
        <p:spPr>
          <a:xfrm>
            <a:off x="457200" y="1600200"/>
            <a:ext cx="8229600" cy="5213176"/>
          </a:xfrm>
        </p:spPr>
        <p:txBody>
          <a:bodyPr>
            <a:normAutofit fontScale="70000" lnSpcReduction="20000"/>
          </a:bodyPr>
          <a:lstStyle/>
          <a:p>
            <a:pPr>
              <a:lnSpc>
                <a:spcPct val="120000"/>
              </a:lnSpc>
              <a:buNone/>
              <a:defRPr/>
            </a:pPr>
            <a:r>
              <a:rPr lang="cs-CZ" altLang="cs-CZ" b="1" dirty="0" smtClean="0"/>
              <a:t>Karel Hynek Mácha: Obrazy ze života mého. 2. </a:t>
            </a:r>
            <a:r>
              <a:rPr lang="cs-CZ" altLang="cs-CZ" b="1" dirty="0" err="1" smtClean="0"/>
              <a:t>Marinka</a:t>
            </a:r>
            <a:endParaRPr lang="cs-CZ" altLang="cs-CZ" b="1" dirty="0" smtClean="0"/>
          </a:p>
          <a:p>
            <a:pPr>
              <a:lnSpc>
                <a:spcPct val="120000"/>
              </a:lnSpc>
              <a:buNone/>
              <a:defRPr/>
            </a:pPr>
            <a:r>
              <a:rPr lang="cs-CZ" altLang="cs-CZ" dirty="0" smtClean="0"/>
              <a:t>Poslední </a:t>
            </a:r>
            <a:r>
              <a:rPr lang="cs-CZ" altLang="cs-CZ" dirty="0"/>
              <a:t>řádku sloky té </a:t>
            </a:r>
            <a:r>
              <a:rPr lang="cs-CZ" altLang="cs-CZ" dirty="0" err="1"/>
              <a:t>nelzelo</a:t>
            </a:r>
            <a:r>
              <a:rPr lang="cs-CZ" altLang="cs-CZ" dirty="0"/>
              <a:t> jí dozpívati, jen </a:t>
            </a:r>
            <a:r>
              <a:rPr lang="cs-CZ" altLang="cs-CZ" dirty="0" err="1"/>
              <a:t>fortepiano</a:t>
            </a:r>
            <a:r>
              <a:rPr lang="cs-CZ" altLang="cs-CZ" dirty="0"/>
              <a:t> proneslo nápěv písně té, ona dutým, hlubokým hlasem dokončila</a:t>
            </a:r>
            <a:r>
              <a:rPr lang="cs-CZ" altLang="cs-CZ" dirty="0" smtClean="0"/>
              <a:t>: v </a:t>
            </a:r>
            <a:r>
              <a:rPr lang="cs-CZ" altLang="cs-CZ" dirty="0"/>
              <a:t>hrobě tvá milá leží —</a:t>
            </a:r>
          </a:p>
          <a:p>
            <a:pPr>
              <a:lnSpc>
                <a:spcPct val="120000"/>
              </a:lnSpc>
              <a:buNone/>
              <a:defRPr/>
            </a:pPr>
            <a:r>
              <a:rPr lang="cs-CZ" altLang="cs-CZ" dirty="0"/>
              <a:t>a </a:t>
            </a:r>
            <a:r>
              <a:rPr lang="cs-CZ" altLang="cs-CZ" dirty="0" err="1"/>
              <a:t>sklesnouc</a:t>
            </a:r>
            <a:r>
              <a:rPr lang="cs-CZ" altLang="cs-CZ" dirty="0"/>
              <a:t> v náruč mou položila tvář svou na horoucí čelo mé; ona věděla pevně, že se neuvidíme více.</a:t>
            </a:r>
          </a:p>
          <a:p>
            <a:pPr>
              <a:lnSpc>
                <a:spcPct val="120000"/>
              </a:lnSpc>
              <a:buNone/>
              <a:defRPr/>
            </a:pPr>
            <a:r>
              <a:rPr lang="cs-CZ" altLang="cs-CZ" dirty="0"/>
              <a:t>„</a:t>
            </a:r>
            <a:r>
              <a:rPr lang="cs-CZ" altLang="cs-CZ" dirty="0" err="1"/>
              <a:t>Marinko</a:t>
            </a:r>
            <a:r>
              <a:rPr lang="cs-CZ" altLang="cs-CZ" dirty="0"/>
              <a:t>, buď s Bohem!“ pravím namáhaje se pokojně vyhlížeti.</a:t>
            </a:r>
          </a:p>
          <a:p>
            <a:pPr>
              <a:lnSpc>
                <a:spcPct val="120000"/>
              </a:lnSpc>
              <a:buNone/>
              <a:defRPr/>
            </a:pPr>
            <a:r>
              <a:rPr lang="cs-CZ" altLang="cs-CZ" dirty="0"/>
              <a:t>„S Bohem!“ odpoví ona a jaksi slavně stojí přede mnou v celé kráse své; já se shýbnu k ruce její, než ona sehne se na prsa má, a první i poslední políbení hořelo na rtech mých. </a:t>
            </a:r>
            <a:r>
              <a:rPr lang="cs-CZ" altLang="cs-CZ" dirty="0" err="1"/>
              <a:t>Fortepiano</a:t>
            </a:r>
            <a:r>
              <a:rPr lang="cs-CZ" altLang="cs-CZ" dirty="0"/>
              <a:t>, jako by samo od sebe počalo, hrálo píseň</a:t>
            </a:r>
            <a:r>
              <a:rPr lang="cs-CZ" altLang="cs-CZ" dirty="0" smtClean="0"/>
              <a:t>: Tam </a:t>
            </a:r>
            <a:r>
              <a:rPr lang="cs-CZ" altLang="cs-CZ" dirty="0"/>
              <a:t>na hoře holoubátko</a:t>
            </a:r>
            <a:r>
              <a:rPr lang="cs-CZ" altLang="cs-CZ" dirty="0" smtClean="0"/>
              <a:t>. (…)</a:t>
            </a:r>
            <a:endParaRPr lang="cs-CZ" altLang="cs-CZ" dirty="0"/>
          </a:p>
          <a:p>
            <a:pPr>
              <a:lnSpc>
                <a:spcPct val="120000"/>
              </a:lnSpc>
              <a:buNone/>
              <a:defRPr/>
            </a:pPr>
            <a:r>
              <a:rPr lang="cs-CZ" altLang="cs-CZ" dirty="0" smtClean="0"/>
              <a:t>Jako </a:t>
            </a:r>
            <a:r>
              <a:rPr lang="cs-CZ" altLang="cs-CZ" dirty="0"/>
              <a:t>omámený vyběhnu po </a:t>
            </a:r>
            <a:r>
              <a:rPr lang="cs-CZ" altLang="cs-CZ" dirty="0" err="1"/>
              <a:t>ouzké</a:t>
            </a:r>
            <a:r>
              <a:rPr lang="cs-CZ" altLang="cs-CZ" dirty="0"/>
              <a:t> lávce, podrazím nohu lavice a rokující baby valí se v hromadu jednu; vrávoraje překotím opodál stojící hrnky </a:t>
            </a:r>
            <a:r>
              <a:rPr lang="cs-CZ" altLang="cs-CZ" dirty="0" err="1"/>
              <a:t>hlíněnými</a:t>
            </a:r>
            <a:r>
              <a:rPr lang="cs-CZ" altLang="cs-CZ" dirty="0"/>
              <a:t> naplněnou nůši a ta se kácí za babou, která ji právě z lodě vynesla, sypajíc střepiny, a valí se s kopce nazpět dolů k řece; já pak pustiv peníz za náhradu určený běžím odtud.</a:t>
            </a:r>
          </a:p>
          <a:p>
            <a:pPr>
              <a:lnSpc>
                <a:spcPct val="120000"/>
              </a:lnSpc>
              <a:buNone/>
              <a:defRPr/>
            </a:pPr>
            <a:r>
              <a:rPr lang="cs-CZ" altLang="cs-CZ" dirty="0"/>
              <a:t>„Proklatý flamendr! — Ztřeštěnec čertový!“ — a mnohem horší přezdívky nesou se zároveň se sborem při matkách dříve usedlých a </a:t>
            </a:r>
            <a:r>
              <a:rPr lang="cs-CZ" altLang="cs-CZ" dirty="0" err="1"/>
              <a:t>zdřímajecích</a:t>
            </a:r>
            <a:r>
              <a:rPr lang="cs-CZ" altLang="cs-CZ" dirty="0"/>
              <a:t> uličníků; jeden z nich hodil po mně </a:t>
            </a:r>
            <a:r>
              <a:rPr lang="cs-CZ" altLang="cs-CZ" dirty="0" err="1"/>
              <a:t>mičem</a:t>
            </a:r>
            <a:r>
              <a:rPr lang="cs-CZ" altLang="cs-CZ" dirty="0"/>
              <a:t>, za nímž brzo množství bláta a kamení </a:t>
            </a:r>
            <a:r>
              <a:rPr lang="cs-CZ" altLang="cs-CZ" dirty="0" err="1"/>
              <a:t>nasledovalo</a:t>
            </a:r>
            <a:r>
              <a:rPr lang="cs-CZ" altLang="cs-CZ" dirty="0"/>
              <a:t>. — Třetí den byl jsem na horách</a:t>
            </a:r>
            <a:r>
              <a:rPr lang="cs-CZ" altLang="cs-CZ" dirty="0" smtClean="0"/>
              <a:t>.</a:t>
            </a:r>
            <a:endParaRPr lang="cs-CZ" altLang="cs-CZ" dirty="0"/>
          </a:p>
          <a:p>
            <a:pPr marL="0" indent="0">
              <a:buNone/>
            </a:pPr>
            <a:endParaRPr lang="cs-CZ" dirty="0"/>
          </a:p>
        </p:txBody>
      </p:sp>
    </p:spTree>
    <p:extLst>
      <p:ext uri="{BB962C8B-B14F-4D97-AF65-F5344CB8AC3E}">
        <p14:creationId xmlns:p14="http://schemas.microsoft.com/office/powerpoint/2010/main" val="105364198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4. Realismus</a:t>
            </a:r>
          </a:p>
        </p:txBody>
      </p:sp>
      <p:sp>
        <p:nvSpPr>
          <p:cNvPr id="3" name="Zástupný symbol pro obsah 2"/>
          <p:cNvSpPr>
            <a:spLocks noGrp="1"/>
          </p:cNvSpPr>
          <p:nvPr>
            <p:ph idx="1"/>
          </p:nvPr>
        </p:nvSpPr>
        <p:spPr/>
        <p:txBody>
          <a:bodyPr/>
          <a:lstStyle/>
          <a:p>
            <a:pPr marL="0" indent="0">
              <a:buNone/>
              <a:defRPr/>
            </a:pPr>
            <a:r>
              <a:rPr lang="cs-CZ" altLang="cs-CZ" sz="2800" b="1" dirty="0"/>
              <a:t>2. Ideální realismus</a:t>
            </a:r>
          </a:p>
          <a:p>
            <a:pPr>
              <a:defRPr/>
            </a:pPr>
            <a:r>
              <a:rPr lang="cs-CZ" altLang="cs-CZ" dirty="0"/>
              <a:t>V literární historiografii termín s </a:t>
            </a:r>
            <a:r>
              <a:rPr lang="cs-CZ" altLang="cs-CZ" dirty="0" smtClean="0"/>
              <a:t>neoprávněně pejorativním </a:t>
            </a:r>
            <a:r>
              <a:rPr lang="cs-CZ" altLang="cs-CZ" dirty="0"/>
              <a:t>nádechem </a:t>
            </a:r>
          </a:p>
          <a:p>
            <a:pPr>
              <a:defRPr/>
            </a:pPr>
            <a:r>
              <a:rPr lang="cs-CZ" altLang="cs-CZ" dirty="0"/>
              <a:t>Lze sem zařadit značnou část literární produkce májovců a jejich vrstevníků (K. Světlá, V. Hálek,  A. V. Šmilovský, V. Vlček aj</a:t>
            </a:r>
            <a:r>
              <a:rPr lang="cs-CZ" altLang="cs-CZ" dirty="0" smtClean="0"/>
              <a:t>.)</a:t>
            </a:r>
          </a:p>
          <a:p>
            <a:pPr>
              <a:defRPr/>
            </a:pPr>
            <a:r>
              <a:rPr lang="cs-CZ" altLang="cs-CZ" dirty="0" smtClean="0"/>
              <a:t>Obhájkyní v dobové kritice byla především Eliška Krásnohorská</a:t>
            </a:r>
            <a:endParaRPr lang="cs-CZ" altLang="cs-CZ" dirty="0"/>
          </a:p>
          <a:p>
            <a:pPr>
              <a:defRPr/>
            </a:pPr>
            <a:r>
              <a:rPr lang="cs-CZ" altLang="cs-CZ" dirty="0"/>
              <a:t>Věrnost v realistických detailech doplněna idealizující tendencí (vlasteneckou, výchovnou aj.) – svět, jaký by </a:t>
            </a:r>
            <a:r>
              <a:rPr lang="cs-CZ" altLang="cs-CZ" i="1" dirty="0"/>
              <a:t>měl</a:t>
            </a:r>
            <a:r>
              <a:rPr lang="cs-CZ" altLang="cs-CZ" dirty="0"/>
              <a:t> být</a:t>
            </a:r>
          </a:p>
          <a:p>
            <a:pPr marL="0" indent="0">
              <a:buNone/>
            </a:pPr>
            <a:endParaRPr lang="cs-CZ" dirty="0"/>
          </a:p>
        </p:txBody>
      </p:sp>
    </p:spTree>
    <p:extLst>
      <p:ext uri="{BB962C8B-B14F-4D97-AF65-F5344CB8AC3E}">
        <p14:creationId xmlns:p14="http://schemas.microsoft.com/office/powerpoint/2010/main" val="7771127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4. Realismus</a:t>
            </a:r>
          </a:p>
        </p:txBody>
      </p:sp>
      <p:sp>
        <p:nvSpPr>
          <p:cNvPr id="3" name="Zástupný symbol pro obsah 2"/>
          <p:cNvSpPr>
            <a:spLocks noGrp="1"/>
          </p:cNvSpPr>
          <p:nvPr>
            <p:ph idx="1"/>
          </p:nvPr>
        </p:nvSpPr>
        <p:spPr/>
        <p:txBody>
          <a:bodyPr>
            <a:normAutofit fontScale="85000" lnSpcReduction="10000"/>
          </a:bodyPr>
          <a:lstStyle/>
          <a:p>
            <a:pPr>
              <a:lnSpc>
                <a:spcPct val="110000"/>
              </a:lnSpc>
              <a:buNone/>
              <a:defRPr/>
            </a:pPr>
            <a:r>
              <a:rPr lang="cs-CZ" altLang="cs-CZ" b="1" dirty="0" smtClean="0">
                <a:latin typeface="Arial" charset="0"/>
              </a:rPr>
              <a:t>Václav Vlček: Zlato v ohni (Osvěta 1876, knižně 1882)</a:t>
            </a:r>
          </a:p>
          <a:p>
            <a:pPr>
              <a:lnSpc>
                <a:spcPct val="110000"/>
              </a:lnSpc>
              <a:buNone/>
              <a:defRPr/>
            </a:pPr>
            <a:r>
              <a:rPr lang="cs-CZ" altLang="cs-CZ" dirty="0" smtClean="0">
                <a:latin typeface="Arial" charset="0"/>
              </a:rPr>
              <a:t>„</a:t>
            </a:r>
            <a:r>
              <a:rPr lang="cs-CZ" altLang="cs-CZ" dirty="0">
                <a:latin typeface="Arial" charset="0"/>
              </a:rPr>
              <a:t>Žádná lidská moc mě nepřinutí, abych pomáhal nepříteli ku </a:t>
            </a:r>
            <a:r>
              <a:rPr lang="cs-CZ" altLang="cs-CZ" dirty="0" err="1">
                <a:latin typeface="Arial" charset="0"/>
              </a:rPr>
              <a:t>porobě</a:t>
            </a:r>
            <a:r>
              <a:rPr lang="cs-CZ" altLang="cs-CZ" dirty="0">
                <a:latin typeface="Arial" charset="0"/>
              </a:rPr>
              <a:t> vlasti, a byť to bylo třeba jen sebe menším slovem nebo posunkem.“</a:t>
            </a:r>
          </a:p>
          <a:p>
            <a:pPr>
              <a:lnSpc>
                <a:spcPct val="110000"/>
              </a:lnSpc>
              <a:buNone/>
              <a:defRPr/>
            </a:pPr>
            <a:r>
              <a:rPr lang="cs-CZ" altLang="cs-CZ" dirty="0">
                <a:latin typeface="Arial" charset="0"/>
              </a:rPr>
              <a:t>„Ať se vám vaše tlachy zle nevyplatí!“ </a:t>
            </a:r>
            <a:r>
              <a:rPr lang="cs-CZ" altLang="cs-CZ" dirty="0" err="1">
                <a:latin typeface="Arial" charset="0"/>
              </a:rPr>
              <a:t>zkřiknul</a:t>
            </a:r>
            <a:r>
              <a:rPr lang="cs-CZ" altLang="cs-CZ" dirty="0">
                <a:latin typeface="Arial" charset="0"/>
              </a:rPr>
              <a:t> zlostně Prus, pozdvihuje šavli.</a:t>
            </a:r>
          </a:p>
          <a:p>
            <a:pPr>
              <a:lnSpc>
                <a:spcPct val="110000"/>
              </a:lnSpc>
              <a:buNone/>
              <a:defRPr/>
            </a:pPr>
            <a:r>
              <a:rPr lang="cs-CZ" altLang="cs-CZ" dirty="0">
                <a:latin typeface="Arial" charset="0"/>
              </a:rPr>
              <a:t>„Vy máte v rukou zbraň, já mám v těle svědomí,“ pravil neohroženě Čacký – „vašeho </a:t>
            </a:r>
            <a:r>
              <a:rPr lang="cs-CZ" altLang="cs-CZ" dirty="0" err="1">
                <a:latin typeface="Arial" charset="0"/>
              </a:rPr>
              <a:t>špehouna</a:t>
            </a:r>
            <a:r>
              <a:rPr lang="cs-CZ" altLang="cs-CZ" dirty="0">
                <a:latin typeface="Arial" charset="0"/>
              </a:rPr>
              <a:t> a zrádce nedovedou ze mne udělati všecky vaše jehlovky a děla.“ (…)</a:t>
            </a:r>
          </a:p>
          <a:p>
            <a:pPr>
              <a:lnSpc>
                <a:spcPct val="110000"/>
              </a:lnSpc>
              <a:buNone/>
              <a:defRPr/>
            </a:pPr>
            <a:r>
              <a:rPr lang="cs-CZ" altLang="cs-CZ" dirty="0">
                <a:latin typeface="Arial" charset="0"/>
              </a:rPr>
              <a:t>„Vy se opovažujete nás vyzývat a urážet?“ zvolal v obličeji všecek rudý.</a:t>
            </a:r>
          </a:p>
          <a:p>
            <a:pPr>
              <a:lnSpc>
                <a:spcPct val="110000"/>
              </a:lnSpc>
              <a:buNone/>
              <a:defRPr/>
            </a:pPr>
            <a:r>
              <a:rPr lang="cs-CZ" altLang="cs-CZ" dirty="0">
                <a:latin typeface="Arial" charset="0"/>
              </a:rPr>
              <a:t>„Ne,“ řekl pevně Čacký, „ale nedám se zneuctít a zhanobit.“</a:t>
            </a:r>
          </a:p>
          <a:p>
            <a:pPr>
              <a:lnSpc>
                <a:spcPct val="110000"/>
              </a:lnSpc>
              <a:buNone/>
              <a:defRPr/>
            </a:pPr>
            <a:r>
              <a:rPr lang="cs-CZ" altLang="cs-CZ" dirty="0">
                <a:latin typeface="Arial" charset="0"/>
              </a:rPr>
              <a:t>„Ještě jedno zpupné slovo, pope,“ sápal se ryšavý, „a tohle nebude první česká lebka, kterou předělám na </a:t>
            </a:r>
            <a:r>
              <a:rPr lang="cs-CZ" altLang="cs-CZ" dirty="0" err="1">
                <a:latin typeface="Arial" charset="0"/>
              </a:rPr>
              <a:t>měkko</a:t>
            </a:r>
            <a:r>
              <a:rPr lang="cs-CZ" altLang="cs-CZ" dirty="0">
                <a:latin typeface="Arial" charset="0"/>
              </a:rPr>
              <a:t>!“</a:t>
            </a:r>
          </a:p>
          <a:p>
            <a:pPr>
              <a:lnSpc>
                <a:spcPct val="110000"/>
              </a:lnSpc>
              <a:buNone/>
              <a:defRPr/>
            </a:pPr>
            <a:r>
              <a:rPr lang="cs-CZ" altLang="cs-CZ" dirty="0">
                <a:latin typeface="Arial" charset="0"/>
              </a:rPr>
              <a:t>„Budu tedy mlčeti.“</a:t>
            </a:r>
          </a:p>
          <a:p>
            <a:pPr marL="0" indent="0">
              <a:buNone/>
            </a:pPr>
            <a:endParaRPr lang="cs-CZ" dirty="0"/>
          </a:p>
        </p:txBody>
      </p:sp>
    </p:spTree>
    <p:extLst>
      <p:ext uri="{BB962C8B-B14F-4D97-AF65-F5344CB8AC3E}">
        <p14:creationId xmlns:p14="http://schemas.microsoft.com/office/powerpoint/2010/main" val="19916712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4. Realismus</a:t>
            </a:r>
          </a:p>
        </p:txBody>
      </p:sp>
      <p:sp>
        <p:nvSpPr>
          <p:cNvPr id="3" name="Zástupný symbol pro obsah 2"/>
          <p:cNvSpPr>
            <a:spLocks noGrp="1"/>
          </p:cNvSpPr>
          <p:nvPr>
            <p:ph idx="1"/>
          </p:nvPr>
        </p:nvSpPr>
        <p:spPr/>
        <p:txBody>
          <a:bodyPr/>
          <a:lstStyle/>
          <a:p>
            <a:pPr marL="0" indent="0">
              <a:buNone/>
              <a:defRPr/>
            </a:pPr>
            <a:r>
              <a:rPr lang="cs-CZ" altLang="cs-CZ" sz="2800" b="1" dirty="0"/>
              <a:t>3. Koexistence žánrového realismu a </a:t>
            </a:r>
            <a:r>
              <a:rPr lang="cs-CZ" altLang="cs-CZ" sz="2800" b="1" dirty="0" smtClean="0"/>
              <a:t>parnasistních prvků</a:t>
            </a:r>
            <a:endParaRPr lang="cs-CZ" altLang="cs-CZ" sz="2800" b="1" dirty="0"/>
          </a:p>
          <a:p>
            <a:pPr>
              <a:defRPr/>
            </a:pPr>
            <a:r>
              <a:rPr lang="cs-CZ" altLang="cs-CZ" dirty="0"/>
              <a:t>Prostředí a vedlejší postavy jsou zpravidla vykresleny v duchu tzv. žánrového realismu, se smyslem pro detail (např. železniční prostředí, maloměsto apod.)</a:t>
            </a:r>
          </a:p>
          <a:p>
            <a:pPr>
              <a:defRPr/>
            </a:pPr>
            <a:r>
              <a:rPr lang="cs-CZ" altLang="cs-CZ" dirty="0"/>
              <a:t>Hlavní postavy, zasazené do tohoto prostředí, jsou ovšem často nějak výjimečné, spíše romantického původu</a:t>
            </a:r>
          </a:p>
          <a:p>
            <a:pPr marL="0" indent="0">
              <a:buNone/>
            </a:pPr>
            <a:endParaRPr lang="cs-CZ" dirty="0"/>
          </a:p>
        </p:txBody>
      </p:sp>
    </p:spTree>
    <p:extLst>
      <p:ext uri="{BB962C8B-B14F-4D97-AF65-F5344CB8AC3E}">
        <p14:creationId xmlns:p14="http://schemas.microsoft.com/office/powerpoint/2010/main" val="1460562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Parnasismus</a:t>
            </a:r>
          </a:p>
        </p:txBody>
      </p:sp>
      <p:sp>
        <p:nvSpPr>
          <p:cNvPr id="3" name="Zástupný symbol pro obsah 2"/>
          <p:cNvSpPr>
            <a:spLocks noGrp="1"/>
          </p:cNvSpPr>
          <p:nvPr>
            <p:ph idx="1"/>
          </p:nvPr>
        </p:nvSpPr>
        <p:spPr/>
        <p:txBody>
          <a:bodyPr>
            <a:normAutofit fontScale="85000" lnSpcReduction="20000"/>
          </a:bodyPr>
          <a:lstStyle/>
          <a:p>
            <a:pPr marL="274320">
              <a:defRPr/>
            </a:pPr>
            <a:r>
              <a:rPr lang="cs-CZ" dirty="0" err="1"/>
              <a:t>Théophile</a:t>
            </a:r>
            <a:r>
              <a:rPr lang="cs-CZ" dirty="0"/>
              <a:t> </a:t>
            </a:r>
            <a:r>
              <a:rPr lang="cs-CZ" dirty="0" err="1"/>
              <a:t>Gautier</a:t>
            </a:r>
            <a:r>
              <a:rPr lang="cs-CZ" dirty="0"/>
              <a:t> (1811-1872)</a:t>
            </a:r>
          </a:p>
          <a:p>
            <a:pPr marL="274320">
              <a:defRPr/>
            </a:pPr>
            <a:r>
              <a:rPr lang="cs-CZ" dirty="0"/>
              <a:t>Vyšel z romantické poetiky, důraz na formu</a:t>
            </a:r>
          </a:p>
          <a:p>
            <a:pPr marL="274320">
              <a:defRPr/>
            </a:pPr>
            <a:r>
              <a:rPr lang="cs-CZ" i="1" dirty="0"/>
              <a:t>Les </a:t>
            </a:r>
            <a:r>
              <a:rPr lang="cs-CZ" i="1" dirty="0" err="1"/>
              <a:t>Poésies</a:t>
            </a:r>
            <a:r>
              <a:rPr lang="cs-CZ" i="1" dirty="0"/>
              <a:t> </a:t>
            </a:r>
            <a:r>
              <a:rPr lang="cs-CZ" dirty="0"/>
              <a:t>(1830, </a:t>
            </a:r>
            <a:r>
              <a:rPr lang="cs-CZ" dirty="0" err="1"/>
              <a:t>rozš</a:t>
            </a:r>
            <a:r>
              <a:rPr lang="cs-CZ" dirty="0"/>
              <a:t>. 1833)</a:t>
            </a:r>
          </a:p>
          <a:p>
            <a:pPr marL="274320">
              <a:defRPr/>
            </a:pPr>
            <a:r>
              <a:rPr lang="cs-CZ" dirty="0"/>
              <a:t>Předmluva: „Utilitaristům, utopistům, ekonomistům, </a:t>
            </a:r>
            <a:r>
              <a:rPr lang="cs-CZ" dirty="0" err="1"/>
              <a:t>saint</a:t>
            </a:r>
            <a:r>
              <a:rPr lang="cs-CZ" dirty="0"/>
              <a:t>-simonistům a dalším, kteří se básníka zeptají, s čím se to rýmuje, odpoví: První verš se rýmuje s druhým – pokud je to opravdu dobrý rým – a tak to jde dál. K čemu to? – K tomu, aby to bylo krásné. – Což to nestačí? Jako květy, jako vůně, jako ptáci, jako všechno, co člověk nedokázal obrátit a pokřivit ke svému užitku. Obecně platí, že jakmile se nějaká věc stane užitečnou, přestává být krásnou. – Vstoupí do pozitivního života, z poezie se stane prózou a svobodu zamění za otroctví. – Jen v tom záleží umění. Umění je svoboda, přepych, květ, duše, jež se rozvíjí v zahálce. – Malířství, sochařství, hudba nejsou absolutně k ničemu. Zvláštně cizelované šperky, vzácné tretky, jedinečné ozdoby jsou zbytečnosti. – Kdo by je chtěl ale zakázat? – Štěstí nespočívá v tom, že máme nezbytné; netrpět neznamená cítit rozkoš, a věci, jichž máme nejméně zapotřebí, nás nejvíce okouzlují.</a:t>
            </a:r>
          </a:p>
          <a:p>
            <a:endParaRPr lang="cs-CZ" dirty="0"/>
          </a:p>
        </p:txBody>
      </p:sp>
    </p:spTree>
    <p:extLst>
      <p:ext uri="{BB962C8B-B14F-4D97-AF65-F5344CB8AC3E}">
        <p14:creationId xmlns:p14="http://schemas.microsoft.com/office/powerpoint/2010/main" val="355924622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4. Realismus</a:t>
            </a:r>
          </a:p>
        </p:txBody>
      </p:sp>
      <p:sp>
        <p:nvSpPr>
          <p:cNvPr id="3" name="Zástupný symbol pro obsah 2"/>
          <p:cNvSpPr>
            <a:spLocks noGrp="1"/>
          </p:cNvSpPr>
          <p:nvPr>
            <p:ph idx="1"/>
          </p:nvPr>
        </p:nvSpPr>
        <p:spPr/>
        <p:txBody>
          <a:bodyPr>
            <a:normAutofit fontScale="92500" lnSpcReduction="10000"/>
          </a:bodyPr>
          <a:lstStyle/>
          <a:p>
            <a:pPr>
              <a:lnSpc>
                <a:spcPct val="80000"/>
              </a:lnSpc>
              <a:buNone/>
              <a:defRPr/>
            </a:pPr>
            <a:r>
              <a:rPr lang="cs-CZ" altLang="cs-CZ" b="1" dirty="0" smtClean="0"/>
              <a:t>Jan </a:t>
            </a:r>
            <a:r>
              <a:rPr lang="cs-CZ" altLang="cs-CZ" b="1" dirty="0" err="1" smtClean="0"/>
              <a:t>Lier</a:t>
            </a:r>
            <a:r>
              <a:rPr lang="cs-CZ" altLang="cs-CZ" b="1" dirty="0" smtClean="0"/>
              <a:t>: Klín klínem (1883)</a:t>
            </a:r>
          </a:p>
          <a:p>
            <a:pPr marL="0">
              <a:lnSpc>
                <a:spcPct val="80000"/>
              </a:lnSpc>
              <a:buNone/>
              <a:defRPr/>
            </a:pPr>
            <a:r>
              <a:rPr lang="cs-CZ" altLang="cs-CZ" dirty="0" smtClean="0"/>
              <a:t>Milovníkům </a:t>
            </a:r>
            <a:r>
              <a:rPr lang="cs-CZ" altLang="cs-CZ" dirty="0"/>
              <a:t>jasných obrazů v určitých rámcích lze posloužiti přesným vymezením jeviště, na němž své </a:t>
            </a:r>
            <a:r>
              <a:rPr lang="cs-CZ" altLang="cs-CZ" dirty="0" err="1"/>
              <a:t>rekyně</a:t>
            </a:r>
            <a:r>
              <a:rPr lang="cs-CZ" altLang="cs-CZ" dirty="0"/>
              <a:t> a reky v této i v některých následujících kapitolách spatříme. – Na místě pokusu líčiti prostory zřetelně ohraničené pomocí mlhavých „velmi“ a „nesmírně“ a tak podobně, nahlédneme v desky a katastr obce chlumské, i shledáme, že domy č. p. 179, 263 a 854 se zahradou, připsané v držení pana Oldřicha Rajského, dědičného poštmistra v </a:t>
            </a:r>
            <a:r>
              <a:rPr lang="cs-CZ" altLang="cs-CZ" dirty="0" err="1"/>
              <a:t>Chlumě</a:t>
            </a:r>
            <a:r>
              <a:rPr lang="cs-CZ" altLang="cs-CZ" dirty="0"/>
              <a:t>, obsahují katastrální plochy 10 hektarů 92 ary a 47 m². Takový rozlehlý komplex ve zdech města, kteréž jest z předních a nejlidnatějších v Čechách, možno již nazvati panským. A s pravou panskou houževnatostí odmítali Rajští odedávna všecky prozaické, lákavé vybídky k rozkouskování a zastavění své državy. V mezích této jsou doma výlučně oni na zastavěné ploše 17 arů a 79 m², z čehož vypadá na palácovitý dům 652 m², na velikou poštovní budovu s rozsáhlým dvorem 1048 m² a na pavilon v zahradě 79 m². Všechno ostatní jest zahrada, v níž od vlastního domu k pavilonu na druhém konci města třeba uraziti plný tisíc vojenských kroků, na šířku pak téměř dvě stě kročejů. </a:t>
            </a:r>
          </a:p>
          <a:p>
            <a:pPr>
              <a:defRPr/>
            </a:pPr>
            <a:endParaRPr lang="cs-CZ" altLang="cs-CZ" dirty="0"/>
          </a:p>
          <a:p>
            <a:pPr marL="0" indent="0">
              <a:buNone/>
            </a:pPr>
            <a:endParaRPr lang="cs-CZ" dirty="0"/>
          </a:p>
        </p:txBody>
      </p:sp>
    </p:spTree>
    <p:extLst>
      <p:ext uri="{BB962C8B-B14F-4D97-AF65-F5344CB8AC3E}">
        <p14:creationId xmlns:p14="http://schemas.microsoft.com/office/powerpoint/2010/main" val="426357440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4. Realismus</a:t>
            </a:r>
          </a:p>
        </p:txBody>
      </p:sp>
      <p:sp>
        <p:nvSpPr>
          <p:cNvPr id="3" name="Zástupný symbol pro obsah 2"/>
          <p:cNvSpPr>
            <a:spLocks noGrp="1"/>
          </p:cNvSpPr>
          <p:nvPr>
            <p:ph idx="1"/>
          </p:nvPr>
        </p:nvSpPr>
        <p:spPr/>
        <p:txBody>
          <a:bodyPr/>
          <a:lstStyle/>
          <a:p>
            <a:pPr>
              <a:lnSpc>
                <a:spcPct val="90000"/>
              </a:lnSpc>
              <a:defRPr/>
            </a:pPr>
            <a:r>
              <a:rPr lang="cs-CZ" altLang="cs-CZ" sz="2800" b="1" dirty="0"/>
              <a:t>4. </a:t>
            </a:r>
            <a:r>
              <a:rPr lang="cs-CZ" altLang="cs-CZ" sz="2800" b="1" dirty="0" smtClean="0"/>
              <a:t>Realismus</a:t>
            </a:r>
            <a:endParaRPr lang="cs-CZ" altLang="cs-CZ" sz="2800" b="1" dirty="0"/>
          </a:p>
          <a:p>
            <a:pPr>
              <a:lnSpc>
                <a:spcPct val="90000"/>
              </a:lnSpc>
              <a:defRPr/>
            </a:pPr>
            <a:r>
              <a:rPr lang="cs-CZ" altLang="cs-CZ" dirty="0" smtClean="0"/>
              <a:t>Pronikání v 80. letech 19. století, ruské </a:t>
            </a:r>
            <a:r>
              <a:rPr lang="cs-CZ" altLang="cs-CZ" dirty="0"/>
              <a:t>a francouzské vzory (Tolstoj, </a:t>
            </a:r>
            <a:r>
              <a:rPr lang="cs-CZ" altLang="cs-CZ" dirty="0" err="1"/>
              <a:t>Dostojevskij</a:t>
            </a:r>
            <a:r>
              <a:rPr lang="cs-CZ" altLang="cs-CZ" dirty="0"/>
              <a:t>, </a:t>
            </a:r>
            <a:r>
              <a:rPr lang="cs-CZ" altLang="cs-CZ" dirty="0" err="1"/>
              <a:t>Maupassant</a:t>
            </a:r>
            <a:r>
              <a:rPr lang="cs-CZ" altLang="cs-CZ" dirty="0"/>
              <a:t> aj.)</a:t>
            </a:r>
          </a:p>
          <a:p>
            <a:pPr>
              <a:lnSpc>
                <a:spcPct val="90000"/>
              </a:lnSpc>
              <a:defRPr/>
            </a:pPr>
            <a:r>
              <a:rPr lang="cs-CZ" altLang="cs-CZ" dirty="0"/>
              <a:t>Důraz na realistické zásady – jedinci spíše typičtí, obyčejní, snaha o pečlivé vykreslení prostředí, zvláště venkovské (dialekt, kroje, hospodářství, zvyky)</a:t>
            </a:r>
          </a:p>
          <a:p>
            <a:pPr>
              <a:lnSpc>
                <a:spcPct val="90000"/>
              </a:lnSpc>
              <a:defRPr/>
            </a:pPr>
            <a:r>
              <a:rPr lang="cs-CZ" altLang="cs-CZ" dirty="0"/>
              <a:t>K. V. Rais, I. </a:t>
            </a:r>
            <a:r>
              <a:rPr lang="cs-CZ" altLang="cs-CZ" dirty="0" err="1"/>
              <a:t>Herrmann</a:t>
            </a:r>
            <a:r>
              <a:rPr lang="cs-CZ" altLang="cs-CZ" dirty="0"/>
              <a:t>,  A. Jirásek, Z.  Winter a mnoho dalších…</a:t>
            </a:r>
          </a:p>
          <a:p>
            <a:pPr marL="0" indent="0">
              <a:buNone/>
            </a:pPr>
            <a:endParaRPr lang="cs-CZ" dirty="0"/>
          </a:p>
        </p:txBody>
      </p:sp>
    </p:spTree>
    <p:extLst>
      <p:ext uri="{BB962C8B-B14F-4D97-AF65-F5344CB8AC3E}">
        <p14:creationId xmlns:p14="http://schemas.microsoft.com/office/powerpoint/2010/main" val="101014879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4. Realismus</a:t>
            </a:r>
          </a:p>
        </p:txBody>
      </p:sp>
      <p:sp>
        <p:nvSpPr>
          <p:cNvPr id="3" name="Zástupný symbol pro obsah 2"/>
          <p:cNvSpPr>
            <a:spLocks noGrp="1"/>
          </p:cNvSpPr>
          <p:nvPr>
            <p:ph idx="1"/>
          </p:nvPr>
        </p:nvSpPr>
        <p:spPr/>
        <p:txBody>
          <a:bodyPr>
            <a:normAutofit fontScale="92500"/>
          </a:bodyPr>
          <a:lstStyle/>
          <a:p>
            <a:r>
              <a:rPr lang="cs-CZ" b="1" dirty="0" smtClean="0"/>
              <a:t>Doporučená literatura</a:t>
            </a:r>
          </a:p>
          <a:p>
            <a:endParaRPr lang="cs-CZ" dirty="0"/>
          </a:p>
          <a:p>
            <a:r>
              <a:rPr lang="cs-CZ" dirty="0" smtClean="0"/>
              <a:t>Dalibor Tureček: Synopticko-pulzační model českého literárního realismu – pracovní hypotéza. In Dalibor </a:t>
            </a:r>
            <a:r>
              <a:rPr lang="cs-CZ" dirty="0"/>
              <a:t>Tureček a kol.: České literární romantično: synopticko-pulzační model kulturního jevu. Brno: Host </a:t>
            </a:r>
            <a:r>
              <a:rPr lang="cs-CZ" dirty="0" smtClean="0"/>
              <a:t>2012, s. 265–282</a:t>
            </a:r>
          </a:p>
          <a:p>
            <a:r>
              <a:rPr lang="cs-CZ" dirty="0" smtClean="0"/>
              <a:t>Martin </a:t>
            </a:r>
            <a:r>
              <a:rPr lang="cs-CZ" dirty="0"/>
              <a:t>Hrdina: Mezi ideálem a nahou pravdou. Realismus v českých diskusích o literatuře (1858-1891). Praha: Academia</a:t>
            </a:r>
          </a:p>
          <a:p>
            <a:r>
              <a:rPr lang="cs-CZ" dirty="0"/>
              <a:t>Michal </a:t>
            </a:r>
            <a:r>
              <a:rPr lang="cs-CZ" dirty="0" err="1"/>
              <a:t>Charypar</a:t>
            </a:r>
            <a:r>
              <a:rPr lang="cs-CZ" dirty="0"/>
              <a:t>: Zčeřená hladina – próza českého ideálního realismu. K vymezení literární poetiky. Česká literatura 67, 2019, č. 3, s. 308–336</a:t>
            </a:r>
          </a:p>
          <a:p>
            <a:r>
              <a:rPr lang="cs-CZ" dirty="0"/>
              <a:t>Anketa k ideálnímu realismu (tamtéž, s. 337–377)</a:t>
            </a:r>
          </a:p>
          <a:p>
            <a:endParaRPr lang="cs-CZ" dirty="0"/>
          </a:p>
        </p:txBody>
      </p:sp>
    </p:spTree>
    <p:extLst>
      <p:ext uri="{BB962C8B-B14F-4D97-AF65-F5344CB8AC3E}">
        <p14:creationId xmlns:p14="http://schemas.microsoft.com/office/powerpoint/2010/main" val="145663097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5. Naturalismus</a:t>
            </a:r>
            <a:endParaRPr lang="cs-CZ" dirty="0"/>
          </a:p>
        </p:txBody>
      </p:sp>
      <p:sp>
        <p:nvSpPr>
          <p:cNvPr id="3" name="Zástupný symbol pro obsah 2"/>
          <p:cNvSpPr>
            <a:spLocks noGrp="1"/>
          </p:cNvSpPr>
          <p:nvPr>
            <p:ph idx="1"/>
          </p:nvPr>
        </p:nvSpPr>
        <p:spPr/>
        <p:txBody>
          <a:bodyPr>
            <a:normAutofit fontScale="92500"/>
          </a:bodyPr>
          <a:lstStyle/>
          <a:p>
            <a:r>
              <a:rPr lang="cs-CZ" dirty="0" smtClean="0"/>
              <a:t>Původ má ve Francii, mezi bezprostřední předchůdce patří bratři E. a J. Goncourtové</a:t>
            </a:r>
          </a:p>
          <a:p>
            <a:r>
              <a:rPr lang="cs-CZ" dirty="0" smtClean="0"/>
              <a:t>Hlavním průkopníkem </a:t>
            </a:r>
            <a:r>
              <a:rPr lang="cs-CZ" dirty="0" err="1" smtClean="0"/>
              <a:t>Émile</a:t>
            </a:r>
            <a:r>
              <a:rPr lang="cs-CZ" dirty="0" smtClean="0"/>
              <a:t> </a:t>
            </a:r>
            <a:r>
              <a:rPr lang="cs-CZ" dirty="0" err="1" smtClean="0"/>
              <a:t>Zola</a:t>
            </a:r>
            <a:r>
              <a:rPr lang="cs-CZ" dirty="0" smtClean="0"/>
              <a:t> (1840–1902), v předmluvě k druhému vydání svého románu Tereza </a:t>
            </a:r>
            <a:r>
              <a:rPr lang="cs-CZ" dirty="0" err="1" smtClean="0"/>
              <a:t>Raquinová</a:t>
            </a:r>
            <a:r>
              <a:rPr lang="cs-CZ" dirty="0" smtClean="0"/>
              <a:t> poprvé použil označení „naturalističtí spisovatelé“</a:t>
            </a:r>
          </a:p>
          <a:p>
            <a:r>
              <a:rPr lang="cs-CZ" dirty="0" smtClean="0"/>
              <a:t>V cyklu dvaceti románů </a:t>
            </a:r>
            <a:r>
              <a:rPr lang="cs-CZ" dirty="0" err="1" smtClean="0"/>
              <a:t>Rougon-Macquartové</a:t>
            </a:r>
            <a:r>
              <a:rPr lang="cs-CZ" dirty="0" smtClean="0"/>
              <a:t> s podtitulem „přírodopisná a sociální studie jedné rodiny za druhého císařství“ byl ovlivněn žánrem fyziologie (volná návaznost na Balzakovu Lidskou komedii)</a:t>
            </a:r>
          </a:p>
          <a:p>
            <a:r>
              <a:rPr lang="cs-CZ" dirty="0" smtClean="0"/>
              <a:t>Jeho romány vyvolávaly skandály provokativním výběrem látek (Zabiják, </a:t>
            </a:r>
            <a:r>
              <a:rPr lang="cs-CZ" dirty="0" err="1" smtClean="0"/>
              <a:t>Nana</a:t>
            </a:r>
            <a:r>
              <a:rPr lang="cs-CZ" dirty="0" smtClean="0"/>
              <a:t>), neštítící se ani temných stránek života (alkoholismus, domácí násilí, prostituce) či </a:t>
            </a:r>
            <a:r>
              <a:rPr lang="cs-CZ" dirty="0" err="1" smtClean="0"/>
              <a:t>deziluzívního</a:t>
            </a:r>
            <a:r>
              <a:rPr lang="cs-CZ" dirty="0" smtClean="0"/>
              <a:t> pohledu na francouzský venkov (Země)</a:t>
            </a:r>
          </a:p>
        </p:txBody>
      </p:sp>
    </p:spTree>
    <p:extLst>
      <p:ext uri="{BB962C8B-B14F-4D97-AF65-F5344CB8AC3E}">
        <p14:creationId xmlns:p14="http://schemas.microsoft.com/office/powerpoint/2010/main" val="288890752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5. Naturalismus</a:t>
            </a:r>
          </a:p>
        </p:txBody>
      </p:sp>
      <p:sp>
        <p:nvSpPr>
          <p:cNvPr id="3" name="Zástupný symbol pro obsah 2"/>
          <p:cNvSpPr>
            <a:spLocks noGrp="1"/>
          </p:cNvSpPr>
          <p:nvPr>
            <p:ph idx="1"/>
          </p:nvPr>
        </p:nvSpPr>
        <p:spPr/>
        <p:txBody>
          <a:bodyPr>
            <a:normAutofit lnSpcReduction="10000"/>
          </a:bodyPr>
          <a:lstStyle/>
          <a:p>
            <a:r>
              <a:rPr lang="cs-CZ" dirty="0" smtClean="0"/>
              <a:t>Naturalismus se inspiruje evolucionistickou teorií H. </a:t>
            </a:r>
            <a:r>
              <a:rPr lang="cs-CZ" dirty="0" err="1" smtClean="0"/>
              <a:t>Spencera</a:t>
            </a:r>
            <a:r>
              <a:rPr lang="cs-CZ" dirty="0" smtClean="0"/>
              <a:t> a sociologickou teorií umění H. </a:t>
            </a:r>
            <a:r>
              <a:rPr lang="cs-CZ" dirty="0" err="1" smtClean="0"/>
              <a:t>Taina</a:t>
            </a:r>
            <a:r>
              <a:rPr lang="cs-CZ" dirty="0" smtClean="0"/>
              <a:t> – umělce i dílo ovlivňuje rasa (dědičnost), prostředí a doba</a:t>
            </a:r>
          </a:p>
          <a:p>
            <a:r>
              <a:rPr lang="cs-CZ" dirty="0"/>
              <a:t>Naturalismus se inspiruje evolucionistickou teorií H. </a:t>
            </a:r>
            <a:r>
              <a:rPr lang="cs-CZ" dirty="0" err="1"/>
              <a:t>Spencera</a:t>
            </a:r>
            <a:r>
              <a:rPr lang="cs-CZ" dirty="0"/>
              <a:t> a sociologickou teorií umění H. </a:t>
            </a:r>
            <a:r>
              <a:rPr lang="cs-CZ" dirty="0" err="1"/>
              <a:t>Taina</a:t>
            </a:r>
            <a:r>
              <a:rPr lang="cs-CZ" dirty="0"/>
              <a:t> – umělce i dílo ovlivňuje rasa (dědičnost), prostředí a doba </a:t>
            </a:r>
          </a:p>
          <a:p>
            <a:r>
              <a:rPr lang="cs-CZ" dirty="0"/>
              <a:t>Snaží se užívat „přírodovědné“ metody (pozorování  a experiment), a přiblížit se tak přírodním vědám </a:t>
            </a:r>
          </a:p>
          <a:p>
            <a:r>
              <a:rPr lang="cs-CZ" dirty="0" smtClean="0"/>
              <a:t>Sám </a:t>
            </a:r>
            <a:r>
              <a:rPr lang="cs-CZ" dirty="0" err="1" smtClean="0"/>
              <a:t>Zola</a:t>
            </a:r>
            <a:r>
              <a:rPr lang="cs-CZ" dirty="0" smtClean="0"/>
              <a:t> se označoval za „lékaře“ společnosti, který ji léčí popisem jejích sociálně-patologických rysů; tím se zároveň bránil proti nařčení z nemravnosti, zálibě ve výběru skandálních látek za účelem větší prodejnosti knih apod.</a:t>
            </a:r>
            <a:endParaRPr lang="cs-CZ" dirty="0"/>
          </a:p>
        </p:txBody>
      </p:sp>
    </p:spTree>
    <p:extLst>
      <p:ext uri="{BB962C8B-B14F-4D97-AF65-F5344CB8AC3E}">
        <p14:creationId xmlns:p14="http://schemas.microsoft.com/office/powerpoint/2010/main" val="30339674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5. Naturalismus</a:t>
            </a:r>
          </a:p>
        </p:txBody>
      </p:sp>
      <p:sp>
        <p:nvSpPr>
          <p:cNvPr id="3" name="Zástupný symbol pro obsah 2"/>
          <p:cNvSpPr>
            <a:spLocks noGrp="1"/>
          </p:cNvSpPr>
          <p:nvPr>
            <p:ph idx="1"/>
          </p:nvPr>
        </p:nvSpPr>
        <p:spPr/>
        <p:txBody>
          <a:bodyPr>
            <a:normAutofit/>
          </a:bodyPr>
          <a:lstStyle/>
          <a:p>
            <a:r>
              <a:rPr lang="cs-CZ" dirty="0" smtClean="0"/>
              <a:t>V českém prostředí probíhaly diskuse o naturalismu v 80. letech velmi omezeně, podrobněji na přelomu 80. a 90. let, často šlo přitom o nepochopení či neporozumění tomuto pojmu</a:t>
            </a:r>
          </a:p>
          <a:p>
            <a:r>
              <a:rPr lang="cs-CZ" dirty="0" smtClean="0"/>
              <a:t>V české literatuře se naturalismus nerozvinul příliš silně, bývají částí svého díla sem řazeni např. bratři Mrštíkové, Matěj </a:t>
            </a:r>
            <a:r>
              <a:rPr lang="cs-CZ" dirty="0" err="1" smtClean="0"/>
              <a:t>Anastázia</a:t>
            </a:r>
            <a:r>
              <a:rPr lang="cs-CZ" dirty="0" smtClean="0"/>
              <a:t> Šimáček, Karel Matěj Čapek-Chod, a především Josef Karel </a:t>
            </a:r>
            <a:r>
              <a:rPr lang="cs-CZ" dirty="0" err="1" smtClean="0"/>
              <a:t>Šlejhar</a:t>
            </a:r>
            <a:endParaRPr lang="cs-CZ" dirty="0" smtClean="0"/>
          </a:p>
          <a:p>
            <a:r>
              <a:rPr lang="cs-CZ" dirty="0" smtClean="0"/>
              <a:t>Ani u jednoho však nejde o „čistý“ naturalismus, </a:t>
            </a:r>
            <a:r>
              <a:rPr lang="cs-CZ" dirty="0"/>
              <a:t>mnozí další autoři </a:t>
            </a:r>
            <a:r>
              <a:rPr lang="cs-CZ" dirty="0" smtClean="0"/>
              <a:t>v určitých fázích vývoje blízcí </a:t>
            </a:r>
            <a:r>
              <a:rPr lang="cs-CZ" dirty="0"/>
              <a:t>naturalismu </a:t>
            </a:r>
            <a:r>
              <a:rPr lang="cs-CZ" dirty="0" smtClean="0"/>
              <a:t>pak bývají </a:t>
            </a:r>
            <a:r>
              <a:rPr lang="cs-CZ" dirty="0"/>
              <a:t>řazeni spíše ke kritickému realismu (Ignát </a:t>
            </a:r>
            <a:r>
              <a:rPr lang="cs-CZ" dirty="0" err="1"/>
              <a:t>Herrmann</a:t>
            </a:r>
            <a:r>
              <a:rPr lang="cs-CZ" dirty="0"/>
              <a:t>, K. V. Rais, Jan </a:t>
            </a:r>
            <a:r>
              <a:rPr lang="cs-CZ" dirty="0" err="1"/>
              <a:t>Herben</a:t>
            </a:r>
            <a:r>
              <a:rPr lang="cs-CZ" dirty="0"/>
              <a:t>, J. S. </a:t>
            </a:r>
            <a:r>
              <a:rPr lang="cs-CZ" dirty="0" err="1"/>
              <a:t>Machar</a:t>
            </a:r>
            <a:r>
              <a:rPr lang="cs-CZ" dirty="0"/>
              <a:t> aj.)</a:t>
            </a:r>
          </a:p>
          <a:p>
            <a:endParaRPr lang="cs-CZ" dirty="0"/>
          </a:p>
        </p:txBody>
      </p:sp>
    </p:spTree>
    <p:extLst>
      <p:ext uri="{BB962C8B-B14F-4D97-AF65-F5344CB8AC3E}">
        <p14:creationId xmlns:p14="http://schemas.microsoft.com/office/powerpoint/2010/main" val="17510591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5. Naturalismus</a:t>
            </a:r>
          </a:p>
        </p:txBody>
      </p:sp>
      <p:sp>
        <p:nvSpPr>
          <p:cNvPr id="3" name="Zástupný symbol pro obsah 2"/>
          <p:cNvSpPr>
            <a:spLocks noGrp="1"/>
          </p:cNvSpPr>
          <p:nvPr>
            <p:ph idx="1"/>
          </p:nvPr>
        </p:nvSpPr>
        <p:spPr/>
        <p:txBody>
          <a:bodyPr/>
          <a:lstStyle/>
          <a:p>
            <a:r>
              <a:rPr lang="cs-CZ" b="1" dirty="0" smtClean="0"/>
              <a:t>Doporučená literatura</a:t>
            </a:r>
          </a:p>
          <a:p>
            <a:endParaRPr lang="cs-CZ" dirty="0" smtClean="0"/>
          </a:p>
          <a:p>
            <a:r>
              <a:rPr lang="cs-CZ" dirty="0" err="1" smtClean="0"/>
              <a:t>Pierre</a:t>
            </a:r>
            <a:r>
              <a:rPr lang="cs-CZ" dirty="0" smtClean="0"/>
              <a:t> </a:t>
            </a:r>
            <a:r>
              <a:rPr lang="cs-CZ" dirty="0" err="1" smtClean="0"/>
              <a:t>Lepape</a:t>
            </a:r>
            <a:r>
              <a:rPr lang="cs-CZ" dirty="0" smtClean="0"/>
              <a:t>: </a:t>
            </a:r>
            <a:r>
              <a:rPr lang="cs-CZ" dirty="0" err="1" smtClean="0"/>
              <a:t>Émile</a:t>
            </a:r>
            <a:r>
              <a:rPr lang="cs-CZ" dirty="0" smtClean="0"/>
              <a:t> </a:t>
            </a:r>
            <a:r>
              <a:rPr lang="cs-CZ" dirty="0" err="1" smtClean="0"/>
              <a:t>Zola</a:t>
            </a:r>
            <a:r>
              <a:rPr lang="cs-CZ" dirty="0" smtClean="0"/>
              <a:t>, lékař literatury. In týž: Země literatury: od Štrasburských přísah do </a:t>
            </a:r>
            <a:r>
              <a:rPr lang="cs-CZ" dirty="0" err="1" smtClean="0"/>
              <a:t>Sartrova</a:t>
            </a:r>
            <a:r>
              <a:rPr lang="cs-CZ" dirty="0" smtClean="0"/>
              <a:t> pohřbu. Brno: Host 2006, s. 373–384</a:t>
            </a:r>
            <a:endParaRPr lang="cs-CZ" dirty="0"/>
          </a:p>
        </p:txBody>
      </p:sp>
    </p:spTree>
    <p:extLst>
      <p:ext uri="{BB962C8B-B14F-4D97-AF65-F5344CB8AC3E}">
        <p14:creationId xmlns:p14="http://schemas.microsoft.com/office/powerpoint/2010/main" val="132234996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6. Proměny poetiky ideálního/kritického realismu a naturalismu</a:t>
            </a:r>
            <a:endParaRPr lang="cs-CZ" dirty="0"/>
          </a:p>
        </p:txBody>
      </p:sp>
      <p:sp>
        <p:nvSpPr>
          <p:cNvPr id="3" name="Zástupný symbol pro obsah 2"/>
          <p:cNvSpPr>
            <a:spLocks noGrp="1"/>
          </p:cNvSpPr>
          <p:nvPr>
            <p:ph idx="1"/>
          </p:nvPr>
        </p:nvSpPr>
        <p:spPr/>
        <p:txBody>
          <a:bodyPr>
            <a:normAutofit fontScale="92500"/>
          </a:bodyPr>
          <a:lstStyle/>
          <a:p>
            <a:pPr marL="0" indent="0">
              <a:buNone/>
            </a:pPr>
            <a:r>
              <a:rPr lang="cs-CZ" b="1" dirty="0" smtClean="0"/>
              <a:t>Vítězslav Hálek: Na </a:t>
            </a:r>
            <a:r>
              <a:rPr lang="cs-CZ" b="1" dirty="0" err="1" smtClean="0"/>
              <a:t>vejminku</a:t>
            </a:r>
            <a:endParaRPr lang="cs-CZ" b="1" dirty="0" smtClean="0"/>
          </a:p>
          <a:p>
            <a:pPr marL="0" indent="0">
              <a:buNone/>
            </a:pPr>
            <a:r>
              <a:rPr lang="cs-CZ" dirty="0" smtClean="0"/>
              <a:t>Manželé </a:t>
            </a:r>
            <a:r>
              <a:rPr lang="cs-CZ" dirty="0"/>
              <a:t>Lojkovi snad zůstavili u lože nebožtíkova dojem lidí lakotných. A křivdili bychom jim, kdybychom je za lakotné prohlásili. Byli lakotní jen ku svému </a:t>
            </a:r>
            <a:r>
              <a:rPr lang="cs-CZ" dirty="0" err="1"/>
              <a:t>vejminkáři</a:t>
            </a:r>
            <a:r>
              <a:rPr lang="cs-CZ" dirty="0"/>
              <a:t>, a tím měli nectnost snad tisícerých rodin našich. </a:t>
            </a:r>
            <a:r>
              <a:rPr lang="cs-CZ" dirty="0" err="1"/>
              <a:t>Vejminkář</a:t>
            </a:r>
            <a:r>
              <a:rPr lang="cs-CZ" dirty="0"/>
              <a:t> – to byl nepřítel jejich majetku, to byl zrovna zloděj toho majetku. Že </a:t>
            </a:r>
            <a:r>
              <a:rPr lang="cs-CZ" dirty="0" err="1"/>
              <a:t>vejminkář</a:t>
            </a:r>
            <a:r>
              <a:rPr lang="cs-CZ" dirty="0"/>
              <a:t> a otec byli jedna osoba, to neumenšilo </a:t>
            </a:r>
            <a:r>
              <a:rPr lang="cs-CZ" dirty="0" err="1"/>
              <a:t>vejminkářovu</a:t>
            </a:r>
            <a:r>
              <a:rPr lang="cs-CZ" dirty="0"/>
              <a:t> vinu. </a:t>
            </a:r>
            <a:r>
              <a:rPr lang="cs-CZ" dirty="0" err="1"/>
              <a:t>Vejminkář</a:t>
            </a:r>
            <a:r>
              <a:rPr lang="cs-CZ" dirty="0"/>
              <a:t> otce zastřel, a </a:t>
            </a:r>
            <a:r>
              <a:rPr lang="cs-CZ" dirty="0" err="1"/>
              <a:t>Lojkovic</a:t>
            </a:r>
            <a:r>
              <a:rPr lang="cs-CZ" dirty="0"/>
              <a:t> viděli v otci </a:t>
            </a:r>
            <a:r>
              <a:rPr lang="cs-CZ" dirty="0" err="1"/>
              <a:t>vejminkáře</a:t>
            </a:r>
            <a:r>
              <a:rPr lang="cs-CZ" dirty="0"/>
              <a:t>. A jestliže </a:t>
            </a:r>
            <a:r>
              <a:rPr lang="cs-CZ" dirty="0" err="1"/>
              <a:t>vejminkář</a:t>
            </a:r>
            <a:r>
              <a:rPr lang="cs-CZ" dirty="0"/>
              <a:t> udělal jim někdy něco dobrého, – byla to jeho povinnost, </a:t>
            </a:r>
            <a:r>
              <a:rPr lang="cs-CZ" dirty="0" err="1"/>
              <a:t>bylť</a:t>
            </a:r>
            <a:r>
              <a:rPr lang="cs-CZ" dirty="0"/>
              <a:t> otcem; ale </a:t>
            </a:r>
            <a:r>
              <a:rPr lang="cs-CZ" dirty="0" err="1"/>
              <a:t>Lojkovic</a:t>
            </a:r>
            <a:r>
              <a:rPr lang="cs-CZ" dirty="0"/>
              <a:t> nesměli mu dělati nic dobrého, – </a:t>
            </a:r>
            <a:r>
              <a:rPr lang="cs-CZ" dirty="0" err="1"/>
              <a:t>bylť</a:t>
            </a:r>
            <a:r>
              <a:rPr lang="cs-CZ" dirty="0"/>
              <a:t> </a:t>
            </a:r>
            <a:r>
              <a:rPr lang="cs-CZ" dirty="0" err="1"/>
              <a:t>vejminkářem</a:t>
            </a:r>
            <a:r>
              <a:rPr lang="cs-CZ" dirty="0"/>
              <a:t> a </a:t>
            </a:r>
            <a:r>
              <a:rPr lang="cs-CZ" dirty="0" err="1"/>
              <a:t>vejminkáři</a:t>
            </a:r>
            <a:r>
              <a:rPr lang="cs-CZ" dirty="0"/>
              <a:t> se musí dělati vše na </a:t>
            </a:r>
            <a:r>
              <a:rPr lang="cs-CZ" dirty="0" err="1"/>
              <a:t>příkoř</a:t>
            </a:r>
            <a:r>
              <a:rPr lang="cs-CZ" dirty="0"/>
              <a:t>. – A přece Lojkovi nebyli v tom ani o vlas horší než kteří jiní; pravím to s povzdechem, ale najdete Lojkovy dojista v každé druhé neb třetí </a:t>
            </a:r>
            <a:r>
              <a:rPr lang="cs-CZ" dirty="0" smtClean="0"/>
              <a:t>vesnici</a:t>
            </a:r>
            <a:r>
              <a:rPr lang="cs-CZ" dirty="0"/>
              <a:t>.</a:t>
            </a:r>
          </a:p>
        </p:txBody>
      </p:sp>
    </p:spTree>
    <p:extLst>
      <p:ext uri="{BB962C8B-B14F-4D97-AF65-F5344CB8AC3E}">
        <p14:creationId xmlns:p14="http://schemas.microsoft.com/office/powerpoint/2010/main" val="37681312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6. Proměny poetiky ideálního/kritického realismu a naturalismu</a:t>
            </a:r>
          </a:p>
        </p:txBody>
      </p:sp>
      <p:sp>
        <p:nvSpPr>
          <p:cNvPr id="3" name="Zástupný symbol pro obsah 2"/>
          <p:cNvSpPr>
            <a:spLocks noGrp="1"/>
          </p:cNvSpPr>
          <p:nvPr>
            <p:ph idx="1"/>
          </p:nvPr>
        </p:nvSpPr>
        <p:spPr/>
        <p:txBody>
          <a:bodyPr>
            <a:normAutofit fontScale="85000" lnSpcReduction="10000"/>
          </a:bodyPr>
          <a:lstStyle/>
          <a:p>
            <a:pPr marL="0" indent="0">
              <a:buNone/>
            </a:pPr>
            <a:r>
              <a:rPr lang="cs-CZ" b="1" dirty="0" smtClean="0"/>
              <a:t>Alois Vojtěch Šmilovský: </a:t>
            </a:r>
            <a:r>
              <a:rPr lang="cs-CZ" b="1" dirty="0" err="1" smtClean="0"/>
              <a:t>Procul</a:t>
            </a:r>
            <a:r>
              <a:rPr lang="cs-CZ" b="1" dirty="0" smtClean="0"/>
              <a:t> </a:t>
            </a:r>
            <a:r>
              <a:rPr lang="cs-CZ" b="1" dirty="0" err="1" smtClean="0"/>
              <a:t>negotiis</a:t>
            </a:r>
            <a:r>
              <a:rPr lang="cs-CZ" b="1" dirty="0" smtClean="0"/>
              <a:t> (1881)</a:t>
            </a:r>
          </a:p>
          <a:p>
            <a:pPr marL="0" indent="0">
              <a:buNone/>
            </a:pPr>
            <a:r>
              <a:rPr lang="cs-CZ" dirty="0" smtClean="0"/>
              <a:t>Jest mi dnes do povídání. Nuže, mějte si kousek, vystřižený ze strakaté skutečnosti, jenž Vás snad pobaví, snad i poučí; vždyť zábava vpravdě česká nebývá ani bez upřímné </a:t>
            </a:r>
            <a:r>
              <a:rPr lang="cs-CZ" dirty="0" err="1" smtClean="0"/>
              <a:t>pouky</a:t>
            </a:r>
            <a:r>
              <a:rPr lang="cs-CZ" dirty="0" smtClean="0"/>
              <a:t>. Libo-</a:t>
            </a:r>
            <a:r>
              <a:rPr lang="cs-CZ" dirty="0" err="1" smtClean="0"/>
              <a:t>li</a:t>
            </a:r>
            <a:r>
              <a:rPr lang="cs-CZ" dirty="0" smtClean="0"/>
              <a:t>, račte se posaditi a mne vyslechnouti. (…)</a:t>
            </a:r>
          </a:p>
          <a:p>
            <a:pPr marL="0" indent="0">
              <a:buNone/>
            </a:pPr>
            <a:r>
              <a:rPr lang="cs-CZ" dirty="0" smtClean="0"/>
              <a:t>Když se měl přiženiti zeť do jeho statku, postavil se </a:t>
            </a:r>
            <a:r>
              <a:rPr lang="cs-CZ" dirty="0" err="1" smtClean="0"/>
              <a:t>Ročeň</a:t>
            </a:r>
            <a:r>
              <a:rPr lang="cs-CZ" dirty="0" smtClean="0"/>
              <a:t> pevně na obě nohy a pravil: „Dám dceři statek, dám, ano upíšu vám jej před notářem a svědky černé na bílém, ale – až mne Pánbůh odvolá. To jest tak: skutečným pánem na statku bude zeť a dcera, ale já budu pánem knihovním. Třicet let jsem se lopotil na poli a louce, těch několik deset let, co mi Pánbůh ještě dopřeje, chci jim pomáhati, lenoch nejsem; ale na výminek nepůjdu. Chci žíti s dětmi svými v úctě a lásce, ale hospodářství z ruky nedám.“ Bylo to hluku u nás na fůry! Leč mladí lidé měli se rádi a druhý masopust šli přece za sebe po vůli </a:t>
            </a:r>
            <a:r>
              <a:rPr lang="cs-CZ" dirty="0" err="1" smtClean="0"/>
              <a:t>tatíkově</a:t>
            </a:r>
            <a:r>
              <a:rPr lang="cs-CZ" dirty="0" smtClean="0"/>
              <a:t>. A po letech se ukázalo: </a:t>
            </a:r>
            <a:r>
              <a:rPr lang="cs-CZ" dirty="0" err="1" smtClean="0"/>
              <a:t>Ročňův</a:t>
            </a:r>
            <a:r>
              <a:rPr lang="cs-CZ" dirty="0" smtClean="0"/>
              <a:t> statek byl nejspořádanější. Jiní </a:t>
            </a:r>
            <a:r>
              <a:rPr lang="cs-CZ" dirty="0" err="1" smtClean="0"/>
              <a:t>výminkáři</a:t>
            </a:r>
            <a:r>
              <a:rPr lang="cs-CZ" smtClean="0"/>
              <a:t> chodili </a:t>
            </a:r>
            <a:r>
              <a:rPr lang="cs-CZ" dirty="0" smtClean="0"/>
              <a:t>jako zmoklé slípky, </a:t>
            </a:r>
            <a:r>
              <a:rPr lang="cs-CZ" dirty="0" err="1" smtClean="0"/>
              <a:t>Ročeň</a:t>
            </a:r>
            <a:r>
              <a:rPr lang="cs-CZ" dirty="0" smtClean="0"/>
              <a:t> nosil až do své smrti hlavu jako panský kůň.</a:t>
            </a:r>
            <a:endParaRPr lang="cs-CZ" dirty="0"/>
          </a:p>
        </p:txBody>
      </p:sp>
    </p:spTree>
    <p:extLst>
      <p:ext uri="{BB962C8B-B14F-4D97-AF65-F5344CB8AC3E}">
        <p14:creationId xmlns:p14="http://schemas.microsoft.com/office/powerpoint/2010/main" val="279770949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6. Proměny poetiky ideálního/kritického realismu a naturalismu</a:t>
            </a:r>
          </a:p>
        </p:txBody>
      </p:sp>
      <p:sp>
        <p:nvSpPr>
          <p:cNvPr id="3" name="Zástupný symbol pro obsah 2"/>
          <p:cNvSpPr>
            <a:spLocks noGrp="1"/>
          </p:cNvSpPr>
          <p:nvPr>
            <p:ph idx="1"/>
          </p:nvPr>
        </p:nvSpPr>
        <p:spPr>
          <a:xfrm>
            <a:off x="457200" y="1600200"/>
            <a:ext cx="8229600" cy="5257800"/>
          </a:xfrm>
        </p:spPr>
        <p:txBody>
          <a:bodyPr>
            <a:normAutofit fontScale="70000" lnSpcReduction="20000"/>
          </a:bodyPr>
          <a:lstStyle/>
          <a:p>
            <a:pPr marL="0" indent="0">
              <a:buNone/>
            </a:pPr>
            <a:r>
              <a:rPr lang="cs-CZ" b="1" dirty="0" smtClean="0"/>
              <a:t>Karel Václav Rais: Konec života (</a:t>
            </a:r>
            <a:r>
              <a:rPr lang="cs-CZ" b="1" dirty="0" err="1"/>
              <a:t>Výminkáři</a:t>
            </a:r>
            <a:r>
              <a:rPr lang="cs-CZ" b="1" dirty="0"/>
              <a:t>)</a:t>
            </a:r>
          </a:p>
          <a:p>
            <a:pPr marL="0" indent="0">
              <a:buNone/>
            </a:pPr>
            <a:r>
              <a:rPr lang="cs-CZ" dirty="0"/>
              <a:t>„Pár set nemám, milý Toníku.“ Dědeček mluvil slabě a třaslavě.</a:t>
            </a:r>
          </a:p>
          <a:p>
            <a:pPr marL="0" indent="0">
              <a:buNone/>
            </a:pPr>
            <a:r>
              <a:rPr lang="cs-CZ" dirty="0"/>
              <a:t>„Že nemáte?“ prudce ptal se </a:t>
            </a:r>
            <a:r>
              <a:rPr lang="cs-CZ" dirty="0" err="1"/>
              <a:t>Morák</a:t>
            </a:r>
            <a:r>
              <a:rPr lang="cs-CZ" dirty="0"/>
              <a:t>, ale hnedle obrátil a dále vlídně hovořil: „No vím, že nemáte už celých pět stovek, jako jste měl přede dvěma lety –“ a zamlčel se.</a:t>
            </a:r>
          </a:p>
          <a:p>
            <a:pPr marL="0" indent="0">
              <a:buNone/>
            </a:pPr>
            <a:r>
              <a:rPr lang="cs-CZ" dirty="0"/>
              <a:t>„Tomu jsou, brachu, už aspoň tři roky ne-li více a po ten čas musel jsem také jíst, kdepak ten můj výminek!“</a:t>
            </a:r>
          </a:p>
          <a:p>
            <a:pPr marL="0" indent="0">
              <a:buNone/>
            </a:pPr>
            <a:r>
              <a:rPr lang="cs-CZ" dirty="0"/>
              <a:t>„No, tři stovky přece dozajista máte, sama </a:t>
            </a:r>
            <a:r>
              <a:rPr lang="cs-CZ" dirty="0" err="1"/>
              <a:t>Tynyska</a:t>
            </a:r>
            <a:r>
              <a:rPr lang="cs-CZ" dirty="0"/>
              <a:t> to jednou povídala.“</a:t>
            </a:r>
          </a:p>
          <a:p>
            <a:pPr marL="0" indent="0">
              <a:buNone/>
            </a:pPr>
            <a:r>
              <a:rPr lang="cs-CZ" dirty="0"/>
              <a:t>Stříhavka se sípavě zasmál: „Kam tě to vede, žebrák jsem teď, učiněný žebrák, několik zlatek tam ještě mám, vždyť jsem nemohl umřít hlady!“</a:t>
            </a:r>
          </a:p>
          <a:p>
            <a:pPr marL="0" indent="0">
              <a:buNone/>
            </a:pPr>
            <a:r>
              <a:rPr lang="cs-CZ" dirty="0"/>
              <a:t>„Vy že nic nemáte“ vzkřikl </a:t>
            </a:r>
            <a:r>
              <a:rPr lang="cs-CZ" dirty="0" err="1"/>
              <a:t>Morák</a:t>
            </a:r>
            <a:r>
              <a:rPr lang="cs-CZ" dirty="0"/>
              <a:t> a povstav zadíval se na pec. Také staroch posadil se na lůžku a maje oči jako vyjeveny, zíral na </a:t>
            </a:r>
            <a:r>
              <a:rPr lang="cs-CZ" dirty="0" err="1"/>
              <a:t>Moráka</a:t>
            </a:r>
            <a:r>
              <a:rPr lang="cs-CZ" dirty="0"/>
              <a:t>. Chvěl se a dýchal, až mu v hrdle hvízdalo.</a:t>
            </a:r>
          </a:p>
          <a:p>
            <a:pPr marL="0" indent="0">
              <a:buNone/>
            </a:pPr>
            <a:r>
              <a:rPr lang="cs-CZ" dirty="0"/>
              <a:t>„Nic nemám, žebrák jsem a neuživí-li mne dcery, abych zahynul u plotu!“ volal pak chraplavě a zdvíhal se, jako by chtěl utéci. Ale nohy zabolely, </a:t>
            </a:r>
            <a:r>
              <a:rPr lang="cs-CZ" dirty="0" err="1"/>
              <a:t>výminkář</a:t>
            </a:r>
            <a:r>
              <a:rPr lang="cs-CZ" dirty="0"/>
              <a:t> s výkřikem klesl vedle polštáře, až hlava práskla do cihel. (…)</a:t>
            </a:r>
          </a:p>
          <a:p>
            <a:pPr marL="0" indent="0">
              <a:buNone/>
            </a:pPr>
            <a:r>
              <a:rPr lang="cs-CZ" dirty="0" err="1"/>
              <a:t>Moračka</a:t>
            </a:r>
            <a:r>
              <a:rPr lang="cs-CZ" dirty="0"/>
              <a:t> dala dětem zajíti a zadívala se na muže.</a:t>
            </a:r>
          </a:p>
          <a:p>
            <a:pPr marL="0" indent="0">
              <a:buNone/>
            </a:pPr>
            <a:r>
              <a:rPr lang="cs-CZ" dirty="0"/>
              <a:t>„Má?“ tázala se krátce.</a:t>
            </a:r>
          </a:p>
          <a:p>
            <a:pPr marL="0" indent="0">
              <a:buNone/>
            </a:pPr>
            <a:r>
              <a:rPr lang="cs-CZ" dirty="0"/>
              <a:t>„Nic nemá, jen to haraburdí a pár zlatek na tabák, za tři roky všecko to pro-“ </a:t>
            </a:r>
            <a:r>
              <a:rPr lang="cs-CZ" dirty="0" err="1"/>
              <a:t>Morák</a:t>
            </a:r>
            <a:r>
              <a:rPr lang="cs-CZ" dirty="0"/>
              <a:t> měl na jazyku zlé slovo, ale přece se zarazil a dodal mírněji – „všecko to projedl. Vidíš, já to věděl hned!“</a:t>
            </a:r>
          </a:p>
          <a:p>
            <a:endParaRPr lang="cs-CZ" dirty="0"/>
          </a:p>
        </p:txBody>
      </p:sp>
    </p:spTree>
    <p:extLst>
      <p:ext uri="{BB962C8B-B14F-4D97-AF65-F5344CB8AC3E}">
        <p14:creationId xmlns:p14="http://schemas.microsoft.com/office/powerpoint/2010/main" val="3615609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1. Parnasismus</a:t>
            </a:r>
          </a:p>
        </p:txBody>
      </p:sp>
      <p:sp>
        <p:nvSpPr>
          <p:cNvPr id="5" name="Zástupný symbol pro obsah 4"/>
          <p:cNvSpPr>
            <a:spLocks noGrp="1"/>
          </p:cNvSpPr>
          <p:nvPr>
            <p:ph sz="half" idx="1"/>
          </p:nvPr>
        </p:nvSpPr>
        <p:spPr/>
        <p:txBody>
          <a:bodyPr>
            <a:normAutofit fontScale="55000" lnSpcReduction="20000"/>
          </a:bodyPr>
          <a:lstStyle/>
          <a:p>
            <a:pPr marL="0" indent="0">
              <a:buNone/>
            </a:pPr>
            <a:r>
              <a:rPr lang="cs-CZ" dirty="0" err="1"/>
              <a:t>Théophile</a:t>
            </a:r>
            <a:r>
              <a:rPr lang="cs-CZ" dirty="0"/>
              <a:t> </a:t>
            </a:r>
            <a:r>
              <a:rPr lang="cs-CZ" dirty="0" err="1"/>
              <a:t>Gautier</a:t>
            </a:r>
            <a:r>
              <a:rPr lang="cs-CZ" dirty="0"/>
              <a:t>: Umění (</a:t>
            </a:r>
            <a:r>
              <a:rPr lang="cs-CZ" dirty="0" err="1"/>
              <a:t>Emaux</a:t>
            </a:r>
            <a:r>
              <a:rPr lang="cs-CZ" dirty="0"/>
              <a:t> et </a:t>
            </a:r>
            <a:r>
              <a:rPr lang="cs-CZ" dirty="0" err="1"/>
              <a:t>camées</a:t>
            </a:r>
            <a:r>
              <a:rPr lang="cs-CZ" dirty="0"/>
              <a:t>, 1857) – přel. J. Pokorný</a:t>
            </a:r>
          </a:p>
          <a:p>
            <a:pPr marL="0" indent="0">
              <a:buNone/>
            </a:pPr>
            <a:endParaRPr lang="cs-CZ" dirty="0" smtClean="0"/>
          </a:p>
          <a:p>
            <a:pPr marL="0" indent="0">
              <a:buNone/>
            </a:pPr>
            <a:r>
              <a:rPr lang="cs-CZ" dirty="0" smtClean="0"/>
              <a:t>V </a:t>
            </a:r>
            <a:r>
              <a:rPr lang="cs-CZ" dirty="0"/>
              <a:t>kadlubu hmota zkrásní,</a:t>
            </a:r>
            <a:br>
              <a:rPr lang="cs-CZ" dirty="0"/>
            </a:br>
            <a:r>
              <a:rPr lang="cs-CZ" dirty="0"/>
              <a:t>vzdor skončí, tvar je vším,</a:t>
            </a:r>
            <a:br>
              <a:rPr lang="cs-CZ" dirty="0"/>
            </a:br>
            <a:r>
              <a:rPr lang="cs-CZ" dirty="0"/>
              <a:t>	je básní</a:t>
            </a:r>
            <a:br>
              <a:rPr lang="cs-CZ" dirty="0"/>
            </a:br>
            <a:r>
              <a:rPr lang="cs-CZ" dirty="0"/>
              <a:t>Šperk, mramor, barva, dým!</a:t>
            </a:r>
            <a:br>
              <a:rPr lang="cs-CZ" dirty="0"/>
            </a:br>
            <a:r>
              <a:rPr lang="cs-CZ" dirty="0"/>
              <a:t/>
            </a:r>
            <a:br>
              <a:rPr lang="cs-CZ" dirty="0"/>
            </a:br>
            <a:r>
              <a:rPr lang="cs-CZ" dirty="0"/>
              <a:t>Dost lichých zábran v chůzi,</a:t>
            </a:r>
            <a:br>
              <a:rPr lang="cs-CZ" dirty="0"/>
            </a:br>
            <a:r>
              <a:rPr lang="cs-CZ" dirty="0"/>
              <a:t>Choď zpříma, jít však nech</a:t>
            </a:r>
            <a:br>
              <a:rPr lang="cs-CZ" dirty="0"/>
            </a:br>
            <a:r>
              <a:rPr lang="cs-CZ" dirty="0"/>
              <a:t>	i múzy</a:t>
            </a:r>
            <a:br>
              <a:rPr lang="cs-CZ" dirty="0"/>
            </a:br>
            <a:r>
              <a:rPr lang="cs-CZ" dirty="0"/>
              <a:t>Na úzkých </a:t>
            </a:r>
            <a:r>
              <a:rPr lang="cs-CZ" dirty="0" err="1"/>
              <a:t>kothurnech</a:t>
            </a:r>
            <a:r>
              <a:rPr lang="cs-CZ" dirty="0"/>
              <a:t>!</a:t>
            </a:r>
            <a:br>
              <a:rPr lang="cs-CZ" dirty="0"/>
            </a:br>
            <a:r>
              <a:rPr lang="cs-CZ" dirty="0"/>
              <a:t/>
            </a:r>
            <a:br>
              <a:rPr lang="cs-CZ" dirty="0"/>
            </a:br>
            <a:r>
              <a:rPr lang="cs-CZ" dirty="0"/>
              <a:t>Pryč, obehnané ódy!</a:t>
            </a:r>
            <a:br>
              <a:rPr lang="cs-CZ" dirty="0"/>
            </a:br>
            <a:r>
              <a:rPr lang="cs-CZ" dirty="0"/>
              <a:t>Váš rytmus, toť pár bot</a:t>
            </a:r>
            <a:br>
              <a:rPr lang="cs-CZ" dirty="0"/>
            </a:br>
            <a:r>
              <a:rPr lang="cs-CZ" dirty="0"/>
              <a:t>	dle módy:</a:t>
            </a:r>
            <a:br>
              <a:rPr lang="cs-CZ" dirty="0"/>
            </a:br>
            <a:r>
              <a:rPr lang="cs-CZ" dirty="0"/>
              <a:t>Všem jsou až příliš vhod! </a:t>
            </a:r>
            <a:br>
              <a:rPr lang="cs-CZ" dirty="0"/>
            </a:br>
            <a:r>
              <a:rPr lang="cs-CZ" dirty="0"/>
              <a:t>(…)</a:t>
            </a:r>
            <a:br>
              <a:rPr lang="cs-CZ" dirty="0"/>
            </a:br>
            <a:r>
              <a:rPr lang="cs-CZ" dirty="0"/>
              <a:t>Po syrakuské spěži</a:t>
            </a:r>
            <a:br>
              <a:rPr lang="cs-CZ" dirty="0"/>
            </a:br>
            <a:r>
              <a:rPr lang="cs-CZ" dirty="0"/>
              <a:t>sáhne ten, kdo má dar</a:t>
            </a:r>
            <a:br>
              <a:rPr lang="cs-CZ" dirty="0"/>
            </a:br>
            <a:r>
              <a:rPr lang="cs-CZ" dirty="0"/>
              <a:t>	hníst svěží,</a:t>
            </a:r>
            <a:br>
              <a:rPr lang="cs-CZ" dirty="0"/>
            </a:br>
            <a:r>
              <a:rPr lang="cs-CZ" dirty="0"/>
              <a:t>hrdý a vznosný tvar.</a:t>
            </a:r>
            <a:br>
              <a:rPr lang="cs-CZ" dirty="0"/>
            </a:br>
            <a:r>
              <a:rPr lang="cs-CZ" dirty="0"/>
              <a:t>(…)</a:t>
            </a:r>
          </a:p>
        </p:txBody>
      </p:sp>
      <p:sp>
        <p:nvSpPr>
          <p:cNvPr id="6" name="Zástupný symbol pro obsah 5"/>
          <p:cNvSpPr>
            <a:spLocks noGrp="1"/>
          </p:cNvSpPr>
          <p:nvPr>
            <p:ph sz="half" idx="2"/>
          </p:nvPr>
        </p:nvSpPr>
        <p:spPr/>
        <p:txBody>
          <a:bodyPr>
            <a:normAutofit fontScale="55000" lnSpcReduction="20000"/>
          </a:bodyPr>
          <a:lstStyle/>
          <a:p>
            <a:pPr marL="0" indent="0">
              <a:buNone/>
            </a:pPr>
            <a:endParaRPr lang="cs-CZ" dirty="0" smtClean="0"/>
          </a:p>
          <a:p>
            <a:pPr marL="0" indent="0">
              <a:buNone/>
            </a:pPr>
            <a:endParaRPr lang="cs-CZ" dirty="0"/>
          </a:p>
          <a:p>
            <a:pPr marL="0" indent="0">
              <a:buNone/>
            </a:pPr>
            <a:endParaRPr lang="cs-CZ" dirty="0" smtClean="0"/>
          </a:p>
          <a:p>
            <a:pPr marL="0" indent="0">
              <a:buNone/>
            </a:pPr>
            <a:r>
              <a:rPr lang="cs-CZ" dirty="0" smtClean="0"/>
              <a:t>Věk </a:t>
            </a:r>
            <a:r>
              <a:rPr lang="cs-CZ" dirty="0"/>
              <a:t>zdolal celá města,</a:t>
            </a:r>
            <a:br>
              <a:rPr lang="cs-CZ" dirty="0"/>
            </a:br>
            <a:r>
              <a:rPr lang="cs-CZ" dirty="0"/>
              <a:t>sochy však nezdolal</a:t>
            </a:r>
            <a:br>
              <a:rPr lang="cs-CZ" dirty="0"/>
            </a:br>
            <a:r>
              <a:rPr lang="cs-CZ" dirty="0"/>
              <a:t>	a cesta</a:t>
            </a:r>
            <a:br>
              <a:rPr lang="cs-CZ" dirty="0"/>
            </a:br>
            <a:r>
              <a:rPr lang="cs-CZ" dirty="0"/>
              <a:t>umění trvá dál.</a:t>
            </a:r>
            <a:br>
              <a:rPr lang="cs-CZ" dirty="0"/>
            </a:br>
            <a:r>
              <a:rPr lang="cs-CZ" dirty="0"/>
              <a:t/>
            </a:r>
            <a:br>
              <a:rPr lang="cs-CZ" dirty="0"/>
            </a:br>
            <a:r>
              <a:rPr lang="cs-CZ" dirty="0"/>
              <a:t>Vykopeš peníz v prsti</a:t>
            </a:r>
            <a:br>
              <a:rPr lang="cs-CZ" dirty="0"/>
            </a:br>
            <a:r>
              <a:rPr lang="cs-CZ" dirty="0"/>
              <a:t>a z hloubi dvou tří stop</a:t>
            </a:r>
            <a:br>
              <a:rPr lang="cs-CZ" dirty="0"/>
            </a:br>
            <a:r>
              <a:rPr lang="cs-CZ" dirty="0"/>
              <a:t>	se v hrsti</a:t>
            </a:r>
            <a:br>
              <a:rPr lang="cs-CZ" dirty="0"/>
            </a:br>
            <a:r>
              <a:rPr lang="cs-CZ" dirty="0"/>
              <a:t>skví císař z dávných dob.</a:t>
            </a:r>
            <a:br>
              <a:rPr lang="cs-CZ" dirty="0"/>
            </a:br>
            <a:r>
              <a:rPr lang="cs-CZ" dirty="0"/>
              <a:t/>
            </a:r>
            <a:br>
              <a:rPr lang="cs-CZ" dirty="0"/>
            </a:br>
            <a:r>
              <a:rPr lang="cs-CZ" dirty="0"/>
              <a:t>Bozi, i vám smrt hrozí,</a:t>
            </a:r>
            <a:br>
              <a:rPr lang="cs-CZ" dirty="0"/>
            </a:br>
            <a:r>
              <a:rPr lang="cs-CZ" dirty="0"/>
              <a:t>jen verše, vládci slov,</a:t>
            </a:r>
            <a:br>
              <a:rPr lang="cs-CZ" dirty="0"/>
            </a:br>
            <a:r>
              <a:rPr lang="cs-CZ" dirty="0"/>
              <a:t>	jsou bozi</a:t>
            </a:r>
            <a:br>
              <a:rPr lang="cs-CZ" dirty="0"/>
            </a:br>
            <a:r>
              <a:rPr lang="cs-CZ" dirty="0"/>
              <a:t>trvalejší než kov.</a:t>
            </a:r>
            <a:br>
              <a:rPr lang="cs-CZ" dirty="0"/>
            </a:br>
            <a:r>
              <a:rPr lang="cs-CZ" dirty="0"/>
              <a:t/>
            </a:r>
            <a:br>
              <a:rPr lang="cs-CZ" dirty="0"/>
            </a:br>
            <a:r>
              <a:rPr lang="cs-CZ" dirty="0"/>
              <a:t>Teš a </a:t>
            </a:r>
            <a:r>
              <a:rPr lang="cs-CZ" dirty="0" err="1"/>
              <a:t>bruš</a:t>
            </a:r>
            <a:r>
              <a:rPr lang="cs-CZ" dirty="0"/>
              <a:t> do umdlení,</a:t>
            </a:r>
            <a:br>
              <a:rPr lang="cs-CZ" dirty="0"/>
            </a:br>
            <a:r>
              <a:rPr lang="cs-CZ" dirty="0"/>
              <a:t>ať letmá vidění</a:t>
            </a:r>
            <a:br>
              <a:rPr lang="cs-CZ" dirty="0"/>
            </a:br>
            <a:r>
              <a:rPr lang="cs-CZ" dirty="0"/>
              <a:t>	tvých snění</a:t>
            </a:r>
            <a:br>
              <a:rPr lang="cs-CZ" dirty="0"/>
            </a:br>
            <a:r>
              <a:rPr lang="cs-CZ" dirty="0"/>
              <a:t>se v mramor promění!</a:t>
            </a:r>
          </a:p>
          <a:p>
            <a:endParaRPr lang="cs-CZ" dirty="0"/>
          </a:p>
        </p:txBody>
      </p:sp>
    </p:spTree>
    <p:extLst>
      <p:ext uri="{BB962C8B-B14F-4D97-AF65-F5344CB8AC3E}">
        <p14:creationId xmlns:p14="http://schemas.microsoft.com/office/powerpoint/2010/main" val="250240386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6. Proměny poetiky ideálního/kritického realismu a naturalismu</a:t>
            </a:r>
          </a:p>
        </p:txBody>
      </p:sp>
      <p:sp>
        <p:nvSpPr>
          <p:cNvPr id="3" name="Zástupný symbol pro obsah 2"/>
          <p:cNvSpPr>
            <a:spLocks noGrp="1"/>
          </p:cNvSpPr>
          <p:nvPr>
            <p:ph idx="1"/>
          </p:nvPr>
        </p:nvSpPr>
        <p:spPr>
          <a:xfrm>
            <a:off x="457200" y="1600200"/>
            <a:ext cx="8229600" cy="5213176"/>
          </a:xfrm>
        </p:spPr>
        <p:txBody>
          <a:bodyPr>
            <a:normAutofit fontScale="85000" lnSpcReduction="10000"/>
          </a:bodyPr>
          <a:lstStyle/>
          <a:p>
            <a:pPr marL="0" indent="0">
              <a:buNone/>
            </a:pPr>
            <a:r>
              <a:rPr lang="cs-CZ" b="1" dirty="0" smtClean="0"/>
              <a:t>Karel Josef </a:t>
            </a:r>
            <a:r>
              <a:rPr lang="cs-CZ" b="1" dirty="0" err="1" smtClean="0"/>
              <a:t>Šlejhar</a:t>
            </a:r>
            <a:r>
              <a:rPr lang="cs-CZ" b="1" dirty="0" smtClean="0"/>
              <a:t>: Páně vzkříšení (in Co život opomíjí, 1895)</a:t>
            </a:r>
          </a:p>
          <a:p>
            <a:pPr marL="0" indent="0">
              <a:buNone/>
            </a:pPr>
            <a:r>
              <a:rPr lang="cs-CZ" dirty="0" smtClean="0"/>
              <a:t>Mladá </a:t>
            </a:r>
            <a:r>
              <a:rPr lang="cs-CZ" dirty="0"/>
              <a:t>žena neustávala ve svém </a:t>
            </a:r>
            <a:r>
              <a:rPr lang="cs-CZ" dirty="0" err="1"/>
              <a:t>lání</a:t>
            </a:r>
            <a:r>
              <a:rPr lang="cs-CZ" dirty="0"/>
              <a:t>. O dítě jí jde, aby nevzalo úraz kvůli zbytečným libůstkám trpěných ledabylců. Není na tom dost, že statek živí </a:t>
            </a:r>
            <a:r>
              <a:rPr lang="cs-CZ" dirty="0" err="1"/>
              <a:t>darmochleby</a:t>
            </a:r>
            <a:r>
              <a:rPr lang="cs-CZ" dirty="0"/>
              <a:t>; ještě to okazuje pitomé vrtochy. Nyní to ale začne s jinou. – Z dum svých stařec jako by se neprobouzel. Seděl na lavičce, hlavu tiskna do dlaní. Nedaleko je Vzkříšení. Pán vyšel vstříc každému, kdož trpěl. I jemu vyjde vstříc. Kristus vyslyší, jenom lidé </a:t>
            </a:r>
            <a:r>
              <a:rPr lang="cs-CZ" dirty="0" smtClean="0"/>
              <a:t>nevyslyší.</a:t>
            </a:r>
          </a:p>
          <a:p>
            <a:pPr marL="0" indent="0">
              <a:buNone/>
            </a:pPr>
            <a:endParaRPr lang="cs-CZ" b="1" dirty="0" smtClean="0"/>
          </a:p>
          <a:p>
            <a:pPr marL="0" indent="0">
              <a:buNone/>
            </a:pPr>
            <a:r>
              <a:rPr lang="cs-CZ" b="1" dirty="0" smtClean="0"/>
              <a:t>Karel Josef </a:t>
            </a:r>
            <a:r>
              <a:rPr lang="cs-CZ" b="1" dirty="0" err="1" smtClean="0"/>
              <a:t>Šlejhar</a:t>
            </a:r>
            <a:r>
              <a:rPr lang="cs-CZ" b="1" dirty="0" smtClean="0"/>
              <a:t>: Zločin (1909)</a:t>
            </a:r>
          </a:p>
          <a:p>
            <a:pPr marL="0" indent="0">
              <a:buNone/>
            </a:pPr>
            <a:r>
              <a:rPr lang="cs-CZ" dirty="0" smtClean="0"/>
              <a:t>Pak </a:t>
            </a:r>
            <a:r>
              <a:rPr lang="cs-CZ" dirty="0" err="1"/>
              <a:t>odchraptěl</a:t>
            </a:r>
            <a:r>
              <a:rPr lang="cs-CZ" dirty="0"/>
              <a:t> si stařec, až z jeho </a:t>
            </a:r>
            <a:r>
              <a:rPr lang="cs-CZ" dirty="0" err="1"/>
              <a:t>rtův</a:t>
            </a:r>
            <a:r>
              <a:rPr lang="cs-CZ" dirty="0"/>
              <a:t>, dávno odvyknutých mluvit, vylinulo se jakoby bodře, a přece tak pochmurně, v přetěžkém vnitřním rozechvění: – No, no, </a:t>
            </a:r>
            <a:r>
              <a:rPr lang="cs-CZ" dirty="0" err="1"/>
              <a:t>skuncuj</a:t>
            </a:r>
            <a:r>
              <a:rPr lang="cs-CZ" dirty="0"/>
              <a:t> </a:t>
            </a:r>
            <a:r>
              <a:rPr lang="cs-CZ" dirty="0" err="1"/>
              <a:t>juž</a:t>
            </a:r>
            <a:r>
              <a:rPr lang="cs-CZ" dirty="0"/>
              <a:t>, synu, svou komedii, nech mě již jen... Však </a:t>
            </a:r>
            <a:r>
              <a:rPr lang="cs-CZ" dirty="0" err="1"/>
              <a:t>juž</a:t>
            </a:r>
            <a:r>
              <a:rPr lang="cs-CZ" dirty="0"/>
              <a:t> ti beztak umírám... </a:t>
            </a:r>
            <a:r>
              <a:rPr lang="cs-CZ" dirty="0" err="1"/>
              <a:t>Pámbůh</a:t>
            </a:r>
            <a:r>
              <a:rPr lang="cs-CZ" dirty="0"/>
              <a:t> ti žehnej za všechno! A vypraviv to, poklesl najednou hlasem jako u smrtelném spádu a odvrátil se ku stěně, o příšeru a její hrůzy více se nestaraje, jako o cosi, co je v žití nanejvýš zbytečné a </a:t>
            </a:r>
            <a:r>
              <a:rPr lang="cs-CZ" dirty="0" smtClean="0"/>
              <a:t>malicherné.</a:t>
            </a:r>
            <a:endParaRPr lang="cs-CZ" dirty="0"/>
          </a:p>
        </p:txBody>
      </p:sp>
    </p:spTree>
    <p:extLst>
      <p:ext uri="{BB962C8B-B14F-4D97-AF65-F5344CB8AC3E}">
        <p14:creationId xmlns:p14="http://schemas.microsoft.com/office/powerpoint/2010/main" val="369400211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6. Proměny poetiky ideálního/kritického realismu a naturalismu</a:t>
            </a:r>
          </a:p>
        </p:txBody>
      </p:sp>
      <p:sp>
        <p:nvSpPr>
          <p:cNvPr id="3" name="Zástupný symbol pro obsah 2"/>
          <p:cNvSpPr>
            <a:spLocks noGrp="1"/>
          </p:cNvSpPr>
          <p:nvPr>
            <p:ph idx="1"/>
          </p:nvPr>
        </p:nvSpPr>
        <p:spPr/>
        <p:txBody>
          <a:bodyPr/>
          <a:lstStyle/>
          <a:p>
            <a:endParaRPr lang="cs-CZ" b="1" dirty="0" smtClean="0"/>
          </a:p>
          <a:p>
            <a:r>
              <a:rPr lang="cs-CZ" b="1" dirty="0" smtClean="0"/>
              <a:t>Doporučená </a:t>
            </a:r>
            <a:r>
              <a:rPr lang="cs-CZ" b="1" dirty="0"/>
              <a:t>literatura</a:t>
            </a:r>
          </a:p>
          <a:p>
            <a:endParaRPr lang="cs-CZ" dirty="0"/>
          </a:p>
          <a:p>
            <a:r>
              <a:rPr lang="cs-CZ" dirty="0" smtClean="0"/>
              <a:t>Michal </a:t>
            </a:r>
            <a:r>
              <a:rPr lang="cs-CZ" dirty="0" err="1"/>
              <a:t>Fránek</a:t>
            </a:r>
            <a:r>
              <a:rPr lang="cs-CZ" dirty="0"/>
              <a:t>: Podoby motivů </a:t>
            </a:r>
            <a:r>
              <a:rPr lang="cs-CZ" dirty="0" err="1"/>
              <a:t>výměnkářství</a:t>
            </a:r>
            <a:r>
              <a:rPr lang="cs-CZ" dirty="0"/>
              <a:t> v české próze 2. poloviny 19. století. </a:t>
            </a:r>
            <a:r>
              <a:rPr lang="cs-CZ" dirty="0" err="1"/>
              <a:t>Bohemica</a:t>
            </a:r>
            <a:r>
              <a:rPr lang="cs-CZ" dirty="0"/>
              <a:t> </a:t>
            </a:r>
            <a:r>
              <a:rPr lang="cs-CZ" dirty="0" err="1"/>
              <a:t>litteraria</a:t>
            </a:r>
            <a:r>
              <a:rPr lang="cs-CZ" dirty="0"/>
              <a:t> 17, 2014, č. 1, s. 107–130</a:t>
            </a:r>
          </a:p>
          <a:p>
            <a:endParaRPr lang="cs-CZ" dirty="0"/>
          </a:p>
        </p:txBody>
      </p:sp>
    </p:spTree>
    <p:extLst>
      <p:ext uri="{BB962C8B-B14F-4D97-AF65-F5344CB8AC3E}">
        <p14:creationId xmlns:p14="http://schemas.microsoft.com/office/powerpoint/2010/main" val="265480643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7. České divadlo a drama od šedesátých do devadesátých let 19. století</a:t>
            </a:r>
            <a:endParaRPr lang="cs-CZ" dirty="0"/>
          </a:p>
        </p:txBody>
      </p:sp>
      <p:sp>
        <p:nvSpPr>
          <p:cNvPr id="3" name="Zástupný symbol pro obsah 2"/>
          <p:cNvSpPr>
            <a:spLocks noGrp="1"/>
          </p:cNvSpPr>
          <p:nvPr>
            <p:ph idx="1"/>
          </p:nvPr>
        </p:nvSpPr>
        <p:spPr/>
        <p:txBody>
          <a:bodyPr/>
          <a:lstStyle/>
          <a:p>
            <a:pPr>
              <a:defRPr/>
            </a:pPr>
            <a:r>
              <a:rPr lang="cs-CZ" b="1" dirty="0"/>
              <a:t>OBDOBÍ PROZATÍMNÍHO DIVADLA</a:t>
            </a:r>
          </a:p>
          <a:p>
            <a:pPr>
              <a:defRPr/>
            </a:pPr>
            <a:r>
              <a:rPr lang="cs-CZ" dirty="0" smtClean="0"/>
              <a:t>Prozatímní divadlo vzniklo </a:t>
            </a:r>
            <a:r>
              <a:rPr lang="cs-CZ" dirty="0"/>
              <a:t>roku 1862 do doby, než bude postaveno Národní divadlo (1881, 1883).</a:t>
            </a:r>
          </a:p>
          <a:p>
            <a:pPr>
              <a:defRPr/>
            </a:pPr>
            <a:r>
              <a:rPr lang="cs-CZ" dirty="0"/>
              <a:t>„Krabička od sirek“ – jeviště široké pouhých 11 metrů</a:t>
            </a:r>
          </a:p>
          <a:p>
            <a:pPr>
              <a:defRPr/>
            </a:pPr>
            <a:r>
              <a:rPr lang="cs-CZ" dirty="0"/>
              <a:t>Přesto mělo velký vliv na zvýšení kvality a úrovně českého repertoáru</a:t>
            </a:r>
          </a:p>
          <a:p>
            <a:r>
              <a:rPr lang="cs-CZ" dirty="0" smtClean="0"/>
              <a:t>Časté byly na repertoáru francouzské konverzační veselohry (V. Sardou, A. Dumas ml., E. </a:t>
            </a:r>
            <a:r>
              <a:rPr lang="cs-CZ" dirty="0" err="1" smtClean="0"/>
              <a:t>Scribe</a:t>
            </a:r>
            <a:r>
              <a:rPr lang="cs-CZ" dirty="0" smtClean="0"/>
              <a:t> aj.)</a:t>
            </a:r>
          </a:p>
          <a:p>
            <a:r>
              <a:rPr lang="cs-CZ" dirty="0" smtClean="0"/>
              <a:t>Objevovalo se též ruské (</a:t>
            </a:r>
            <a:r>
              <a:rPr lang="cs-CZ" dirty="0" err="1" smtClean="0"/>
              <a:t>Ostrovskij</a:t>
            </a:r>
            <a:r>
              <a:rPr lang="cs-CZ" dirty="0" smtClean="0"/>
              <a:t>, Gogol) a severské realistické drama (</a:t>
            </a:r>
            <a:r>
              <a:rPr lang="cs-CZ" dirty="0" err="1" smtClean="0"/>
              <a:t>Björnson</a:t>
            </a:r>
            <a:r>
              <a:rPr lang="cs-CZ" dirty="0" smtClean="0"/>
              <a:t>, Ibsen aj.)</a:t>
            </a:r>
            <a:endParaRPr lang="cs-CZ" dirty="0"/>
          </a:p>
        </p:txBody>
      </p:sp>
    </p:spTree>
    <p:extLst>
      <p:ext uri="{BB962C8B-B14F-4D97-AF65-F5344CB8AC3E}">
        <p14:creationId xmlns:p14="http://schemas.microsoft.com/office/powerpoint/2010/main" val="114937236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7. České divadlo a drama od šedesátých do devadesátých let 19. století</a:t>
            </a:r>
          </a:p>
        </p:txBody>
      </p:sp>
      <p:sp>
        <p:nvSpPr>
          <p:cNvPr id="3" name="Zástupný symbol pro obsah 2"/>
          <p:cNvSpPr>
            <a:spLocks noGrp="1"/>
          </p:cNvSpPr>
          <p:nvPr>
            <p:ph idx="1"/>
          </p:nvPr>
        </p:nvSpPr>
        <p:spPr/>
        <p:txBody>
          <a:bodyPr>
            <a:normAutofit fontScale="92500" lnSpcReduction="10000"/>
          </a:bodyPr>
          <a:lstStyle/>
          <a:p>
            <a:pPr>
              <a:defRPr/>
            </a:pPr>
            <a:r>
              <a:rPr lang="cs-CZ" dirty="0"/>
              <a:t>Vítězslav Hálek (1835 – 1874), autor řady historických tragédií (např. Záviš z </a:t>
            </a:r>
            <a:r>
              <a:rPr lang="cs-CZ" dirty="0" err="1"/>
              <a:t>Falkenštejna</a:t>
            </a:r>
            <a:r>
              <a:rPr lang="cs-CZ" dirty="0"/>
              <a:t>, 1860), ovlivněných především Shakespearem </a:t>
            </a:r>
          </a:p>
          <a:p>
            <a:pPr>
              <a:defRPr/>
            </a:pPr>
            <a:r>
              <a:rPr lang="cs-CZ" dirty="0"/>
              <a:t>Jan Neruda (1834 – 1891), napsal několik komedií (např. Žena miluje srdnatost, 1860), po neúspěchu tragédie Francesca di </a:t>
            </a:r>
            <a:r>
              <a:rPr lang="cs-CZ" dirty="0" err="1"/>
              <a:t>Rimini</a:t>
            </a:r>
            <a:r>
              <a:rPr lang="cs-CZ" dirty="0"/>
              <a:t> (1860) přestal psát dramata</a:t>
            </a:r>
          </a:p>
          <a:p>
            <a:pPr>
              <a:defRPr/>
            </a:pPr>
            <a:r>
              <a:rPr lang="cs-CZ" dirty="0"/>
              <a:t>František Věnceslav Jeřábek (1836 – 1893), tragédie Služebník svého pána (1870), veselohra Cesty veřejného mínění (1866)</a:t>
            </a:r>
          </a:p>
          <a:p>
            <a:pPr>
              <a:defRPr/>
            </a:pPr>
            <a:r>
              <a:rPr lang="cs-CZ" dirty="0"/>
              <a:t>Emanuel Bozděch (1841 – 1889), talentovaný dramatik, „český </a:t>
            </a:r>
            <a:r>
              <a:rPr lang="cs-CZ" dirty="0" err="1"/>
              <a:t>Scribe</a:t>
            </a:r>
            <a:r>
              <a:rPr lang="cs-CZ" dirty="0"/>
              <a:t>“, zasloužil se výrazně o českou konverzační divadelní mluvu (např. Světa pán v županu, 1876</a:t>
            </a:r>
            <a:r>
              <a:rPr lang="cs-CZ" dirty="0" smtClean="0"/>
              <a:t>)</a:t>
            </a:r>
          </a:p>
          <a:p>
            <a:pPr>
              <a:defRPr/>
            </a:pPr>
            <a:r>
              <a:rPr lang="cs-CZ" dirty="0" smtClean="0"/>
              <a:t>František Ferdinand </a:t>
            </a:r>
            <a:r>
              <a:rPr lang="cs-CZ" dirty="0" err="1" smtClean="0"/>
              <a:t>Šamberk</a:t>
            </a:r>
            <a:r>
              <a:rPr lang="cs-CZ" dirty="0" smtClean="0"/>
              <a:t> (1838 – 1904) – oblíbený autor veseloher a frašek (nejznámější Jedenácté přikázání, 1881) </a:t>
            </a:r>
            <a:endParaRPr lang="cs-CZ" dirty="0"/>
          </a:p>
          <a:p>
            <a:pPr>
              <a:defRPr/>
            </a:pPr>
            <a:endParaRPr lang="cs-CZ" dirty="0"/>
          </a:p>
          <a:p>
            <a:endParaRPr lang="cs-CZ" dirty="0"/>
          </a:p>
        </p:txBody>
      </p:sp>
    </p:spTree>
    <p:extLst>
      <p:ext uri="{BB962C8B-B14F-4D97-AF65-F5344CB8AC3E}">
        <p14:creationId xmlns:p14="http://schemas.microsoft.com/office/powerpoint/2010/main" val="147209028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7. České divadlo a drama od šedesátých do devadesátých let 19. století</a:t>
            </a:r>
          </a:p>
        </p:txBody>
      </p:sp>
      <p:sp>
        <p:nvSpPr>
          <p:cNvPr id="3" name="Zástupný symbol pro obsah 2"/>
          <p:cNvSpPr>
            <a:spLocks noGrp="1"/>
          </p:cNvSpPr>
          <p:nvPr>
            <p:ph idx="1"/>
          </p:nvPr>
        </p:nvSpPr>
        <p:spPr/>
        <p:txBody>
          <a:bodyPr>
            <a:normAutofit/>
          </a:bodyPr>
          <a:lstStyle/>
          <a:p>
            <a:pPr>
              <a:defRPr/>
            </a:pPr>
            <a:r>
              <a:rPr lang="cs-CZ" b="1" dirty="0"/>
              <a:t>PARNASISTNÍ DRAMA</a:t>
            </a:r>
          </a:p>
          <a:p>
            <a:pPr>
              <a:defRPr/>
            </a:pPr>
            <a:r>
              <a:rPr lang="cs-CZ" dirty="0"/>
              <a:t>Úsilí o formálně vybroušený tvar, účinek na publikum (</a:t>
            </a:r>
            <a:r>
              <a:rPr lang="cs-CZ" dirty="0" err="1"/>
              <a:t>Francisque</a:t>
            </a:r>
            <a:r>
              <a:rPr lang="cs-CZ" dirty="0"/>
              <a:t> </a:t>
            </a:r>
            <a:r>
              <a:rPr lang="cs-CZ" dirty="0" err="1"/>
              <a:t>Sarcey</a:t>
            </a:r>
            <a:r>
              <a:rPr lang="cs-CZ" dirty="0" smtClean="0"/>
              <a:t>)</a:t>
            </a:r>
          </a:p>
          <a:p>
            <a:pPr>
              <a:defRPr/>
            </a:pPr>
            <a:r>
              <a:rPr lang="cs-CZ" dirty="0" smtClean="0"/>
              <a:t>Snaha o „poezii na jevišti“ – hra měla působit více svými básnickými kvalitami (veršované drama, vytříbený verš) než dramatickými (často dlouhé monology na úkor dějové akce)</a:t>
            </a:r>
          </a:p>
          <a:p>
            <a:pPr>
              <a:defRPr/>
            </a:pPr>
            <a:r>
              <a:rPr lang="cs-CZ" dirty="0" smtClean="0"/>
              <a:t>náměty často z historie, z exkluzívních, exotických prostředí (např. renesanční Itálie, Španělsko, Orient)</a:t>
            </a:r>
          </a:p>
          <a:p>
            <a:pPr>
              <a:defRPr/>
            </a:pPr>
            <a:r>
              <a:rPr lang="cs-CZ" dirty="0" smtClean="0"/>
              <a:t>Snaha o umělecky náročné divadlo narážela na nezájem českého publika, jež nebylo natolik početné, aby dokázalo tyto hry udržet dlouho v repertoáru</a:t>
            </a:r>
            <a:endParaRPr lang="cs-CZ" dirty="0"/>
          </a:p>
          <a:p>
            <a:endParaRPr lang="cs-CZ" dirty="0"/>
          </a:p>
        </p:txBody>
      </p:sp>
    </p:spTree>
    <p:extLst>
      <p:ext uri="{BB962C8B-B14F-4D97-AF65-F5344CB8AC3E}">
        <p14:creationId xmlns:p14="http://schemas.microsoft.com/office/powerpoint/2010/main" val="132026457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7. České divadlo a drama od šedesátých do devadesátých let 19. století</a:t>
            </a:r>
          </a:p>
        </p:txBody>
      </p:sp>
      <p:sp>
        <p:nvSpPr>
          <p:cNvPr id="3" name="Zástupný symbol pro obsah 2"/>
          <p:cNvSpPr>
            <a:spLocks noGrp="1"/>
          </p:cNvSpPr>
          <p:nvPr>
            <p:ph idx="1"/>
          </p:nvPr>
        </p:nvSpPr>
        <p:spPr/>
        <p:txBody>
          <a:bodyPr/>
          <a:lstStyle/>
          <a:p>
            <a:pPr>
              <a:defRPr/>
            </a:pPr>
            <a:r>
              <a:rPr lang="cs-CZ" dirty="0"/>
              <a:t>Jaroslav Vrchlický (1853 – 1912), autor více než třiceti dramat, nejslavnější Noc na Karlštejně, umělecky nejhodnotnější patrně trilogie </a:t>
            </a:r>
            <a:r>
              <a:rPr lang="cs-CZ" dirty="0" err="1"/>
              <a:t>Hippodamie</a:t>
            </a:r>
            <a:r>
              <a:rPr lang="cs-CZ" dirty="0"/>
              <a:t> (jako scénický melodram s hudbou Zdeňka Fibicha, 1888–1891)</a:t>
            </a:r>
          </a:p>
          <a:p>
            <a:pPr>
              <a:defRPr/>
            </a:pPr>
            <a:r>
              <a:rPr lang="cs-CZ" dirty="0"/>
              <a:t>Julius Zeyer (1841 – 1901), snaha o „poezii na jevišti: „Jsem pořade ještě tím zpátečníkem, kterému se nedostává smyslu pro hodinářská ta kolečka pana </a:t>
            </a:r>
            <a:r>
              <a:rPr lang="cs-CZ" dirty="0" err="1"/>
              <a:t>Sarceye</a:t>
            </a:r>
            <a:r>
              <a:rPr lang="cs-CZ" dirty="0"/>
              <a:t>, u nás tak slavná a hlučně aklamovaná. Mám stále ještě zato, že drama především jest básní, že má zaznít sálem a doznít jako akord lyry, buď mohutný, buď dojímavý, nebo třeba rozjařující.“ </a:t>
            </a:r>
          </a:p>
          <a:p>
            <a:endParaRPr lang="cs-CZ" dirty="0"/>
          </a:p>
        </p:txBody>
      </p:sp>
    </p:spTree>
    <p:extLst>
      <p:ext uri="{BB962C8B-B14F-4D97-AF65-F5344CB8AC3E}">
        <p14:creationId xmlns:p14="http://schemas.microsoft.com/office/powerpoint/2010/main" val="392961231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7. České </a:t>
            </a:r>
            <a:r>
              <a:rPr lang="cs-CZ" dirty="0" smtClean="0"/>
              <a:t>divadlo a drama od šedesátých do devadesátých let </a:t>
            </a:r>
            <a:r>
              <a:rPr lang="cs-CZ" dirty="0"/>
              <a:t>19. století</a:t>
            </a:r>
          </a:p>
        </p:txBody>
      </p:sp>
      <p:sp>
        <p:nvSpPr>
          <p:cNvPr id="3" name="Zástupný symbol pro obsah 2"/>
          <p:cNvSpPr>
            <a:spLocks noGrp="1"/>
          </p:cNvSpPr>
          <p:nvPr>
            <p:ph idx="1"/>
          </p:nvPr>
        </p:nvSpPr>
        <p:spPr/>
        <p:txBody>
          <a:bodyPr/>
          <a:lstStyle/>
          <a:p>
            <a:pPr>
              <a:defRPr/>
            </a:pPr>
            <a:r>
              <a:rPr lang="cs-CZ" b="1" dirty="0" smtClean="0"/>
              <a:t>REALISTICKÉ DRAMA</a:t>
            </a:r>
          </a:p>
          <a:p>
            <a:pPr>
              <a:defRPr/>
            </a:pPr>
            <a:r>
              <a:rPr lang="cs-CZ" dirty="0" smtClean="0"/>
              <a:t>Prosazovalo se v 80. letech (programové stati Viléma Mrštíka), kde soupeřilo s parnasistním dramatem</a:t>
            </a:r>
          </a:p>
          <a:p>
            <a:pPr>
              <a:defRPr/>
            </a:pPr>
            <a:r>
              <a:rPr lang="cs-CZ" dirty="0" smtClean="0"/>
              <a:t>Snaha o pravdivé vykreslení postav a prostředí, úsilí o typičnost, nikoli o výjimečnost</a:t>
            </a:r>
          </a:p>
          <a:p>
            <a:pPr>
              <a:defRPr/>
            </a:pPr>
            <a:r>
              <a:rPr lang="cs-CZ" dirty="0" smtClean="0"/>
              <a:t>Kritický pohled na venkov (odmítání idylického zobrazení), důraz na jeho „věrné“ zobrazení (kroje, užití stylizovaného dialektu atd.)</a:t>
            </a:r>
          </a:p>
          <a:p>
            <a:pPr>
              <a:defRPr/>
            </a:pPr>
            <a:r>
              <a:rPr lang="cs-CZ" dirty="0" smtClean="0"/>
              <a:t>Též náměty ze současného života, úsilí o zobrazení aktuálních sociálních a politických otázek</a:t>
            </a:r>
          </a:p>
          <a:p>
            <a:endParaRPr lang="cs-CZ" dirty="0"/>
          </a:p>
        </p:txBody>
      </p:sp>
    </p:spTree>
    <p:extLst>
      <p:ext uri="{BB962C8B-B14F-4D97-AF65-F5344CB8AC3E}">
        <p14:creationId xmlns:p14="http://schemas.microsoft.com/office/powerpoint/2010/main" val="263331350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7. České divadlo a drama od šedesátých do devadesátých let 19. století</a:t>
            </a:r>
          </a:p>
        </p:txBody>
      </p:sp>
      <p:sp>
        <p:nvSpPr>
          <p:cNvPr id="3" name="Zástupný symbol pro obsah 2"/>
          <p:cNvSpPr>
            <a:spLocks noGrp="1"/>
          </p:cNvSpPr>
          <p:nvPr>
            <p:ph idx="1"/>
          </p:nvPr>
        </p:nvSpPr>
        <p:spPr/>
        <p:txBody>
          <a:bodyPr/>
          <a:lstStyle/>
          <a:p>
            <a:pPr>
              <a:defRPr/>
            </a:pPr>
            <a:r>
              <a:rPr lang="cs-CZ" dirty="0"/>
              <a:t>Ladislav Stroupežnický (1850 – 1892), dramaturg Národního divadla, propagátor realismu na jevišti (Naši furianti, 1887)</a:t>
            </a:r>
          </a:p>
          <a:p>
            <a:pPr>
              <a:defRPr/>
            </a:pPr>
            <a:r>
              <a:rPr lang="cs-CZ" dirty="0"/>
              <a:t>František Adolf Šubert (1849 – 1915), ředitel Národního divadla, autor několika her, nejvýznamnější je Jan Výrava (1886)</a:t>
            </a:r>
          </a:p>
          <a:p>
            <a:pPr>
              <a:defRPr/>
            </a:pPr>
            <a:r>
              <a:rPr lang="cs-CZ" dirty="0"/>
              <a:t>Alois Jirásek (1851 – 1930), v 90. letech autor průkopnických her </a:t>
            </a:r>
            <a:r>
              <a:rPr lang="cs-CZ" dirty="0" err="1"/>
              <a:t>Vojnarka</a:t>
            </a:r>
            <a:r>
              <a:rPr lang="cs-CZ" dirty="0"/>
              <a:t> (1890) a Otec (1894)</a:t>
            </a:r>
          </a:p>
          <a:p>
            <a:pPr>
              <a:defRPr/>
            </a:pPr>
            <a:r>
              <a:rPr lang="cs-CZ" dirty="0"/>
              <a:t>Gabriela Preissová (1862 – 1946), autorka provokativních her Gazdina roba (1890) a Její pastorkyňa (1891)</a:t>
            </a:r>
          </a:p>
          <a:p>
            <a:pPr>
              <a:defRPr/>
            </a:pPr>
            <a:r>
              <a:rPr lang="cs-CZ" dirty="0"/>
              <a:t>Alois a Vilém Mrštíkové – propagátoři realismu a naturalismu: Maryša (1895)</a:t>
            </a:r>
          </a:p>
          <a:p>
            <a:endParaRPr lang="cs-CZ" dirty="0"/>
          </a:p>
        </p:txBody>
      </p:sp>
    </p:spTree>
    <p:extLst>
      <p:ext uri="{BB962C8B-B14F-4D97-AF65-F5344CB8AC3E}">
        <p14:creationId xmlns:p14="http://schemas.microsoft.com/office/powerpoint/2010/main" val="221447050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7. České divadlo a drama od šedesátých do devadesátých let 19. století</a:t>
            </a:r>
          </a:p>
        </p:txBody>
      </p:sp>
      <p:sp>
        <p:nvSpPr>
          <p:cNvPr id="3" name="Zástupný symbol pro obsah 2"/>
          <p:cNvSpPr>
            <a:spLocks noGrp="1"/>
          </p:cNvSpPr>
          <p:nvPr>
            <p:ph idx="1"/>
          </p:nvPr>
        </p:nvSpPr>
        <p:spPr/>
        <p:txBody>
          <a:bodyPr/>
          <a:lstStyle/>
          <a:p>
            <a:endParaRPr lang="cs-CZ" b="1" dirty="0" smtClean="0"/>
          </a:p>
          <a:p>
            <a:r>
              <a:rPr lang="cs-CZ" b="1" dirty="0" smtClean="0"/>
              <a:t>Doporučená </a:t>
            </a:r>
            <a:r>
              <a:rPr lang="cs-CZ" b="1" dirty="0"/>
              <a:t>literatura</a:t>
            </a:r>
          </a:p>
          <a:p>
            <a:endParaRPr lang="cs-CZ" dirty="0" smtClean="0"/>
          </a:p>
          <a:p>
            <a:r>
              <a:rPr lang="cs-CZ" dirty="0" smtClean="0"/>
              <a:t>Jan Bartoš: Prozatímní divadlo a jeho činohra. Praha: Sbor pro zřízení </a:t>
            </a:r>
            <a:r>
              <a:rPr lang="cs-CZ" smtClean="0"/>
              <a:t>druhého Národního divadla 1938</a:t>
            </a:r>
          </a:p>
          <a:p>
            <a:r>
              <a:rPr lang="cs-CZ" dirty="0" smtClean="0"/>
              <a:t>Otokar </a:t>
            </a:r>
            <a:r>
              <a:rPr lang="cs-CZ" dirty="0"/>
              <a:t>Fischer: Činohra Národního </a:t>
            </a:r>
            <a:r>
              <a:rPr lang="cs-CZ" dirty="0" smtClean="0"/>
              <a:t>divadla do roku 1900. </a:t>
            </a:r>
            <a:r>
              <a:rPr lang="cs-CZ" dirty="0"/>
              <a:t>Praha: Československý spisovatel 1983</a:t>
            </a:r>
          </a:p>
          <a:p>
            <a:endParaRPr lang="cs-CZ" dirty="0"/>
          </a:p>
        </p:txBody>
      </p:sp>
    </p:spTree>
    <p:extLst>
      <p:ext uri="{BB962C8B-B14F-4D97-AF65-F5344CB8AC3E}">
        <p14:creationId xmlns:p14="http://schemas.microsoft.com/office/powerpoint/2010/main" val="366160328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8. Česká literární kritika 19. století</a:t>
            </a:r>
            <a:endParaRPr lang="cs-CZ" dirty="0"/>
          </a:p>
        </p:txBody>
      </p:sp>
      <p:sp>
        <p:nvSpPr>
          <p:cNvPr id="3" name="Zástupný symbol pro obsah 2"/>
          <p:cNvSpPr>
            <a:spLocks noGrp="1"/>
          </p:cNvSpPr>
          <p:nvPr>
            <p:ph idx="1"/>
          </p:nvPr>
        </p:nvSpPr>
        <p:spPr/>
        <p:txBody>
          <a:bodyPr>
            <a:normAutofit fontScale="92500" lnSpcReduction="20000"/>
          </a:bodyPr>
          <a:lstStyle/>
          <a:p>
            <a:pPr marL="0" indent="0">
              <a:buNone/>
            </a:pPr>
            <a:r>
              <a:rPr lang="cs-CZ" b="1" dirty="0" smtClean="0"/>
              <a:t>Kritika v době národního obrození</a:t>
            </a:r>
          </a:p>
          <a:p>
            <a:r>
              <a:rPr lang="cs-CZ" dirty="0" smtClean="0"/>
              <a:t>V počátcích národního obrození o literární kritice v pravém slova smyslu mluvit nelze, neboť počet česky vydávaných knih i recepční základna byl příliš malé na to, aby mohla fungovat tak jako v rozvinutých literaturách</a:t>
            </a:r>
          </a:p>
          <a:p>
            <a:r>
              <a:rPr lang="cs-CZ" dirty="0" smtClean="0"/>
              <a:t>Dobové literární polemiky měly podobu např. prozodických sporů (Dobrovského sylabotónismus x časomíra Palackého a Šafaříka)</a:t>
            </a:r>
          </a:p>
          <a:p>
            <a:r>
              <a:rPr lang="cs-CZ" dirty="0" smtClean="0"/>
              <a:t>Určitou výjimku z dobové praxe pochválit autora už jen za to, že píše česky, představují polemiky s Máchovým Májem (1836 a v dalších letech)</a:t>
            </a:r>
          </a:p>
          <a:p>
            <a:r>
              <a:rPr lang="cs-CZ" dirty="0" smtClean="0"/>
              <a:t>Významný mezník znamená Havlíčkova kritika Tylova Posledního Čecha (1845), jež signalizuje proměnu funkce kritiky – psát česky už nestačí, je třeba také splňovat umělecká kritéria (výtky vůči dějové nepravděpodobnosti Tylovy novely)</a:t>
            </a:r>
            <a:endParaRPr lang="cs-CZ" dirty="0"/>
          </a:p>
        </p:txBody>
      </p:sp>
    </p:spTree>
    <p:extLst>
      <p:ext uri="{BB962C8B-B14F-4D97-AF65-F5344CB8AC3E}">
        <p14:creationId xmlns:p14="http://schemas.microsoft.com/office/powerpoint/2010/main" val="1413649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a:t>1. Parnasismus</a:t>
            </a:r>
          </a:p>
        </p:txBody>
      </p:sp>
      <p:sp>
        <p:nvSpPr>
          <p:cNvPr id="6" name="Zástupný symbol pro obsah 5"/>
          <p:cNvSpPr>
            <a:spLocks noGrp="1"/>
          </p:cNvSpPr>
          <p:nvPr>
            <p:ph idx="1"/>
          </p:nvPr>
        </p:nvSpPr>
        <p:spPr/>
        <p:txBody>
          <a:bodyPr>
            <a:normAutofit fontScale="92500" lnSpcReduction="20000"/>
          </a:bodyPr>
          <a:lstStyle/>
          <a:p>
            <a:pPr marL="91440" indent="0">
              <a:buNone/>
              <a:defRPr/>
            </a:pPr>
            <a:r>
              <a:rPr lang="cs-CZ" dirty="0" err="1"/>
              <a:t>Théodore</a:t>
            </a:r>
            <a:r>
              <a:rPr lang="cs-CZ" dirty="0"/>
              <a:t> de </a:t>
            </a:r>
            <a:r>
              <a:rPr lang="cs-CZ" dirty="0" err="1"/>
              <a:t>Banville</a:t>
            </a:r>
            <a:r>
              <a:rPr lang="cs-CZ" dirty="0"/>
              <a:t>: Žena v růžích – přel. J. Vrchlický</a:t>
            </a:r>
          </a:p>
          <a:p>
            <a:pPr marL="45720" indent="0">
              <a:buNone/>
              <a:defRPr/>
            </a:pPr>
            <a:endParaRPr lang="cs-CZ" dirty="0"/>
          </a:p>
          <a:p>
            <a:pPr marL="45720" indent="0">
              <a:buNone/>
              <a:defRPr/>
            </a:pPr>
            <a:r>
              <a:rPr lang="cs-CZ" dirty="0"/>
              <a:t>Spí nahá. V pramenech vlas její dlouhý, zlatý,</a:t>
            </a:r>
            <a:br>
              <a:rPr lang="cs-CZ" dirty="0"/>
            </a:br>
            <a:r>
              <a:rPr lang="cs-CZ" dirty="0"/>
              <a:t>ve plných kotoučích jí vroubí bok i paty</a:t>
            </a:r>
            <a:br>
              <a:rPr lang="cs-CZ" dirty="0"/>
            </a:br>
            <a:r>
              <a:rPr lang="cs-CZ" dirty="0"/>
              <a:t>a tiše, klidně spí. Polštářů na peřeji</a:t>
            </a:r>
            <a:br>
              <a:rPr lang="cs-CZ" dirty="0"/>
            </a:br>
            <a:r>
              <a:rPr lang="cs-CZ" dirty="0"/>
              <a:t>sen vonný uzavřel mdlé</a:t>
            </a:r>
            <a:r>
              <a:rPr lang="cs-CZ" dirty="0" smtClean="0"/>
              <a:t>, velké </a:t>
            </a:r>
            <a:r>
              <a:rPr lang="cs-CZ" dirty="0"/>
              <a:t>oči její;</a:t>
            </a:r>
            <a:br>
              <a:rPr lang="cs-CZ" dirty="0"/>
            </a:br>
            <a:r>
              <a:rPr lang="cs-CZ" dirty="0"/>
              <a:t>své plné ruce má spjaté jak perutě,</a:t>
            </a:r>
            <a:br>
              <a:rPr lang="cs-CZ" dirty="0"/>
            </a:br>
            <a:r>
              <a:rPr lang="cs-CZ" dirty="0"/>
              <a:t>a v krajek přívalu spí tiše, nehnutě.</a:t>
            </a:r>
            <a:br>
              <a:rPr lang="cs-CZ" dirty="0"/>
            </a:br>
            <a:r>
              <a:rPr lang="cs-CZ" dirty="0"/>
              <a:t/>
            </a:r>
            <a:br>
              <a:rPr lang="cs-CZ" dirty="0"/>
            </a:br>
            <a:r>
              <a:rPr lang="cs-CZ" dirty="0"/>
              <a:t>Ó žena rozmarná! </a:t>
            </a:r>
            <a:r>
              <a:rPr lang="cs-CZ" dirty="0" err="1"/>
              <a:t>koketným</a:t>
            </a:r>
            <a:r>
              <a:rPr lang="cs-CZ" dirty="0"/>
              <a:t> prstem směle</a:t>
            </a:r>
            <a:br>
              <a:rPr lang="cs-CZ" dirty="0"/>
            </a:br>
            <a:r>
              <a:rPr lang="cs-CZ" dirty="0"/>
              <a:t>svou kytku rozsela na se i do postele,</a:t>
            </a:r>
            <a:br>
              <a:rPr lang="cs-CZ" dirty="0"/>
            </a:br>
            <a:r>
              <a:rPr lang="cs-CZ" dirty="0"/>
              <a:t>a — luzné pozadí pro tolik krásy </a:t>
            </a:r>
            <a:r>
              <a:rPr lang="cs-CZ" dirty="0" err="1"/>
              <a:t>zkvětlé</a:t>
            </a:r>
            <a:r>
              <a:rPr lang="cs-CZ" dirty="0"/>
              <a:t>! —</a:t>
            </a:r>
            <a:br>
              <a:rPr lang="cs-CZ" dirty="0"/>
            </a:br>
            <a:r>
              <a:rPr lang="cs-CZ" dirty="0"/>
              <a:t>ve růžích leželo zde tělo její světlé,</a:t>
            </a:r>
            <a:br>
              <a:rPr lang="cs-CZ" dirty="0"/>
            </a:br>
            <a:r>
              <a:rPr lang="cs-CZ" dirty="0"/>
              <a:t>rty její ohnivé a rudé, rovné višni,</a:t>
            </a:r>
            <a:br>
              <a:rPr lang="cs-CZ" dirty="0"/>
            </a:br>
            <a:r>
              <a:rPr lang="cs-CZ" dirty="0"/>
              <a:t>i prsů jejích květ, kterým se ráda pyšní,</a:t>
            </a:r>
            <a:br>
              <a:rPr lang="cs-CZ" dirty="0"/>
            </a:br>
            <a:r>
              <a:rPr lang="cs-CZ" dirty="0"/>
              <a:t>se zdály pro oči kol luzně těkající</a:t>
            </a:r>
            <a:br>
              <a:rPr lang="cs-CZ" dirty="0"/>
            </a:br>
            <a:r>
              <a:rPr lang="cs-CZ" dirty="0"/>
              <a:t>těch květů prchavých jen poupata se rdící. </a:t>
            </a:r>
          </a:p>
          <a:p>
            <a:pPr marL="0" indent="0">
              <a:buNone/>
            </a:pPr>
            <a:endParaRPr lang="cs-CZ" dirty="0"/>
          </a:p>
        </p:txBody>
      </p:sp>
    </p:spTree>
    <p:extLst>
      <p:ext uri="{BB962C8B-B14F-4D97-AF65-F5344CB8AC3E}">
        <p14:creationId xmlns:p14="http://schemas.microsoft.com/office/powerpoint/2010/main" val="135016622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8. Česká literární kritika 19. století</a:t>
            </a:r>
          </a:p>
        </p:txBody>
      </p:sp>
      <p:sp>
        <p:nvSpPr>
          <p:cNvPr id="3" name="Zástupný symbol pro obsah 2"/>
          <p:cNvSpPr>
            <a:spLocks noGrp="1"/>
          </p:cNvSpPr>
          <p:nvPr>
            <p:ph idx="1"/>
          </p:nvPr>
        </p:nvSpPr>
        <p:spPr/>
        <p:txBody>
          <a:bodyPr/>
          <a:lstStyle/>
          <a:p>
            <a:pPr marL="0" indent="0">
              <a:buNone/>
            </a:pPr>
            <a:r>
              <a:rPr lang="cs-CZ" b="1" dirty="0" smtClean="0"/>
              <a:t>Kritika v padesátých a šedesátých letech (májovci)</a:t>
            </a:r>
          </a:p>
          <a:p>
            <a:r>
              <a:rPr lang="cs-CZ" dirty="0" smtClean="0"/>
              <a:t>Vstup májovců do literatury poznamenaly polemiky s Jakubem Malým o oprávněnost jejich uměleckého programu („otevírání oken do Evropy“, snaha o to, aby literatura reflektovala též aktuální, palčivá témata, úsilí o vymanění české literatury z provincialismu)</a:t>
            </a:r>
          </a:p>
          <a:p>
            <a:r>
              <a:rPr lang="cs-CZ" dirty="0" smtClean="0"/>
              <a:t>Kriticky v této době působili především Jan Neruda a Vítězslav Hálek (literární a divadelní kritika), vedle nich nutno zmínit příslušníky starší generace Václava Bolemíra Nebeského a Karla Sabinu, kteří plodně působili i v této době</a:t>
            </a:r>
            <a:endParaRPr lang="cs-CZ" dirty="0"/>
          </a:p>
        </p:txBody>
      </p:sp>
    </p:spTree>
    <p:extLst>
      <p:ext uri="{BB962C8B-B14F-4D97-AF65-F5344CB8AC3E}">
        <p14:creationId xmlns:p14="http://schemas.microsoft.com/office/powerpoint/2010/main" val="317985611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8. Česká literární kritika 19. století</a:t>
            </a:r>
          </a:p>
        </p:txBody>
      </p:sp>
      <p:sp>
        <p:nvSpPr>
          <p:cNvPr id="3" name="Zástupný symbol pro obsah 2"/>
          <p:cNvSpPr>
            <a:spLocks noGrp="1"/>
          </p:cNvSpPr>
          <p:nvPr>
            <p:ph idx="1"/>
          </p:nvPr>
        </p:nvSpPr>
        <p:spPr/>
        <p:txBody>
          <a:bodyPr/>
          <a:lstStyle/>
          <a:p>
            <a:pPr marL="0" indent="0">
              <a:buNone/>
            </a:pPr>
            <a:r>
              <a:rPr lang="cs-CZ" b="1" dirty="0" smtClean="0"/>
              <a:t>Kritika v sedmdesátých letech</a:t>
            </a:r>
          </a:p>
          <a:p>
            <a:r>
              <a:rPr lang="cs-CZ" dirty="0" smtClean="0"/>
              <a:t>Hlavní kritickou osobností prof. Josef Durdík, který se pokusil dát kritice hlubší estetický základ (soubor kritických statí s názvem Kritika, doprovázená zásadní statí Obrana kritiky /1874/); důraz kladl na objektivní kritický soud (oproti žurnalistickému „vtipnému, těkavému hovoru“)</a:t>
            </a:r>
          </a:p>
          <a:p>
            <a:r>
              <a:rPr lang="cs-CZ" dirty="0" smtClean="0"/>
              <a:t>V této době kulminovaly polemiky mezi lumírovci a kritiky kolem časopisu Osvěta (Schulz, Krásnohorská) o podobu národní literatury</a:t>
            </a:r>
            <a:endParaRPr lang="cs-CZ" dirty="0"/>
          </a:p>
        </p:txBody>
      </p:sp>
    </p:spTree>
    <p:extLst>
      <p:ext uri="{BB962C8B-B14F-4D97-AF65-F5344CB8AC3E}">
        <p14:creationId xmlns:p14="http://schemas.microsoft.com/office/powerpoint/2010/main" val="21688785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8. Česká literární kritika 19. století</a:t>
            </a:r>
          </a:p>
        </p:txBody>
      </p:sp>
      <p:sp>
        <p:nvSpPr>
          <p:cNvPr id="3" name="Zástupný symbol pro obsah 2"/>
          <p:cNvSpPr>
            <a:spLocks noGrp="1"/>
          </p:cNvSpPr>
          <p:nvPr>
            <p:ph idx="1"/>
          </p:nvPr>
        </p:nvSpPr>
        <p:spPr/>
        <p:txBody>
          <a:bodyPr/>
          <a:lstStyle/>
          <a:p>
            <a:pPr marL="0" indent="0">
              <a:buNone/>
            </a:pPr>
            <a:r>
              <a:rPr lang="cs-CZ" b="1" dirty="0" smtClean="0"/>
              <a:t>Kritika v osmdesátých letech</a:t>
            </a:r>
          </a:p>
          <a:p>
            <a:r>
              <a:rPr lang="cs-CZ" dirty="0" smtClean="0"/>
              <a:t>Tato doba je charakteristická nástupem nových literárních časopisů (Literární listy, 1880) a etablováním tzv. moravské kritiky, kteří se pokoušeli (v návaznosti na Durdíka) vytvořit kritiku nezávislou na pražském literárním centru</a:t>
            </a:r>
          </a:p>
          <a:p>
            <a:r>
              <a:rPr lang="cs-CZ" dirty="0" smtClean="0"/>
              <a:t>Dobu poznamenaly polemiky o realismus, nástup nových kritiků, podporujících a vysvětlujících realismus, resp. jeho varianty (T. G. Masaryk, Otakar Hostinský, Leander Čech, Hubert </a:t>
            </a:r>
            <a:r>
              <a:rPr lang="cs-CZ" dirty="0" err="1" smtClean="0"/>
              <a:t>Gordon</a:t>
            </a:r>
            <a:r>
              <a:rPr lang="cs-CZ" dirty="0" smtClean="0"/>
              <a:t> </a:t>
            </a:r>
            <a:r>
              <a:rPr lang="cs-CZ" dirty="0" err="1" smtClean="0"/>
              <a:t>Schauer</a:t>
            </a:r>
            <a:r>
              <a:rPr lang="cs-CZ" dirty="0" smtClean="0"/>
              <a:t>, Vilém Mrštík a jiní)</a:t>
            </a:r>
          </a:p>
          <a:p>
            <a:r>
              <a:rPr lang="cs-CZ" dirty="0" smtClean="0"/>
              <a:t>Důležitou roli sehrály boje o Rukopisy, do nichž se zapojil především T. G. Masaryk</a:t>
            </a:r>
            <a:endParaRPr lang="cs-CZ" dirty="0"/>
          </a:p>
        </p:txBody>
      </p:sp>
    </p:spTree>
    <p:extLst>
      <p:ext uri="{BB962C8B-B14F-4D97-AF65-F5344CB8AC3E}">
        <p14:creationId xmlns:p14="http://schemas.microsoft.com/office/powerpoint/2010/main" val="154111735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8. Česká literární kritika 19. století</a:t>
            </a:r>
          </a:p>
        </p:txBody>
      </p:sp>
      <p:sp>
        <p:nvSpPr>
          <p:cNvPr id="3" name="Zástupný symbol pro obsah 2"/>
          <p:cNvSpPr>
            <a:spLocks noGrp="1"/>
          </p:cNvSpPr>
          <p:nvPr>
            <p:ph idx="1"/>
          </p:nvPr>
        </p:nvSpPr>
        <p:spPr/>
        <p:txBody>
          <a:bodyPr/>
          <a:lstStyle/>
          <a:p>
            <a:r>
              <a:rPr lang="cs-CZ" b="1" dirty="0" smtClean="0"/>
              <a:t>Doporučená literatura</a:t>
            </a:r>
          </a:p>
          <a:p>
            <a:endParaRPr lang="cs-CZ" dirty="0"/>
          </a:p>
          <a:p>
            <a:r>
              <a:rPr lang="cs-CZ" dirty="0" smtClean="0"/>
              <a:t>Aleš Haman: Nástin dějin české literární kritiky. Jinočany: H </a:t>
            </a:r>
            <a:r>
              <a:rPr lang="cs-CZ" dirty="0" smtClean="0">
                <a:cs typeface="Times New Roman"/>
              </a:rPr>
              <a:t>&amp;</a:t>
            </a:r>
            <a:r>
              <a:rPr lang="cs-CZ" dirty="0" smtClean="0"/>
              <a:t> H 2000</a:t>
            </a:r>
          </a:p>
          <a:p>
            <a:r>
              <a:rPr lang="cs-CZ" dirty="0" smtClean="0"/>
              <a:t>Dušan Jeřábek (</a:t>
            </a:r>
            <a:r>
              <a:rPr lang="cs-CZ" dirty="0" err="1" smtClean="0"/>
              <a:t>ed</a:t>
            </a:r>
            <a:r>
              <a:rPr lang="cs-CZ" dirty="0" smtClean="0"/>
              <a:t>.): O národní literaturu. Z úvah a polemik doby májovců a lumírovců. Praha: </a:t>
            </a:r>
            <a:r>
              <a:rPr lang="cs-CZ" dirty="0" err="1" smtClean="0"/>
              <a:t>Melantrich</a:t>
            </a:r>
            <a:r>
              <a:rPr lang="cs-CZ" dirty="0" smtClean="0"/>
              <a:t> 1990</a:t>
            </a:r>
          </a:p>
          <a:p>
            <a:r>
              <a:rPr lang="cs-CZ" dirty="0" smtClean="0"/>
              <a:t>Michal </a:t>
            </a:r>
            <a:r>
              <a:rPr lang="cs-CZ" dirty="0" err="1" smtClean="0"/>
              <a:t>Fránek</a:t>
            </a:r>
            <a:r>
              <a:rPr lang="cs-CZ" dirty="0" smtClean="0"/>
              <a:t>: Centrum versus periferie. Moravská kritika v českém literárním poli. </a:t>
            </a:r>
            <a:r>
              <a:rPr lang="cs-CZ" dirty="0" err="1" smtClean="0"/>
              <a:t>Bohemica</a:t>
            </a:r>
            <a:r>
              <a:rPr lang="cs-CZ" dirty="0" smtClean="0"/>
              <a:t> </a:t>
            </a:r>
            <a:r>
              <a:rPr lang="cs-CZ" dirty="0" err="1" smtClean="0"/>
              <a:t>litteraria</a:t>
            </a:r>
            <a:r>
              <a:rPr lang="cs-CZ" dirty="0" smtClean="0"/>
              <a:t> 22, 2019, č. 2, s. 130–155</a:t>
            </a:r>
            <a:endParaRPr lang="cs-CZ" dirty="0"/>
          </a:p>
        </p:txBody>
      </p:sp>
    </p:spTree>
    <p:extLst>
      <p:ext uri="{BB962C8B-B14F-4D97-AF65-F5344CB8AC3E}">
        <p14:creationId xmlns:p14="http://schemas.microsoft.com/office/powerpoint/2010/main" val="295309512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9. Vertikální stratifikace české literatury 19. století</a:t>
            </a:r>
            <a:endParaRPr lang="cs-CZ" dirty="0"/>
          </a:p>
        </p:txBody>
      </p:sp>
      <p:sp>
        <p:nvSpPr>
          <p:cNvPr id="3" name="Zástupný symbol pro obsah 2"/>
          <p:cNvSpPr>
            <a:spLocks noGrp="1"/>
          </p:cNvSpPr>
          <p:nvPr>
            <p:ph idx="1"/>
          </p:nvPr>
        </p:nvSpPr>
        <p:spPr/>
        <p:txBody>
          <a:bodyPr/>
          <a:lstStyle/>
          <a:p>
            <a:endParaRPr lang="cs-CZ" dirty="0" smtClean="0"/>
          </a:p>
          <a:p>
            <a:r>
              <a:rPr lang="cs-CZ" dirty="0" smtClean="0"/>
              <a:t>Tradiční literární historiografie se většinou soustřeďovala především na výzkum tzv. vysoké literatury (kanonických děl), určitými výjimkami (knížky lidového čtení)</a:t>
            </a:r>
          </a:p>
          <a:p>
            <a:r>
              <a:rPr lang="cs-CZ" dirty="0" smtClean="0"/>
              <a:t>Současný přístup (Dagmar Mocná, Jana </a:t>
            </a:r>
            <a:r>
              <a:rPr lang="cs-CZ" dirty="0" err="1" smtClean="0"/>
              <a:t>Vrajová</a:t>
            </a:r>
            <a:r>
              <a:rPr lang="cs-CZ" dirty="0" smtClean="0"/>
              <a:t>) pracuje s modelem tří rovin, vycházejících již z antiky (rovina vysoká – střední – nízká), snaží se lépe postihnout, jak tyto roviny fungovaly, jaké jsou jejich konstitutivní rysy a jak se vzájemně prolínaly a inspirovaly</a:t>
            </a:r>
            <a:endParaRPr lang="cs-CZ" dirty="0"/>
          </a:p>
        </p:txBody>
      </p:sp>
    </p:spTree>
    <p:extLst>
      <p:ext uri="{BB962C8B-B14F-4D97-AF65-F5344CB8AC3E}">
        <p14:creationId xmlns:p14="http://schemas.microsoft.com/office/powerpoint/2010/main" val="67658710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9. Vertikální stratifikace české literatury 19. století</a:t>
            </a:r>
          </a:p>
        </p:txBody>
      </p:sp>
      <p:sp>
        <p:nvSpPr>
          <p:cNvPr id="3" name="Zástupný symbol pro obsah 2"/>
          <p:cNvSpPr>
            <a:spLocks noGrp="1"/>
          </p:cNvSpPr>
          <p:nvPr>
            <p:ph idx="1"/>
          </p:nvPr>
        </p:nvSpPr>
        <p:spPr/>
        <p:txBody>
          <a:bodyPr>
            <a:normAutofit fontScale="92500" lnSpcReduction="10000"/>
          </a:bodyPr>
          <a:lstStyle/>
          <a:p>
            <a:pPr marL="0" indent="0">
              <a:buNone/>
            </a:pPr>
            <a:endParaRPr lang="cs-CZ" b="1" dirty="0" smtClean="0"/>
          </a:p>
          <a:p>
            <a:pPr marL="0" indent="0">
              <a:buNone/>
            </a:pPr>
            <a:r>
              <a:rPr lang="cs-CZ" sz="2600" b="1" dirty="0" smtClean="0"/>
              <a:t>Vertikální schéma české literatury 19. století</a:t>
            </a:r>
          </a:p>
          <a:p>
            <a:endParaRPr lang="cs-CZ" dirty="0"/>
          </a:p>
          <a:p>
            <a:r>
              <a:rPr lang="cs-CZ" b="1" dirty="0" smtClean="0"/>
              <a:t>Rovina vysoká </a:t>
            </a:r>
            <a:r>
              <a:rPr lang="cs-CZ" dirty="0" smtClean="0"/>
              <a:t>– poezie, próza i drama s vysokými uměleckými ambicemi</a:t>
            </a:r>
          </a:p>
          <a:p>
            <a:endParaRPr lang="cs-CZ" dirty="0"/>
          </a:p>
          <a:p>
            <a:r>
              <a:rPr lang="cs-CZ" b="1" dirty="0" smtClean="0"/>
              <a:t>Rovina střední </a:t>
            </a:r>
            <a:r>
              <a:rPr lang="cs-CZ" dirty="0" smtClean="0"/>
              <a:t>– oblíbená literatura středních vrstev, psaná pro zábavu i poučení (typickým je žánr tzv. salonních novel a románů)</a:t>
            </a:r>
          </a:p>
          <a:p>
            <a:endParaRPr lang="cs-CZ" dirty="0"/>
          </a:p>
          <a:p>
            <a:r>
              <a:rPr lang="cs-CZ" b="1" dirty="0" smtClean="0"/>
              <a:t>Rovina nízká </a:t>
            </a:r>
            <a:r>
              <a:rPr lang="cs-CZ" dirty="0" smtClean="0"/>
              <a:t>– zahrnuje četbu určenou pro lidového čtenáře – knížky lidového čtení, katolické lidovýchovné povídky; vedle toho však existuje též braková literatura, zvláště tzv. krvavé romány</a:t>
            </a:r>
            <a:endParaRPr lang="cs-CZ" dirty="0"/>
          </a:p>
        </p:txBody>
      </p:sp>
    </p:spTree>
    <p:extLst>
      <p:ext uri="{BB962C8B-B14F-4D97-AF65-F5344CB8AC3E}">
        <p14:creationId xmlns:p14="http://schemas.microsoft.com/office/powerpoint/2010/main" val="376754822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9. Vertikální stratifikace české literatury 19. století</a:t>
            </a:r>
          </a:p>
        </p:txBody>
      </p:sp>
      <p:sp>
        <p:nvSpPr>
          <p:cNvPr id="3" name="Zástupný symbol pro obsah 2"/>
          <p:cNvSpPr>
            <a:spLocks noGrp="1"/>
          </p:cNvSpPr>
          <p:nvPr>
            <p:ph idx="1"/>
          </p:nvPr>
        </p:nvSpPr>
        <p:spPr/>
        <p:txBody>
          <a:bodyPr>
            <a:normAutofit fontScale="85000" lnSpcReduction="20000"/>
          </a:bodyPr>
          <a:lstStyle/>
          <a:p>
            <a:pPr marL="0" indent="0">
              <a:buNone/>
            </a:pPr>
            <a:endParaRPr lang="cs-CZ" sz="2600" b="1" dirty="0" smtClean="0"/>
          </a:p>
          <a:p>
            <a:pPr marL="0" indent="0">
              <a:buNone/>
            </a:pPr>
            <a:r>
              <a:rPr lang="cs-CZ" sz="2600" b="1" dirty="0" smtClean="0"/>
              <a:t>Rovina nízká</a:t>
            </a:r>
          </a:p>
          <a:p>
            <a:pPr marL="0" indent="0">
              <a:buNone/>
            </a:pPr>
            <a:endParaRPr lang="cs-CZ" dirty="0" smtClean="0"/>
          </a:p>
          <a:p>
            <a:pPr marL="0" indent="0">
              <a:buNone/>
            </a:pPr>
            <a:r>
              <a:rPr lang="cs-CZ" b="1" dirty="0" smtClean="0"/>
              <a:t>Ďáblova žena čili Řádění tajných lupičů a vrahů. Sociální povídka z nejnovější doby. Přeložil Václav Bambas</a:t>
            </a:r>
          </a:p>
          <a:p>
            <a:pPr marL="0" indent="0">
              <a:buNone/>
            </a:pPr>
            <a:r>
              <a:rPr lang="cs-CZ" dirty="0" smtClean="0"/>
              <a:t>Dívka se ohlédla v stranu, kam surovec rukou ukazoval, a zachvěla se hrůzou, spatřivši něco, čeho si byla z počátku nepovšimla.</a:t>
            </a:r>
          </a:p>
          <a:p>
            <a:pPr marL="0" indent="0">
              <a:buNone/>
            </a:pPr>
            <a:r>
              <a:rPr lang="cs-CZ" dirty="0" smtClean="0"/>
              <a:t>Na několika starých prknech leželo mužské tělo, a přes ně byl přehozen pytel. Bosé nohy mu čouhaly ven, a levá ruka visela dolů, i zdálo se, jako by prstem na zem ukazovala.</a:t>
            </a:r>
          </a:p>
          <a:p>
            <a:pPr marL="0" indent="0">
              <a:buNone/>
            </a:pPr>
            <a:r>
              <a:rPr lang="cs-CZ" dirty="0" smtClean="0"/>
              <a:t>Dívka se vrhla na kolena a zvolala úzkostlivě:</a:t>
            </a:r>
          </a:p>
          <a:p>
            <a:pPr marL="0" indent="0">
              <a:buNone/>
            </a:pPr>
            <a:r>
              <a:rPr lang="cs-CZ" dirty="0" smtClean="0"/>
              <a:t>„Pro Boha vás prosím, ustrňte se nade mnou. Já nevím, kde jsem a jak jsem se sem dostala. Pusťte mne zase ven, a já vám dám s radostí všecko, co mám u sebe, peníze i šperky.“</a:t>
            </a:r>
          </a:p>
          <a:p>
            <a:pPr marL="0" indent="0">
              <a:buNone/>
            </a:pPr>
            <a:r>
              <a:rPr lang="cs-CZ" dirty="0" smtClean="0"/>
              <a:t>„To nepostačí“, odpověděl surovec a posadiv se před dívku na stoličku opřel si lokte o kolena a zevloval na ni.</a:t>
            </a:r>
            <a:endParaRPr lang="cs-CZ" dirty="0"/>
          </a:p>
        </p:txBody>
      </p:sp>
    </p:spTree>
    <p:extLst>
      <p:ext uri="{BB962C8B-B14F-4D97-AF65-F5344CB8AC3E}">
        <p14:creationId xmlns:p14="http://schemas.microsoft.com/office/powerpoint/2010/main" val="209361089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9. Vertikální stratifikace české literatury 19. století</a:t>
            </a:r>
          </a:p>
        </p:txBody>
      </p:sp>
      <p:sp>
        <p:nvSpPr>
          <p:cNvPr id="3" name="Zástupný symbol pro obsah 2"/>
          <p:cNvSpPr>
            <a:spLocks noGrp="1"/>
          </p:cNvSpPr>
          <p:nvPr>
            <p:ph idx="1"/>
          </p:nvPr>
        </p:nvSpPr>
        <p:spPr>
          <a:xfrm>
            <a:off x="457200" y="1600200"/>
            <a:ext cx="8229600" cy="5257800"/>
          </a:xfrm>
        </p:spPr>
        <p:txBody>
          <a:bodyPr>
            <a:normAutofit fontScale="85000" lnSpcReduction="20000"/>
          </a:bodyPr>
          <a:lstStyle/>
          <a:p>
            <a:pPr marL="0" indent="0">
              <a:buNone/>
            </a:pPr>
            <a:endParaRPr lang="cs-CZ" sz="2600" b="1" dirty="0" smtClean="0"/>
          </a:p>
          <a:p>
            <a:pPr marL="0" indent="0">
              <a:buNone/>
            </a:pPr>
            <a:r>
              <a:rPr lang="cs-CZ" sz="2600" b="1" dirty="0" smtClean="0"/>
              <a:t>Rovina střední</a:t>
            </a:r>
          </a:p>
          <a:p>
            <a:pPr marL="0" indent="0">
              <a:buNone/>
            </a:pPr>
            <a:endParaRPr lang="cs-CZ" dirty="0"/>
          </a:p>
          <a:p>
            <a:pPr marL="0" indent="0">
              <a:buNone/>
            </a:pPr>
            <a:r>
              <a:rPr lang="cs-CZ" b="1" dirty="0" smtClean="0"/>
              <a:t>Jan </a:t>
            </a:r>
            <a:r>
              <a:rPr lang="cs-CZ" b="1" dirty="0" err="1" smtClean="0"/>
              <a:t>Lier</a:t>
            </a:r>
            <a:r>
              <a:rPr lang="cs-CZ" b="1" dirty="0" smtClean="0"/>
              <a:t>: </a:t>
            </a:r>
            <a:r>
              <a:rPr lang="cs-CZ" b="1" dirty="0" err="1"/>
              <a:t>Mlles</a:t>
            </a:r>
            <a:r>
              <a:rPr lang="cs-CZ" b="1" dirty="0"/>
              <a:t> </a:t>
            </a:r>
            <a:r>
              <a:rPr lang="cs-CZ" b="1" dirty="0" err="1"/>
              <a:t>d´Agacerie</a:t>
            </a:r>
            <a:r>
              <a:rPr lang="cs-CZ" b="1" dirty="0"/>
              <a:t> </a:t>
            </a:r>
            <a:r>
              <a:rPr lang="cs-CZ" b="1" dirty="0" smtClean="0"/>
              <a:t>(1883)</a:t>
            </a:r>
          </a:p>
          <a:p>
            <a:pPr marL="0" indent="0">
              <a:buNone/>
            </a:pPr>
            <a:r>
              <a:rPr lang="cs-CZ" dirty="0" smtClean="0"/>
              <a:t>Routa </a:t>
            </a:r>
            <a:r>
              <a:rPr lang="cs-CZ" dirty="0"/>
              <a:t>nalézal se v prostranné, vysoké síni nádherného slohu persko-</a:t>
            </a:r>
            <a:r>
              <a:rPr lang="cs-CZ" dirty="0" err="1"/>
              <a:t>indského</a:t>
            </a:r>
            <a:r>
              <a:rPr lang="cs-CZ" dirty="0"/>
              <a:t>, jenž bujností přebohatých, kypících tvarů a sálavých sytých barev omamuje. Dovednost stavitele a dekoratéra zanášela hosta přímo do báječné Indie, do skvostného stánku, jakými rozkošné saracénské umění v perské přeměně slunné kraje říší </a:t>
            </a:r>
            <a:r>
              <a:rPr lang="cs-CZ" dirty="0" err="1"/>
              <a:t>Nadira</a:t>
            </a:r>
            <a:r>
              <a:rPr lang="cs-CZ" dirty="0"/>
              <a:t> </a:t>
            </a:r>
            <a:r>
              <a:rPr lang="cs-CZ" dirty="0" err="1"/>
              <a:t>šaha</a:t>
            </a:r>
            <a:r>
              <a:rPr lang="cs-CZ" dirty="0"/>
              <a:t>, Mogulů a </a:t>
            </a:r>
            <a:r>
              <a:rPr lang="cs-CZ" dirty="0" err="1"/>
              <a:t>šahinšahů</a:t>
            </a:r>
            <a:r>
              <a:rPr lang="cs-CZ" dirty="0"/>
              <a:t> od </a:t>
            </a:r>
            <a:r>
              <a:rPr lang="cs-CZ" dirty="0" err="1"/>
              <a:t>Ašréfu</a:t>
            </a:r>
            <a:r>
              <a:rPr lang="cs-CZ" dirty="0"/>
              <a:t> až po </a:t>
            </a:r>
            <a:r>
              <a:rPr lang="cs-CZ" dirty="0" err="1"/>
              <a:t>Deli</a:t>
            </a:r>
            <a:r>
              <a:rPr lang="cs-CZ" dirty="0"/>
              <a:t> jako něžnými klenoty posázelo. – Nachová, těžká záclona, posetá stříbrnými květy a splývající ze zlaté tyče, </a:t>
            </a:r>
            <a:r>
              <a:rPr lang="cs-CZ" dirty="0" err="1"/>
              <a:t>zavěsené</a:t>
            </a:r>
            <a:r>
              <a:rPr lang="cs-CZ" dirty="0"/>
              <a:t> příčně širokým, lomeným perským obloukem, chvěla se a vlnila, jakoby již </a:t>
            </a:r>
            <a:r>
              <a:rPr lang="cs-CZ" dirty="0" err="1"/>
              <a:t>již</a:t>
            </a:r>
            <a:r>
              <a:rPr lang="cs-CZ" dirty="0"/>
              <a:t> chtěla se rozlétnouti a odhaliti útulné loubí, z něhož proudí rozpalující kouzlo vnad sester hurisek Šeherezády a </a:t>
            </a:r>
            <a:r>
              <a:rPr lang="cs-CZ" dirty="0" err="1"/>
              <a:t>Dinarzády</a:t>
            </a:r>
            <a:r>
              <a:rPr lang="cs-CZ" dirty="0"/>
              <a:t>, rozlévají se žhoucí paprsky jejich hvězdných očí a řine se divotvorná, k edenu unášející zvěst nadpozemských slastí z perlových zoubků a z rubínových rtíků Šeherezádiných – </a:t>
            </a:r>
            <a:r>
              <a:rPr lang="cs-CZ" dirty="0" smtClean="0"/>
              <a:t>– </a:t>
            </a:r>
            <a:endParaRPr lang="cs-CZ" dirty="0"/>
          </a:p>
          <a:p>
            <a:pPr marL="0" indent="0">
              <a:buNone/>
            </a:pPr>
            <a:endParaRPr lang="cs-CZ" dirty="0"/>
          </a:p>
        </p:txBody>
      </p:sp>
    </p:spTree>
    <p:extLst>
      <p:ext uri="{BB962C8B-B14F-4D97-AF65-F5344CB8AC3E}">
        <p14:creationId xmlns:p14="http://schemas.microsoft.com/office/powerpoint/2010/main" val="266568195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9. Vertikální </a:t>
            </a:r>
            <a:r>
              <a:rPr lang="cs-CZ" dirty="0"/>
              <a:t>stratifikace české literatury 19. století</a:t>
            </a:r>
          </a:p>
        </p:txBody>
      </p:sp>
      <p:sp>
        <p:nvSpPr>
          <p:cNvPr id="3" name="Zástupný symbol pro obsah 2"/>
          <p:cNvSpPr>
            <a:spLocks noGrp="1"/>
          </p:cNvSpPr>
          <p:nvPr>
            <p:ph idx="1"/>
          </p:nvPr>
        </p:nvSpPr>
        <p:spPr/>
        <p:txBody>
          <a:bodyPr/>
          <a:lstStyle/>
          <a:p>
            <a:r>
              <a:rPr lang="cs-CZ" b="1" dirty="0" smtClean="0"/>
              <a:t>Doporučená literatura</a:t>
            </a:r>
          </a:p>
          <a:p>
            <a:endParaRPr lang="cs-CZ" dirty="0"/>
          </a:p>
          <a:p>
            <a:r>
              <a:rPr lang="cs-CZ" dirty="0" smtClean="0"/>
              <a:t>Dagmar Mocná: Šest povídek o starém mládenci. Nerudova próza v rozpětí mezi literárními rovinami. </a:t>
            </a:r>
            <a:r>
              <a:rPr lang="cs-CZ" dirty="0" err="1" smtClean="0"/>
              <a:t>Bohemica</a:t>
            </a:r>
            <a:r>
              <a:rPr lang="cs-CZ" dirty="0" smtClean="0"/>
              <a:t> </a:t>
            </a:r>
            <a:r>
              <a:rPr lang="cs-CZ" dirty="0" err="1" smtClean="0"/>
              <a:t>Olomucensia</a:t>
            </a:r>
            <a:r>
              <a:rPr lang="cs-CZ" dirty="0" smtClean="0"/>
              <a:t> 6, 2014, č. 2, s. 87–125 </a:t>
            </a:r>
          </a:p>
          <a:p>
            <a:r>
              <a:rPr lang="cs-CZ" dirty="0" smtClean="0"/>
              <a:t>Tamtéž další texty věnované literárnímu </a:t>
            </a:r>
            <a:r>
              <a:rPr lang="cs-CZ" dirty="0" err="1" smtClean="0"/>
              <a:t>midcultu</a:t>
            </a:r>
            <a:endParaRPr lang="cs-CZ" dirty="0"/>
          </a:p>
        </p:txBody>
      </p:sp>
    </p:spTree>
    <p:extLst>
      <p:ext uri="{BB962C8B-B14F-4D97-AF65-F5344CB8AC3E}">
        <p14:creationId xmlns:p14="http://schemas.microsoft.com/office/powerpoint/2010/main" val="114015541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pPr marL="0" indent="0" algn="ctr">
              <a:buNone/>
            </a:pPr>
            <a:endParaRPr lang="cs-CZ" sz="3600" dirty="0" smtClean="0"/>
          </a:p>
          <a:p>
            <a:pPr marL="0" indent="0" algn="ctr">
              <a:buNone/>
            </a:pPr>
            <a:endParaRPr lang="cs-CZ" sz="3600" dirty="0"/>
          </a:p>
          <a:p>
            <a:pPr marL="0" indent="0" algn="ctr">
              <a:buNone/>
            </a:pPr>
            <a:r>
              <a:rPr lang="cs-CZ" sz="3600" smtClean="0"/>
              <a:t>Děkuji </a:t>
            </a:r>
            <a:r>
              <a:rPr lang="cs-CZ" sz="3600" dirty="0" smtClean="0"/>
              <a:t>za pozornost a na </a:t>
            </a:r>
            <a:r>
              <a:rPr lang="cs-CZ" sz="3600" smtClean="0"/>
              <a:t>viděnou </a:t>
            </a:r>
          </a:p>
          <a:p>
            <a:pPr marL="0" indent="0" algn="ctr">
              <a:buNone/>
            </a:pPr>
            <a:r>
              <a:rPr lang="cs-CZ" sz="3600" smtClean="0"/>
              <a:t>v </a:t>
            </a:r>
            <a:r>
              <a:rPr lang="cs-CZ" sz="3600" dirty="0" smtClean="0"/>
              <a:t>lepších časech!</a:t>
            </a:r>
            <a:endParaRPr lang="cs-CZ" sz="3600" dirty="0"/>
          </a:p>
        </p:txBody>
      </p:sp>
    </p:spTree>
    <p:extLst>
      <p:ext uri="{BB962C8B-B14F-4D97-AF65-F5344CB8AC3E}">
        <p14:creationId xmlns:p14="http://schemas.microsoft.com/office/powerpoint/2010/main" val="1942896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Parnasismus</a:t>
            </a:r>
          </a:p>
        </p:txBody>
      </p:sp>
      <p:sp>
        <p:nvSpPr>
          <p:cNvPr id="3" name="Zástupný symbol pro obsah 2"/>
          <p:cNvSpPr>
            <a:spLocks noGrp="1"/>
          </p:cNvSpPr>
          <p:nvPr>
            <p:ph idx="1"/>
          </p:nvPr>
        </p:nvSpPr>
        <p:spPr/>
        <p:txBody>
          <a:bodyPr/>
          <a:lstStyle/>
          <a:p>
            <a:pPr marL="0" indent="0">
              <a:buNone/>
            </a:pPr>
            <a:r>
              <a:rPr lang="cs-CZ" dirty="0" err="1"/>
              <a:t>Lawrence</a:t>
            </a:r>
            <a:r>
              <a:rPr lang="cs-CZ" dirty="0"/>
              <a:t> Alma-</a:t>
            </a:r>
            <a:r>
              <a:rPr lang="cs-CZ" dirty="0" err="1"/>
              <a:t>Tadema</a:t>
            </a:r>
            <a:r>
              <a:rPr lang="cs-CZ" dirty="0"/>
              <a:t> (1836-1912): Tepidarium (</a:t>
            </a:r>
            <a:r>
              <a:rPr lang="cs-CZ" dirty="0" smtClean="0"/>
              <a:t>1881)</a:t>
            </a:r>
            <a:endParaRPr lang="cs-CZ" dirty="0"/>
          </a:p>
        </p:txBody>
      </p:sp>
      <p:pic>
        <p:nvPicPr>
          <p:cNvPr id="4" name="Zástupný symbol pro obsah 3"/>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7624" y="2204863"/>
            <a:ext cx="6768752" cy="4176465"/>
          </a:xfrm>
          <a:prstGeom prst="rect">
            <a:avLst/>
          </a:prstGeom>
        </p:spPr>
      </p:pic>
    </p:spTree>
    <p:extLst>
      <p:ext uri="{BB962C8B-B14F-4D97-AF65-F5344CB8AC3E}">
        <p14:creationId xmlns:p14="http://schemas.microsoft.com/office/powerpoint/2010/main" val="2144611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1. Parnasismus</a:t>
            </a:r>
          </a:p>
        </p:txBody>
      </p:sp>
      <p:sp>
        <p:nvSpPr>
          <p:cNvPr id="3" name="Zástupný symbol pro obsah 2"/>
          <p:cNvSpPr>
            <a:spLocks noGrp="1"/>
          </p:cNvSpPr>
          <p:nvPr>
            <p:ph idx="1"/>
          </p:nvPr>
        </p:nvSpPr>
        <p:spPr/>
        <p:txBody>
          <a:bodyPr/>
          <a:lstStyle/>
          <a:p>
            <a:pPr marL="274320">
              <a:defRPr/>
            </a:pPr>
            <a:r>
              <a:rPr lang="cs-CZ" b="1" dirty="0"/>
              <a:t>Ruchovci</a:t>
            </a:r>
          </a:p>
          <a:p>
            <a:pPr marL="274320">
              <a:defRPr/>
            </a:pPr>
            <a:r>
              <a:rPr lang="cs-CZ" dirty="0"/>
              <a:t>Almanach Ruch (1868) - Svatopluk Čech, Josef Václav Sládek, Ladislav </a:t>
            </a:r>
            <a:r>
              <a:rPr lang="cs-CZ" dirty="0" err="1"/>
              <a:t>Quis</a:t>
            </a:r>
            <a:r>
              <a:rPr lang="cs-CZ" dirty="0"/>
              <a:t>, Ervín Špindler, Jaroslav Goll, Emanuel </a:t>
            </a:r>
            <a:r>
              <a:rPr lang="cs-CZ" dirty="0" err="1"/>
              <a:t>Miřiovský</a:t>
            </a:r>
            <a:endParaRPr lang="cs-CZ" dirty="0"/>
          </a:p>
          <a:p>
            <a:pPr marL="274320">
              <a:defRPr/>
            </a:pPr>
            <a:r>
              <a:rPr lang="cs-CZ" dirty="0"/>
              <a:t>Druhý svazek (1870) – nově např. Eliška Krásnohorská</a:t>
            </a:r>
          </a:p>
          <a:p>
            <a:pPr marL="274320">
              <a:defRPr/>
            </a:pPr>
            <a:r>
              <a:rPr lang="cs-CZ" dirty="0"/>
              <a:t>Třetí svazek (1873) – nově např. Alois Jirásek, Zikmund Winter, Jaroslav Vrchlický</a:t>
            </a:r>
          </a:p>
          <a:p>
            <a:pPr marL="274320">
              <a:defRPr/>
            </a:pPr>
            <a:r>
              <a:rPr lang="cs-CZ" dirty="0"/>
              <a:t>Kontext zjitřené atmosféry po rakousko-uherském vyrovnání, </a:t>
            </a:r>
            <a:r>
              <a:rPr lang="cs-CZ" dirty="0" smtClean="0"/>
              <a:t>táborové </a:t>
            </a:r>
            <a:r>
              <a:rPr lang="cs-CZ" dirty="0"/>
              <a:t>hnutí</a:t>
            </a:r>
          </a:p>
          <a:p>
            <a:endParaRPr lang="cs-CZ" dirty="0"/>
          </a:p>
        </p:txBody>
      </p:sp>
    </p:spTree>
    <p:extLst>
      <p:ext uri="{BB962C8B-B14F-4D97-AF65-F5344CB8AC3E}">
        <p14:creationId xmlns:p14="http://schemas.microsoft.com/office/powerpoint/2010/main" val="32804845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řehlednost">
  <a:themeElements>
    <a:clrScheme name="Přehlednost">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 klasické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řehlednost">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3587</TotalTime>
  <Words>6547</Words>
  <Application>Microsoft Office PowerPoint</Application>
  <PresentationFormat>Předvádění na obrazovce (4:3)</PresentationFormat>
  <Paragraphs>516</Paragraphs>
  <Slides>79</Slides>
  <Notes>1</Notes>
  <HiddenSlides>0</HiddenSlides>
  <MMClips>0</MMClips>
  <ScaleCrop>false</ScaleCrop>
  <HeadingPairs>
    <vt:vector size="4" baseType="variant">
      <vt:variant>
        <vt:lpstr>Motiv</vt:lpstr>
      </vt:variant>
      <vt:variant>
        <vt:i4>1</vt:i4>
      </vt:variant>
      <vt:variant>
        <vt:lpstr>Nadpisy snímků</vt:lpstr>
      </vt:variant>
      <vt:variant>
        <vt:i4>79</vt:i4>
      </vt:variant>
    </vt:vector>
  </HeadingPairs>
  <TitlesOfParts>
    <vt:vector size="80" baseType="lpstr">
      <vt:lpstr>Přehlednost</vt:lpstr>
      <vt:lpstr>Česká literatura  19. století</vt:lpstr>
      <vt:lpstr>1. Parnasismus</vt:lpstr>
      <vt:lpstr>1. Parnasismus</vt:lpstr>
      <vt:lpstr>1. Parnasismus</vt:lpstr>
      <vt:lpstr>1. Parnasismus</vt:lpstr>
      <vt:lpstr>1. Parnasismus</vt:lpstr>
      <vt:lpstr>1. Parnasismus</vt:lpstr>
      <vt:lpstr>1. Parnasismus</vt:lpstr>
      <vt:lpstr>1. Parnasismus</vt:lpstr>
      <vt:lpstr>1. Parnasismus</vt:lpstr>
      <vt:lpstr>1. Parnasismus</vt:lpstr>
      <vt:lpstr>1. Parnasismus</vt:lpstr>
      <vt:lpstr>1. Parnasismus</vt:lpstr>
      <vt:lpstr>1. Parnasismus</vt:lpstr>
      <vt:lpstr>2. Ruchovci (Čech, Krásnohorská)</vt:lpstr>
      <vt:lpstr>2. Ruchovci (Čech, Krásnohorská)</vt:lpstr>
      <vt:lpstr>2. Ruchovci (Čech, Krásnohorská)</vt:lpstr>
      <vt:lpstr>2. Ruchovci (Čech, Krásnohorská)</vt:lpstr>
      <vt:lpstr>2. Ruchovci (Čech, Krásnohorská)</vt:lpstr>
      <vt:lpstr>2. Ruchovci (Čech, Krásnohorská)</vt:lpstr>
      <vt:lpstr>2. Ruchovci (Čech, Krásnohorská)</vt:lpstr>
      <vt:lpstr>2. Ruchovci (Čech, Krásnohorská)</vt:lpstr>
      <vt:lpstr>2. Ruchovci (Čech, Krásnohorská)</vt:lpstr>
      <vt:lpstr>2. Ruchovci (Čech, Krásnohorská)</vt:lpstr>
      <vt:lpstr>2. Ruchovci (Čech, Krásnohorská)</vt:lpstr>
      <vt:lpstr>3. Lumírovci (Vrchlický, Zeyer)</vt:lpstr>
      <vt:lpstr>3. Lumírovci (Vrchlický, Zeyer)</vt:lpstr>
      <vt:lpstr>3. Lumírovci (Vrchlický, Zeyer)</vt:lpstr>
      <vt:lpstr>3. Lumírovci (Vrchlický, Zeyer)</vt:lpstr>
      <vt:lpstr>3. Lumírovci (Vrchlický, Zeyer)</vt:lpstr>
      <vt:lpstr>3. Lumírovci (Vrchlický, Zeyer)</vt:lpstr>
      <vt:lpstr>3. Lumírovci (Vrchlický, Zeyer)</vt:lpstr>
      <vt:lpstr>3. Lumírovci (Vrchlický, Zeyer)</vt:lpstr>
      <vt:lpstr>3. Lumírovci (Vrchlický, Zeyer)</vt:lpstr>
      <vt:lpstr>3. Lumírovci (Vrchlický, Zeyer)</vt:lpstr>
      <vt:lpstr>3. Lumírovci (Vrchlický, Zeyer)</vt:lpstr>
      <vt:lpstr>3. Lumírovci (Vrchlický, Zeyer)</vt:lpstr>
      <vt:lpstr>3. Lumírovci (Vrchlický, Zeyer)</vt:lpstr>
      <vt:lpstr>3. Lumírovci (Vrchlický, Zeyer)</vt:lpstr>
      <vt:lpstr>3. Lumírovci (Vrchlický, Zeyer)</vt:lpstr>
      <vt:lpstr>3. Lumírovci (Vrchlický, Zeyer)</vt:lpstr>
      <vt:lpstr>3. Lumírovci (Vrchlický, Zeyer)</vt:lpstr>
      <vt:lpstr>3. Lumírovci (Vrchlický, Zeyer)</vt:lpstr>
      <vt:lpstr>4. Realismus</vt:lpstr>
      <vt:lpstr>4. Realismus</vt:lpstr>
      <vt:lpstr>4. Realismus</vt:lpstr>
      <vt:lpstr>4. Realismus</vt:lpstr>
      <vt:lpstr>4. Realismus</vt:lpstr>
      <vt:lpstr>4. Realismus</vt:lpstr>
      <vt:lpstr>4. Realismus</vt:lpstr>
      <vt:lpstr>4. Realismus</vt:lpstr>
      <vt:lpstr>4. Realismus</vt:lpstr>
      <vt:lpstr>5. Naturalismus</vt:lpstr>
      <vt:lpstr>5. Naturalismus</vt:lpstr>
      <vt:lpstr>5. Naturalismus</vt:lpstr>
      <vt:lpstr>5. Naturalismus</vt:lpstr>
      <vt:lpstr>6. Proměny poetiky ideálního/kritického realismu a naturalismu</vt:lpstr>
      <vt:lpstr>6. Proměny poetiky ideálního/kritického realismu a naturalismu</vt:lpstr>
      <vt:lpstr>6. Proměny poetiky ideálního/kritického realismu a naturalismu</vt:lpstr>
      <vt:lpstr>6. Proměny poetiky ideálního/kritického realismu a naturalismu</vt:lpstr>
      <vt:lpstr>6. Proměny poetiky ideálního/kritického realismu a naturalismu</vt:lpstr>
      <vt:lpstr>7. České divadlo a drama od šedesátých do devadesátých let 19. století</vt:lpstr>
      <vt:lpstr>7. České divadlo a drama od šedesátých do devadesátých let 19. století</vt:lpstr>
      <vt:lpstr>7. České divadlo a drama od šedesátých do devadesátých let 19. století</vt:lpstr>
      <vt:lpstr>7. České divadlo a drama od šedesátých do devadesátých let 19. století</vt:lpstr>
      <vt:lpstr>7. České divadlo a drama od šedesátých do devadesátých let 19. století</vt:lpstr>
      <vt:lpstr>7. České divadlo a drama od šedesátých do devadesátých let 19. století</vt:lpstr>
      <vt:lpstr>7. České divadlo a drama od šedesátých do devadesátých let 19. století</vt:lpstr>
      <vt:lpstr>8. Česká literární kritika 19. století</vt:lpstr>
      <vt:lpstr>8. Česká literární kritika 19. století</vt:lpstr>
      <vt:lpstr>8. Česká literární kritika 19. století</vt:lpstr>
      <vt:lpstr>8. Česká literární kritika 19. století</vt:lpstr>
      <vt:lpstr>8. Česká literární kritika 19. století</vt:lpstr>
      <vt:lpstr>9. Vertikální stratifikace české literatury 19. století</vt:lpstr>
      <vt:lpstr>9. Vertikální stratifikace české literatury 19. století</vt:lpstr>
      <vt:lpstr>9. Vertikální stratifikace české literatury 19. století</vt:lpstr>
      <vt:lpstr>9. Vertikální stratifikace české literatury 19. století</vt:lpstr>
      <vt:lpstr>9. Vertikální stratifikace české literatury 19. století</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Česká literatura  19. století</dc:title>
  <dc:creator>Uživatel</dc:creator>
  <cp:lastModifiedBy>Marcela</cp:lastModifiedBy>
  <cp:revision>69</cp:revision>
  <dcterms:created xsi:type="dcterms:W3CDTF">2020-07-30T13:19:13Z</dcterms:created>
  <dcterms:modified xsi:type="dcterms:W3CDTF">2020-08-08T15:22:21Z</dcterms:modified>
</cp:coreProperties>
</file>