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1" r:id="rId10"/>
    <p:sldId id="262" r:id="rId11"/>
    <p:sldId id="268" r:id="rId12"/>
    <p:sldId id="270" r:id="rId13"/>
    <p:sldId id="269" r:id="rId14"/>
    <p:sldId id="271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71" d="100"/>
          <a:sy n="71" d="100"/>
        </p:scale>
        <p:origin x="666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Úvodní hodina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hodina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555314"/>
            <a:ext cx="11361600" cy="698497"/>
          </a:xfrm>
        </p:spPr>
        <p:txBody>
          <a:bodyPr/>
          <a:lstStyle/>
          <a:p>
            <a:r>
              <a:rPr lang="cs-CZ" dirty="0"/>
              <a:t>CJJ16 Vývoj </a:t>
            </a:r>
            <a:r>
              <a:rPr lang="cs-CZ" dirty="0" smtClean="0"/>
              <a:t>spisovné </a:t>
            </a:r>
            <a:r>
              <a:rPr lang="cs-CZ" dirty="0"/>
              <a:t>češtiny</a:t>
            </a:r>
          </a:p>
        </p:txBody>
      </p:sp>
    </p:spTree>
    <p:extLst>
      <p:ext uri="{BB962C8B-B14F-4D97-AF65-F5344CB8AC3E}">
        <p14:creationId xmlns:p14="http://schemas.microsoft.com/office/powerpoint/2010/main" val="361993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228600"/>
            <a:ext cx="11896165" cy="833718"/>
          </a:xfrm>
        </p:spPr>
        <p:txBody>
          <a:bodyPr/>
          <a:lstStyle/>
          <a:p>
            <a:r>
              <a:rPr lang="cs-CZ" sz="2500" dirty="0"/>
              <a:t>Velmi obtížné stanovit jazyková kritéria periodizace, neboť se jednotlivé plány vyvíjely chronologicky </a:t>
            </a:r>
            <a:r>
              <a:rPr lang="cs-CZ" sz="2500" dirty="0" smtClean="0"/>
              <a:t>nerovnoměrně – důležité milníky</a:t>
            </a:r>
            <a:endParaRPr lang="cs-CZ" sz="25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51184"/>
              </p:ext>
            </p:extLst>
          </p:nvPr>
        </p:nvGraphicFramePr>
        <p:xfrm>
          <a:off x="161364" y="1465729"/>
          <a:ext cx="11873754" cy="5255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99448">
                  <a:extLst>
                    <a:ext uri="{9D8B030D-6E8A-4147-A177-3AD203B41FA5}">
                      <a16:colId xmlns:a16="http://schemas.microsoft.com/office/drawing/2014/main" val="3726647049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38865791"/>
                    </a:ext>
                  </a:extLst>
                </a:gridCol>
                <a:gridCol w="9411746">
                  <a:extLst>
                    <a:ext uri="{9D8B030D-6E8A-4147-A177-3AD203B41FA5}">
                      <a16:colId xmlns:a16="http://schemas.microsoft.com/office/drawing/2014/main" val="3078622928"/>
                    </a:ext>
                  </a:extLst>
                </a:gridCol>
              </a:tblGrid>
              <a:tr h="380853">
                <a:tc>
                  <a:txBody>
                    <a:bodyPr/>
                    <a:lstStyle/>
                    <a:p>
                      <a:pPr marL="228600" indent="-11430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konec 10. stol.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>
                          <a:effectLst/>
                        </a:rPr>
                        <a:t>období úsvitu češtiny (přechod z praslovanštiny do češtiny),</a:t>
                      </a:r>
                      <a:endParaRPr lang="cs-CZ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1095533"/>
                  </a:ext>
                </a:extLst>
              </a:tr>
              <a:tr h="380853">
                <a:tc>
                  <a:txBody>
                    <a:bodyPr/>
                    <a:lstStyle/>
                    <a:p>
                      <a:pPr marL="228600" indent="-11430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počátek 14. stol.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čeština se definitivně stává jazykem psané </a:t>
                      </a:r>
                      <a:r>
                        <a:rPr lang="cs-CZ" sz="1700" dirty="0" smtClean="0">
                          <a:effectLst/>
                        </a:rPr>
                        <a:t>komunikace,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0070955"/>
                  </a:ext>
                </a:extLst>
              </a:tr>
              <a:tr h="380853">
                <a:tc>
                  <a:txBody>
                    <a:bodyPr/>
                    <a:lstStyle/>
                    <a:p>
                      <a:pPr marL="228600" indent="-11430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počátek 15. stol.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husitská doba, ve které dochází k odstranění řady archaických </a:t>
                      </a:r>
                      <a:r>
                        <a:rPr lang="cs-CZ" sz="1700" dirty="0" smtClean="0">
                          <a:effectLst/>
                        </a:rPr>
                        <a:t>jevů,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4993079"/>
                  </a:ext>
                </a:extLst>
              </a:tr>
              <a:tr h="1142558">
                <a:tc>
                  <a:txBody>
                    <a:bodyPr/>
                    <a:lstStyle/>
                    <a:p>
                      <a:pPr marL="228600" indent="-11430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2. pol. 16. stol.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stabilizace psaného jazyka, zejména v prostředí Jednoty bratrské, vzorem </a:t>
                      </a:r>
                      <a:r>
                        <a:rPr lang="cs-CZ" sz="1700" dirty="0" smtClean="0">
                          <a:effectLst/>
                        </a:rPr>
                        <a:t>jazykové, </a:t>
                      </a:r>
                      <a:r>
                        <a:rPr lang="cs-CZ" sz="1700" dirty="0">
                          <a:effectLst/>
                        </a:rPr>
                        <a:t>správnosti se stává Bible kralická, tato tradice spisovného jazyka se uchovává v </a:t>
                      </a:r>
                      <a:r>
                        <a:rPr lang="cs-CZ" sz="1700" dirty="0" smtClean="0">
                          <a:effectLst/>
                        </a:rPr>
                        <a:t>prostředí, </a:t>
                      </a:r>
                      <a:r>
                        <a:rPr lang="cs-CZ" sz="1700" dirty="0">
                          <a:effectLst/>
                        </a:rPr>
                        <a:t>církevní komunikace až do počátků národního </a:t>
                      </a:r>
                      <a:r>
                        <a:rPr lang="cs-CZ" sz="1700" dirty="0" smtClean="0">
                          <a:effectLst/>
                        </a:rPr>
                        <a:t>obrození,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5322598"/>
                  </a:ext>
                </a:extLst>
              </a:tr>
              <a:tr h="761705">
                <a:tc>
                  <a:txBody>
                    <a:bodyPr/>
                    <a:lstStyle/>
                    <a:p>
                      <a:pPr marL="228600" indent="-11430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přelom 18. a 19. stol.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kodifikace spisovného jazyka, a to na základě v té době archaické normy jazyka památek vysokého stylu konce 16. stol</a:t>
                      </a:r>
                      <a:r>
                        <a:rPr lang="cs-CZ" sz="1700" dirty="0" smtClean="0">
                          <a:effectLst/>
                        </a:rPr>
                        <a:t>.,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3414290"/>
                  </a:ext>
                </a:extLst>
              </a:tr>
              <a:tr h="2103402">
                <a:tc>
                  <a:txBody>
                    <a:bodyPr/>
                    <a:lstStyle/>
                    <a:p>
                      <a:pPr marL="228600" indent="-11430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30. léta 19. stol.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začátek procesu, v jehož rámci čeština proniká do nových funkčních domén anebo se do těchto domén vrací (náročná literární tvorba, divadelní hry, školství, věda, oblast administrativní a právní</a:t>
                      </a:r>
                      <a:r>
                        <a:rPr lang="cs-CZ" sz="1700" dirty="0" smtClean="0">
                          <a:effectLst/>
                        </a:rPr>
                        <a:t>),</a:t>
                      </a:r>
                      <a:endParaRPr lang="cs-CZ" sz="17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rozšiřuje se sociální báze spisovné češtiny – vytváří se česky mluvící </a:t>
                      </a:r>
                      <a:r>
                        <a:rPr lang="cs-CZ" sz="1700" dirty="0" smtClean="0">
                          <a:effectLst/>
                        </a:rPr>
                        <a:t>elita,</a:t>
                      </a:r>
                      <a:endParaRPr lang="cs-CZ" sz="17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</a:rPr>
                        <a:t>počátek spontánního vývoje spisovné </a:t>
                      </a:r>
                      <a:r>
                        <a:rPr lang="cs-CZ" sz="1700" dirty="0" smtClean="0">
                          <a:effectLst/>
                        </a:rPr>
                        <a:t>češtiny.</a:t>
                      </a:r>
                      <a:endParaRPr lang="cs-CZ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3539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53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228600"/>
            <a:ext cx="11739283" cy="645459"/>
          </a:xfrm>
        </p:spPr>
        <p:txBody>
          <a:bodyPr/>
          <a:lstStyle/>
          <a:p>
            <a:r>
              <a:rPr lang="cs-CZ" sz="2500" dirty="0" smtClean="0"/>
              <a:t>Významné práce věnované dějinám češtiny</a:t>
            </a:r>
            <a:endParaRPr lang="cs-CZ" sz="25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5835" y="1102659"/>
            <a:ext cx="11177365" cy="4729341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 smtClean="0"/>
              <a:t>Počátky spjaté s výzkumem literatury – soupisové práce</a:t>
            </a:r>
          </a:p>
          <a:p>
            <a:endParaRPr lang="cs-CZ" sz="2000" dirty="0" smtClean="0"/>
          </a:p>
          <a:p>
            <a:r>
              <a:rPr lang="cs-CZ" sz="2000" dirty="0" smtClean="0"/>
              <a:t>Mikuláš </a:t>
            </a:r>
            <a:r>
              <a:rPr lang="cs-CZ" sz="2000" dirty="0" err="1"/>
              <a:t>Adaukt</a:t>
            </a:r>
            <a:r>
              <a:rPr lang="cs-CZ" sz="2000" dirty="0"/>
              <a:t> </a:t>
            </a:r>
            <a:r>
              <a:rPr lang="cs-CZ" sz="2000" dirty="0" err="1"/>
              <a:t>Voigt</a:t>
            </a:r>
            <a:r>
              <a:rPr lang="cs-CZ" sz="2000" dirty="0"/>
              <a:t>: </a:t>
            </a:r>
            <a:r>
              <a:rPr lang="cs-CZ" sz="2000" i="1" dirty="0" err="1"/>
              <a:t>Effigies</a:t>
            </a:r>
            <a:r>
              <a:rPr lang="cs-CZ" sz="2000" i="1" dirty="0"/>
              <a:t> </a:t>
            </a:r>
            <a:r>
              <a:rPr lang="cs-CZ" sz="2000" i="1" dirty="0" err="1"/>
              <a:t>virorum</a:t>
            </a:r>
            <a:r>
              <a:rPr lang="cs-CZ" sz="2000" i="1" dirty="0"/>
              <a:t> </a:t>
            </a:r>
            <a:r>
              <a:rPr lang="cs-CZ" sz="2000" i="1" dirty="0" err="1"/>
              <a:t>eruditorum</a:t>
            </a:r>
            <a:r>
              <a:rPr lang="cs-CZ" sz="2000" i="1" dirty="0"/>
              <a:t> </a:t>
            </a:r>
            <a:r>
              <a:rPr lang="cs-CZ" sz="2000" i="1" dirty="0" err="1"/>
              <a:t>atque</a:t>
            </a:r>
            <a:r>
              <a:rPr lang="cs-CZ" sz="2000" i="1" dirty="0"/>
              <a:t> </a:t>
            </a:r>
            <a:r>
              <a:rPr lang="cs-CZ" sz="2000" i="1" dirty="0" err="1"/>
              <a:t>artificum</a:t>
            </a:r>
            <a:r>
              <a:rPr lang="cs-CZ" sz="2000" i="1" dirty="0"/>
              <a:t> </a:t>
            </a:r>
            <a:r>
              <a:rPr lang="cs-CZ" sz="2000" i="1" dirty="0" err="1"/>
              <a:t>Bohemiae</a:t>
            </a:r>
            <a:r>
              <a:rPr lang="cs-CZ" sz="2000" i="1" dirty="0"/>
              <a:t> et </a:t>
            </a:r>
            <a:r>
              <a:rPr lang="cs-CZ" sz="2000" i="1" dirty="0" err="1"/>
              <a:t>Moraviae</a:t>
            </a:r>
            <a:r>
              <a:rPr lang="cs-CZ" sz="2000" i="1" dirty="0"/>
              <a:t>…</a:t>
            </a:r>
            <a:r>
              <a:rPr lang="cs-CZ" sz="2000" dirty="0"/>
              <a:t> (1773, 1775)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František </a:t>
            </a:r>
            <a:r>
              <a:rPr lang="cs-CZ" sz="2000" dirty="0" err="1"/>
              <a:t>Faustin</a:t>
            </a:r>
            <a:r>
              <a:rPr lang="cs-CZ" sz="2000" dirty="0"/>
              <a:t> Procházka: </a:t>
            </a:r>
            <a:r>
              <a:rPr lang="cs-CZ" sz="2000" i="1" dirty="0"/>
              <a:t>De </a:t>
            </a:r>
            <a:r>
              <a:rPr lang="cs-CZ" sz="2000" i="1" dirty="0" err="1"/>
              <a:t>saecularibus</a:t>
            </a:r>
            <a:r>
              <a:rPr lang="cs-CZ" sz="2000" i="1" dirty="0"/>
              <a:t> </a:t>
            </a:r>
            <a:r>
              <a:rPr lang="cs-CZ" sz="2000" i="1" dirty="0" err="1"/>
              <a:t>liberalium</a:t>
            </a:r>
            <a:r>
              <a:rPr lang="cs-CZ" sz="2000" i="1" dirty="0"/>
              <a:t> </a:t>
            </a:r>
            <a:r>
              <a:rPr lang="cs-CZ" sz="2000" i="1" dirty="0" err="1"/>
              <a:t>artium</a:t>
            </a:r>
            <a:r>
              <a:rPr lang="cs-CZ" sz="2000" i="1" dirty="0"/>
              <a:t> in Bohemia et Moravia </a:t>
            </a:r>
            <a:r>
              <a:rPr lang="cs-CZ" sz="2000" i="1" dirty="0" err="1"/>
              <a:t>fatis</a:t>
            </a:r>
            <a:r>
              <a:rPr lang="cs-CZ" sz="2000" i="1" dirty="0"/>
              <a:t> </a:t>
            </a:r>
            <a:r>
              <a:rPr lang="cs-CZ" sz="2000" i="1" dirty="0" err="1"/>
              <a:t>commentarius</a:t>
            </a:r>
            <a:r>
              <a:rPr lang="cs-CZ" sz="2000" dirty="0"/>
              <a:t> (1782</a:t>
            </a:r>
            <a:r>
              <a:rPr lang="cs-CZ" sz="2000" dirty="0" smtClean="0"/>
              <a:t>)</a:t>
            </a:r>
          </a:p>
          <a:p>
            <a:endParaRPr lang="cs-CZ" sz="2000" dirty="0"/>
          </a:p>
          <a:p>
            <a:r>
              <a:rPr lang="cs-CZ" sz="2000" dirty="0"/>
              <a:t>Jan Petr </a:t>
            </a:r>
            <a:r>
              <a:rPr lang="cs-CZ" sz="2000" dirty="0" err="1"/>
              <a:t>Cerroni</a:t>
            </a:r>
            <a:r>
              <a:rPr lang="cs-CZ" sz="2000" dirty="0"/>
              <a:t>: </a:t>
            </a:r>
            <a:r>
              <a:rPr lang="cs-CZ" sz="2000" i="1" dirty="0"/>
              <a:t>Bohemia </a:t>
            </a:r>
            <a:r>
              <a:rPr lang="cs-CZ" sz="2000" i="1" dirty="0" err="1"/>
              <a:t>litterata</a:t>
            </a:r>
            <a:r>
              <a:rPr lang="cs-CZ" sz="2000" i="1" dirty="0"/>
              <a:t> </a:t>
            </a:r>
            <a:r>
              <a:rPr lang="cs-CZ" sz="2000" dirty="0"/>
              <a:t>(rkp</a:t>
            </a:r>
            <a:r>
              <a:rPr lang="cs-CZ" sz="2000" dirty="0" smtClean="0"/>
              <a:t>.)</a:t>
            </a:r>
          </a:p>
          <a:p>
            <a:endParaRPr lang="cs-CZ" sz="2000" dirty="0" smtClean="0"/>
          </a:p>
          <a:p>
            <a:r>
              <a:rPr lang="cs-CZ" sz="2000" dirty="0"/>
              <a:t>Václav Maximilián Šimek:</a:t>
            </a:r>
            <a:r>
              <a:rPr lang="cs-CZ" sz="2000" b="1" dirty="0"/>
              <a:t> </a:t>
            </a:r>
            <a:r>
              <a:rPr lang="cs-CZ" sz="2000" i="1" dirty="0" err="1"/>
              <a:t>Handbuch</a:t>
            </a:r>
            <a:r>
              <a:rPr lang="cs-CZ" sz="2000" i="1" dirty="0"/>
              <a:t> </a:t>
            </a:r>
            <a:r>
              <a:rPr lang="cs-CZ" sz="2000" i="1" dirty="0" err="1"/>
              <a:t>für</a:t>
            </a:r>
            <a:r>
              <a:rPr lang="cs-CZ" sz="2000" i="1" dirty="0"/>
              <a:t> </a:t>
            </a:r>
            <a:r>
              <a:rPr lang="cs-CZ" sz="2000" i="1" dirty="0" err="1"/>
              <a:t>einen</a:t>
            </a:r>
            <a:r>
              <a:rPr lang="cs-CZ" sz="2000" i="1" dirty="0"/>
              <a:t> </a:t>
            </a:r>
            <a:r>
              <a:rPr lang="cs-CZ" sz="2000" i="1" dirty="0" err="1"/>
              <a:t>Lehrer</a:t>
            </a:r>
            <a:r>
              <a:rPr lang="cs-CZ" sz="2000" i="1" dirty="0"/>
              <a:t> der </a:t>
            </a:r>
            <a:r>
              <a:rPr lang="cs-CZ" sz="2000" i="1" dirty="0" err="1"/>
              <a:t>böhmischen</a:t>
            </a:r>
            <a:r>
              <a:rPr lang="cs-CZ" sz="2000" i="1" dirty="0"/>
              <a:t> Literatur</a:t>
            </a:r>
            <a:r>
              <a:rPr lang="cs-CZ" sz="2000" dirty="0"/>
              <a:t> (1785)</a:t>
            </a:r>
            <a:r>
              <a:rPr lang="cs-CZ" sz="2000" b="1" dirty="0"/>
              <a:t> 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8432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228600"/>
            <a:ext cx="11739283" cy="645459"/>
          </a:xfrm>
        </p:spPr>
        <p:txBody>
          <a:bodyPr/>
          <a:lstStyle/>
          <a:p>
            <a:r>
              <a:rPr lang="cs-CZ" sz="2500" dirty="0" smtClean="0"/>
              <a:t>Významné práce věnované dějinám češtiny</a:t>
            </a:r>
            <a:endParaRPr lang="cs-CZ" sz="25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5835" y="1102659"/>
            <a:ext cx="11177365" cy="4729341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 smtClean="0"/>
              <a:t>Počátky spjaté s výzkumem literatury – zakladatelská díla</a:t>
            </a:r>
          </a:p>
          <a:p>
            <a:endParaRPr lang="cs-CZ" sz="2000" dirty="0" smtClean="0"/>
          </a:p>
          <a:p>
            <a:r>
              <a:rPr lang="cs-CZ" sz="2000" dirty="0"/>
              <a:t>Josef Dobrovský: </a:t>
            </a:r>
            <a:r>
              <a:rPr lang="cs-CZ" sz="2000" i="1" dirty="0" err="1"/>
              <a:t>Geschichte</a:t>
            </a:r>
            <a:r>
              <a:rPr lang="cs-CZ" sz="2000" i="1" dirty="0"/>
              <a:t> der </a:t>
            </a:r>
            <a:r>
              <a:rPr lang="cs-CZ" sz="2000" i="1" dirty="0" err="1"/>
              <a:t>Böhmischen</a:t>
            </a:r>
            <a:r>
              <a:rPr lang="cs-CZ" sz="2000" i="1" dirty="0"/>
              <a:t> </a:t>
            </a:r>
            <a:r>
              <a:rPr lang="cs-CZ" sz="2000" i="1" dirty="0" err="1"/>
              <a:t>Sprache</a:t>
            </a:r>
            <a:r>
              <a:rPr lang="cs-CZ" sz="2000" i="1" dirty="0"/>
              <a:t> </a:t>
            </a:r>
            <a:r>
              <a:rPr lang="cs-CZ" sz="2000" i="1" dirty="0" err="1"/>
              <a:t>und</a:t>
            </a:r>
            <a:r>
              <a:rPr lang="cs-CZ" sz="2000" i="1" dirty="0"/>
              <a:t> </a:t>
            </a:r>
            <a:r>
              <a:rPr lang="cs-CZ" sz="2000" i="1" dirty="0" err="1"/>
              <a:t>Litteratur</a:t>
            </a:r>
            <a:r>
              <a:rPr lang="cs-CZ" sz="2000" dirty="0"/>
              <a:t> (1792), </a:t>
            </a:r>
            <a:r>
              <a:rPr lang="cs-CZ" sz="2000" i="1" dirty="0" err="1"/>
              <a:t>Geschichte</a:t>
            </a:r>
            <a:r>
              <a:rPr lang="cs-CZ" sz="2000" i="1" dirty="0"/>
              <a:t> der </a:t>
            </a:r>
            <a:r>
              <a:rPr lang="cs-CZ" sz="2000" i="1" dirty="0" err="1"/>
              <a:t>Böhmischen</a:t>
            </a:r>
            <a:r>
              <a:rPr lang="cs-CZ" sz="2000" i="1" dirty="0"/>
              <a:t> </a:t>
            </a:r>
            <a:r>
              <a:rPr lang="cs-CZ" sz="2000" i="1" dirty="0" err="1"/>
              <a:t>Sprache</a:t>
            </a:r>
            <a:r>
              <a:rPr lang="cs-CZ" sz="2000" i="1" dirty="0"/>
              <a:t> </a:t>
            </a:r>
            <a:r>
              <a:rPr lang="cs-CZ" sz="2000" i="1" dirty="0" err="1"/>
              <a:t>und</a:t>
            </a:r>
            <a:r>
              <a:rPr lang="cs-CZ" sz="2000" i="1" dirty="0"/>
              <a:t> </a:t>
            </a:r>
            <a:r>
              <a:rPr lang="cs-CZ" sz="2000" i="1" dirty="0" err="1"/>
              <a:t>ältern</a:t>
            </a:r>
            <a:r>
              <a:rPr lang="cs-CZ" sz="2000" i="1" dirty="0"/>
              <a:t> Literatur</a:t>
            </a:r>
            <a:r>
              <a:rPr lang="cs-CZ" sz="2000" dirty="0"/>
              <a:t> (2. přepracované vydání 1818)</a:t>
            </a:r>
          </a:p>
          <a:p>
            <a:pPr marL="72000" indent="0">
              <a:buNone/>
            </a:pPr>
            <a:r>
              <a:rPr lang="cs-CZ" sz="2000" dirty="0"/>
              <a:t> </a:t>
            </a:r>
          </a:p>
          <a:p>
            <a:r>
              <a:rPr lang="cs-CZ" sz="2000" dirty="0"/>
              <a:t>Josef Jungmann: v </a:t>
            </a:r>
            <a:r>
              <a:rPr lang="cs-CZ" sz="2000" i="1" dirty="0"/>
              <a:t>Historie literatury české </a:t>
            </a:r>
            <a:r>
              <a:rPr lang="cs-CZ" sz="2000" dirty="0"/>
              <a:t>(1825, 2. přepracované vydání 1849)  </a:t>
            </a:r>
          </a:p>
          <a:p>
            <a:endParaRPr lang="cs-CZ" sz="2000" dirty="0" smtClean="0"/>
          </a:p>
          <a:p>
            <a:r>
              <a:rPr lang="cs-CZ" sz="2000" dirty="0" smtClean="0"/>
              <a:t>Alois </a:t>
            </a:r>
            <a:r>
              <a:rPr lang="cs-CZ" sz="2000" dirty="0"/>
              <a:t>Vojtěch Šembera:</a:t>
            </a:r>
            <a:r>
              <a:rPr lang="cs-CZ" sz="2000" i="1" dirty="0"/>
              <a:t> Dějiny řeči a literatury československé </a:t>
            </a:r>
            <a:r>
              <a:rPr lang="cs-CZ" sz="2000" dirty="0"/>
              <a:t>(1. vyd. 1858, poté v dalších vydáních, od 3. vyd. 1868 jiný název </a:t>
            </a:r>
            <a:r>
              <a:rPr lang="cs-CZ" sz="2000" i="1" dirty="0"/>
              <a:t>Dějiny řeči a literatury české</a:t>
            </a:r>
            <a:r>
              <a:rPr lang="cs-CZ" sz="2000" dirty="0"/>
              <a:t>).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9108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228600"/>
            <a:ext cx="11739283" cy="645459"/>
          </a:xfrm>
        </p:spPr>
        <p:txBody>
          <a:bodyPr/>
          <a:lstStyle/>
          <a:p>
            <a:r>
              <a:rPr lang="cs-CZ" sz="2500" dirty="0" smtClean="0"/>
              <a:t>Významné práce věnované dějinám češtiny</a:t>
            </a:r>
            <a:endParaRPr lang="cs-CZ" sz="25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5835" y="1102659"/>
            <a:ext cx="11177365" cy="4729341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 smtClean="0"/>
              <a:t>Čistě jazykovědné práce</a:t>
            </a:r>
          </a:p>
          <a:p>
            <a:endParaRPr lang="cs-CZ" sz="2000" b="1" dirty="0" smtClean="0"/>
          </a:p>
          <a:p>
            <a:r>
              <a:rPr lang="cs-CZ" sz="2000" dirty="0" smtClean="0"/>
              <a:t>Miloš </a:t>
            </a:r>
            <a:r>
              <a:rPr lang="cs-CZ" sz="2000" dirty="0" err="1"/>
              <a:t>Weingart</a:t>
            </a:r>
            <a:r>
              <a:rPr lang="cs-CZ" sz="2000" dirty="0"/>
              <a:t>: </a:t>
            </a:r>
            <a:r>
              <a:rPr lang="cs-CZ" sz="2000" i="1" dirty="0"/>
              <a:t>Vývoj českého jazyka</a:t>
            </a:r>
            <a:r>
              <a:rPr lang="cs-CZ" sz="2000" dirty="0"/>
              <a:t> (1. vyd. 1918, 2. vyd. 1920)</a:t>
            </a:r>
          </a:p>
          <a:p>
            <a:pPr marL="72000" indent="0">
              <a:buNone/>
            </a:pPr>
            <a:r>
              <a:rPr lang="cs-CZ" sz="2000" dirty="0"/>
              <a:t> </a:t>
            </a:r>
          </a:p>
          <a:p>
            <a:r>
              <a:rPr lang="cs-CZ" sz="2000" dirty="0"/>
              <a:t>Václav </a:t>
            </a:r>
            <a:r>
              <a:rPr lang="cs-CZ" sz="2000" dirty="0" err="1"/>
              <a:t>Flajšhans</a:t>
            </a:r>
            <a:r>
              <a:rPr lang="cs-CZ" sz="2000" dirty="0"/>
              <a:t>: </a:t>
            </a:r>
            <a:r>
              <a:rPr lang="cs-CZ" sz="2000" i="1" dirty="0"/>
              <a:t>Náš jazyk mateřský. Dějiny jazyka českého a vývoj spisovné slovenštiny</a:t>
            </a:r>
            <a:r>
              <a:rPr lang="cs-CZ" sz="2000" dirty="0"/>
              <a:t> (1924)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Václav Vondrák: </a:t>
            </a:r>
            <a:r>
              <a:rPr lang="cs-CZ" sz="2000" i="1" dirty="0"/>
              <a:t>Vývoj současného spisovného českého jazyka</a:t>
            </a:r>
            <a:r>
              <a:rPr lang="cs-CZ" sz="2000" dirty="0"/>
              <a:t> (1926) 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051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430305"/>
            <a:ext cx="11739283" cy="645459"/>
          </a:xfrm>
        </p:spPr>
        <p:txBody>
          <a:bodyPr/>
          <a:lstStyle/>
          <a:p>
            <a:r>
              <a:rPr lang="cs-CZ" sz="2500" dirty="0" smtClean="0"/>
              <a:t>Významné práce věnované dějinám češtiny</a:t>
            </a:r>
            <a:endParaRPr lang="cs-CZ" sz="25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5835" y="1398494"/>
            <a:ext cx="11591365" cy="4433506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 smtClean="0"/>
              <a:t>Strukturalismus a </a:t>
            </a:r>
            <a:r>
              <a:rPr lang="cs-CZ" sz="2000" b="1" dirty="0" err="1" smtClean="0"/>
              <a:t>poststrukturalismus</a:t>
            </a:r>
            <a:endParaRPr lang="cs-CZ" sz="2000" b="1" dirty="0" smtClean="0"/>
          </a:p>
          <a:p>
            <a:r>
              <a:rPr lang="cs-CZ" sz="2000" dirty="0" smtClean="0"/>
              <a:t>Bohuslav </a:t>
            </a:r>
            <a:r>
              <a:rPr lang="cs-CZ" sz="2000" dirty="0"/>
              <a:t>Havránek: </a:t>
            </a:r>
            <a:r>
              <a:rPr lang="cs-CZ" sz="2000" i="1" dirty="0"/>
              <a:t>Vývoj spisovného jazyka českého </a:t>
            </a:r>
            <a:r>
              <a:rPr lang="cs-CZ" sz="2000" dirty="0"/>
              <a:t>(1. vyd. 1936, 2. přepracované </a:t>
            </a:r>
            <a:r>
              <a:rPr lang="cs-CZ" sz="2000" dirty="0" smtClean="0"/>
              <a:t>vyd. </a:t>
            </a:r>
            <a:r>
              <a:rPr lang="cs-CZ" sz="2000" dirty="0"/>
              <a:t>1980)</a:t>
            </a:r>
          </a:p>
          <a:p>
            <a:r>
              <a:rPr lang="cs-CZ" sz="2000" dirty="0" smtClean="0"/>
              <a:t>František </a:t>
            </a:r>
            <a:r>
              <a:rPr lang="cs-CZ" sz="2000" dirty="0" err="1"/>
              <a:t>Cuřín</a:t>
            </a:r>
            <a:r>
              <a:rPr lang="cs-CZ" sz="2000" dirty="0"/>
              <a:t>: </a:t>
            </a:r>
            <a:r>
              <a:rPr lang="cs-CZ" sz="2000" i="1" dirty="0"/>
              <a:t>Vývoj spisovné češtiny</a:t>
            </a:r>
            <a:r>
              <a:rPr lang="cs-CZ" sz="2000" dirty="0"/>
              <a:t> (1985)  </a:t>
            </a:r>
          </a:p>
          <a:p>
            <a:r>
              <a:rPr lang="cs-CZ" sz="2000" dirty="0" smtClean="0"/>
              <a:t>Dušan </a:t>
            </a:r>
            <a:r>
              <a:rPr lang="cs-CZ" sz="2000" dirty="0"/>
              <a:t>Šlosar, Radoslav Večerka: </a:t>
            </a:r>
            <a:r>
              <a:rPr lang="cs-CZ" sz="2000" i="1" dirty="0"/>
              <a:t>Spisovný jazyk v dějinách české společnosti </a:t>
            </a:r>
            <a:r>
              <a:rPr lang="cs-CZ" sz="2000" dirty="0"/>
              <a:t>(1. vydání 1979, 2. přepracované vydání společně s Petrem Malčíkem a Janem Dvořákem 2009), </a:t>
            </a:r>
            <a:r>
              <a:rPr lang="cs-CZ" sz="2000" i="1" dirty="0"/>
              <a:t>Encyklopedický slovník češtiny </a:t>
            </a:r>
            <a:r>
              <a:rPr lang="cs-CZ" sz="2000" dirty="0"/>
              <a:t>(2002), </a:t>
            </a:r>
            <a:r>
              <a:rPr lang="cs-CZ" sz="2000" i="1" dirty="0"/>
              <a:t>Nový encyklopedický slovník češtiny </a:t>
            </a:r>
            <a:r>
              <a:rPr lang="cs-CZ" sz="2000" dirty="0"/>
              <a:t>(společně s J. </a:t>
            </a:r>
            <a:r>
              <a:rPr lang="cs-CZ" sz="2000" dirty="0" err="1"/>
              <a:t>Pleskalovou</a:t>
            </a:r>
            <a:r>
              <a:rPr lang="cs-CZ" sz="2000" dirty="0"/>
              <a:t>, P. Koskem 2017)</a:t>
            </a:r>
          </a:p>
          <a:p>
            <a:r>
              <a:rPr lang="cs-CZ" sz="2000" dirty="0" smtClean="0"/>
              <a:t>Josef </a:t>
            </a:r>
            <a:r>
              <a:rPr lang="cs-CZ" sz="2000" dirty="0"/>
              <a:t>Vintr: </a:t>
            </a:r>
            <a:r>
              <a:rPr lang="cs-CZ" sz="2000" i="1" dirty="0" err="1"/>
              <a:t>Das</a:t>
            </a:r>
            <a:r>
              <a:rPr lang="cs-CZ" sz="2000" i="1" dirty="0"/>
              <a:t> </a:t>
            </a:r>
            <a:r>
              <a:rPr lang="cs-CZ" sz="2000" i="1" dirty="0" err="1"/>
              <a:t>Tschechische</a:t>
            </a:r>
            <a:r>
              <a:rPr lang="cs-CZ" sz="2000" dirty="0"/>
              <a:t> (2001</a:t>
            </a:r>
            <a:r>
              <a:rPr lang="cs-CZ" sz="2000" dirty="0" smtClean="0"/>
              <a:t>)</a:t>
            </a:r>
            <a:endParaRPr lang="cs-CZ" sz="2000" dirty="0"/>
          </a:p>
          <a:p>
            <a:r>
              <a:rPr lang="cs-CZ" sz="2000" dirty="0"/>
              <a:t>Robert </a:t>
            </a:r>
            <a:r>
              <a:rPr lang="cs-CZ" sz="2000" dirty="0" err="1"/>
              <a:t>Dittmann</a:t>
            </a:r>
            <a:r>
              <a:rPr lang="cs-CZ" sz="2000" dirty="0"/>
              <a:t>, Oldřich Uličný: </a:t>
            </a:r>
            <a:r>
              <a:rPr lang="cs-CZ" sz="2000" i="1" dirty="0"/>
              <a:t>Čeština a dějiny </a:t>
            </a:r>
            <a:r>
              <a:rPr lang="cs-CZ" sz="2000" dirty="0"/>
              <a:t>(2013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9937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4" y="-107576"/>
            <a:ext cx="11134164" cy="470647"/>
          </a:xfrm>
        </p:spPr>
        <p:txBody>
          <a:bodyPr/>
          <a:lstStyle/>
          <a:p>
            <a:r>
              <a:rPr lang="cs-CZ" sz="1500" dirty="0" smtClean="0"/>
              <a:t>Seznam literatury</a:t>
            </a:r>
            <a:endParaRPr lang="cs-CZ" sz="15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9282" y="363071"/>
            <a:ext cx="11779624" cy="5540188"/>
          </a:xfrm>
        </p:spPr>
        <p:txBody>
          <a:bodyPr/>
          <a:lstStyle/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Berger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Tschechisch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Slovakisch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Roelcke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Variationstypologie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sprachtypologisches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Handbuch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europäischen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2003, 636‒656.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Cuřín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Vývoj českého jazyka a dialektologie, 1964.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Cuřín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Vývoj spisovné češtiny, 1985.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Čenský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K dějinám řeči a literatury české v XVIII. století. Osvěta, 1876, 81–98, 251–267.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Dobrovský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Geschichte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Böhmischen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Litteratur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1792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[…] </a:t>
            </a: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Sprache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ältern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Literatur, 1818.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Daneš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a kol. Český jazyk na přelomu tisíciletí, 1997.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Dittmann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&amp; O. Uličný.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Čeština a dějiny. Studie k moderní mluvnici češtiny 3, 2013.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Flajšhans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 Nejstarší památky jazyka i písemnictví českého, 1903.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Flajšhans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 Náš jazyk mateřský, 1924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Gebauer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Historická mluvnice jazyka 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českého 1. 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Hláskosloví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1894.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Gebauer, J. Historická mluvnice jazyka českého 3. I. Tvarosloví. Skloňovaní. 1896.</a:t>
            </a:r>
            <a:endParaRPr lang="cs-CZ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Gebauer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Historická mluvnice jazyka českého 3. 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Tvarosloví. 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Časovaní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1898.</a:t>
            </a: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Gebauer, J. Historická mluvnice jazyka českého 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VI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Skladba (F. Trávníček </a:t>
            </a: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1898.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Hádek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 K periodizaci vývoje českého spisovného jazyka. Acta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Universitatis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Palackianae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Olomucensis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Philologica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40, 1977, 155–160.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Havránek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Předpoklady strukturních dějin spisovné češtiny.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1935, 189–190.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Havránek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Vývoj spisovného jazyka českého. In Československá vlastivěda II, Spisovný jazyk český a slovenský, 1936, 1–144.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Havránek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Vývoj českého spisovného jazyka, 1980.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Hujer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O. Vývoj jazyka československého. In Československá vlastivěda III – Jazyk, 1934, 1‒83.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Hujer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O. Úvod do dějin českého jazyka, 1946.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Jungmann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Historie literatury české aneb Soustavný přehled spisů českých s krátkou historií národu, osvícení a jazyka, 1825.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Karlík, P. &amp; J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Pleskalová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Knop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Spisovná čeština ve Slezsku v 16. století, 1965.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Knop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&amp; A.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Lamprecht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ad. Dějiny českého jazyka ve Slezsku a na Ostravsku, 1967.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Komárek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Dejiny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spisovnej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češtiny. In Pauliny, E. ad.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Čeština. Vysokoškolská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učebnica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1972, 147‒211.</a:t>
            </a:r>
          </a:p>
          <a:p>
            <a:pPr marL="363538" indent="-363538">
              <a:lnSpc>
                <a:spcPct val="100000"/>
              </a:lnSpc>
              <a:buNone/>
            </a:pP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363538">
              <a:lnSpc>
                <a:spcPct val="100000"/>
              </a:lnSpc>
              <a:buNone/>
            </a:pP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363538">
              <a:lnSpc>
                <a:spcPct val="100000"/>
              </a:lnSpc>
              <a:buNone/>
            </a:pP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33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4" y="-107576"/>
            <a:ext cx="11134164" cy="470647"/>
          </a:xfrm>
        </p:spPr>
        <p:txBody>
          <a:bodyPr/>
          <a:lstStyle/>
          <a:p>
            <a:r>
              <a:rPr lang="cs-CZ" sz="1500" dirty="0" smtClean="0"/>
              <a:t>Seznam literatury</a:t>
            </a:r>
            <a:endParaRPr lang="cs-CZ" sz="15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9282" y="363071"/>
            <a:ext cx="11779624" cy="5540188"/>
          </a:xfrm>
        </p:spPr>
        <p:txBody>
          <a:bodyPr/>
          <a:lstStyle/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Koupil, O. Cesty k dějinám češtiny. LF 130, 2007, 144‒147.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Křístek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 Kritéria periodizace českého jazykového vývoje.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37, 1976, 177–183.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Kudrnovský, A. Zevní dějiny českého jazyka až po dobu Husovu. Program reál.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 Smíchově, 1909/1910, 3‒19.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Malicki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Periodizační body dějin jazyků ve Slezsku (středověk a raný novověk). In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Gawrecki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K periodizaci dějin Slezska, 2008, 123‒137.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Malý, J. B. Stručný přehled osudů jazyka českého. ČČM 20, 1846, 149–162.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Mann, S. E. Czech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Historical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1977.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Marvan, J. Cesty ke spisovné češtině – prvních tisíc let (800–1800): malý průvodce dějinami české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lingvoekologie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Marvan, J. Jazyk – jeho český příběh prvních tisíc let 800–1800. Malý průvodce dějinami české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lingvoekologie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Newerkla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M.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Sprachkontakte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Deutsch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Tschechisch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Slowakisch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Wörterbuch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deutschen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Lehnwörter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Tschechischen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Slowakischen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historische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Entwicklung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Beleglage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bisherige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Deutungen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2011.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J. V. O vývoji českého jazyka spisovného. Program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 Praze, Spálená ul., 1886, 3‒25.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Pleskalová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Stará čeština pro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nefilology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2001.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Pleskalová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Vývoj spisovné češtiny. In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Pleskalová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&amp; M. Krčmová ad.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Kapitoly z dějin české jazykovědné bohemistiky, 2007, 473‒498.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Porák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Humanistická čeština. Hláskosloví a pravopis, 1983.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Porák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Práce z dějin slavistiky X. Starší české, slovenské a slovanské mluvnice, 1985.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Šafářík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J. Počátkové staročeské mluvnice, 1845.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Šembera, A. V. Dějiny řeči a literatury československé. (...) Věk starší, 1858, 1859, 1868. 1878.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Šlosar, D. &amp; R. Večerka. Spisovný jazyk v dějinách české společnosti, 1979.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Šlosar, D. &amp; R. Večerka ad. Spisovný jazyk v dějinách české společnosti, 2009.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Trávníček, F. Příspěvky k dějinám českého jazyka, 1927.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Tyl, Z. O práci na staročeském slovníku. In Havránek, B.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Staročeský slovník: úvodní stati, soupis pramenů a zkratek, 1968, 9‒15.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Vintr, J.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Tschechische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Hauptzüge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seiner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Sprachstruktur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Gegenwart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Geschichte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Vintr, J.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älteren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tschechischen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Grammatographie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2008.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Vykypělová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Wege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zum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Neutschechischen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2013.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Weingart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Vývoj českého jazyka, 1918.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Zikánová, Š. Postavení slovesného přísudku ve starší češtině (1500–1620), 2009.</a:t>
            </a:r>
          </a:p>
        </p:txBody>
      </p:sp>
    </p:spTree>
    <p:extLst>
      <p:ext uri="{BB962C8B-B14F-4D97-AF65-F5344CB8AC3E}">
        <p14:creationId xmlns:p14="http://schemas.microsoft.com/office/powerpoint/2010/main" val="85830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860609"/>
            <a:ext cx="11059200" cy="431990"/>
          </a:xfrm>
        </p:spPr>
        <p:txBody>
          <a:bodyPr/>
          <a:lstStyle/>
          <a:p>
            <a:r>
              <a:rPr lang="cs-CZ" dirty="0"/>
              <a:t>CJJ16 Vývoj spis. </a:t>
            </a:r>
            <a:r>
              <a:rPr lang="cs-CZ" dirty="0" smtClean="0"/>
              <a:t>češtiny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613647"/>
            <a:ext cx="11777999" cy="4114800"/>
          </a:xfrm>
        </p:spPr>
        <p:txBody>
          <a:bodyPr/>
          <a:lstStyle/>
          <a:p>
            <a:pPr marL="72000" indent="0">
              <a:lnSpc>
                <a:spcPct val="120000"/>
              </a:lnSpc>
              <a:buNone/>
            </a:pPr>
            <a:r>
              <a:rPr lang="cs-CZ" sz="2000" dirty="0" smtClean="0"/>
              <a:t>Cíle</a:t>
            </a:r>
          </a:p>
          <a:p>
            <a:pPr marL="72000" indent="0">
              <a:lnSpc>
                <a:spcPct val="120000"/>
              </a:lnSpc>
              <a:buNone/>
            </a:pPr>
            <a:r>
              <a:rPr lang="cs-CZ" sz="2000" i="1" dirty="0"/>
              <a:t>Přednáška pojednává o vývoji spisovného jazyka nikoli jako abstraktního systému, ale o charakteristických rysech českých textů z různých vývojových období, a to od 9. stol. (počínaje staroslověnštinou na Moravě a poté v Čechách až do počátku 3. tisíciletí). Cíle kurzu: získat </a:t>
            </a:r>
            <a:r>
              <a:rPr lang="cs-CZ" sz="2000" i="1" dirty="0" smtClean="0"/>
              <a:t>komplexní </a:t>
            </a:r>
            <a:r>
              <a:rPr lang="cs-CZ" sz="2000" i="1" dirty="0"/>
              <a:t>obraz o tisíciletém vývoji češtiny (včetně její grafiky</a:t>
            </a:r>
            <a:r>
              <a:rPr lang="cs-CZ" sz="2000" i="1" dirty="0" smtClean="0"/>
              <a:t>).</a:t>
            </a:r>
          </a:p>
          <a:p>
            <a:pPr marL="72000" indent="0">
              <a:lnSpc>
                <a:spcPct val="120000"/>
              </a:lnSpc>
              <a:buNone/>
            </a:pPr>
            <a:endParaRPr lang="cs-CZ" sz="2000" dirty="0" smtClean="0"/>
          </a:p>
          <a:p>
            <a:pPr marL="72000" indent="0">
              <a:lnSpc>
                <a:spcPct val="120000"/>
              </a:lnSpc>
              <a:buNone/>
            </a:pPr>
            <a:r>
              <a:rPr lang="cs-CZ" sz="2000" dirty="0" smtClean="0"/>
              <a:t>Výstupy </a:t>
            </a:r>
            <a:r>
              <a:rPr lang="cs-CZ" sz="2000" dirty="0"/>
              <a:t>z </a:t>
            </a:r>
            <a:r>
              <a:rPr lang="cs-CZ" sz="2000" dirty="0" smtClean="0"/>
              <a:t>učení </a:t>
            </a:r>
          </a:p>
          <a:p>
            <a:pPr marL="72000" indent="0">
              <a:lnSpc>
                <a:spcPct val="120000"/>
              </a:lnSpc>
              <a:buNone/>
            </a:pPr>
            <a:r>
              <a:rPr lang="cs-CZ" sz="2000" i="1" dirty="0" smtClean="0"/>
              <a:t>Student </a:t>
            </a:r>
            <a:r>
              <a:rPr lang="cs-CZ" sz="2000" i="1" dirty="0"/>
              <a:t>bude po absolvování předmětu schopen:</a:t>
            </a:r>
          </a:p>
          <a:p>
            <a:pPr marL="538163" indent="-174625">
              <a:lnSpc>
                <a:spcPct val="120000"/>
              </a:lnSpc>
            </a:pPr>
            <a:r>
              <a:rPr lang="cs-CZ" sz="2000" i="1" dirty="0" smtClean="0"/>
              <a:t>identifikovat </a:t>
            </a:r>
            <a:r>
              <a:rPr lang="cs-CZ" sz="2000" i="1" dirty="0"/>
              <a:t>a shrnout důležité rysy hlavních period historie češtiny,</a:t>
            </a:r>
          </a:p>
          <a:p>
            <a:pPr marL="538163" indent="-174625">
              <a:lnSpc>
                <a:spcPct val="120000"/>
              </a:lnSpc>
            </a:pPr>
            <a:r>
              <a:rPr lang="cs-CZ" sz="2000" i="1" dirty="0" smtClean="0"/>
              <a:t>popsat </a:t>
            </a:r>
            <a:r>
              <a:rPr lang="cs-CZ" sz="2000" i="1" dirty="0"/>
              <a:t>stylové a funkční rozpětí psané (spisovné) češtiny v jejích jednotlivých vývojových fázích,</a:t>
            </a:r>
          </a:p>
          <a:p>
            <a:pPr marL="538163" indent="-174625">
              <a:lnSpc>
                <a:spcPct val="120000"/>
              </a:lnSpc>
            </a:pPr>
            <a:r>
              <a:rPr lang="cs-CZ" sz="2000" i="1" dirty="0" smtClean="0"/>
              <a:t>vyložit </a:t>
            </a:r>
            <a:r>
              <a:rPr lang="cs-CZ" sz="2000" i="1" dirty="0"/>
              <a:t>okolnosti vzniku novodobé spisovné češtiny,</a:t>
            </a:r>
          </a:p>
          <a:p>
            <a:pPr marL="538163" indent="-174625">
              <a:lnSpc>
                <a:spcPct val="120000"/>
              </a:lnSpc>
            </a:pPr>
            <a:r>
              <a:rPr lang="cs-CZ" sz="2000" i="1" dirty="0" smtClean="0"/>
              <a:t>určit </a:t>
            </a:r>
            <a:r>
              <a:rPr lang="cs-CZ" sz="2000" i="1" dirty="0"/>
              <a:t>a popsat vývojové trendy utvářející současnou spisovnou češtinu.</a:t>
            </a:r>
          </a:p>
        </p:txBody>
      </p:sp>
    </p:spTree>
    <p:extLst>
      <p:ext uri="{BB962C8B-B14F-4D97-AF65-F5344CB8AC3E}">
        <p14:creationId xmlns:p14="http://schemas.microsoft.com/office/powerpoint/2010/main" val="271515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820267"/>
            <a:ext cx="11005412" cy="499225"/>
          </a:xfrm>
        </p:spPr>
        <p:txBody>
          <a:bodyPr/>
          <a:lstStyle/>
          <a:p>
            <a:r>
              <a:rPr lang="cs-CZ" dirty="0"/>
              <a:t>CJJ16 Vývoj spis. češtiny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775012"/>
            <a:ext cx="11112988" cy="4056988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 smtClean="0"/>
              <a:t>Osnova</a:t>
            </a:r>
          </a:p>
          <a:p>
            <a:pPr marL="72000" indent="0">
              <a:lnSpc>
                <a:spcPct val="114000"/>
              </a:lnSpc>
              <a:buNone/>
            </a:pPr>
            <a:r>
              <a:rPr lang="cs-CZ" sz="2000" dirty="0" smtClean="0"/>
              <a:t>        </a:t>
            </a:r>
            <a:r>
              <a:rPr lang="cs-CZ" sz="2000" dirty="0"/>
              <a:t>1. První spisovné jazyky na našem území.</a:t>
            </a:r>
          </a:p>
          <a:p>
            <a:pPr marL="72000" indent="0">
              <a:lnSpc>
                <a:spcPct val="114000"/>
              </a:lnSpc>
              <a:buNone/>
            </a:pPr>
            <a:r>
              <a:rPr lang="cs-CZ" sz="2000" dirty="0"/>
              <a:t>        2. Vývojová období češtiny.</a:t>
            </a:r>
          </a:p>
          <a:p>
            <a:pPr marL="72000" indent="0">
              <a:lnSpc>
                <a:spcPct val="114000"/>
              </a:lnSpc>
              <a:buNone/>
            </a:pPr>
            <a:r>
              <a:rPr lang="cs-CZ" sz="2000" dirty="0"/>
              <a:t>        3. Přípravné období 12.–13. století.</a:t>
            </a:r>
          </a:p>
          <a:p>
            <a:pPr marL="72000" indent="0">
              <a:lnSpc>
                <a:spcPct val="114000"/>
              </a:lnSpc>
              <a:buNone/>
            </a:pPr>
            <a:r>
              <a:rPr lang="cs-CZ" sz="2000" dirty="0"/>
              <a:t>        4. Období 14. století.</a:t>
            </a:r>
          </a:p>
          <a:p>
            <a:pPr marL="72000" indent="0">
              <a:lnSpc>
                <a:spcPct val="114000"/>
              </a:lnSpc>
              <a:buNone/>
            </a:pPr>
            <a:r>
              <a:rPr lang="cs-CZ" sz="2000" dirty="0"/>
              <a:t>        5. Doba husitská.</a:t>
            </a:r>
          </a:p>
          <a:p>
            <a:pPr marL="72000" indent="0">
              <a:lnSpc>
                <a:spcPct val="114000"/>
              </a:lnSpc>
              <a:buNone/>
            </a:pPr>
            <a:r>
              <a:rPr lang="cs-CZ" sz="2000" dirty="0"/>
              <a:t>        6. Období humanistické.</a:t>
            </a:r>
          </a:p>
          <a:p>
            <a:pPr marL="72000" indent="0">
              <a:lnSpc>
                <a:spcPct val="114000"/>
              </a:lnSpc>
              <a:buNone/>
            </a:pPr>
            <a:r>
              <a:rPr lang="cs-CZ" sz="2000" dirty="0"/>
              <a:t>        7. Období barokní.</a:t>
            </a:r>
          </a:p>
          <a:p>
            <a:pPr marL="72000" indent="0">
              <a:lnSpc>
                <a:spcPct val="114000"/>
              </a:lnSpc>
              <a:buNone/>
            </a:pPr>
            <a:r>
              <a:rPr lang="cs-CZ" sz="2000" dirty="0"/>
              <a:t>        8. Národní obrození.</a:t>
            </a:r>
          </a:p>
          <a:p>
            <a:pPr marL="72000" indent="0">
              <a:lnSpc>
                <a:spcPct val="114000"/>
              </a:lnSpc>
              <a:buNone/>
            </a:pPr>
            <a:r>
              <a:rPr lang="cs-CZ" sz="2000" dirty="0"/>
              <a:t>        9. Období druhé poloviny 19. stol.</a:t>
            </a:r>
          </a:p>
          <a:p>
            <a:pPr marL="72000" indent="0">
              <a:lnSpc>
                <a:spcPct val="114000"/>
              </a:lnSpc>
              <a:buNone/>
            </a:pPr>
            <a:r>
              <a:rPr lang="cs-CZ" sz="2000" dirty="0"/>
              <a:t>        10. Období 20. století a počátek 21. století.</a:t>
            </a:r>
          </a:p>
        </p:txBody>
      </p:sp>
    </p:spTree>
    <p:extLst>
      <p:ext uri="{BB962C8B-B14F-4D97-AF65-F5344CB8AC3E}">
        <p14:creationId xmlns:p14="http://schemas.microsoft.com/office/powerpoint/2010/main" val="254862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– zkouška, metody hodnocení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000" dirty="0"/>
              <a:t>Při zkoušce má posluchač prokázat schopnost celostního chápání vývoje spisovného jazyka v různých jeho aspektech, tzn. vědomí kontinuity a vzájemné souvislosti jeho charakteristických rysů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 zkouška probíhá ústní formou.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6871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Dvojí pojetí jazykové minulosti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272401"/>
              </p:ext>
            </p:extLst>
          </p:nvPr>
        </p:nvGraphicFramePr>
        <p:xfrm>
          <a:off x="720725" y="2136026"/>
          <a:ext cx="10752138" cy="329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5204">
                  <a:extLst>
                    <a:ext uri="{9D8B030D-6E8A-4147-A177-3AD203B41FA5}">
                      <a16:colId xmlns:a16="http://schemas.microsoft.com/office/drawing/2014/main" val="613189247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96153554"/>
                    </a:ext>
                  </a:extLst>
                </a:gridCol>
                <a:gridCol w="5435134">
                  <a:extLst>
                    <a:ext uri="{9D8B030D-6E8A-4147-A177-3AD203B41FA5}">
                      <a16:colId xmlns:a16="http://schemas.microsoft.com/office/drawing/2014/main" val="706890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effectLst/>
                        </a:rPr>
                        <a:t>vývoj jazykového systému</a:t>
                      </a:r>
                      <a:r>
                        <a:rPr lang="cs-CZ" sz="1800" kern="1200" dirty="0" smtClean="0">
                          <a:effectLst/>
                        </a:rPr>
                        <a:t> (zvuková stavba, gramatika, slovní zásoba), někdy také vnitřní vývoj</a:t>
                      </a:r>
                      <a:r>
                        <a:rPr lang="cs-CZ" sz="1800" kern="1200" baseline="0" dirty="0" smtClean="0">
                          <a:effectLst/>
                        </a:rPr>
                        <a:t> jazyka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0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cap="all" dirty="0" smtClean="0">
                          <a:effectLst/>
                        </a:rPr>
                        <a:t>Diachronie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942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effectLst/>
                        </a:rPr>
                        <a:t>dějiny jazyka </a:t>
                      </a:r>
                      <a:r>
                        <a:rPr lang="cs-CZ" sz="1800" kern="1200" dirty="0" smtClean="0">
                          <a:effectLst/>
                        </a:rPr>
                        <a:t>(funkční rozšíření jazyka, sociální rozšíření jazyka, kontakt s jinými jazyky, kulturní faktory užití jazyka), někdy také vnější</a:t>
                      </a:r>
                      <a:r>
                        <a:rPr lang="cs-CZ" sz="1800" kern="1200" baseline="0" dirty="0" smtClean="0">
                          <a:effectLst/>
                        </a:rPr>
                        <a:t> vývoj jazyka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731822"/>
                  </a:ext>
                </a:extLst>
              </a:tr>
            </a:tbl>
          </a:graphicData>
        </a:graphic>
      </p:graphicFrame>
      <p:cxnSp>
        <p:nvCxnSpPr>
          <p:cNvPr id="8" name="Přímá spojnice se šipkou 7"/>
          <p:cNvCxnSpPr/>
          <p:nvPr/>
        </p:nvCxnSpPr>
        <p:spPr bwMode="auto">
          <a:xfrm flipV="1">
            <a:off x="3186953" y="2420469"/>
            <a:ext cx="2662518" cy="10219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se šipkou 9"/>
          <p:cNvCxnSpPr/>
          <p:nvPr/>
        </p:nvCxnSpPr>
        <p:spPr bwMode="auto">
          <a:xfrm>
            <a:off x="3200400" y="3536577"/>
            <a:ext cx="2649071" cy="11429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4423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našem pojetí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945409"/>
              </p:ext>
            </p:extLst>
          </p:nvPr>
        </p:nvGraphicFramePr>
        <p:xfrm>
          <a:off x="720725" y="2136026"/>
          <a:ext cx="10752138" cy="4119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5204">
                  <a:extLst>
                    <a:ext uri="{9D8B030D-6E8A-4147-A177-3AD203B41FA5}">
                      <a16:colId xmlns:a16="http://schemas.microsoft.com/office/drawing/2014/main" val="613189247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96153554"/>
                    </a:ext>
                  </a:extLst>
                </a:gridCol>
                <a:gridCol w="5435134">
                  <a:extLst>
                    <a:ext uri="{9D8B030D-6E8A-4147-A177-3AD203B41FA5}">
                      <a16:colId xmlns:a16="http://schemas.microsoft.com/office/drawing/2014/main" val="706890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0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cap="all" dirty="0" smtClean="0">
                          <a:effectLst/>
                        </a:rPr>
                        <a:t>Diachronie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=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effectLst/>
                        </a:rPr>
                        <a:t>dějiny jazyka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kern="1200" dirty="0" smtClean="0">
                          <a:effectLst/>
                        </a:rPr>
                        <a:t>funkční rozšíření jazyka,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kern="1200" dirty="0" smtClean="0">
                          <a:effectLst/>
                        </a:rPr>
                        <a:t>sociální rozšíření jazyka,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kern="1200" dirty="0" smtClean="0">
                          <a:effectLst/>
                        </a:rPr>
                        <a:t>vývoj stylově příznakových jazykových prostředků,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kern="1200" dirty="0" smtClean="0">
                          <a:effectLst/>
                        </a:rPr>
                        <a:t>vývoj slovní zásoby,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kern="1200" dirty="0" smtClean="0">
                          <a:effectLst/>
                        </a:rPr>
                        <a:t>kontakt s jinými jazyky,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kern="1200" dirty="0" smtClean="0">
                          <a:effectLst/>
                        </a:rPr>
                        <a:t>vývoj odborných zájmů a kultivační</a:t>
                      </a:r>
                      <a:r>
                        <a:rPr lang="cs-CZ" sz="1800" kern="1200" baseline="0" dirty="0" smtClean="0">
                          <a:effectLst/>
                        </a:rPr>
                        <a:t> péče o jazyk,</a:t>
                      </a:r>
                      <a:endParaRPr lang="cs-CZ" sz="1800" kern="1200" dirty="0" smtClean="0">
                        <a:effectLst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kern="1200" dirty="0" smtClean="0">
                          <a:effectLst/>
                        </a:rPr>
                        <a:t>kulturní faktory užití jazyka.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dirty="0" smtClean="0"/>
                    </a:p>
                    <a:p>
                      <a:endParaRPr 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942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731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64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87106" y="215155"/>
            <a:ext cx="11059200" cy="553011"/>
          </a:xfrm>
        </p:spPr>
        <p:txBody>
          <a:bodyPr/>
          <a:lstStyle/>
          <a:p>
            <a:r>
              <a:rPr lang="cs-CZ" dirty="0" smtClean="0"/>
              <a:t>Fenomén spisovné češtiny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87106" y="1021976"/>
            <a:ext cx="11086094" cy="4810024"/>
          </a:xfrm>
        </p:spPr>
        <p:txBody>
          <a:bodyPr/>
          <a:lstStyle/>
          <a:p>
            <a:r>
              <a:rPr lang="cs-CZ" sz="2000" dirty="0" smtClean="0"/>
              <a:t>zavedený v tradici výkladu vývoje češtiny (Havránek 1936, Šlosar &amp; Večerka ad. 2009),</a:t>
            </a:r>
          </a:p>
          <a:p>
            <a:endParaRPr lang="cs-CZ" sz="2000" dirty="0" smtClean="0"/>
          </a:p>
          <a:p>
            <a:r>
              <a:rPr lang="cs-CZ" sz="2000" dirty="0" smtClean="0"/>
              <a:t>z lingvistického hlediska jde o ahistorický termín, protože spisovný jazyk je fenoménem moderní doby:  </a:t>
            </a:r>
          </a:p>
          <a:p>
            <a:pPr marL="712788" indent="0">
              <a:lnSpc>
                <a:spcPct val="100000"/>
              </a:lnSpc>
              <a:buNone/>
            </a:pPr>
            <a:endParaRPr lang="cs-CZ" sz="1800" dirty="0" smtClean="0"/>
          </a:p>
          <a:p>
            <a:pPr marL="712788" indent="0">
              <a:lnSpc>
                <a:spcPct val="100000"/>
              </a:lnSpc>
              <a:buNone/>
            </a:pPr>
            <a:r>
              <a:rPr lang="cs-CZ" sz="1800" dirty="0" smtClean="0"/>
              <a:t>Systém </a:t>
            </a:r>
            <a:r>
              <a:rPr lang="cs-CZ" sz="1800" dirty="0"/>
              <a:t>jazykových prostředků, které jsou celonárodně užívány především v psané formě a v oficiálních projevech mluvených. </a:t>
            </a:r>
            <a:r>
              <a:rPr lang="cs-CZ" sz="1800" dirty="0" err="1"/>
              <a:t>S.č</a:t>
            </a:r>
            <a:r>
              <a:rPr lang="cs-CZ" sz="1800" dirty="0"/>
              <a:t>. je </a:t>
            </a:r>
            <a:r>
              <a:rPr lang="cs-CZ" sz="1800" u="sng" dirty="0"/>
              <a:t>centrálním</a:t>
            </a:r>
            <a:r>
              <a:rPr lang="cs-CZ" sz="1800" dirty="0"/>
              <a:t>, a to </a:t>
            </a:r>
            <a:r>
              <a:rPr lang="cs-CZ" sz="1800" u="sng" dirty="0"/>
              <a:t>regulovaným</a:t>
            </a:r>
            <a:r>
              <a:rPr lang="cs-CZ" sz="1800" dirty="0"/>
              <a:t> útvarem národního jazyka (viz ↗národní jazyk, ↗regulace jazyka), kulturní varietou s vyšší sociální prestiží; plní i funkci integrační, národně reprezentativní a kulturotvornou. Je </a:t>
            </a:r>
            <a:r>
              <a:rPr lang="cs-CZ" sz="1800" u="sng" dirty="0"/>
              <a:t>kodifikována v mluvnicích, slovnících, pravidlech pravopisu a výslovnosti</a:t>
            </a:r>
            <a:r>
              <a:rPr lang="cs-CZ" sz="1800" dirty="0"/>
              <a:t> (viz ↗kodifikace). Současný koncept </a:t>
            </a:r>
            <a:r>
              <a:rPr lang="cs-CZ" sz="1800" dirty="0" err="1"/>
              <a:t>s.č</a:t>
            </a:r>
            <a:r>
              <a:rPr lang="cs-CZ" sz="1800" dirty="0"/>
              <a:t>. vychází z funkčně strukturní ↗teorie spisovného jazyka; v č. lingvistice byl dlouhodobě propracováván. (O </a:t>
            </a:r>
            <a:r>
              <a:rPr lang="cs-CZ" sz="1800" dirty="0" err="1"/>
              <a:t>předstrukturalistickém</a:t>
            </a:r>
            <a:r>
              <a:rPr lang="cs-CZ" sz="1800" dirty="0"/>
              <a:t> pojetí spisovnosti viz např. </a:t>
            </a:r>
            <a:r>
              <a:rPr lang="cs-CZ" sz="1800" dirty="0" smtClean="0"/>
              <a:t>Svobodová </a:t>
            </a:r>
            <a:r>
              <a:rPr lang="cs-CZ" sz="1800" dirty="0"/>
              <a:t>&amp; Adámková ad., 2011</a:t>
            </a:r>
            <a:r>
              <a:rPr lang="cs-CZ" sz="1800" dirty="0" smtClean="0"/>
              <a:t>.) </a:t>
            </a:r>
          </a:p>
          <a:p>
            <a:pPr marL="712788" indent="0">
              <a:lnSpc>
                <a:spcPct val="100000"/>
              </a:lnSpc>
              <a:buNone/>
            </a:pPr>
            <a:r>
              <a:rPr lang="cs-CZ" sz="1800" i="1" dirty="0" smtClean="0"/>
              <a:t>Nový encyklopedický slovník češtiny</a:t>
            </a:r>
            <a:r>
              <a:rPr lang="cs-CZ" sz="1800" dirty="0" smtClean="0"/>
              <a:t>, heslo </a:t>
            </a:r>
            <a:r>
              <a:rPr lang="cs-CZ" sz="1800" i="1" dirty="0" smtClean="0"/>
              <a:t>Spisovná čeština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3412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87106" y="121026"/>
            <a:ext cx="11059200" cy="553011"/>
          </a:xfrm>
        </p:spPr>
        <p:txBody>
          <a:bodyPr/>
          <a:lstStyle/>
          <a:p>
            <a:r>
              <a:rPr lang="cs-CZ" dirty="0" smtClean="0"/>
              <a:t>Fenomén spisovné češtiny v historické době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87106" y="793377"/>
            <a:ext cx="11086094" cy="5338482"/>
          </a:xfrm>
        </p:spPr>
        <p:txBody>
          <a:bodyPr/>
          <a:lstStyle/>
          <a:p>
            <a:r>
              <a:rPr lang="cs-CZ" sz="2000" dirty="0" smtClean="0"/>
              <a:t>Spisovná čeština je výsledkem kodifikace (v českém prostředí z 1. pol. 19. stol.).</a:t>
            </a:r>
          </a:p>
          <a:p>
            <a:endParaRPr lang="cs-CZ" sz="2000" dirty="0" smtClean="0"/>
          </a:p>
          <a:p>
            <a:r>
              <a:rPr lang="cs-CZ" sz="2000" dirty="0" smtClean="0"/>
              <a:t>Češtinu před cca 1775 by </a:t>
            </a:r>
            <a:r>
              <a:rPr lang="cs-CZ" sz="2000" dirty="0"/>
              <a:t>bylo možno chápat jako </a:t>
            </a:r>
            <a:r>
              <a:rPr lang="cs-CZ" sz="2000" u="sng" dirty="0" err="1" smtClean="0"/>
              <a:t>předspisovnou</a:t>
            </a:r>
            <a:r>
              <a:rPr lang="cs-CZ" sz="2000" dirty="0" smtClean="0"/>
              <a:t>:</a:t>
            </a:r>
            <a:endParaRPr lang="cs-CZ" sz="20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Od poč. 14. stol. jde o systém jazykových prostředků, který byl v jednotlivých fázích stabilizovaný a založený na mluveném jazyce středních Čech, přesto nadregionální, který měl prestižní funkci (ovšem v konkurenci s dalšími dvěma zemskými jazyky), který byl spjat se sférou psaných textů, který nebyl výsledkem kodifikace, poněvadž standardizace probíhala tradicí / jazykovými vzory / od 16. stol. trhem.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Nejde o jeden spisovný jazyk, nýbrž o kulturní varietu, která se v jednotlivých </a:t>
            </a:r>
            <a:r>
              <a:rPr lang="cs-CZ" sz="2000" dirty="0" err="1" smtClean="0"/>
              <a:t>obdobých</a:t>
            </a:r>
            <a:r>
              <a:rPr lang="cs-CZ" sz="2000" dirty="0" smtClean="0"/>
              <a:t> liší (stará čeština x střední čeština).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 </a:t>
            </a:r>
            <a:r>
              <a:rPr lang="cs-CZ" sz="2000" dirty="0" smtClean="0"/>
              <a:t>Prošel fundamentálními změnami, přesto si zachoval zastřešující funkci (nevznikly konkurenční „spisovné“ jazyky).</a:t>
            </a:r>
          </a:p>
          <a:p>
            <a:endParaRPr lang="cs-CZ" sz="2000" dirty="0" smtClean="0"/>
          </a:p>
          <a:p>
            <a:r>
              <a:rPr lang="cs-CZ" sz="2000" dirty="0" smtClean="0"/>
              <a:t>Spíše by se pro něj hodily jiné termíny:  </a:t>
            </a:r>
            <a:r>
              <a:rPr lang="cs-CZ" sz="2000" i="1" dirty="0" smtClean="0"/>
              <a:t>psaná čeština </a:t>
            </a:r>
            <a:r>
              <a:rPr lang="cs-CZ" sz="2000" dirty="0" smtClean="0"/>
              <a:t>nebo</a:t>
            </a:r>
            <a:r>
              <a:rPr lang="cs-CZ" sz="2000" i="1" dirty="0" smtClean="0"/>
              <a:t> kulturní čeština</a:t>
            </a:r>
            <a:r>
              <a:rPr lang="cs-CZ" sz="2000" dirty="0" smtClean="0"/>
              <a:t>; ty jsou ovšem nepraktické...</a:t>
            </a:r>
          </a:p>
        </p:txBody>
      </p:sp>
    </p:spTree>
    <p:extLst>
      <p:ext uri="{BB962C8B-B14F-4D97-AF65-F5344CB8AC3E}">
        <p14:creationId xmlns:p14="http://schemas.microsoft.com/office/powerpoint/2010/main" val="412497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896873"/>
              </p:ext>
            </p:extLst>
          </p:nvPr>
        </p:nvGraphicFramePr>
        <p:xfrm>
          <a:off x="1869140" y="347575"/>
          <a:ext cx="8108578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4289">
                  <a:extLst>
                    <a:ext uri="{9D8B030D-6E8A-4147-A177-3AD203B41FA5}">
                      <a16:colId xmlns:a16="http://schemas.microsoft.com/office/drawing/2014/main" val="2864361708"/>
                    </a:ext>
                  </a:extLst>
                </a:gridCol>
                <a:gridCol w="4054289">
                  <a:extLst>
                    <a:ext uri="{9D8B030D-6E8A-4147-A177-3AD203B41FA5}">
                      <a16:colId xmlns:a16="http://schemas.microsoft.com/office/drawing/2014/main" val="1193375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Vývojová stádia češtiny</a:t>
                      </a:r>
                      <a:endParaRPr lang="cs-CZ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Vývojové etapy češtiny</a:t>
                      </a:r>
                      <a:endParaRPr lang="cs-CZ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2293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pračeština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cca 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r. 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 ‒ 1150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pračeština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0483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stará čeština 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cca 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r. 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1150 ‒ 1500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raná stará čeština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6503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čeština 14. stol. (gotická 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čeština)</a:t>
                      </a:r>
                      <a:endParaRPr lang="cs-CZ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0580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čeština doby husitské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180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střední čeština 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cca r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1500 ‒ 1775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humanistická čeština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0264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barokní čeština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5651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nová čeština 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cca 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r. 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1775 ‒ 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dosud)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čeština obrozenská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9037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čeština </a:t>
                      </a:r>
                      <a:r>
                        <a:rPr lang="cs-CZ" sz="2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poobrozenská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19. stol.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3515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čeština 1. pol. 20. stol.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2343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čeština 2. pol. 20. stol.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630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43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 Prvni spisovne jazyky na nasem uzemi</Template>
  <TotalTime>497</TotalTime>
  <Words>1994</Words>
  <Application>Microsoft Office PowerPoint</Application>
  <PresentationFormat>Širokoúhlá obrazovka</PresentationFormat>
  <Paragraphs>219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Tahoma</vt:lpstr>
      <vt:lpstr>Times New Roman</vt:lpstr>
      <vt:lpstr>Wingdings</vt:lpstr>
      <vt:lpstr>Prezentace_MU_CZ</vt:lpstr>
      <vt:lpstr>Úvodní hodina</vt:lpstr>
      <vt:lpstr>CJJ16 Vývoj spis. češtiny</vt:lpstr>
      <vt:lpstr>CJJ16 Vývoj spis. češtiny</vt:lpstr>
      <vt:lpstr>Ukončení – zkouška, metody hodnocení</vt:lpstr>
      <vt:lpstr>Dvojí pojetí jazykové minulosti</vt:lpstr>
      <vt:lpstr>V našem pojetí</vt:lpstr>
      <vt:lpstr>Fenomén spisovné češtiny</vt:lpstr>
      <vt:lpstr>Fenomén spisovné češtiny v historické době</vt:lpstr>
      <vt:lpstr>Prezentace aplikace PowerPoint</vt:lpstr>
      <vt:lpstr>Velmi obtížné stanovit jazyková kritéria periodizace, neboť se jednotlivé plány vyvíjely chronologicky nerovnoměrně – důležité milníky</vt:lpstr>
      <vt:lpstr>Významné práce věnované dějinám češtiny</vt:lpstr>
      <vt:lpstr>Významné práce věnované dějinám češtiny</vt:lpstr>
      <vt:lpstr>Významné práce věnované dějinám češtiny</vt:lpstr>
      <vt:lpstr>Významné práce věnované dějinám češtiny</vt:lpstr>
      <vt:lpstr>Seznam literatury</vt:lpstr>
      <vt:lpstr>Seznam literatury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Pračeská fáze – první spisovné jazyky na našem území</dc:title>
  <dc:creator>Pavel Kosek</dc:creator>
  <cp:lastModifiedBy>Pavel Kosek</cp:lastModifiedBy>
  <cp:revision>111</cp:revision>
  <cp:lastPrinted>1601-01-01T00:00:00Z</cp:lastPrinted>
  <dcterms:created xsi:type="dcterms:W3CDTF">2020-01-25T16:17:51Z</dcterms:created>
  <dcterms:modified xsi:type="dcterms:W3CDTF">2020-02-18T11:04:44Z</dcterms:modified>
</cp:coreProperties>
</file>