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258" r:id="rId4"/>
    <p:sldId id="262" r:id="rId5"/>
    <p:sldId id="260" r:id="rId6"/>
    <p:sldId id="317" r:id="rId7"/>
    <p:sldId id="263" r:id="rId8"/>
    <p:sldId id="264" r:id="rId9"/>
    <p:sldId id="265" r:id="rId10"/>
    <p:sldId id="268" r:id="rId11"/>
    <p:sldId id="269" r:id="rId12"/>
    <p:sldId id="266" r:id="rId13"/>
    <p:sldId id="267" r:id="rId14"/>
    <p:sldId id="270" r:id="rId15"/>
    <p:sldId id="309" r:id="rId16"/>
    <p:sldId id="318" r:id="rId17"/>
    <p:sldId id="274" r:id="rId18"/>
    <p:sldId id="275" r:id="rId19"/>
    <p:sldId id="277" r:id="rId20"/>
    <p:sldId id="276" r:id="rId21"/>
    <p:sldId id="278" r:id="rId22"/>
    <p:sldId id="280" r:id="rId23"/>
    <p:sldId id="281" r:id="rId24"/>
    <p:sldId id="271" r:id="rId25"/>
    <p:sldId id="319" r:id="rId26"/>
    <p:sldId id="27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89" r:id="rId35"/>
    <p:sldId id="291" r:id="rId36"/>
    <p:sldId id="292" r:id="rId37"/>
    <p:sldId id="294" r:id="rId38"/>
    <p:sldId id="293" r:id="rId39"/>
    <p:sldId id="297" r:id="rId40"/>
    <p:sldId id="296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12" r:id="rId49"/>
    <p:sldId id="310" r:id="rId50"/>
    <p:sldId id="307" r:id="rId51"/>
    <p:sldId id="305" r:id="rId52"/>
    <p:sldId id="306" r:id="rId53"/>
    <p:sldId id="308" r:id="rId54"/>
    <p:sldId id="314" r:id="rId55"/>
    <p:sldId id="273" r:id="rId56"/>
    <p:sldId id="316" r:id="rId57"/>
    <p:sldId id="282" r:id="rId58"/>
    <p:sldId id="313" r:id="rId59"/>
    <p:sldId id="315" r:id="rId60"/>
    <p:sldId id="311" r:id="rId6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1928"/>
    <a:srgbClr val="4B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71" d="100"/>
          <a:sy n="71" d="100"/>
        </p:scale>
        <p:origin x="66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SP%C5%98E%C5%BDKOV%C3%9D%20PRAVOPI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Čeština 14. století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14553"/>
            <a:ext cx="252000" cy="252000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784129"/>
          </a:xfrm>
        </p:spPr>
        <p:txBody>
          <a:bodyPr/>
          <a:lstStyle/>
          <a:p>
            <a:r>
              <a:rPr lang="cs-CZ" dirty="0" smtClean="0"/>
              <a:t>Čeština 14. století 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555314"/>
            <a:ext cx="11361600" cy="698497"/>
          </a:xfrm>
        </p:spPr>
        <p:txBody>
          <a:bodyPr/>
          <a:lstStyle/>
          <a:p>
            <a:r>
              <a:rPr lang="cs-CZ" dirty="0"/>
              <a:t>CJJ16 Vývoj </a:t>
            </a:r>
            <a:r>
              <a:rPr lang="cs-CZ" dirty="0" smtClean="0"/>
              <a:t>spisovné </a:t>
            </a:r>
            <a:r>
              <a:rPr lang="cs-CZ" dirty="0"/>
              <a:t>češtiny</a:t>
            </a:r>
          </a:p>
        </p:txBody>
      </p:sp>
    </p:spTree>
    <p:extLst>
      <p:ext uri="{BB962C8B-B14F-4D97-AF65-F5344CB8AC3E}">
        <p14:creationId xmlns:p14="http://schemas.microsoft.com/office/powerpoint/2010/main" val="36199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26141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syntax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8260" y="1680879"/>
            <a:ext cx="11685494" cy="4235827"/>
          </a:xfrm>
        </p:spPr>
        <p:txBody>
          <a:bodyPr/>
          <a:lstStyle/>
          <a:p>
            <a:r>
              <a:rPr lang="cs-CZ" sz="2000" dirty="0" smtClean="0"/>
              <a:t>zaniká bezpředložkový lokál (drží se v lexikalizovaných případech </a:t>
            </a:r>
            <a:r>
              <a:rPr lang="cs-CZ" sz="2000" i="1" dirty="0" err="1" smtClean="0"/>
              <a:t>latíně</a:t>
            </a:r>
            <a:r>
              <a:rPr lang="cs-CZ" sz="2000" i="1" dirty="0" smtClean="0"/>
              <a:t> </a:t>
            </a:r>
            <a:r>
              <a:rPr lang="cs-CZ" sz="2000" dirty="0" smtClean="0"/>
              <a:t>‚latinsky‘),</a:t>
            </a:r>
          </a:p>
          <a:p>
            <a:r>
              <a:rPr lang="cs-CZ" sz="2000" dirty="0" smtClean="0"/>
              <a:t>pod vlivem němčiny se ustaluje systém modálních sloves: </a:t>
            </a:r>
            <a:r>
              <a:rPr lang="cs-CZ" sz="2000" i="1" dirty="0" err="1" smtClean="0"/>
              <a:t>musěti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drbiti</a:t>
            </a:r>
            <a:r>
              <a:rPr lang="cs-CZ" sz="2000" i="1" dirty="0" smtClean="0"/>
              <a:t>, </a:t>
            </a:r>
            <a:r>
              <a:rPr lang="cs-CZ" sz="2000" dirty="0" smtClean="0"/>
              <a:t>(+ české </a:t>
            </a:r>
            <a:r>
              <a:rPr lang="cs-CZ" sz="2000" i="1" dirty="0" err="1" smtClean="0"/>
              <a:t>jmieti</a:t>
            </a:r>
            <a:r>
              <a:rPr lang="cs-CZ" sz="2000" dirty="0" smtClean="0"/>
              <a:t>, </a:t>
            </a:r>
            <a:r>
              <a:rPr lang="cs-CZ" sz="2000" i="1" dirty="0" smtClean="0"/>
              <a:t>moci, </a:t>
            </a:r>
            <a:r>
              <a:rPr lang="cs-CZ" sz="2000" i="1" dirty="0" err="1" smtClean="0"/>
              <a:t>chtieti</a:t>
            </a:r>
            <a:r>
              <a:rPr lang="cs-CZ" sz="2000" dirty="0" smtClean="0"/>
              <a:t>),</a:t>
            </a:r>
          </a:p>
          <a:p>
            <a:r>
              <a:rPr lang="cs-CZ" sz="2000" dirty="0"/>
              <a:t>záporová shoda není obligatorní </a:t>
            </a:r>
            <a:r>
              <a:rPr lang="pl-PL" sz="2000" i="1" dirty="0"/>
              <a:t>nevyjde z miery a slušnosti </a:t>
            </a:r>
            <a:r>
              <a:rPr lang="pl-PL" sz="2000" b="1" i="1" dirty="0"/>
              <a:t>i jedna </a:t>
            </a:r>
            <a:r>
              <a:rPr lang="pl-PL" sz="2000" i="1" dirty="0"/>
              <a:t>žádost </a:t>
            </a:r>
            <a:r>
              <a:rPr lang="pl-PL" sz="2000" dirty="0"/>
              <a:t>‚žádná‘,</a:t>
            </a:r>
            <a:endParaRPr lang="cs-CZ" sz="2000" dirty="0"/>
          </a:p>
          <a:p>
            <a:r>
              <a:rPr lang="cs-CZ" sz="2000" dirty="0" smtClean="0"/>
              <a:t>participia </a:t>
            </a:r>
            <a:r>
              <a:rPr lang="cs-CZ" sz="2000" dirty="0" err="1" smtClean="0"/>
              <a:t>nt-ová</a:t>
            </a:r>
            <a:r>
              <a:rPr lang="cs-CZ" sz="2000" dirty="0" smtClean="0"/>
              <a:t> </a:t>
            </a:r>
            <a:r>
              <a:rPr lang="cs-CZ" sz="2000" dirty="0"/>
              <a:t>a </a:t>
            </a:r>
            <a:r>
              <a:rPr lang="cs-CZ" sz="2000" dirty="0" smtClean="0"/>
              <a:t>s‑</a:t>
            </a:r>
            <a:r>
              <a:rPr lang="cs-CZ" sz="2000" dirty="0" err="1" smtClean="0"/>
              <a:t>ová</a:t>
            </a:r>
            <a:r>
              <a:rPr lang="cs-CZ" sz="2000" dirty="0" smtClean="0"/>
              <a:t> si uchovávají řadu funkcí </a:t>
            </a:r>
          </a:p>
          <a:p>
            <a:pPr marL="627063" indent="-271463">
              <a:buFont typeface="Wingdings" panose="05000000000000000000" pitchFamily="2" charset="2"/>
              <a:buChar char="Ø"/>
            </a:pPr>
            <a:r>
              <a:rPr lang="cs-CZ" sz="2000" dirty="0" smtClean="0"/>
              <a:t>participium s akuzativem </a:t>
            </a:r>
            <a:r>
              <a:rPr lang="cs-CZ" sz="2000" i="1" dirty="0" err="1" smtClean="0"/>
              <a:t>uzře</a:t>
            </a:r>
            <a:r>
              <a:rPr lang="cs-CZ" sz="2000" i="1" dirty="0" smtClean="0"/>
              <a:t> </a:t>
            </a:r>
            <a:r>
              <a:rPr lang="cs-CZ" sz="2000" b="1" i="1" dirty="0"/>
              <a:t>muže</a:t>
            </a:r>
            <a:r>
              <a:rPr lang="cs-CZ" sz="2000" b="1" dirty="0"/>
              <a:t> </a:t>
            </a:r>
            <a:r>
              <a:rPr lang="cs-CZ" sz="2000" b="1" i="1" dirty="0"/>
              <a:t>proti sobě </a:t>
            </a:r>
            <a:r>
              <a:rPr lang="cs-CZ" sz="2000" b="1" i="1" dirty="0" err="1" smtClean="0"/>
              <a:t>stojiec</a:t>
            </a:r>
            <a:r>
              <a:rPr lang="cs-CZ" sz="2000" b="1" i="1" dirty="0" smtClean="0"/>
              <a:t> </a:t>
            </a:r>
            <a:r>
              <a:rPr lang="cs-CZ" sz="2000" i="1" dirty="0" smtClean="0"/>
              <a:t>‚uzřel </a:t>
            </a:r>
            <a:r>
              <a:rPr lang="cs-CZ" sz="2000" b="1" i="1" dirty="0" smtClean="0"/>
              <a:t>muže,</a:t>
            </a:r>
            <a:r>
              <a:rPr lang="cs-CZ" sz="2000" i="1" dirty="0" smtClean="0"/>
              <a:t> </a:t>
            </a:r>
            <a:r>
              <a:rPr lang="cs-CZ" sz="2000" b="1" dirty="0" smtClean="0"/>
              <a:t>jak proti němu stojí</a:t>
            </a:r>
            <a:r>
              <a:rPr lang="cs-CZ" sz="2000" i="1" dirty="0" smtClean="0"/>
              <a:t>‘</a:t>
            </a:r>
            <a:r>
              <a:rPr lang="cs-CZ" sz="2000" dirty="0" smtClean="0"/>
              <a:t>; </a:t>
            </a:r>
          </a:p>
          <a:p>
            <a:pPr marL="627063" indent="-271463">
              <a:buFont typeface="Wingdings" panose="05000000000000000000" pitchFamily="2" charset="2"/>
              <a:buChar char="Ø"/>
            </a:pPr>
            <a:r>
              <a:rPr lang="cs-CZ" sz="2000" dirty="0" smtClean="0"/>
              <a:t>participium po relativech </a:t>
            </a:r>
            <a:r>
              <a:rPr lang="cs-CZ" sz="2000" i="1" dirty="0" err="1" smtClean="0"/>
              <a:t>nevědieše</a:t>
            </a:r>
            <a:r>
              <a:rPr lang="cs-CZ" sz="2000" i="1" dirty="0" smtClean="0"/>
              <a:t> </a:t>
            </a:r>
            <a:r>
              <a:rPr lang="cs-CZ" sz="2000" b="1" i="1" dirty="0"/>
              <a:t>co </a:t>
            </a:r>
            <a:r>
              <a:rPr lang="cs-CZ" sz="2000" b="1" i="1" dirty="0" err="1" smtClean="0"/>
              <a:t>odpověda</a:t>
            </a:r>
            <a:r>
              <a:rPr lang="cs-CZ" sz="2000" i="1" dirty="0" smtClean="0"/>
              <a:t> </a:t>
            </a:r>
            <a:r>
              <a:rPr lang="cs-CZ" sz="2000" dirty="0" smtClean="0"/>
              <a:t>‚nevěděl, co odpovědět‘, </a:t>
            </a:r>
          </a:p>
          <a:p>
            <a:pPr marL="627063" indent="-271463">
              <a:buFont typeface="Wingdings" panose="05000000000000000000" pitchFamily="2" charset="2"/>
              <a:buChar char="Ø"/>
            </a:pPr>
            <a:r>
              <a:rPr lang="cs-CZ" sz="2000" dirty="0" smtClean="0"/>
              <a:t>komplement po slovesech </a:t>
            </a:r>
            <a:r>
              <a:rPr lang="cs-CZ" sz="2000" i="1" dirty="0" smtClean="0"/>
              <a:t>‚</a:t>
            </a:r>
            <a:r>
              <a:rPr lang="cs-CZ" sz="2000" dirty="0" smtClean="0"/>
              <a:t>domnívati se</a:t>
            </a:r>
            <a:r>
              <a:rPr lang="cs-CZ" sz="2000" i="1" dirty="0" smtClean="0"/>
              <a:t>‘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mniech</a:t>
            </a:r>
            <a:r>
              <a:rPr lang="cs-CZ" sz="2000" i="1" dirty="0" smtClean="0"/>
              <a:t> </a:t>
            </a:r>
            <a:r>
              <a:rPr lang="cs-CZ" sz="2000" b="1" i="1" dirty="0" err="1" smtClean="0"/>
              <a:t>sě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kúpě</a:t>
            </a:r>
            <a:r>
              <a:rPr lang="cs-CZ" sz="2000" b="1" i="1" dirty="0" smtClean="0"/>
              <a:t> u Vltavě</a:t>
            </a:r>
            <a:r>
              <a:rPr lang="cs-CZ" sz="2000" i="1" dirty="0" smtClean="0"/>
              <a:t> ‚</a:t>
            </a:r>
            <a:r>
              <a:rPr lang="cs-CZ" sz="2000" dirty="0" smtClean="0"/>
              <a:t>myslel, že se koupe ve Vltavě</a:t>
            </a:r>
            <a:r>
              <a:rPr lang="cs-CZ" sz="2000" i="1" dirty="0" smtClean="0"/>
              <a:t>‘,</a:t>
            </a:r>
          </a:p>
          <a:p>
            <a:pPr marL="627063" indent="-271463">
              <a:buFont typeface="Wingdings" panose="05000000000000000000" pitchFamily="2" charset="2"/>
              <a:buChar char="Ø"/>
            </a:pPr>
            <a:r>
              <a:rPr lang="cs-CZ" sz="2000" dirty="0" smtClean="0"/>
              <a:t>po slovese </a:t>
            </a:r>
            <a:r>
              <a:rPr lang="cs-CZ" sz="2000" i="1" dirty="0" smtClean="0"/>
              <a:t>býti </a:t>
            </a:r>
            <a:r>
              <a:rPr lang="cs-CZ" sz="2000" dirty="0" smtClean="0"/>
              <a:t>a po fázových slovesech: </a:t>
            </a:r>
            <a:r>
              <a:rPr lang="cs-CZ" sz="2000" i="1" dirty="0" smtClean="0"/>
              <a:t>jsem nesa ‚</a:t>
            </a:r>
            <a:r>
              <a:rPr lang="cs-CZ" sz="2000" dirty="0" smtClean="0"/>
              <a:t>právě / teď nesu</a:t>
            </a:r>
            <a:r>
              <a:rPr lang="cs-CZ" sz="2000" i="1" dirty="0" smtClean="0"/>
              <a:t>‘, </a:t>
            </a:r>
            <a:r>
              <a:rPr lang="cs-CZ" sz="2000" i="1" dirty="0" err="1" smtClean="0"/>
              <a:t>cěstujě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nepřěsta</a:t>
            </a:r>
            <a:r>
              <a:rPr lang="cs-CZ" sz="2000" i="1" dirty="0" smtClean="0"/>
              <a:t> </a:t>
            </a:r>
            <a:r>
              <a:rPr lang="cs-CZ" sz="2000" dirty="0" smtClean="0"/>
              <a:t>‚nepřestal cestovat‘,</a:t>
            </a:r>
          </a:p>
          <a:p>
            <a:pPr marL="627063" indent="-271463">
              <a:buFont typeface="Wingdings" panose="05000000000000000000" pitchFamily="2" charset="2"/>
              <a:buChar char="Ø"/>
            </a:pP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8883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26141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syntax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8260" y="1680879"/>
            <a:ext cx="11685494" cy="4235827"/>
          </a:xfrm>
        </p:spPr>
        <p:txBody>
          <a:bodyPr/>
          <a:lstStyle/>
          <a:p>
            <a:r>
              <a:rPr lang="cs-CZ" sz="2000" dirty="0" smtClean="0"/>
              <a:t>v souvětné syntaxi vznikají spojovací prostředky – často polyfunkční </a:t>
            </a:r>
            <a:r>
              <a:rPr lang="cs-CZ" sz="2000" i="1" dirty="0" smtClean="0"/>
              <a:t>ano, </a:t>
            </a:r>
            <a:r>
              <a:rPr lang="cs-CZ" sz="2000" i="1" dirty="0" err="1" smtClean="0"/>
              <a:t>nali</a:t>
            </a:r>
            <a:r>
              <a:rPr lang="cs-CZ" sz="2000" i="1" dirty="0" smtClean="0"/>
              <a:t>, ježe, jak(o</a:t>
            </a:r>
            <a:r>
              <a:rPr lang="cs-CZ" sz="2000" i="1" dirty="0"/>
              <a:t>)</a:t>
            </a:r>
            <a:r>
              <a:rPr lang="cs-CZ" sz="2000" dirty="0"/>
              <a:t>, </a:t>
            </a:r>
            <a:endParaRPr lang="cs-CZ" sz="2000" i="1" dirty="0" smtClean="0"/>
          </a:p>
          <a:p>
            <a:endParaRPr lang="cs-CZ" sz="2000" i="1" dirty="0"/>
          </a:p>
          <a:p>
            <a:r>
              <a:rPr lang="cs-CZ" sz="2000" dirty="0" smtClean="0"/>
              <a:t>udržují se relativa utvořená od j-</a:t>
            </a:r>
            <a:r>
              <a:rPr lang="cs-CZ" sz="2000" dirty="0" err="1" smtClean="0"/>
              <a:t>ového</a:t>
            </a:r>
            <a:r>
              <a:rPr lang="cs-CZ" sz="2000" dirty="0" smtClean="0"/>
              <a:t> základu, která později zanikla (s výjimkou </a:t>
            </a:r>
            <a:r>
              <a:rPr lang="cs-CZ" sz="2000" i="1" dirty="0" smtClean="0"/>
              <a:t>jak</a:t>
            </a:r>
            <a:r>
              <a:rPr lang="cs-CZ" sz="2000" dirty="0" smtClean="0"/>
              <a:t>(</a:t>
            </a:r>
            <a:r>
              <a:rPr lang="cs-CZ" sz="2000" i="1" dirty="0" smtClean="0"/>
              <a:t>o</a:t>
            </a:r>
            <a:r>
              <a:rPr lang="cs-CZ" sz="2000" dirty="0" smtClean="0"/>
              <a:t>)):  </a:t>
            </a:r>
            <a:r>
              <a:rPr lang="cs-CZ" sz="2000" i="1" dirty="0" err="1" smtClean="0"/>
              <a:t>jady</a:t>
            </a:r>
            <a:r>
              <a:rPr lang="cs-CZ" sz="2000" i="1" dirty="0" smtClean="0"/>
              <a:t> </a:t>
            </a:r>
            <a:r>
              <a:rPr lang="cs-CZ" sz="2000" dirty="0" smtClean="0"/>
              <a:t>‚kudy‘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jamo</a:t>
            </a:r>
            <a:r>
              <a:rPr lang="cs-CZ" sz="2000" i="1" dirty="0" smtClean="0"/>
              <a:t> </a:t>
            </a:r>
            <a:r>
              <a:rPr lang="cs-CZ" sz="2000" dirty="0" smtClean="0"/>
              <a:t>‚kam‘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donidž</a:t>
            </a:r>
            <a:r>
              <a:rPr lang="cs-CZ" sz="2000" dirty="0" smtClean="0"/>
              <a:t> ‚dokud‘,</a:t>
            </a:r>
          </a:p>
          <a:p>
            <a:endParaRPr lang="cs-CZ" sz="2000" dirty="0"/>
          </a:p>
          <a:p>
            <a:r>
              <a:rPr lang="cs-CZ" sz="2000" dirty="0" smtClean="0"/>
              <a:t>některé spojovací výrazy vznikly pod vlivem latiny </a:t>
            </a:r>
            <a:r>
              <a:rPr lang="cs-CZ" sz="2000" i="1" dirty="0" smtClean="0"/>
              <a:t>jak </a:t>
            </a:r>
            <a:r>
              <a:rPr lang="cs-CZ" sz="2000" i="1" dirty="0" err="1" smtClean="0"/>
              <a:t>dlúho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quam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diu</a:t>
            </a:r>
            <a:r>
              <a:rPr lang="cs-CZ" sz="2000" i="1" dirty="0" smtClean="0"/>
              <a:t>, non tantum / </a:t>
            </a:r>
            <a:r>
              <a:rPr lang="cs-CZ" sz="2000" i="1" dirty="0" err="1" smtClean="0"/>
              <a:t>solum</a:t>
            </a:r>
            <a:r>
              <a:rPr lang="cs-CZ" sz="2000" i="1" dirty="0" smtClean="0"/>
              <a:t> sed </a:t>
            </a:r>
            <a:r>
              <a:rPr lang="cs-CZ" sz="2000" i="1" dirty="0" err="1" smtClean="0"/>
              <a:t>etiam</a:t>
            </a:r>
            <a:r>
              <a:rPr lang="cs-CZ" sz="2000" i="1" dirty="0" smtClean="0"/>
              <a:t> – ne toliko, ale i</a:t>
            </a:r>
            <a:r>
              <a:rPr lang="cs-CZ" sz="2000" dirty="0" smtClean="0"/>
              <a:t>.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 smtClean="0"/>
              <a:t>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131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slovotvorba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764275"/>
            <a:ext cx="11698942" cy="5152432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 smtClean="0"/>
              <a:t>Sufixace</a:t>
            </a:r>
          </a:p>
          <a:p>
            <a:endParaRPr lang="cs-CZ" sz="2000" dirty="0" smtClean="0"/>
          </a:p>
          <a:p>
            <a:r>
              <a:rPr lang="cs-CZ" sz="2000" dirty="0" smtClean="0"/>
              <a:t>aktivaci slovotvorných typů podílejících se na pojmenování nových fenoménů: konatelská jména </a:t>
            </a:r>
            <a:r>
              <a:rPr lang="cs-CZ" sz="2000" i="1" dirty="0" smtClean="0"/>
              <a:t>‑</a:t>
            </a:r>
            <a:r>
              <a:rPr lang="cs-CZ" sz="2000" i="1" dirty="0" err="1"/>
              <a:t>ář</a:t>
            </a:r>
            <a:r>
              <a:rPr lang="cs-CZ" sz="2000" i="1" dirty="0"/>
              <a:t>/‑</a:t>
            </a:r>
            <a:r>
              <a:rPr lang="cs-CZ" sz="2000" i="1" dirty="0" err="1"/>
              <a:t>ař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i="1" dirty="0" smtClean="0"/>
              <a:t>-</a:t>
            </a:r>
            <a:r>
              <a:rPr lang="cs-CZ" sz="2000" i="1" dirty="0" err="1" smtClean="0"/>
              <a:t>ieř</a:t>
            </a:r>
            <a:r>
              <a:rPr lang="cs-CZ" sz="2000" dirty="0" smtClean="0"/>
              <a:t>), činitelská jmena </a:t>
            </a:r>
            <a:r>
              <a:rPr lang="cs-CZ" sz="2000" i="1" dirty="0" smtClean="0"/>
              <a:t>‑tel </a:t>
            </a:r>
            <a:r>
              <a:rPr lang="cs-CZ" sz="2000" dirty="0" smtClean="0"/>
              <a:t>a </a:t>
            </a:r>
            <a:r>
              <a:rPr lang="cs-CZ" sz="2000" i="1" dirty="0"/>
              <a:t>‑</a:t>
            </a:r>
            <a:r>
              <a:rPr lang="cs-CZ" sz="2000" i="1" dirty="0" smtClean="0"/>
              <a:t>č</a:t>
            </a:r>
            <a:r>
              <a:rPr lang="cs-CZ" sz="2000" dirty="0" smtClean="0"/>
              <a:t>,</a:t>
            </a:r>
            <a:r>
              <a:rPr lang="cs-CZ" sz="2000" dirty="0"/>
              <a:t> </a:t>
            </a:r>
            <a:r>
              <a:rPr lang="cs-CZ" sz="2000" dirty="0" smtClean="0"/>
              <a:t>názvy míst sufix </a:t>
            </a:r>
            <a:r>
              <a:rPr lang="cs-CZ" sz="2000" i="1" dirty="0"/>
              <a:t>‑na</a:t>
            </a:r>
            <a:r>
              <a:rPr lang="cs-CZ" sz="2000" dirty="0"/>
              <a:t> (</a:t>
            </a:r>
            <a:r>
              <a:rPr lang="cs-CZ" sz="2000" i="1" dirty="0" err="1"/>
              <a:t>čeledna</a:t>
            </a:r>
            <a:r>
              <a:rPr lang="cs-CZ" sz="2000" dirty="0" smtClean="0"/>
              <a:t>), pojmenování nositelů </a:t>
            </a:r>
            <a:r>
              <a:rPr lang="cs-CZ" sz="2000" dirty="0"/>
              <a:t>vlastností </a:t>
            </a:r>
            <a:r>
              <a:rPr lang="cs-CZ" sz="2000" dirty="0" smtClean="0"/>
              <a:t>komplementární </a:t>
            </a:r>
            <a:r>
              <a:rPr lang="cs-CZ" sz="2000" dirty="0"/>
              <a:t>distribuce </a:t>
            </a:r>
            <a:r>
              <a:rPr lang="cs-CZ" sz="2000" i="1" dirty="0" smtClean="0"/>
              <a:t>‑</a:t>
            </a:r>
            <a:r>
              <a:rPr lang="cs-CZ" sz="2000" i="1" dirty="0" err="1"/>
              <a:t>ec</a:t>
            </a:r>
            <a:r>
              <a:rPr lang="cs-CZ" sz="2000" dirty="0"/>
              <a:t> </a:t>
            </a:r>
            <a:r>
              <a:rPr lang="cs-CZ" sz="2000" dirty="0" smtClean="0"/>
              <a:t>(pro </a:t>
            </a:r>
            <a:r>
              <a:rPr lang="cs-CZ" sz="2000" dirty="0"/>
              <a:t>zakončení V+K) </a:t>
            </a:r>
            <a:r>
              <a:rPr lang="cs-CZ" sz="2000" dirty="0" smtClean="0"/>
              <a:t>× </a:t>
            </a:r>
            <a:r>
              <a:rPr lang="cs-CZ" sz="2000" i="1" dirty="0" smtClean="0"/>
              <a:t>‑</a:t>
            </a:r>
            <a:r>
              <a:rPr lang="cs-CZ" sz="2000" i="1" dirty="0" err="1"/>
              <a:t>ík</a:t>
            </a:r>
            <a:r>
              <a:rPr lang="cs-CZ" sz="2000" dirty="0"/>
              <a:t> </a:t>
            </a:r>
            <a:r>
              <a:rPr lang="cs-CZ" sz="2000" dirty="0" smtClean="0"/>
              <a:t>(pro zakončení K+K). </a:t>
            </a:r>
          </a:p>
          <a:p>
            <a:endParaRPr lang="cs-CZ" sz="2000" dirty="0" smtClean="0"/>
          </a:p>
          <a:p>
            <a:r>
              <a:rPr lang="cs-CZ" sz="2000" dirty="0" smtClean="0"/>
              <a:t>u</a:t>
            </a:r>
            <a:r>
              <a:rPr lang="cs-CZ" sz="2000" dirty="0"/>
              <a:t> deminutiv </a:t>
            </a:r>
            <a:r>
              <a:rPr lang="cs-CZ" sz="2000" dirty="0" smtClean="0"/>
              <a:t>ustupují c‑</a:t>
            </a:r>
            <a:r>
              <a:rPr lang="cs-CZ" sz="2000" dirty="0" err="1" smtClean="0"/>
              <a:t>ové</a:t>
            </a:r>
            <a:r>
              <a:rPr lang="cs-CZ" sz="2000" dirty="0" smtClean="0"/>
              <a:t> sufixy (</a:t>
            </a:r>
            <a:r>
              <a:rPr lang="cs-CZ" sz="2000" i="1" dirty="0" smtClean="0"/>
              <a:t>‑</a:t>
            </a:r>
            <a:r>
              <a:rPr lang="cs-CZ" sz="2000" i="1" dirty="0" err="1"/>
              <a:t>ec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/>
              <a:t>icě</a:t>
            </a:r>
            <a:r>
              <a:rPr lang="cs-CZ" sz="2000" dirty="0"/>
              <a:t>, ‑</a:t>
            </a:r>
            <a:r>
              <a:rPr lang="cs-CZ" sz="2000" i="1" dirty="0" err="1"/>
              <a:t>ce</a:t>
            </a:r>
            <a:r>
              <a:rPr lang="cs-CZ" sz="2000" dirty="0"/>
              <a:t>) a </a:t>
            </a:r>
            <a:r>
              <a:rPr lang="cs-CZ" sz="2000" dirty="0" smtClean="0"/>
              <a:t>dynamicky se rozvíjejí k‑</a:t>
            </a:r>
            <a:r>
              <a:rPr lang="cs-CZ" sz="2000" dirty="0" err="1" smtClean="0"/>
              <a:t>ové</a:t>
            </a:r>
            <a:r>
              <a:rPr lang="cs-CZ" sz="2000" dirty="0" smtClean="0"/>
              <a:t> (</a:t>
            </a:r>
            <a:r>
              <a:rPr lang="cs-CZ" sz="2000" i="1" dirty="0" smtClean="0"/>
              <a:t>‑</a:t>
            </a:r>
            <a:r>
              <a:rPr lang="cs-CZ" sz="2000" i="1" dirty="0" err="1"/>
              <a:t>ek</a:t>
            </a:r>
            <a:r>
              <a:rPr lang="cs-CZ" sz="2000" i="1" dirty="0"/>
              <a:t>/‑</a:t>
            </a:r>
            <a:r>
              <a:rPr lang="cs-CZ" sz="2000" i="1" dirty="0" err="1"/>
              <a:t>ík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/>
              <a:t>ka</a:t>
            </a:r>
            <a:r>
              <a:rPr lang="cs-CZ" sz="2000" i="1" dirty="0"/>
              <a:t>/‑</a:t>
            </a:r>
            <a:r>
              <a:rPr lang="cs-CZ" sz="2000" i="1" dirty="0" err="1"/>
              <a:t>ička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 smtClean="0"/>
              <a:t>ko</a:t>
            </a:r>
            <a:r>
              <a:rPr lang="cs-CZ" sz="2000" i="1" dirty="0" smtClean="0"/>
              <a:t>)</a:t>
            </a:r>
            <a:r>
              <a:rPr lang="cs-CZ" sz="2000" dirty="0" smtClean="0"/>
              <a:t>. </a:t>
            </a:r>
          </a:p>
          <a:p>
            <a:endParaRPr lang="cs-CZ" sz="2000" dirty="0"/>
          </a:p>
          <a:p>
            <a:r>
              <a:rPr lang="cs-CZ" sz="2000" dirty="0" smtClean="0"/>
              <a:t>u</a:t>
            </a:r>
            <a:r>
              <a:rPr lang="cs-CZ" sz="2000" dirty="0"/>
              <a:t> </a:t>
            </a:r>
            <a:r>
              <a:rPr lang="cs-CZ" sz="2000" dirty="0" smtClean="0"/>
              <a:t>adjektiv </a:t>
            </a:r>
            <a:r>
              <a:rPr lang="cs-CZ" sz="2000" dirty="0"/>
              <a:t>se vyhraňuje kategorie individuální posesivity (</a:t>
            </a:r>
            <a:r>
              <a:rPr lang="cs-CZ" sz="2000" i="1" dirty="0" err="1" smtClean="0"/>
              <a:t>bratróv</a:t>
            </a:r>
            <a:r>
              <a:rPr lang="cs-CZ" sz="2000" i="1" dirty="0" smtClean="0"/>
              <a:t>, dceřin</a:t>
            </a:r>
            <a:r>
              <a:rPr lang="cs-CZ" sz="2000" dirty="0" smtClean="0"/>
              <a:t>) </a:t>
            </a:r>
            <a:r>
              <a:rPr lang="cs-CZ" sz="2000" dirty="0"/>
              <a:t>a kolektivní (</a:t>
            </a:r>
            <a:r>
              <a:rPr lang="cs-CZ" sz="2000" i="1" dirty="0" err="1"/>
              <a:t>býkový</a:t>
            </a:r>
            <a:r>
              <a:rPr lang="cs-CZ" sz="2000" dirty="0"/>
              <a:t>, </a:t>
            </a:r>
            <a:r>
              <a:rPr lang="cs-CZ" sz="2000" i="1" dirty="0" err="1"/>
              <a:t>kuchařový</a:t>
            </a:r>
            <a:r>
              <a:rPr lang="cs-CZ" sz="2000" dirty="0" smtClean="0"/>
              <a:t>), </a:t>
            </a:r>
            <a:r>
              <a:rPr lang="cs-CZ" sz="2000" dirty="0" err="1" smtClean="0"/>
              <a:t>psl</a:t>
            </a:r>
            <a:r>
              <a:rPr lang="cs-CZ" sz="2000" dirty="0" smtClean="0"/>
              <a:t>. posesivní </a:t>
            </a:r>
            <a:r>
              <a:rPr lang="cs-CZ" sz="2000" dirty="0"/>
              <a:t>sufix </a:t>
            </a:r>
            <a:r>
              <a:rPr lang="cs-CZ" sz="2000" dirty="0" smtClean="0"/>
              <a:t>*</a:t>
            </a:r>
            <a:r>
              <a:rPr lang="cs-CZ" sz="2000" i="1" dirty="0" smtClean="0"/>
              <a:t>-j</a:t>
            </a:r>
            <a:r>
              <a:rPr lang="ru-RU" sz="2000" i="1" dirty="0" smtClean="0"/>
              <a:t>ь</a:t>
            </a:r>
            <a:r>
              <a:rPr lang="cs-CZ" sz="2000" dirty="0" smtClean="0"/>
              <a:t> již jen u toponym</a:t>
            </a:r>
            <a:r>
              <a:rPr lang="cs-CZ" sz="2000" dirty="0"/>
              <a:t> </a:t>
            </a:r>
            <a:r>
              <a:rPr lang="cs-CZ" sz="2000" dirty="0" smtClean="0"/>
              <a:t>(</a:t>
            </a:r>
            <a:r>
              <a:rPr lang="cs-CZ" sz="2000" i="1" dirty="0" err="1" smtClean="0"/>
              <a:t>Bezděd</a:t>
            </a:r>
            <a:r>
              <a:rPr lang="cs-CZ" sz="2000" i="1" dirty="0" smtClean="0"/>
              <a:t> → Bezděz </a:t>
            </a:r>
            <a:r>
              <a:rPr lang="cs-CZ" sz="2000" dirty="0" smtClean="0"/>
              <a:t>‚</a:t>
            </a:r>
            <a:r>
              <a:rPr lang="cs-CZ" sz="2000" dirty="0" err="1" smtClean="0"/>
              <a:t>Bezdědův</a:t>
            </a:r>
            <a:r>
              <a:rPr lang="cs-CZ" sz="2000" dirty="0" smtClean="0"/>
              <a:t>‘)</a:t>
            </a:r>
          </a:p>
        </p:txBody>
      </p:sp>
    </p:spTree>
    <p:extLst>
      <p:ext uri="{BB962C8B-B14F-4D97-AF65-F5344CB8AC3E}">
        <p14:creationId xmlns:p14="http://schemas.microsoft.com/office/powerpoint/2010/main" val="39759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59812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41106" y="6459812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slovotvorba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46161"/>
            <a:ext cx="11698942" cy="5070546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 smtClean="0"/>
              <a:t>Kompozice</a:t>
            </a:r>
          </a:p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Substantivní</a:t>
            </a:r>
          </a:p>
          <a:p>
            <a:r>
              <a:rPr lang="cs-CZ" sz="2000" dirty="0" smtClean="0"/>
              <a:t>typ </a:t>
            </a:r>
            <a:r>
              <a:rPr lang="cs-CZ" sz="2000" dirty="0"/>
              <a:t>se zadním členem </a:t>
            </a:r>
            <a:r>
              <a:rPr lang="cs-CZ" sz="2000" dirty="0" err="1"/>
              <a:t>deverbálním</a:t>
            </a:r>
            <a:r>
              <a:rPr lang="cs-CZ" sz="2000" dirty="0"/>
              <a:t> a </a:t>
            </a:r>
            <a:r>
              <a:rPr lang="cs-CZ" sz="2000" dirty="0" smtClean="0"/>
              <a:t>s předním substantivním (</a:t>
            </a:r>
            <a:r>
              <a:rPr lang="cs-CZ" sz="2000" i="1" dirty="0" smtClean="0"/>
              <a:t>listopad</a:t>
            </a:r>
            <a:r>
              <a:rPr lang="cs-CZ" sz="2000" dirty="0" smtClean="0"/>
              <a:t>, </a:t>
            </a:r>
            <a:r>
              <a:rPr lang="cs-CZ" sz="2000" i="1" dirty="0" smtClean="0"/>
              <a:t>zlatotepec</a:t>
            </a:r>
            <a:r>
              <a:rPr lang="cs-CZ" sz="2000" dirty="0" smtClean="0"/>
              <a:t>) nebo adjektivním (</a:t>
            </a:r>
            <a:r>
              <a:rPr lang="cs-CZ" sz="2000" i="1" dirty="0" smtClean="0"/>
              <a:t>ostrovid</a:t>
            </a:r>
            <a:r>
              <a:rPr lang="cs-CZ" sz="2000" dirty="0"/>
              <a:t>, </a:t>
            </a:r>
            <a:r>
              <a:rPr lang="cs-CZ" sz="2000" i="1" dirty="0" err="1" smtClean="0"/>
              <a:t>živobytie</a:t>
            </a:r>
            <a:r>
              <a:rPr lang="cs-CZ" sz="2000" dirty="0" smtClean="0"/>
              <a:t>), </a:t>
            </a:r>
          </a:p>
          <a:p>
            <a:r>
              <a:rPr lang="cs-CZ" sz="2000" dirty="0" smtClean="0"/>
              <a:t>typ s</a:t>
            </a:r>
            <a:r>
              <a:rPr lang="cs-CZ" sz="2000" dirty="0"/>
              <a:t> předním členem </a:t>
            </a:r>
            <a:r>
              <a:rPr lang="cs-CZ" sz="2000" dirty="0" smtClean="0"/>
              <a:t>verbálním a zadním substantivním: </a:t>
            </a:r>
            <a:r>
              <a:rPr lang="cs-CZ" sz="2000" i="1" dirty="0"/>
              <a:t>lomikámen</a:t>
            </a:r>
            <a:r>
              <a:rPr lang="cs-CZ" sz="2000" dirty="0"/>
              <a:t>, </a:t>
            </a:r>
            <a:r>
              <a:rPr lang="cs-CZ" sz="2000" i="1" dirty="0" smtClean="0"/>
              <a:t>trativod</a:t>
            </a:r>
            <a:r>
              <a:rPr lang="cs-CZ" sz="2000" dirty="0"/>
              <a:t>,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typ </a:t>
            </a:r>
            <a:r>
              <a:rPr lang="cs-CZ" sz="2000" dirty="0"/>
              <a:t>s předním členem </a:t>
            </a:r>
            <a:r>
              <a:rPr lang="cs-CZ" sz="2000" dirty="0" err="1"/>
              <a:t>numerálním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i="1" dirty="0" smtClean="0"/>
              <a:t>pětilist</a:t>
            </a:r>
            <a:r>
              <a:rPr lang="cs-CZ" sz="2000" dirty="0"/>
              <a:t>, </a:t>
            </a:r>
            <a:r>
              <a:rPr lang="cs-CZ" sz="2000" i="1" dirty="0" err="1" smtClean="0"/>
              <a:t>polukrúžek</a:t>
            </a:r>
            <a:r>
              <a:rPr lang="cs-CZ" sz="2000" i="1" dirty="0" smtClean="0"/>
              <a:t>)</a:t>
            </a:r>
            <a:r>
              <a:rPr lang="cs-CZ" sz="2000" dirty="0" smtClean="0"/>
              <a:t>, </a:t>
            </a:r>
          </a:p>
          <a:p>
            <a:r>
              <a:rPr lang="cs-CZ" sz="2000" dirty="0" smtClean="0"/>
              <a:t>typ </a:t>
            </a:r>
            <a:r>
              <a:rPr lang="cs-CZ" sz="2000" dirty="0"/>
              <a:t>s předním členem </a:t>
            </a:r>
            <a:r>
              <a:rPr lang="cs-CZ" sz="2000" dirty="0" smtClean="0"/>
              <a:t>adjektivním </a:t>
            </a:r>
            <a:r>
              <a:rPr lang="cs-CZ" sz="2000" dirty="0"/>
              <a:t>a zadním </a:t>
            </a:r>
            <a:r>
              <a:rPr lang="cs-CZ" sz="2000" dirty="0" smtClean="0"/>
              <a:t>substantivním (</a:t>
            </a:r>
            <a:r>
              <a:rPr lang="cs-CZ" sz="2000" i="1" dirty="0" smtClean="0"/>
              <a:t>zlosyn</a:t>
            </a:r>
            <a:r>
              <a:rPr lang="cs-CZ" sz="2000" dirty="0"/>
              <a:t>, </a:t>
            </a:r>
            <a:r>
              <a:rPr lang="cs-CZ" sz="2000" i="1" dirty="0" smtClean="0"/>
              <a:t>velryb</a:t>
            </a:r>
            <a:r>
              <a:rPr lang="cs-CZ" sz="2000" dirty="0" smtClean="0"/>
              <a:t>). </a:t>
            </a:r>
          </a:p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Adjektivní </a:t>
            </a:r>
          </a:p>
          <a:p>
            <a:r>
              <a:rPr lang="cs-CZ" sz="2000" dirty="0" smtClean="0"/>
              <a:t>typ </a:t>
            </a:r>
            <a:r>
              <a:rPr lang="cs-CZ" sz="2000" dirty="0"/>
              <a:t>s předním členem </a:t>
            </a:r>
            <a:r>
              <a:rPr lang="cs-CZ" sz="2000" dirty="0" smtClean="0"/>
              <a:t>adjektivním </a:t>
            </a:r>
            <a:r>
              <a:rPr lang="cs-CZ" sz="2000" dirty="0"/>
              <a:t>a zadním </a:t>
            </a:r>
            <a:r>
              <a:rPr lang="cs-CZ" sz="2000" dirty="0" smtClean="0"/>
              <a:t>substantivním (</a:t>
            </a:r>
            <a:r>
              <a:rPr lang="cs-CZ" sz="2000" i="1" dirty="0" smtClean="0"/>
              <a:t>křivonohý</a:t>
            </a:r>
            <a:r>
              <a:rPr lang="cs-CZ" sz="2000" dirty="0"/>
              <a:t>, </a:t>
            </a:r>
            <a:r>
              <a:rPr lang="cs-CZ" sz="2000" i="1" dirty="0" smtClean="0"/>
              <a:t>milosrdný</a:t>
            </a:r>
            <a:r>
              <a:rPr lang="cs-CZ" sz="2000" dirty="0" smtClean="0"/>
              <a:t>), </a:t>
            </a:r>
          </a:p>
          <a:p>
            <a:r>
              <a:rPr lang="cs-CZ" sz="2000" dirty="0" smtClean="0"/>
              <a:t>typ </a:t>
            </a:r>
            <a:r>
              <a:rPr lang="cs-CZ" sz="2000" dirty="0"/>
              <a:t>s předním členem </a:t>
            </a:r>
            <a:r>
              <a:rPr lang="cs-CZ" sz="2000" dirty="0" err="1" smtClean="0"/>
              <a:t>numerálním</a:t>
            </a:r>
            <a:r>
              <a:rPr lang="cs-CZ" sz="2000" dirty="0" smtClean="0"/>
              <a:t> (</a:t>
            </a:r>
            <a:r>
              <a:rPr lang="cs-CZ" sz="2000" i="1" dirty="0" err="1" smtClean="0"/>
              <a:t>dvúnohý</a:t>
            </a:r>
            <a:r>
              <a:rPr lang="cs-CZ" sz="2000" dirty="0"/>
              <a:t>, </a:t>
            </a:r>
            <a:r>
              <a:rPr lang="cs-CZ" sz="2000" i="1" dirty="0" err="1" smtClean="0"/>
              <a:t>desětistrunný</a:t>
            </a:r>
            <a:r>
              <a:rPr lang="cs-CZ" sz="2000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9907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26040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slovní zásoba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20271"/>
            <a:ext cx="11698942" cy="5096436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Její mimořádný rozvoj souvisí a. </a:t>
            </a:r>
            <a:r>
              <a:rPr lang="cs-CZ" sz="2000" dirty="0"/>
              <a:t>s</a:t>
            </a:r>
            <a:r>
              <a:rPr lang="cs-CZ" sz="2000" dirty="0" smtClean="0"/>
              <a:t> vývojem společnosti (společenský, hospodářský, kulturní a vzdělanecký rozvoj za posledních Přemyslovců a Lucemburků, zejména Karla IV.), b. s </a:t>
            </a:r>
            <a:r>
              <a:rPr lang="cs-CZ" sz="2000" dirty="0" err="1" smtClean="0"/>
              <a:t>funčním</a:t>
            </a:r>
            <a:r>
              <a:rPr lang="cs-CZ" sz="2000" dirty="0" smtClean="0"/>
              <a:t> rozvojem kulturní češtiny ve sféře psaných textů. </a:t>
            </a:r>
          </a:p>
          <a:p>
            <a:r>
              <a:rPr lang="cs-CZ" sz="2000" dirty="0" smtClean="0"/>
              <a:t>rozvoj abstraktních </a:t>
            </a:r>
            <a:r>
              <a:rPr lang="cs-CZ" sz="2000" dirty="0"/>
              <a:t>pojmenování, </a:t>
            </a:r>
            <a:endParaRPr lang="cs-CZ" sz="2000" dirty="0" smtClean="0"/>
          </a:p>
          <a:p>
            <a:r>
              <a:rPr lang="cs-CZ" sz="2000" dirty="0" smtClean="0"/>
              <a:t>literatura </a:t>
            </a:r>
            <a:r>
              <a:rPr lang="cs-CZ" sz="2000" dirty="0"/>
              <a:t>postupně vyžadovala </a:t>
            </a:r>
            <a:r>
              <a:rPr lang="cs-CZ" sz="2000" dirty="0" smtClean="0"/>
              <a:t>rozvoj synonym, </a:t>
            </a:r>
          </a:p>
          <a:p>
            <a:r>
              <a:rPr lang="cs-CZ" sz="2000" dirty="0" smtClean="0"/>
              <a:t>rozvoje terminologické vrstvy řemeslnické (pod vlivem němčiny), </a:t>
            </a:r>
          </a:p>
          <a:p>
            <a:r>
              <a:rPr lang="cs-CZ" sz="2000" dirty="0" smtClean="0"/>
              <a:t>rozvoj terminologické vrstvy vědecké a školní (pod vlivem latiny),</a:t>
            </a:r>
          </a:p>
          <a:p>
            <a:r>
              <a:rPr lang="cs-CZ" sz="2000" dirty="0" smtClean="0"/>
              <a:t>rozvoj terminologické vrstvy administrativní a právní (pod vlivem němčiny a latiny</a:t>
            </a:r>
            <a:r>
              <a:rPr lang="cs-CZ" sz="2000" dirty="0"/>
              <a:t>): </a:t>
            </a:r>
            <a:r>
              <a:rPr lang="cs-CZ" sz="2000" dirty="0" smtClean="0"/>
              <a:t>vznikaly </a:t>
            </a:r>
            <a:r>
              <a:rPr lang="cs-CZ" sz="2000" dirty="0"/>
              <a:t>české ekvivalenty latinských termínů filozofických nebo obecně abstraktních: </a:t>
            </a:r>
            <a:r>
              <a:rPr lang="cs-CZ" sz="2000" i="1" dirty="0"/>
              <a:t>forma </a:t>
            </a:r>
            <a:r>
              <a:rPr lang="cs-CZ" sz="2000" dirty="0"/>
              <a:t>= </a:t>
            </a:r>
            <a:r>
              <a:rPr lang="cs-CZ" sz="2000" i="1" dirty="0"/>
              <a:t>tvář, tvářnost, </a:t>
            </a:r>
            <a:r>
              <a:rPr lang="cs-CZ" sz="2000" i="1" dirty="0" err="1"/>
              <a:t>spósob</a:t>
            </a:r>
            <a:r>
              <a:rPr lang="cs-CZ" sz="2000" i="1" dirty="0"/>
              <a:t>, </a:t>
            </a:r>
            <a:r>
              <a:rPr lang="cs-CZ" sz="2000" i="1" dirty="0" err="1" smtClean="0"/>
              <a:t>spósoba</a:t>
            </a:r>
            <a:r>
              <a:rPr lang="cs-CZ" sz="2000" dirty="0" smtClean="0"/>
              <a:t>,  </a:t>
            </a:r>
            <a:r>
              <a:rPr lang="cs-CZ" sz="2000" dirty="0" err="1"/>
              <a:t>perfectus</a:t>
            </a:r>
            <a:r>
              <a:rPr lang="cs-CZ" sz="2000" dirty="0"/>
              <a:t> = </a:t>
            </a:r>
            <a:r>
              <a:rPr lang="cs-CZ" sz="2000" i="1" dirty="0"/>
              <a:t>dokonaný, dokonalý</a:t>
            </a:r>
            <a:r>
              <a:rPr lang="cs-CZ" sz="2000" dirty="0"/>
              <a:t>;  </a:t>
            </a:r>
            <a:r>
              <a:rPr lang="cs-CZ" sz="2000" dirty="0" err="1"/>
              <a:t>specialis</a:t>
            </a:r>
            <a:r>
              <a:rPr lang="cs-CZ" sz="2000" dirty="0"/>
              <a:t> = </a:t>
            </a:r>
            <a:r>
              <a:rPr lang="cs-CZ" sz="2000" i="1" dirty="0" err="1"/>
              <a:t>vláščí</a:t>
            </a:r>
            <a:r>
              <a:rPr lang="cs-CZ" sz="2000" i="1" dirty="0"/>
              <a:t>, </a:t>
            </a:r>
            <a:r>
              <a:rPr lang="cs-CZ" sz="2000" i="1" dirty="0" err="1"/>
              <a:t>zvláščí</a:t>
            </a:r>
            <a:r>
              <a:rPr lang="cs-CZ" sz="2000" i="1" dirty="0"/>
              <a:t>, </a:t>
            </a:r>
            <a:r>
              <a:rPr lang="cs-CZ" sz="2000" i="1" dirty="0" err="1"/>
              <a:t>obláščí</a:t>
            </a:r>
            <a:r>
              <a:rPr lang="cs-CZ" sz="2000" i="1" dirty="0"/>
              <a:t>, </a:t>
            </a:r>
            <a:r>
              <a:rPr lang="cs-CZ" sz="2000" i="1" dirty="0" err="1"/>
              <a:t>vláštní</a:t>
            </a:r>
            <a:r>
              <a:rPr lang="cs-CZ" sz="2000" i="1" dirty="0"/>
              <a:t>, zvláštní</a:t>
            </a:r>
            <a:r>
              <a:rPr lang="cs-CZ" sz="2000" dirty="0"/>
              <a:t>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2317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66381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přejímky z latiny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1" y="1008529"/>
            <a:ext cx="11685495" cy="5015754"/>
          </a:xfrm>
        </p:spPr>
        <p:txBody>
          <a:bodyPr/>
          <a:lstStyle/>
          <a:p>
            <a:r>
              <a:rPr lang="cs-CZ" sz="2000" dirty="0" smtClean="0"/>
              <a:t>náboženská terminologie, např. </a:t>
            </a:r>
            <a:r>
              <a:rPr lang="cs-CZ" sz="2000" i="1" dirty="0"/>
              <a:t> vigilie / </a:t>
            </a:r>
            <a:r>
              <a:rPr lang="cs-CZ" sz="2000" i="1" dirty="0" err="1"/>
              <a:t>vigiljí</a:t>
            </a:r>
            <a:r>
              <a:rPr lang="cs-CZ" sz="2000" i="1" dirty="0"/>
              <a:t>,</a:t>
            </a:r>
            <a:r>
              <a:rPr lang="cs-CZ" sz="2000" dirty="0"/>
              <a:t> </a:t>
            </a:r>
            <a:r>
              <a:rPr lang="cs-CZ" sz="2000" dirty="0" smtClean="0"/>
              <a:t> </a:t>
            </a:r>
            <a:r>
              <a:rPr lang="cs-CZ" sz="2000" i="1" dirty="0" err="1" smtClean="0"/>
              <a:t>anjel</a:t>
            </a:r>
            <a:r>
              <a:rPr lang="cs-CZ" sz="2000" dirty="0" smtClean="0"/>
              <a:t>, </a:t>
            </a:r>
            <a:r>
              <a:rPr lang="cs-CZ" sz="2000" i="1" dirty="0" smtClean="0"/>
              <a:t>anděl </a:t>
            </a:r>
            <a:r>
              <a:rPr lang="cs-CZ" sz="2000" dirty="0" smtClean="0"/>
              <a:t>‚boží posel‘ (← lat. </a:t>
            </a:r>
            <a:r>
              <a:rPr lang="cs-CZ" sz="2000" i="1" dirty="0" err="1" smtClean="0"/>
              <a:t>angelus</a:t>
            </a:r>
            <a:r>
              <a:rPr lang="cs-CZ" sz="2000" i="1" dirty="0" smtClean="0"/>
              <a:t>,</a:t>
            </a:r>
            <a:r>
              <a:rPr lang="cs-CZ" sz="2000" dirty="0" smtClean="0"/>
              <a:t> řeckého původu), </a:t>
            </a:r>
            <a:r>
              <a:rPr lang="cs-CZ" sz="2000" i="1" dirty="0" err="1" smtClean="0"/>
              <a:t>evanjelium</a:t>
            </a:r>
            <a:r>
              <a:rPr lang="cs-CZ" sz="2000" dirty="0" smtClean="0"/>
              <a:t>, </a:t>
            </a:r>
            <a:r>
              <a:rPr lang="cs-CZ" sz="2000" i="1" dirty="0" smtClean="0"/>
              <a:t>evangelium</a:t>
            </a:r>
            <a:r>
              <a:rPr lang="cs-CZ" sz="2000" dirty="0" smtClean="0"/>
              <a:t> (← </a:t>
            </a:r>
            <a:r>
              <a:rPr lang="cs-CZ" sz="2000" dirty="0" err="1" smtClean="0"/>
              <a:t>střlat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euangelium</a:t>
            </a:r>
            <a:r>
              <a:rPr lang="cs-CZ" sz="2000" dirty="0" smtClean="0"/>
              <a:t>, řeckého původu), </a:t>
            </a:r>
            <a:r>
              <a:rPr lang="cs-CZ" sz="2000" i="1" dirty="0" smtClean="0"/>
              <a:t>apoštol</a:t>
            </a:r>
            <a:r>
              <a:rPr lang="cs-CZ" sz="2000" dirty="0" smtClean="0"/>
              <a:t> (← lat. </a:t>
            </a:r>
            <a:r>
              <a:rPr lang="cs-CZ" sz="2000" i="1" dirty="0" err="1" smtClean="0"/>
              <a:t>apostolus</a:t>
            </a:r>
            <a:r>
              <a:rPr lang="cs-CZ" sz="2000" dirty="0" smtClean="0"/>
              <a:t> ‚vyslanec‘ z ř.), </a:t>
            </a:r>
          </a:p>
          <a:p>
            <a:r>
              <a:rPr lang="cs-CZ" sz="2000" dirty="0" smtClean="0"/>
              <a:t>lékařská </a:t>
            </a:r>
            <a:r>
              <a:rPr lang="cs-CZ" sz="2000" dirty="0"/>
              <a:t>terminologie, např. </a:t>
            </a:r>
            <a:r>
              <a:rPr lang="cs-CZ" sz="2000" i="1" dirty="0"/>
              <a:t>podagra</a:t>
            </a:r>
            <a:r>
              <a:rPr lang="cs-CZ" sz="2000" dirty="0"/>
              <a:t> ‚dna‘ (← lat. </a:t>
            </a:r>
            <a:r>
              <a:rPr lang="cs-CZ" sz="2000" i="1" dirty="0"/>
              <a:t>podagra,</a:t>
            </a:r>
            <a:r>
              <a:rPr lang="cs-CZ" sz="2000" dirty="0"/>
              <a:t> původem z řečtiny), </a:t>
            </a:r>
            <a:r>
              <a:rPr lang="cs-CZ" sz="2000" i="1" dirty="0" err="1"/>
              <a:t>klister</a:t>
            </a:r>
            <a:r>
              <a:rPr lang="cs-CZ" sz="2000" dirty="0"/>
              <a:t>, </a:t>
            </a:r>
            <a:r>
              <a:rPr lang="cs-CZ" sz="2000" i="1" dirty="0"/>
              <a:t>klistr</a:t>
            </a:r>
            <a:r>
              <a:rPr lang="cs-CZ" sz="2000" dirty="0"/>
              <a:t>, </a:t>
            </a:r>
            <a:r>
              <a:rPr lang="cs-CZ" sz="2000" i="1" dirty="0" err="1"/>
              <a:t>klistera</a:t>
            </a:r>
            <a:r>
              <a:rPr lang="cs-CZ" sz="2000" dirty="0"/>
              <a:t> ‚klystýr‘ (k lat. </a:t>
            </a:r>
            <a:r>
              <a:rPr lang="cs-CZ" sz="2000" i="1" dirty="0" err="1"/>
              <a:t>clystēr</a:t>
            </a:r>
            <a:r>
              <a:rPr lang="cs-CZ" sz="2000" dirty="0"/>
              <a:t> ‚nálev‘ </a:t>
            </a:r>
            <a:r>
              <a:rPr lang="cs-CZ" sz="2000" dirty="0" smtClean="0"/>
              <a:t>přes něm.), </a:t>
            </a:r>
            <a:r>
              <a:rPr lang="cs-CZ" sz="2000" i="1" dirty="0" err="1"/>
              <a:t>gargarisma</a:t>
            </a:r>
            <a:r>
              <a:rPr lang="cs-CZ" sz="2000" dirty="0"/>
              <a:t> ‚kloktadlo‘ (← </a:t>
            </a:r>
            <a:r>
              <a:rPr lang="cs-CZ" sz="2000" dirty="0" err="1"/>
              <a:t>střlat</a:t>
            </a:r>
            <a:r>
              <a:rPr lang="cs-CZ" sz="2000" dirty="0"/>
              <a:t>. </a:t>
            </a:r>
            <a:r>
              <a:rPr lang="cs-CZ" sz="2000" i="1" dirty="0" err="1"/>
              <a:t>gargarisma</a:t>
            </a:r>
            <a:r>
              <a:rPr lang="cs-CZ" sz="2000" dirty="0"/>
              <a:t>);</a:t>
            </a:r>
          </a:p>
          <a:p>
            <a:r>
              <a:rPr lang="cs-CZ" sz="2000" dirty="0" smtClean="0"/>
              <a:t>terminologie </a:t>
            </a:r>
            <a:r>
              <a:rPr lang="cs-CZ" sz="2000" dirty="0"/>
              <a:t>přírodních věd, </a:t>
            </a:r>
            <a:r>
              <a:rPr lang="cs-CZ" sz="2000" dirty="0" smtClean="0"/>
              <a:t>např. </a:t>
            </a:r>
            <a:r>
              <a:rPr lang="cs-CZ" sz="2000" dirty="0"/>
              <a:t>terminologie </a:t>
            </a:r>
            <a:r>
              <a:rPr lang="cs-CZ" sz="2000" dirty="0" smtClean="0"/>
              <a:t>mineralogie </a:t>
            </a:r>
            <a:r>
              <a:rPr lang="cs-CZ" sz="2000" i="1" dirty="0" smtClean="0"/>
              <a:t>alabastr</a:t>
            </a:r>
            <a:r>
              <a:rPr lang="cs-CZ" sz="2000" dirty="0" smtClean="0"/>
              <a:t> </a:t>
            </a:r>
            <a:r>
              <a:rPr lang="cs-CZ" sz="2000" dirty="0"/>
              <a:t>‚sádrovec‘ (← lat. </a:t>
            </a:r>
            <a:r>
              <a:rPr lang="cs-CZ" sz="2000" i="1" dirty="0" err="1"/>
              <a:t>alabastrum</a:t>
            </a:r>
            <a:r>
              <a:rPr lang="cs-CZ" sz="2000" dirty="0"/>
              <a:t>, řeckého původu), </a:t>
            </a:r>
            <a:r>
              <a:rPr lang="cs-CZ" sz="2000" i="1" dirty="0" err="1"/>
              <a:t>galaktid</a:t>
            </a:r>
            <a:r>
              <a:rPr lang="cs-CZ" sz="2000" dirty="0"/>
              <a:t> ‚světlý kámen, vápenec‘ (← </a:t>
            </a:r>
            <a:r>
              <a:rPr lang="cs-CZ" sz="2000" dirty="0" err="1"/>
              <a:t>střlat</a:t>
            </a:r>
            <a:r>
              <a:rPr lang="cs-CZ" sz="2000" dirty="0"/>
              <a:t>. </a:t>
            </a:r>
            <a:r>
              <a:rPr lang="cs-CZ" sz="2000" i="1" dirty="0" err="1"/>
              <a:t>galactites</a:t>
            </a:r>
            <a:r>
              <a:rPr lang="cs-CZ" sz="2000" dirty="0"/>
              <a:t>), </a:t>
            </a:r>
            <a:r>
              <a:rPr lang="cs-CZ" sz="2000" i="1" dirty="0"/>
              <a:t>citrín</a:t>
            </a:r>
            <a:r>
              <a:rPr lang="cs-CZ" sz="2000" dirty="0"/>
              <a:t> ‚kámen žluté barvy‘ (k </a:t>
            </a:r>
            <a:r>
              <a:rPr lang="cs-CZ" sz="2000" dirty="0" err="1"/>
              <a:t>střlat</a:t>
            </a:r>
            <a:r>
              <a:rPr lang="cs-CZ" sz="2000" dirty="0"/>
              <a:t>. </a:t>
            </a:r>
            <a:r>
              <a:rPr lang="cs-CZ" sz="2000" i="1" dirty="0" err="1"/>
              <a:t>citrinus</a:t>
            </a:r>
            <a:r>
              <a:rPr lang="cs-CZ" sz="2000" dirty="0"/>
              <a:t> ‚žlutý‘), </a:t>
            </a:r>
          </a:p>
          <a:p>
            <a:r>
              <a:rPr lang="cs-CZ" sz="2000" dirty="0" smtClean="0"/>
              <a:t>terminologie administrativní a právní: </a:t>
            </a:r>
            <a:r>
              <a:rPr lang="cs-CZ" sz="2000" i="1" dirty="0" smtClean="0"/>
              <a:t>interdikt</a:t>
            </a:r>
            <a:r>
              <a:rPr lang="cs-CZ" sz="2000" dirty="0" smtClean="0"/>
              <a:t> </a:t>
            </a:r>
            <a:r>
              <a:rPr lang="cs-CZ" sz="2000" dirty="0"/>
              <a:t>‚církevní trest, klatba‘ (← </a:t>
            </a:r>
            <a:r>
              <a:rPr lang="cs-CZ" sz="2000" i="1" dirty="0" err="1"/>
              <a:t>interdictum</a:t>
            </a:r>
            <a:r>
              <a:rPr lang="cs-CZ" sz="2000" dirty="0"/>
              <a:t> ‚zákaz‘), </a:t>
            </a:r>
            <a:r>
              <a:rPr lang="cs-CZ" sz="2000" i="1" dirty="0"/>
              <a:t>majestát</a:t>
            </a:r>
            <a:r>
              <a:rPr lang="cs-CZ" sz="2000" dirty="0"/>
              <a:t> ‚vznešenost, panovnická moc‘ (← lat. </a:t>
            </a:r>
            <a:r>
              <a:rPr lang="cs-CZ" sz="2000" i="1" dirty="0" err="1"/>
              <a:t>maiestās</a:t>
            </a:r>
            <a:r>
              <a:rPr lang="cs-CZ" sz="2000" dirty="0"/>
              <a:t> ‚velikost, výsostnost‘), </a:t>
            </a:r>
            <a:r>
              <a:rPr lang="cs-CZ" sz="2000" i="1" dirty="0" smtClean="0"/>
              <a:t>,</a:t>
            </a:r>
            <a:endParaRPr lang="cs-CZ" sz="2000" dirty="0"/>
          </a:p>
          <a:p>
            <a:r>
              <a:rPr lang="cs-CZ" sz="2000" dirty="0" smtClean="0"/>
              <a:t>slovní </a:t>
            </a:r>
            <a:r>
              <a:rPr lang="cs-CZ" sz="2000" dirty="0"/>
              <a:t>zásoba z oblasti běžného života německým prostřednictvím, např. </a:t>
            </a:r>
            <a:r>
              <a:rPr lang="cs-CZ" sz="2000" i="1" dirty="0"/>
              <a:t>cihla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dirty="0"/>
              <a:t>← lat. </a:t>
            </a:r>
            <a:r>
              <a:rPr lang="cs-CZ" sz="2000" i="1" dirty="0" err="1"/>
              <a:t>tēgula</a:t>
            </a:r>
            <a:r>
              <a:rPr lang="cs-CZ" sz="2000" dirty="0"/>
              <a:t> </a:t>
            </a:r>
            <a:r>
              <a:rPr lang="cs-CZ" sz="2000" dirty="0" smtClean="0"/>
              <a:t>prostřednictvím </a:t>
            </a:r>
            <a:r>
              <a:rPr lang="cs-CZ" sz="2000" dirty="0" err="1"/>
              <a:t>střhn</a:t>
            </a:r>
            <a:r>
              <a:rPr lang="cs-CZ" sz="2000" dirty="0"/>
              <a:t>. </a:t>
            </a:r>
            <a:r>
              <a:rPr lang="cs-CZ" sz="2000" i="1" dirty="0" err="1" smtClean="0"/>
              <a:t>ziegel</a:t>
            </a:r>
            <a:r>
              <a:rPr lang="cs-CZ" sz="2000" dirty="0" smtClean="0"/>
              <a:t>), </a:t>
            </a:r>
            <a:r>
              <a:rPr lang="cs-CZ" sz="2000" i="1" dirty="0"/>
              <a:t>kuchyně</a:t>
            </a:r>
            <a:r>
              <a:rPr lang="cs-CZ" sz="2000" dirty="0"/>
              <a:t> (z lat. </a:t>
            </a:r>
            <a:r>
              <a:rPr lang="cs-CZ" sz="2000" i="1" dirty="0" err="1"/>
              <a:t>cucīna</a:t>
            </a:r>
            <a:r>
              <a:rPr lang="cs-CZ" sz="2000" dirty="0"/>
              <a:t> </a:t>
            </a:r>
            <a:r>
              <a:rPr lang="cs-CZ" sz="2000" dirty="0" err="1" smtClean="0"/>
              <a:t>sthn</a:t>
            </a:r>
            <a:r>
              <a:rPr lang="cs-CZ" sz="2000" dirty="0"/>
              <a:t>. </a:t>
            </a:r>
            <a:r>
              <a:rPr lang="cs-CZ" sz="2000" i="1" dirty="0" err="1"/>
              <a:t>chuhchina</a:t>
            </a:r>
            <a:r>
              <a:rPr lang="cs-CZ" sz="2000" dirty="0"/>
              <a:t>).</a:t>
            </a:r>
          </a:p>
          <a:p>
            <a:endParaRPr lang="cs-CZ" sz="20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85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2" y="900950"/>
            <a:ext cx="11190813" cy="531133"/>
          </a:xfrm>
        </p:spPr>
        <p:txBody>
          <a:bodyPr/>
          <a:lstStyle/>
          <a:p>
            <a:r>
              <a:rPr lang="cs-CZ" dirty="0" smtClean="0"/>
              <a:t>Čeština 14. století – přejímky z němčiny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1" y="1559859"/>
            <a:ext cx="11658601" cy="4356848"/>
          </a:xfrm>
        </p:spPr>
        <p:txBody>
          <a:bodyPr/>
          <a:lstStyle/>
          <a:p>
            <a:pPr marL="444500" indent="-269875"/>
            <a:r>
              <a:rPr lang="cs-CZ" sz="2000" dirty="0" smtClean="0"/>
              <a:t>konverzační vrstva jazyka: </a:t>
            </a:r>
            <a:r>
              <a:rPr lang="cs-CZ" sz="2000" i="1" dirty="0" err="1" smtClean="0"/>
              <a:t>halžě</a:t>
            </a:r>
            <a:r>
              <a:rPr lang="cs-CZ" sz="2000" i="1" dirty="0" smtClean="0"/>
              <a:t> </a:t>
            </a:r>
            <a:r>
              <a:rPr lang="cs-CZ" sz="2000" dirty="0" smtClean="0"/>
              <a:t>‚náhrdelník‘, </a:t>
            </a:r>
            <a:r>
              <a:rPr lang="cs-CZ" sz="2000" i="1" dirty="0" err="1"/>
              <a:t>frejieř</a:t>
            </a:r>
            <a:r>
              <a:rPr lang="cs-CZ" sz="2000" dirty="0"/>
              <a:t>, </a:t>
            </a:r>
            <a:r>
              <a:rPr lang="cs-CZ" sz="2000" i="1" dirty="0" err="1"/>
              <a:t>klejnot</a:t>
            </a:r>
            <a:r>
              <a:rPr lang="cs-CZ" sz="2000" dirty="0"/>
              <a:t> </a:t>
            </a:r>
            <a:r>
              <a:rPr lang="cs-CZ" sz="2000" dirty="0" smtClean="0"/>
              <a:t>‚klenot‘</a:t>
            </a:r>
            <a:r>
              <a:rPr lang="cs-CZ" sz="2000" i="1" dirty="0" smtClean="0"/>
              <a:t>, kvalt</a:t>
            </a:r>
            <a:r>
              <a:rPr lang="cs-CZ" sz="2000" dirty="0" smtClean="0"/>
              <a:t>, </a:t>
            </a:r>
          </a:p>
          <a:p>
            <a:pPr marL="444500" indent="-269875"/>
            <a:r>
              <a:rPr lang="cs-CZ" sz="2000" dirty="0" smtClean="0"/>
              <a:t> slova </a:t>
            </a:r>
            <a:r>
              <a:rPr lang="cs-CZ" sz="2000" dirty="0"/>
              <a:t>z prostředí šlechtického a </a:t>
            </a:r>
            <a:r>
              <a:rPr lang="cs-CZ" sz="2000" dirty="0" smtClean="0"/>
              <a:t>rytířského: </a:t>
            </a:r>
            <a:r>
              <a:rPr lang="cs-CZ" sz="2000" i="1" dirty="0" smtClean="0"/>
              <a:t>šikovati</a:t>
            </a:r>
            <a:r>
              <a:rPr lang="cs-CZ" sz="2000" i="1" dirty="0"/>
              <a:t>, </a:t>
            </a:r>
            <a:r>
              <a:rPr lang="cs-CZ" sz="2000" i="1" dirty="0" err="1"/>
              <a:t>helm</a:t>
            </a:r>
            <a:r>
              <a:rPr lang="cs-CZ" sz="2000" i="1" dirty="0"/>
              <a:t>, </a:t>
            </a:r>
            <a:r>
              <a:rPr lang="cs-CZ" sz="2000" i="1" dirty="0" err="1" smtClean="0"/>
              <a:t>pancieř</a:t>
            </a:r>
            <a:r>
              <a:rPr lang="cs-CZ" sz="2000" dirty="0" smtClean="0"/>
              <a:t>, </a:t>
            </a:r>
            <a:r>
              <a:rPr lang="cs-CZ" sz="2000" dirty="0"/>
              <a:t>mnohdy jde o termíny němčinou jen zprostředkované </a:t>
            </a:r>
            <a:r>
              <a:rPr lang="cs-CZ" sz="2000" dirty="0" smtClean="0"/>
              <a:t>(</a:t>
            </a:r>
            <a:r>
              <a:rPr lang="cs-CZ" sz="2000" dirty="0" err="1"/>
              <a:t>franc</a:t>
            </a:r>
            <a:r>
              <a:rPr lang="cs-CZ" sz="2000" dirty="0"/>
              <a:t>. </a:t>
            </a:r>
            <a:r>
              <a:rPr lang="cs-CZ" sz="2000" i="1" dirty="0" err="1"/>
              <a:t>dague</a:t>
            </a:r>
            <a:r>
              <a:rPr lang="cs-CZ" sz="2000" i="1" dirty="0"/>
              <a:t> → </a:t>
            </a:r>
            <a:r>
              <a:rPr lang="cs-CZ" sz="2000" dirty="0"/>
              <a:t>něm.</a:t>
            </a:r>
            <a:r>
              <a:rPr lang="cs-CZ" sz="2000" i="1" dirty="0"/>
              <a:t> </a:t>
            </a:r>
            <a:r>
              <a:rPr lang="cs-CZ" sz="2000" i="1" dirty="0" err="1"/>
              <a:t>degen</a:t>
            </a:r>
            <a:r>
              <a:rPr lang="cs-CZ" sz="2000" i="1" dirty="0"/>
              <a:t> → </a:t>
            </a:r>
            <a:r>
              <a:rPr lang="cs-CZ" sz="2000" i="1" dirty="0" err="1"/>
              <a:t>déka</a:t>
            </a:r>
            <a:r>
              <a:rPr lang="cs-CZ" sz="2000" i="1" dirty="0"/>
              <a:t> / dýka, </a:t>
            </a:r>
            <a:r>
              <a:rPr lang="cs-CZ" sz="2000" dirty="0" err="1" smtClean="0"/>
              <a:t>franc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casaque</a:t>
            </a:r>
            <a:r>
              <a:rPr lang="cs-CZ" sz="2000" i="1" dirty="0" smtClean="0"/>
              <a:t> </a:t>
            </a:r>
            <a:r>
              <a:rPr lang="cs-CZ" sz="2000" i="1" dirty="0"/>
              <a:t>→ </a:t>
            </a:r>
            <a:r>
              <a:rPr lang="cs-CZ" sz="2000" dirty="0" smtClean="0"/>
              <a:t>něm. </a:t>
            </a:r>
            <a:r>
              <a:rPr lang="cs-CZ" sz="2000" i="1" dirty="0" err="1" smtClean="0"/>
              <a:t>huseck</a:t>
            </a:r>
            <a:r>
              <a:rPr lang="cs-CZ" sz="2000" i="1" dirty="0" smtClean="0"/>
              <a:t> </a:t>
            </a:r>
            <a:r>
              <a:rPr lang="cs-CZ" sz="2000" i="1" dirty="0"/>
              <a:t>→ </a:t>
            </a:r>
            <a:r>
              <a:rPr lang="cs-CZ" sz="2000" i="1" dirty="0" smtClean="0"/>
              <a:t>hazuka</a:t>
            </a:r>
            <a:r>
              <a:rPr lang="cs-CZ" sz="2000" dirty="0" smtClean="0"/>
              <a:t>, </a:t>
            </a:r>
            <a:r>
              <a:rPr lang="cs-CZ" sz="2000" dirty="0" err="1" smtClean="0"/>
              <a:t>franc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croupière</a:t>
            </a:r>
            <a:r>
              <a:rPr lang="cs-CZ" sz="2000" i="1" dirty="0" smtClean="0"/>
              <a:t> </a:t>
            </a:r>
            <a:r>
              <a:rPr lang="cs-CZ" sz="2000" i="1" dirty="0"/>
              <a:t>→ </a:t>
            </a:r>
            <a:r>
              <a:rPr lang="cs-CZ" sz="2000" dirty="0" smtClean="0"/>
              <a:t>něm. </a:t>
            </a:r>
            <a:r>
              <a:rPr lang="cs-CZ" sz="2000" i="1" dirty="0" err="1" smtClean="0"/>
              <a:t>grôpiere</a:t>
            </a:r>
            <a:r>
              <a:rPr lang="cs-CZ" sz="2000" dirty="0" smtClean="0"/>
              <a:t> </a:t>
            </a:r>
            <a:r>
              <a:rPr lang="cs-CZ" sz="2000" i="1" dirty="0"/>
              <a:t>→ </a:t>
            </a:r>
            <a:r>
              <a:rPr lang="cs-CZ" sz="2000" i="1" dirty="0" err="1" smtClean="0"/>
              <a:t>kropieř</a:t>
            </a:r>
            <a:r>
              <a:rPr lang="cs-CZ" sz="2000" i="1" dirty="0" smtClean="0"/>
              <a:t> </a:t>
            </a:r>
            <a:r>
              <a:rPr lang="cs-CZ" sz="2000" dirty="0" smtClean="0"/>
              <a:t>‚ozdobná </a:t>
            </a:r>
            <a:r>
              <a:rPr lang="cs-CZ" sz="2000" dirty="0"/>
              <a:t>pokrývka na </a:t>
            </a:r>
            <a:r>
              <a:rPr lang="cs-CZ" sz="2000" dirty="0" smtClean="0"/>
              <a:t>koně‘),</a:t>
            </a:r>
            <a:r>
              <a:rPr lang="cs-CZ" sz="2000" i="1" dirty="0" smtClean="0"/>
              <a:t> </a:t>
            </a:r>
          </a:p>
          <a:p>
            <a:pPr marL="444500" indent="-269875"/>
            <a:r>
              <a:rPr lang="cs-CZ" sz="2000" dirty="0" smtClean="0"/>
              <a:t> názvy </a:t>
            </a:r>
            <a:r>
              <a:rPr lang="cs-CZ" sz="2000" dirty="0"/>
              <a:t>živností a </a:t>
            </a:r>
            <a:r>
              <a:rPr lang="cs-CZ" sz="2000" dirty="0" smtClean="0"/>
              <a:t>řemesel: </a:t>
            </a:r>
            <a:r>
              <a:rPr lang="cs-CZ" sz="2000" i="1" dirty="0" err="1" smtClean="0"/>
              <a:t>helméř</a:t>
            </a:r>
            <a:r>
              <a:rPr lang="cs-CZ" sz="2000" i="1" dirty="0"/>
              <a:t>, </a:t>
            </a:r>
            <a:r>
              <a:rPr lang="cs-CZ" sz="2000" i="1" dirty="0" err="1"/>
              <a:t>konvář</a:t>
            </a:r>
            <a:r>
              <a:rPr lang="cs-CZ" sz="2000" i="1" dirty="0"/>
              <a:t>, </a:t>
            </a:r>
            <a:r>
              <a:rPr lang="cs-CZ" sz="2000" i="1" dirty="0" err="1" smtClean="0"/>
              <a:t>herynečník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barvieř</a:t>
            </a:r>
            <a:r>
              <a:rPr lang="cs-CZ" sz="2000" dirty="0" smtClean="0"/>
              <a:t>, </a:t>
            </a:r>
          </a:p>
          <a:p>
            <a:pPr marL="444500" indent="-269875"/>
            <a:r>
              <a:rPr lang="cs-CZ" sz="2000" dirty="0" smtClean="0"/>
              <a:t> termíny </a:t>
            </a:r>
            <a:r>
              <a:rPr lang="cs-CZ" sz="2000" dirty="0"/>
              <a:t>související s těžbou a zpracováním </a:t>
            </a:r>
            <a:r>
              <a:rPr lang="cs-CZ" sz="2000" dirty="0" smtClean="0"/>
              <a:t>kovů: </a:t>
            </a:r>
            <a:r>
              <a:rPr lang="cs-CZ" sz="2000" i="1" dirty="0" err="1" smtClean="0"/>
              <a:t>havéř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šmelcéř</a:t>
            </a:r>
            <a:r>
              <a:rPr lang="cs-CZ" sz="2000" dirty="0"/>
              <a:t>, </a:t>
            </a:r>
            <a:r>
              <a:rPr lang="cs-CZ" sz="2000" i="1" dirty="0" smtClean="0"/>
              <a:t>mincmistr</a:t>
            </a:r>
            <a:r>
              <a:rPr lang="cs-CZ" sz="2000" dirty="0" smtClean="0"/>
              <a:t>,</a:t>
            </a:r>
          </a:p>
          <a:p>
            <a:pPr marL="444500" indent="-269875"/>
            <a:r>
              <a:rPr lang="cs-CZ" sz="2000" dirty="0" smtClean="0"/>
              <a:t> expresiva: </a:t>
            </a:r>
            <a:r>
              <a:rPr lang="cs-CZ" sz="2000" i="1" dirty="0" err="1" smtClean="0"/>
              <a:t>ciňk</a:t>
            </a:r>
            <a:r>
              <a:rPr lang="cs-CZ" sz="2000" i="1" dirty="0" smtClean="0"/>
              <a:t> </a:t>
            </a:r>
            <a:r>
              <a:rPr lang="cs-CZ" sz="2000" dirty="0" smtClean="0"/>
              <a:t>‚pětka na kostce‘, </a:t>
            </a:r>
            <a:r>
              <a:rPr lang="cs-CZ" sz="2000" i="1" dirty="0" err="1" smtClean="0"/>
              <a:t>helbrechticě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frejieř</a:t>
            </a:r>
            <a:r>
              <a:rPr lang="cs-CZ" sz="2000" dirty="0" smtClean="0"/>
              <a:t>, </a:t>
            </a:r>
          </a:p>
          <a:p>
            <a:pPr marL="444500" indent="-269875"/>
            <a:r>
              <a:rPr lang="cs-CZ" sz="2000" dirty="0" smtClean="0"/>
              <a:t> termíny právní a administrativní: </a:t>
            </a:r>
            <a:r>
              <a:rPr lang="cs-CZ" sz="2000" i="1" dirty="0" smtClean="0"/>
              <a:t>jarmark, mord, rathaus, rychtář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26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Jazyková situace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385046"/>
            <a:ext cx="11698942" cy="4518213"/>
          </a:xfrm>
        </p:spPr>
        <p:txBody>
          <a:bodyPr/>
          <a:lstStyle/>
          <a:p>
            <a:r>
              <a:rPr lang="cs-CZ" sz="2000" dirty="0" smtClean="0"/>
              <a:t>hlavním psaným jazykem latina,</a:t>
            </a:r>
          </a:p>
          <a:p>
            <a:endParaRPr lang="cs-CZ" sz="2000" dirty="0"/>
          </a:p>
          <a:p>
            <a:r>
              <a:rPr lang="cs-CZ" sz="2000" dirty="0" smtClean="0"/>
              <a:t>vedle ní se ve sféře psaných textů ustaluje němčina a čeština,</a:t>
            </a:r>
          </a:p>
          <a:p>
            <a:endParaRPr lang="cs-CZ" sz="2000" dirty="0"/>
          </a:p>
          <a:p>
            <a:r>
              <a:rPr lang="cs-CZ" sz="2000" dirty="0" smtClean="0"/>
              <a:t>v české židovské komunitě hebrejština (západní / východní forma jidiš?),</a:t>
            </a:r>
          </a:p>
          <a:p>
            <a:endParaRPr lang="cs-CZ" sz="2000" dirty="0"/>
          </a:p>
          <a:p>
            <a:r>
              <a:rPr lang="cs-CZ" sz="2000" dirty="0" smtClean="0"/>
              <a:t>v omezeném rozsahu církevní slovanština.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687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98390"/>
            <a:ext cx="11190812" cy="499223"/>
          </a:xfrm>
        </p:spPr>
        <p:txBody>
          <a:bodyPr/>
          <a:lstStyle/>
          <a:p>
            <a:r>
              <a:rPr lang="cs-CZ" dirty="0" smtClean="0"/>
              <a:t>Latina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848940"/>
            <a:ext cx="11564470" cy="3368513"/>
          </a:xfrm>
        </p:spPr>
        <p:txBody>
          <a:bodyPr/>
          <a:lstStyle/>
          <a:p>
            <a:r>
              <a:rPr lang="cs-CZ" sz="2000" dirty="0" smtClean="0"/>
              <a:t>mezinárodní (univerzální) jazyk kulturního okruhu (civilizace) hlásící se k západnímu křesťanství,</a:t>
            </a:r>
          </a:p>
          <a:p>
            <a:endParaRPr lang="cs-CZ" sz="2000" dirty="0" smtClean="0"/>
          </a:p>
          <a:p>
            <a:r>
              <a:rPr lang="cs-CZ" sz="2000" dirty="0" smtClean="0"/>
              <a:t>jazyk administrativní, liturgický, vědecký a literární,</a:t>
            </a:r>
          </a:p>
          <a:p>
            <a:endParaRPr lang="cs-CZ" sz="2000" dirty="0" smtClean="0"/>
          </a:p>
          <a:p>
            <a:r>
              <a:rPr lang="cs-CZ" sz="2000" dirty="0" smtClean="0"/>
              <a:t>jazyk, jehož prostřednictvím získávali lidé vzdělání,</a:t>
            </a:r>
          </a:p>
          <a:p>
            <a:endParaRPr lang="cs-CZ" sz="2000" dirty="0" smtClean="0"/>
          </a:p>
          <a:p>
            <a:r>
              <a:rPr lang="cs-CZ" sz="2000" dirty="0" smtClean="0"/>
              <a:t>jazyk normotvorných textů (gramatik a rétorik),</a:t>
            </a:r>
          </a:p>
          <a:p>
            <a:endParaRPr lang="cs-CZ" sz="2000" dirty="0" smtClean="0"/>
          </a:p>
          <a:p>
            <a:r>
              <a:rPr lang="cs-CZ" sz="2000" dirty="0" smtClean="0"/>
              <a:t>jazyk překládaných / adaptovaných textů.</a:t>
            </a:r>
          </a:p>
        </p:txBody>
      </p:sp>
    </p:spTree>
    <p:extLst>
      <p:ext uri="{BB962C8B-B14F-4D97-AF65-F5344CB8AC3E}">
        <p14:creationId xmlns:p14="http://schemas.microsoft.com/office/powerpoint/2010/main" val="1913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314298"/>
            <a:ext cx="11190812" cy="499223"/>
          </a:xfrm>
        </p:spPr>
        <p:txBody>
          <a:bodyPr/>
          <a:lstStyle/>
          <a:p>
            <a:r>
              <a:rPr lang="cs-CZ" dirty="0" smtClean="0"/>
              <a:t>V tomto období řada </a:t>
            </a:r>
            <a:r>
              <a:rPr lang="cs-CZ" dirty="0" err="1"/>
              <a:t>bohemikálních</a:t>
            </a:r>
            <a:r>
              <a:rPr lang="cs-CZ" dirty="0"/>
              <a:t> latinských </a:t>
            </a:r>
            <a:r>
              <a:rPr lang="cs-CZ" dirty="0" smtClean="0"/>
              <a:t>textů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492623"/>
            <a:ext cx="11698942" cy="4585448"/>
          </a:xfrm>
        </p:spPr>
        <p:txBody>
          <a:bodyPr/>
          <a:lstStyle/>
          <a:p>
            <a:pPr marL="342900" indent="-249238">
              <a:tabLst>
                <a:tab pos="444500" algn="l"/>
              </a:tabLst>
            </a:pPr>
            <a:r>
              <a:rPr lang="cs-CZ" sz="2000" dirty="0" smtClean="0"/>
              <a:t>historických </a:t>
            </a:r>
            <a:r>
              <a:rPr lang="cs-CZ" sz="2000" dirty="0"/>
              <a:t>(např. </a:t>
            </a:r>
            <a:r>
              <a:rPr lang="cs-CZ" sz="2000" i="1" dirty="0" err="1"/>
              <a:t>Chronicon</a:t>
            </a:r>
            <a:r>
              <a:rPr lang="cs-CZ" sz="2000" i="1" dirty="0"/>
              <a:t> </a:t>
            </a:r>
            <a:r>
              <a:rPr lang="cs-CZ" sz="2000" i="1" dirty="0" err="1"/>
              <a:t>Aulae</a:t>
            </a:r>
            <a:r>
              <a:rPr lang="cs-CZ" sz="2000" i="1" dirty="0"/>
              <a:t> </a:t>
            </a:r>
            <a:r>
              <a:rPr lang="cs-CZ" sz="2000" i="1" dirty="0" err="1"/>
              <a:t>Regiae</a:t>
            </a:r>
            <a:r>
              <a:rPr lang="cs-CZ" sz="2000" i="1" dirty="0"/>
              <a:t> – Zbraslavská </a:t>
            </a:r>
            <a:r>
              <a:rPr lang="cs-CZ" sz="2000" i="1" dirty="0" smtClean="0"/>
              <a:t>kronika </a:t>
            </a:r>
            <a:r>
              <a:rPr lang="cs-CZ" sz="2000" dirty="0" smtClean="0"/>
              <a:t>Petra Žitavského), </a:t>
            </a:r>
            <a:endParaRPr lang="cs-CZ" sz="2000" dirty="0"/>
          </a:p>
          <a:p>
            <a:pPr marL="342900" indent="-249238">
              <a:tabLst>
                <a:tab pos="444500" algn="l"/>
              </a:tabLst>
            </a:pPr>
            <a:r>
              <a:rPr lang="cs-CZ" sz="2000" dirty="0" err="1"/>
              <a:t>legendistických</a:t>
            </a:r>
            <a:r>
              <a:rPr lang="cs-CZ" sz="2000" dirty="0"/>
              <a:t> (svatoprokopské legendy, jako </a:t>
            </a:r>
            <a:r>
              <a:rPr lang="cs-CZ" sz="2000" i="1" dirty="0"/>
              <a:t>Vita maior</a:t>
            </a:r>
            <a:r>
              <a:rPr lang="cs-CZ" sz="2000" dirty="0"/>
              <a:t>),</a:t>
            </a:r>
          </a:p>
          <a:p>
            <a:pPr marL="342900" indent="-249238">
              <a:tabLst>
                <a:tab pos="444500" algn="l"/>
              </a:tabLst>
            </a:pPr>
            <a:r>
              <a:rPr lang="cs-CZ" sz="2000" dirty="0"/>
              <a:t>teologických, jako </a:t>
            </a:r>
            <a:r>
              <a:rPr lang="cs-CZ" sz="2000" i="1" dirty="0"/>
              <a:t>De </a:t>
            </a:r>
            <a:r>
              <a:rPr lang="cs-CZ" sz="2000" i="1" dirty="0" err="1"/>
              <a:t>strenuo</a:t>
            </a:r>
            <a:r>
              <a:rPr lang="cs-CZ" sz="2000" i="1" dirty="0"/>
              <a:t> </a:t>
            </a:r>
            <a:r>
              <a:rPr lang="cs-CZ" sz="2000" i="1" dirty="0" err="1"/>
              <a:t>milite</a:t>
            </a:r>
            <a:r>
              <a:rPr lang="cs-CZ" sz="2000" i="1" dirty="0"/>
              <a:t> </a:t>
            </a:r>
            <a:r>
              <a:rPr lang="cs-CZ" sz="2000" dirty="0"/>
              <a:t>– </a:t>
            </a:r>
            <a:r>
              <a:rPr lang="cs-CZ" sz="2000" i="1" dirty="0" smtClean="0"/>
              <a:t>Parabola o </a:t>
            </a:r>
            <a:r>
              <a:rPr lang="cs-CZ" sz="2000" i="1" dirty="0"/>
              <a:t>statečném rytíři </a:t>
            </a:r>
            <a:r>
              <a:rPr lang="cs-CZ" sz="2000" dirty="0"/>
              <a:t>Koldy z </a:t>
            </a:r>
            <a:r>
              <a:rPr lang="cs-CZ" sz="2000" dirty="0" err="1"/>
              <a:t>Koldic</a:t>
            </a:r>
            <a:r>
              <a:rPr lang="cs-CZ" sz="2000" dirty="0"/>
              <a:t>, </a:t>
            </a:r>
          </a:p>
          <a:p>
            <a:pPr marL="342900" indent="-249238">
              <a:tabLst>
                <a:tab pos="444500" algn="l"/>
              </a:tabLst>
            </a:pPr>
            <a:r>
              <a:rPr lang="cs-CZ" sz="2000" dirty="0"/>
              <a:t>duchovní poezie (písně), jako sekvence </a:t>
            </a:r>
            <a:r>
              <a:rPr lang="cs-CZ" sz="2000" i="1" dirty="0"/>
              <a:t>O Božím těle</a:t>
            </a:r>
            <a:r>
              <a:rPr lang="cs-CZ" sz="2000" dirty="0"/>
              <a:t>, kterou složil </a:t>
            </a:r>
            <a:r>
              <a:rPr lang="cs-CZ" sz="2000" dirty="0" err="1"/>
              <a:t>Domaslav</a:t>
            </a:r>
            <a:r>
              <a:rPr lang="cs-CZ" sz="2000" dirty="0"/>
              <a:t>, </a:t>
            </a:r>
          </a:p>
          <a:p>
            <a:pPr marL="342900" indent="-249238">
              <a:tabLst>
                <a:tab pos="444500" algn="l"/>
              </a:tabLst>
            </a:pPr>
            <a:r>
              <a:rPr lang="cs-CZ" sz="2000" dirty="0"/>
              <a:t>listináře sloužící pro tvorbu listin, např. Jan ze Středy sestavil sbírku latinských formulářů </a:t>
            </a:r>
            <a:r>
              <a:rPr lang="cs-CZ" sz="2000" i="1" dirty="0" err="1"/>
              <a:t>Summa</a:t>
            </a:r>
            <a:r>
              <a:rPr lang="cs-CZ" sz="2000" i="1" dirty="0"/>
              <a:t> </a:t>
            </a:r>
            <a:r>
              <a:rPr lang="cs-CZ" sz="2000" i="1" dirty="0" err="1"/>
              <a:t>cancellariae</a:t>
            </a:r>
            <a:r>
              <a:rPr lang="cs-CZ" sz="2000" i="1" dirty="0"/>
              <a:t> Caroli IV.</a:t>
            </a:r>
            <a:r>
              <a:rPr lang="cs-CZ" sz="2000" dirty="0"/>
              <a:t>,</a:t>
            </a:r>
          </a:p>
          <a:p>
            <a:pPr marL="342900" indent="-249238">
              <a:tabLst>
                <a:tab pos="444500" algn="l"/>
              </a:tabLst>
            </a:pPr>
            <a:r>
              <a:rPr lang="cs-CZ" sz="2000" dirty="0" smtClean="0"/>
              <a:t>Karlův životopis </a:t>
            </a:r>
            <a:r>
              <a:rPr lang="cs-CZ" sz="2000" i="1" dirty="0" smtClean="0"/>
              <a:t>Vita Caroli</a:t>
            </a:r>
            <a:r>
              <a:rPr lang="cs-CZ" sz="2000" dirty="0" smtClean="0"/>
              <a:t>,</a:t>
            </a:r>
          </a:p>
          <a:p>
            <a:pPr marL="342900" indent="-249238">
              <a:tabLst>
                <a:tab pos="444500" algn="l"/>
              </a:tabLst>
            </a:pPr>
            <a:r>
              <a:rPr lang="cs-CZ" sz="2000" dirty="0" smtClean="0"/>
              <a:t>kázání</a:t>
            </a:r>
            <a:r>
              <a:rPr lang="cs-CZ" sz="2000" dirty="0"/>
              <a:t>, </a:t>
            </a:r>
          </a:p>
          <a:p>
            <a:pPr marL="342900" indent="-249238">
              <a:tabLst>
                <a:tab pos="444500" algn="l"/>
              </a:tabLst>
            </a:pPr>
            <a:r>
              <a:rPr lang="cs-CZ" sz="2000" dirty="0"/>
              <a:t>odborná vědecká díla na pražské univerzitě </a:t>
            </a:r>
            <a:r>
              <a:rPr lang="cs-CZ" sz="2000" dirty="0" smtClean="0"/>
              <a:t>(zejména traktáty, např. Jan z Holešova o písni </a:t>
            </a:r>
            <a:r>
              <a:rPr lang="cs-CZ" sz="2000" i="1" dirty="0" smtClean="0"/>
              <a:t>Hospodine, pomiluj </a:t>
            </a:r>
            <a:r>
              <a:rPr lang="cs-CZ" sz="2000" i="1" dirty="0" err="1" smtClean="0"/>
              <a:t>ny</a:t>
            </a:r>
            <a:r>
              <a:rPr lang="cs-CZ" sz="2000" i="1" dirty="0" smtClean="0"/>
              <a:t>)</a:t>
            </a:r>
            <a:r>
              <a:rPr lang="cs-CZ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761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605116"/>
            <a:ext cx="11059200" cy="431990"/>
          </a:xfrm>
        </p:spPr>
        <p:txBody>
          <a:bodyPr/>
          <a:lstStyle/>
          <a:p>
            <a:r>
              <a:rPr lang="cs-CZ" dirty="0" smtClean="0"/>
              <a:t>Čeština 14. století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452283"/>
            <a:ext cx="11777999" cy="408790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podléhá vývojovým změnám,</a:t>
            </a:r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v </a:t>
            </a:r>
            <a:r>
              <a:rPr lang="cs-CZ" sz="2000" dirty="0"/>
              <a:t>závislosti na tom, </a:t>
            </a:r>
            <a:r>
              <a:rPr lang="cs-CZ" sz="2000" dirty="0" smtClean="0"/>
              <a:t>jak se tyto prosazují na jazykovém území, vznikají nářeční rozdíly,</a:t>
            </a:r>
            <a:endParaRPr lang="cs-CZ" sz="2000" dirty="0"/>
          </a:p>
          <a:p>
            <a:pPr marL="72000" indent="0">
              <a:lnSpc>
                <a:spcPct val="120000"/>
              </a:lnSpc>
              <a:buNone/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kulturní čeština se definitivně stává jazykem psané komunikace,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od samých počátků je kulturní čeština unifikovaná (bez podstatných regionálních rozdílů), avšak postupně přijímá vývojové změny,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v psané sféře pod silným vlivem latiny, v mluvené sféře pod vlivem němčiny,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nejprve vystupuje v textech veršovaných (duchovní i světská epika a lyrika), od pol. 14. stol. prozaických, koncem 14. stol. administrativních a odborných.</a:t>
            </a:r>
          </a:p>
          <a:p>
            <a:pPr marL="72000" indent="0">
              <a:lnSpc>
                <a:spcPct val="12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1515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Specifickým </a:t>
            </a:r>
            <a:r>
              <a:rPr lang="cs-CZ" dirty="0"/>
              <a:t>případem symbiózy latiny </a:t>
            </a:r>
            <a:r>
              <a:rPr lang="cs-CZ" dirty="0" smtClean="0"/>
              <a:t>a staré češtiny </a:t>
            </a:r>
            <a:r>
              <a:rPr lang="cs-CZ" dirty="0"/>
              <a:t>je makarónská </a:t>
            </a:r>
            <a:r>
              <a:rPr lang="cs-CZ" dirty="0" smtClean="0"/>
              <a:t>latinsko-česká </a:t>
            </a:r>
            <a:r>
              <a:rPr lang="cs-CZ" dirty="0"/>
              <a:t>(rozpustilá) </a:t>
            </a:r>
            <a:r>
              <a:rPr lang="cs-CZ" dirty="0" smtClean="0"/>
              <a:t>žebravá </a:t>
            </a:r>
            <a:r>
              <a:rPr lang="cs-CZ" dirty="0"/>
              <a:t>žákovská píseň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2353235"/>
            <a:ext cx="11698942" cy="3550024"/>
          </a:xfrm>
        </p:spPr>
        <p:txBody>
          <a:bodyPr/>
          <a:lstStyle/>
          <a:p>
            <a:pPr marL="1438275" indent="-268288">
              <a:buNone/>
            </a:pPr>
            <a:r>
              <a:rPr lang="cs-CZ" sz="2000" i="1" dirty="0" smtClean="0"/>
              <a:t>Carmen </a:t>
            </a:r>
            <a:r>
              <a:rPr lang="cs-CZ" sz="2000" i="1" dirty="0" err="1"/>
              <a:t>prestet</a:t>
            </a:r>
            <a:r>
              <a:rPr lang="cs-CZ" sz="2000" i="1" dirty="0"/>
              <a:t> Deus </a:t>
            </a:r>
            <a:r>
              <a:rPr lang="cs-CZ" sz="2000" i="1" dirty="0" err="1"/>
              <a:t>celi</a:t>
            </a:r>
            <a:r>
              <a:rPr lang="cs-CZ" sz="2000" i="1" dirty="0"/>
              <a:t>,</a:t>
            </a:r>
            <a:r>
              <a:rPr lang="cs-CZ" sz="2000" dirty="0"/>
              <a:t> </a:t>
            </a:r>
            <a:r>
              <a:rPr lang="cs-CZ" sz="2000" dirty="0" smtClean="0"/>
              <a:t>               ‚nechť bůh nebeský přispěje k skládání</a:t>
            </a:r>
            <a:r>
              <a:rPr lang="cs-CZ" sz="2000" dirty="0"/>
              <a:t>‘</a:t>
            </a:r>
          </a:p>
          <a:p>
            <a:pPr marL="1438275" indent="-268288">
              <a:buNone/>
            </a:pPr>
            <a:r>
              <a:rPr lang="cs-CZ" sz="2000" i="1" dirty="0"/>
              <a:t>v němž by to byl rozum </a:t>
            </a:r>
            <a:r>
              <a:rPr lang="cs-CZ" sz="2000" i="1" dirty="0" err="1" smtClean="0"/>
              <a:t>cělý</a:t>
            </a:r>
            <a:r>
              <a:rPr lang="cs-CZ" sz="2000" i="1" dirty="0" smtClean="0"/>
              <a:t>             </a:t>
            </a:r>
            <a:endParaRPr lang="cs-CZ" sz="2000" i="1" dirty="0"/>
          </a:p>
          <a:p>
            <a:pPr marL="1438275" indent="-268288">
              <a:buNone/>
            </a:pPr>
            <a:r>
              <a:rPr lang="cs-CZ" sz="2000" i="1" dirty="0" err="1"/>
              <a:t>describendi</a:t>
            </a:r>
            <a:r>
              <a:rPr lang="cs-CZ" sz="2000" i="1" dirty="0"/>
              <a:t> varia</a:t>
            </a:r>
            <a:r>
              <a:rPr lang="cs-CZ" sz="2000" i="1" dirty="0" smtClean="0"/>
              <a:t>.</a:t>
            </a:r>
            <a:r>
              <a:rPr lang="cs-CZ" sz="2000" dirty="0" smtClean="0"/>
              <a:t>                              ‚vylíčit všechno možné</a:t>
            </a:r>
            <a:r>
              <a:rPr lang="cs-CZ" sz="2000" dirty="0"/>
              <a:t>‘</a:t>
            </a:r>
          </a:p>
          <a:p>
            <a:pPr marL="1438275" indent="-268288">
              <a:buNone/>
            </a:pPr>
            <a:r>
              <a:rPr lang="cs-CZ" sz="2000" i="1" dirty="0" smtClean="0"/>
              <a:t>Qui </a:t>
            </a:r>
            <a:r>
              <a:rPr lang="cs-CZ" sz="2000" i="1" dirty="0" err="1"/>
              <a:t>suevimus</a:t>
            </a:r>
            <a:r>
              <a:rPr lang="cs-CZ" sz="2000" i="1" dirty="0"/>
              <a:t> </a:t>
            </a:r>
            <a:r>
              <a:rPr lang="cs-CZ" sz="2000" i="1" dirty="0" err="1" smtClean="0"/>
              <a:t>sepe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radi</a:t>
            </a:r>
            <a:r>
              <a:rPr lang="cs-CZ" sz="2000" i="1" dirty="0" smtClean="0"/>
              <a:t>‚</a:t>
            </a:r>
            <a:r>
              <a:rPr lang="cs-CZ" sz="2000" dirty="0" smtClean="0"/>
              <a:t>                   ‚my, kteří jsme zvyklí třít bídu</a:t>
            </a:r>
            <a:r>
              <a:rPr lang="cs-CZ" sz="2000" dirty="0"/>
              <a:t>‘</a:t>
            </a:r>
            <a:r>
              <a:rPr lang="cs-CZ" sz="2000" dirty="0" smtClean="0"/>
              <a:t> </a:t>
            </a:r>
            <a:endParaRPr lang="cs-CZ" sz="2000" dirty="0"/>
          </a:p>
          <a:p>
            <a:pPr marL="1438275" indent="-268288">
              <a:buNone/>
            </a:pPr>
            <a:r>
              <a:rPr lang="cs-CZ" sz="2000" i="1" dirty="0" smtClean="0"/>
              <a:t>jedli </a:t>
            </a:r>
            <a:r>
              <a:rPr lang="cs-CZ" sz="2000" i="1" dirty="0"/>
              <a:t>bychom často rádi,</a:t>
            </a:r>
          </a:p>
          <a:p>
            <a:pPr marL="1438275" indent="-268288">
              <a:buNone/>
            </a:pPr>
            <a:r>
              <a:rPr lang="cs-CZ" sz="2000" i="1" dirty="0"/>
              <a:t>sed </a:t>
            </a:r>
            <a:r>
              <a:rPr lang="cs-CZ" sz="2000" i="1" dirty="0" err="1"/>
              <a:t>ubi</a:t>
            </a:r>
            <a:r>
              <a:rPr lang="cs-CZ" sz="2000" i="1" dirty="0"/>
              <a:t> </a:t>
            </a:r>
            <a:r>
              <a:rPr lang="cs-CZ" sz="2000" i="1" dirty="0" err="1"/>
              <a:t>cibaria</a:t>
            </a:r>
            <a:r>
              <a:rPr lang="cs-CZ" sz="2000" i="1" dirty="0" smtClean="0"/>
              <a:t>?</a:t>
            </a:r>
            <a:r>
              <a:rPr lang="cs-CZ" sz="2000" dirty="0" smtClean="0"/>
              <a:t>                                 ‚ale kde je co k jídlu?‘ 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3264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46167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71496"/>
            <a:ext cx="11190812" cy="499223"/>
          </a:xfrm>
        </p:spPr>
        <p:txBody>
          <a:bodyPr/>
          <a:lstStyle/>
          <a:p>
            <a:r>
              <a:rPr lang="cs-CZ" dirty="0" smtClean="0"/>
              <a:t>Makarónské části také v </a:t>
            </a:r>
            <a:r>
              <a:rPr lang="cs-CZ" i="1" dirty="0" smtClean="0"/>
              <a:t>Mastičkáři </a:t>
            </a:r>
            <a:r>
              <a:rPr lang="cs-CZ" dirty="0" smtClean="0"/>
              <a:t>– o tom také níže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1" y="2353235"/>
            <a:ext cx="11725835" cy="2770094"/>
          </a:xfrm>
        </p:spPr>
        <p:txBody>
          <a:bodyPr/>
          <a:lstStyle/>
          <a:p>
            <a:pPr marL="1438275" indent="-268288">
              <a:buNone/>
            </a:pPr>
            <a:r>
              <a:rPr lang="cs-CZ" sz="2000" i="1" dirty="0" smtClean="0"/>
              <a:t>Seď, </a:t>
            </a:r>
            <a:r>
              <a:rPr lang="cs-CZ" sz="2000" i="1" dirty="0" err="1"/>
              <a:t>vem</a:t>
            </a:r>
            <a:r>
              <a:rPr lang="cs-CZ" sz="2000" i="1" dirty="0"/>
              <a:t> přišel mistr </a:t>
            </a:r>
            <a:r>
              <a:rPr lang="cs-CZ" sz="2000" i="1" dirty="0" err="1" smtClean="0"/>
              <a:t>Ypokras</a:t>
            </a:r>
            <a:r>
              <a:rPr lang="cs-CZ" sz="2000" i="1" dirty="0" smtClean="0"/>
              <a:t>          seď </a:t>
            </a:r>
            <a:r>
              <a:rPr lang="cs-CZ" sz="2000" dirty="0" smtClean="0"/>
              <a:t>= ‚hle‘</a:t>
            </a:r>
            <a:endParaRPr lang="cs-CZ" sz="2000" i="1" dirty="0"/>
          </a:p>
          <a:p>
            <a:pPr marL="1438275" indent="-268288">
              <a:buNone/>
            </a:pPr>
            <a:r>
              <a:rPr lang="cs-CZ" sz="2000" i="1" dirty="0"/>
              <a:t>de </a:t>
            </a:r>
            <a:r>
              <a:rPr lang="cs-CZ" sz="2000" i="1" dirty="0" err="1"/>
              <a:t>gracia</a:t>
            </a:r>
            <a:r>
              <a:rPr lang="cs-CZ" sz="2000" i="1" dirty="0"/>
              <a:t> divina</a:t>
            </a:r>
            <a:r>
              <a:rPr lang="cs-CZ" sz="2000" i="1" dirty="0" smtClean="0"/>
              <a:t>,                                 </a:t>
            </a:r>
            <a:r>
              <a:rPr lang="cs-CZ" sz="2000" dirty="0" smtClean="0"/>
              <a:t>‚z boží milosti‘</a:t>
            </a:r>
            <a:endParaRPr lang="cs-CZ" sz="2000" i="1" dirty="0"/>
          </a:p>
          <a:p>
            <a:pPr marL="1438275" indent="-268288">
              <a:buNone/>
            </a:pPr>
            <a:r>
              <a:rPr lang="cs-CZ" sz="2000" i="1" dirty="0" err="1" smtClean="0"/>
              <a:t>nenieť</a:t>
            </a:r>
            <a:r>
              <a:rPr lang="cs-CZ" sz="2000" i="1" dirty="0" smtClean="0"/>
              <a:t> </a:t>
            </a:r>
            <a:r>
              <a:rPr lang="cs-CZ" sz="2000" i="1" dirty="0" err="1"/>
              <a:t>horšieho</a:t>
            </a:r>
            <a:r>
              <a:rPr lang="cs-CZ" sz="2000" i="1" dirty="0"/>
              <a:t> v tento čas</a:t>
            </a:r>
          </a:p>
          <a:p>
            <a:pPr marL="1438275" indent="-268288">
              <a:buNone/>
            </a:pPr>
            <a:r>
              <a:rPr lang="cs-CZ" sz="2000" i="1" dirty="0"/>
              <a:t>in </a:t>
            </a:r>
            <a:r>
              <a:rPr lang="cs-CZ" sz="2000" i="1" dirty="0" err="1"/>
              <a:t>arte</a:t>
            </a:r>
            <a:r>
              <a:rPr lang="cs-CZ" sz="2000" i="1" dirty="0"/>
              <a:t> </a:t>
            </a:r>
            <a:r>
              <a:rPr lang="cs-CZ" sz="2000" i="1" dirty="0" err="1"/>
              <a:t>medicina</a:t>
            </a:r>
            <a:r>
              <a:rPr lang="cs-CZ" sz="2000" i="1" dirty="0"/>
              <a:t>.</a:t>
            </a:r>
            <a:r>
              <a:rPr lang="cs-CZ" sz="2000" dirty="0" smtClean="0"/>
              <a:t>                                 ‚v umění lékařském‘ 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8766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300851"/>
            <a:ext cx="11190812" cy="499223"/>
          </a:xfrm>
        </p:spPr>
        <p:txBody>
          <a:bodyPr/>
          <a:lstStyle/>
          <a:p>
            <a:r>
              <a:rPr lang="cs-CZ" dirty="0" smtClean="0"/>
              <a:t>Němčina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580001"/>
            <a:ext cx="11564470" cy="3919840"/>
          </a:xfrm>
        </p:spPr>
        <p:txBody>
          <a:bodyPr/>
          <a:lstStyle/>
          <a:p>
            <a:r>
              <a:rPr lang="cs-CZ" sz="2000" dirty="0" smtClean="0"/>
              <a:t>němčina byla mateřským jazykem značné části obyvatelstva (důsledek kolonizace),</a:t>
            </a:r>
          </a:p>
          <a:p>
            <a:r>
              <a:rPr lang="cs-CZ" sz="2000" dirty="0" smtClean="0"/>
              <a:t>ve městech společně žilo české a německé obyvatelstvo – přirozená báze česko-německého bilingvismu,</a:t>
            </a:r>
          </a:p>
          <a:p>
            <a:r>
              <a:rPr lang="cs-CZ" sz="2000" dirty="0" smtClean="0"/>
              <a:t>němčina se prosazuje ve sféře psané komunikace o něco dříve než čeština, </a:t>
            </a:r>
          </a:p>
          <a:p>
            <a:pPr marL="712788" indent="-349250">
              <a:buFont typeface="Wingdings" panose="05000000000000000000" pitchFamily="2" charset="2"/>
              <a:buChar char="Ø"/>
            </a:pPr>
            <a:r>
              <a:rPr lang="cs-CZ" sz="2000" dirty="0" smtClean="0"/>
              <a:t>němčina jazykem administrativní praxe (dříve než čeština) </a:t>
            </a:r>
          </a:p>
          <a:p>
            <a:pPr marL="712788" indent="-349250">
              <a:buFont typeface="Wingdings" panose="05000000000000000000" pitchFamily="2" charset="2"/>
              <a:buChar char="Ø"/>
            </a:pPr>
            <a:r>
              <a:rPr lang="cs-CZ" sz="2000" dirty="0" smtClean="0"/>
              <a:t>za Karla IV. v Praze císařská kancelář vydávající německé listiny, </a:t>
            </a:r>
          </a:p>
          <a:p>
            <a:pPr marL="712788" indent="-349250">
              <a:buFont typeface="Wingdings" panose="05000000000000000000" pitchFamily="2" charset="2"/>
              <a:buChar char="Ø"/>
            </a:pPr>
            <a:r>
              <a:rPr lang="cs-CZ" sz="2000" dirty="0" smtClean="0"/>
              <a:t>díky </a:t>
            </a:r>
            <a:r>
              <a:rPr lang="cs-CZ" sz="2000" dirty="0"/>
              <a:t>převaze německého patriciátu v některých </a:t>
            </a:r>
            <a:r>
              <a:rPr lang="cs-CZ" sz="2000" dirty="0" smtClean="0"/>
              <a:t>městech němčina jazykem městských listin. </a:t>
            </a:r>
          </a:p>
          <a:p>
            <a:pPr marL="712788" indent="-349250">
              <a:buFont typeface="Wingdings" panose="05000000000000000000" pitchFamily="2" charset="2"/>
              <a:buChar char="Ø"/>
            </a:pPr>
            <a:r>
              <a:rPr lang="cs-CZ" sz="2000" dirty="0" smtClean="0"/>
              <a:t>v němčině jsou vedeny i městské knihy (</a:t>
            </a:r>
            <a:r>
              <a:rPr lang="cs-CZ" sz="2000" i="1" dirty="0"/>
              <a:t>Kniha počtů města Brna</a:t>
            </a:r>
            <a:r>
              <a:rPr lang="cs-CZ" sz="2000" dirty="0"/>
              <a:t> 1345–1365</a:t>
            </a:r>
            <a:r>
              <a:rPr lang="cs-CZ" sz="20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136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17708"/>
            <a:ext cx="11190812" cy="499223"/>
          </a:xfrm>
        </p:spPr>
        <p:txBody>
          <a:bodyPr/>
          <a:lstStyle/>
          <a:p>
            <a:r>
              <a:rPr lang="cs-CZ" dirty="0" err="1" smtClean="0"/>
              <a:t>Bohemikální</a:t>
            </a:r>
            <a:r>
              <a:rPr lang="cs-CZ" dirty="0" smtClean="0"/>
              <a:t> německá tvorba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680881"/>
            <a:ext cx="11564470" cy="3092821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Němčina </a:t>
            </a:r>
            <a:r>
              <a:rPr lang="cs-CZ" sz="2000" dirty="0"/>
              <a:t>se prosazuje i v literární </a:t>
            </a:r>
            <a:r>
              <a:rPr lang="cs-CZ" sz="2000" dirty="0" smtClean="0"/>
              <a:t>tvorbě:</a:t>
            </a:r>
          </a:p>
          <a:p>
            <a:endParaRPr lang="cs-CZ" sz="2000" dirty="0" smtClean="0"/>
          </a:p>
          <a:p>
            <a:r>
              <a:rPr lang="cs-CZ" sz="2000" dirty="0" smtClean="0"/>
              <a:t>veršovaný překlad </a:t>
            </a:r>
            <a:r>
              <a:rPr lang="cs-CZ" sz="2000" i="1" dirty="0" smtClean="0"/>
              <a:t>Dalimilovy kroniky,</a:t>
            </a:r>
          </a:p>
          <a:p>
            <a:endParaRPr lang="cs-CZ" sz="2000" dirty="0" smtClean="0"/>
          </a:p>
          <a:p>
            <a:r>
              <a:rPr lang="cs-CZ" sz="2000" dirty="0" smtClean="0"/>
              <a:t>Bible Václava IV.,</a:t>
            </a:r>
          </a:p>
          <a:p>
            <a:endParaRPr lang="cs-CZ" sz="2000" dirty="0" smtClean="0"/>
          </a:p>
          <a:p>
            <a:r>
              <a:rPr lang="cs-CZ" sz="2000" dirty="0" smtClean="0"/>
              <a:t>významná skladba </a:t>
            </a:r>
            <a:r>
              <a:rPr lang="cs-CZ" sz="2000" i="1" dirty="0" err="1" smtClean="0"/>
              <a:t>Ackermann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aus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Böhmen</a:t>
            </a:r>
            <a:r>
              <a:rPr lang="cs-CZ" sz="2000" i="1" dirty="0" smtClean="0"/>
              <a:t> – Oráč z Čech </a:t>
            </a:r>
            <a:r>
              <a:rPr lang="cs-CZ" sz="2000" dirty="0" smtClean="0"/>
              <a:t>od Jana z Žatce</a:t>
            </a:r>
            <a:r>
              <a:rPr lang="cs-CZ" sz="20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92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2386" y="309283"/>
            <a:ext cx="11110131" cy="571474"/>
          </a:xfrm>
        </p:spPr>
        <p:txBody>
          <a:bodyPr/>
          <a:lstStyle/>
          <a:p>
            <a:r>
              <a:rPr lang="cs-CZ" dirty="0" smtClean="0"/>
              <a:t>Emauzský klášter – obnovení církevněslovanského písemnictví 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2387" y="1801906"/>
            <a:ext cx="11766177" cy="4168588"/>
          </a:xfrm>
        </p:spPr>
        <p:txBody>
          <a:bodyPr/>
          <a:lstStyle/>
          <a:p>
            <a:r>
              <a:rPr lang="cs-CZ" sz="2000" dirty="0" smtClean="0"/>
              <a:t>Karel IV. založil 1347 benediktinský klášter </a:t>
            </a:r>
            <a:r>
              <a:rPr lang="cs-CZ" sz="2000" b="1" dirty="0" smtClean="0"/>
              <a:t>slovanské liturgie</a:t>
            </a:r>
            <a:r>
              <a:rPr lang="cs-CZ" sz="2000" dirty="0" smtClean="0"/>
              <a:t> zvaný Emauzský nebo Na Slovanech,</a:t>
            </a:r>
          </a:p>
          <a:p>
            <a:endParaRPr lang="cs-CZ" sz="2000" dirty="0" smtClean="0"/>
          </a:p>
          <a:p>
            <a:r>
              <a:rPr lang="cs-CZ" sz="2000" dirty="0" smtClean="0"/>
              <a:t>byli do něj povoláni </a:t>
            </a:r>
            <a:r>
              <a:rPr lang="cs-CZ" sz="2000" b="1" dirty="0" smtClean="0"/>
              <a:t>chorvatští mniši</a:t>
            </a:r>
            <a:r>
              <a:rPr lang="cs-CZ" sz="2000" dirty="0" smtClean="0"/>
              <a:t> z ostrova </a:t>
            </a:r>
            <a:r>
              <a:rPr lang="cs-CZ" sz="2000" dirty="0" err="1" smtClean="0"/>
              <a:t>Pašman</a:t>
            </a:r>
            <a:r>
              <a:rPr lang="cs-CZ" sz="2000" dirty="0" smtClean="0"/>
              <a:t> (klášter v </a:t>
            </a:r>
            <a:r>
              <a:rPr lang="cs-CZ" sz="2000" dirty="0" err="1" smtClean="0"/>
              <a:t>Tkonu</a:t>
            </a:r>
            <a:r>
              <a:rPr lang="cs-CZ" sz="2000" dirty="0" smtClean="0"/>
              <a:t>) zvaní </a:t>
            </a:r>
            <a:r>
              <a:rPr lang="cs-CZ" sz="2000" i="1" dirty="0" err="1" smtClean="0"/>
              <a:t>hlaholáši</a:t>
            </a:r>
            <a:r>
              <a:rPr lang="cs-CZ" sz="2000" dirty="0" smtClean="0"/>
              <a:t>, </a:t>
            </a:r>
          </a:p>
          <a:p>
            <a:endParaRPr lang="cs-CZ" sz="2000" dirty="0" smtClean="0"/>
          </a:p>
          <a:p>
            <a:r>
              <a:rPr lang="cs-CZ" sz="2000" dirty="0" smtClean="0"/>
              <a:t>jejich </a:t>
            </a:r>
            <a:r>
              <a:rPr lang="cs-CZ" sz="2000" dirty="0"/>
              <a:t>bohoslužebným jazykem byla </a:t>
            </a:r>
            <a:r>
              <a:rPr lang="cs-CZ" sz="2000" dirty="0" smtClean="0"/>
              <a:t>církevní slovanština chorvatské redakce psaná </a:t>
            </a:r>
            <a:r>
              <a:rPr lang="cs-CZ" sz="2000" dirty="0"/>
              <a:t>hranatou </a:t>
            </a:r>
            <a:r>
              <a:rPr lang="cs-CZ" sz="2000" dirty="0" smtClean="0"/>
              <a:t>hlaholicí,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z kláštera se rychle stalo kulturní centrum, ve kterém docházelo k prvním komparacím česko-</a:t>
            </a:r>
            <a:r>
              <a:rPr lang="cs-CZ" sz="2000" b="1" dirty="0" err="1" smtClean="0"/>
              <a:t>círekevněslovanským</a:t>
            </a:r>
            <a:r>
              <a:rPr lang="cs-CZ" sz="2000" dirty="0" smtClean="0"/>
              <a:t>, jak ukazuje traktát Jana z Holešova (více níže),</a:t>
            </a:r>
          </a:p>
        </p:txBody>
      </p:sp>
    </p:spTree>
    <p:extLst>
      <p:ext uri="{BB962C8B-B14F-4D97-AF65-F5344CB8AC3E}">
        <p14:creationId xmlns:p14="http://schemas.microsoft.com/office/powerpoint/2010/main" val="413362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403412"/>
            <a:ext cx="11190812" cy="248745"/>
          </a:xfrm>
        </p:spPr>
        <p:txBody>
          <a:bodyPr/>
          <a:lstStyle/>
          <a:p>
            <a:r>
              <a:rPr lang="cs-CZ" dirty="0" smtClean="0"/>
              <a:t>Emauzský klášter – obnovení církevněslovanského písemnictví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788459"/>
            <a:ext cx="11698942" cy="4114800"/>
          </a:xfrm>
        </p:spPr>
        <p:txBody>
          <a:bodyPr/>
          <a:lstStyle/>
          <a:p>
            <a:r>
              <a:rPr lang="cs-CZ" sz="2000" dirty="0" smtClean="0"/>
              <a:t>postupně se v tomto klášteře začaly opisovat hlaholicí i staročeské texty </a:t>
            </a:r>
            <a:r>
              <a:rPr lang="cs-CZ" sz="2000" dirty="0"/>
              <a:t>(např. </a:t>
            </a:r>
            <a:r>
              <a:rPr lang="cs-CZ" sz="2000" i="1" dirty="0"/>
              <a:t>Česká bible hlaholská</a:t>
            </a:r>
            <a:r>
              <a:rPr lang="cs-CZ" sz="2000" dirty="0"/>
              <a:t>, viz edice </a:t>
            </a:r>
            <a:r>
              <a:rPr lang="cs-CZ" sz="2000" dirty="0" err="1"/>
              <a:t>Pacnerové</a:t>
            </a:r>
            <a:r>
              <a:rPr lang="cs-CZ" sz="2000" dirty="0"/>
              <a:t> a její díla vůbec),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česká </a:t>
            </a:r>
            <a:r>
              <a:rPr lang="cs-CZ" sz="2000" dirty="0"/>
              <a:t>díla byla překládána do církevní slovanštiny charvátské redakce (s lexikálními bohemismy) a naopak některé </a:t>
            </a:r>
            <a:r>
              <a:rPr lang="cs-CZ" sz="2000" dirty="0" err="1"/>
              <a:t>csl</a:t>
            </a:r>
            <a:r>
              <a:rPr lang="cs-CZ" sz="2000" dirty="0"/>
              <a:t>. texty tu byly přepsány </a:t>
            </a:r>
            <a:r>
              <a:rPr lang="cs-CZ" sz="2000" dirty="0" smtClean="0"/>
              <a:t>latinkou,</a:t>
            </a:r>
          </a:p>
          <a:p>
            <a:endParaRPr lang="cs-CZ" sz="2000" dirty="0" smtClean="0"/>
          </a:p>
          <a:p>
            <a:r>
              <a:rPr lang="cs-CZ" sz="2000" dirty="0" smtClean="0"/>
              <a:t>za husitství se bohemizoval a sekularizoval,</a:t>
            </a:r>
          </a:p>
          <a:p>
            <a:endParaRPr lang="cs-CZ" sz="2000" dirty="0" smtClean="0"/>
          </a:p>
          <a:p>
            <a:r>
              <a:rPr lang="cs-CZ" sz="2000" dirty="0" smtClean="0"/>
              <a:t>většina rukopisů shořela při vpádu pasovských 1611, kdy je vyplenila „místní lůza“.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5902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46167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300851"/>
            <a:ext cx="11190812" cy="499223"/>
          </a:xfrm>
        </p:spPr>
        <p:txBody>
          <a:bodyPr/>
          <a:lstStyle/>
          <a:p>
            <a:r>
              <a:rPr lang="cs-CZ" dirty="0" smtClean="0"/>
              <a:t>Čeština jako literární jazyk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209230"/>
            <a:ext cx="11698942" cy="5070546"/>
          </a:xfrm>
        </p:spPr>
        <p:txBody>
          <a:bodyPr/>
          <a:lstStyle/>
          <a:p>
            <a:r>
              <a:rPr lang="cs-CZ" sz="2000" dirty="0" smtClean="0"/>
              <a:t>psaná čeština </a:t>
            </a:r>
            <a:r>
              <a:rPr lang="cs-CZ" sz="2000" dirty="0"/>
              <a:t>se </a:t>
            </a:r>
            <a:r>
              <a:rPr lang="cs-CZ" sz="2000" dirty="0" smtClean="0"/>
              <a:t>nejprve prosazuje v oblasti umělecké tvorby, </a:t>
            </a:r>
          </a:p>
          <a:p>
            <a:r>
              <a:rPr lang="cs-CZ" sz="2000" dirty="0" smtClean="0"/>
              <a:t>od </a:t>
            </a:r>
            <a:r>
              <a:rPr lang="cs-CZ" sz="2000" dirty="0"/>
              <a:t>počátku 14. stol. </a:t>
            </a:r>
            <a:r>
              <a:rPr lang="cs-CZ" sz="2000" dirty="0" smtClean="0"/>
              <a:t>veršové skladby duchovní i světské, </a:t>
            </a:r>
          </a:p>
          <a:p>
            <a:r>
              <a:rPr lang="cs-CZ" sz="2000" dirty="0" smtClean="0"/>
              <a:t>v polovině 14. stol. oblast prozaická,</a:t>
            </a:r>
          </a:p>
          <a:p>
            <a:r>
              <a:rPr lang="cs-CZ" sz="2000" dirty="0" smtClean="0"/>
              <a:t>od počátku jazykově jednotná – </a:t>
            </a:r>
            <a:r>
              <a:rPr lang="cs-CZ" sz="2000" u="sng" dirty="0" smtClean="0"/>
              <a:t>jejím </a:t>
            </a:r>
            <a:r>
              <a:rPr lang="cs-CZ" sz="2000" u="sng" dirty="0"/>
              <a:t>základem je mluvený jazyk Prahy a středních </a:t>
            </a:r>
            <a:r>
              <a:rPr lang="cs-CZ" sz="2000" u="sng" dirty="0" smtClean="0"/>
              <a:t>Čech</a:t>
            </a:r>
            <a:r>
              <a:rPr lang="cs-CZ" sz="2000" dirty="0" smtClean="0"/>
              <a:t>, </a:t>
            </a:r>
          </a:p>
          <a:p>
            <a:r>
              <a:rPr lang="cs-CZ" sz="2000" dirty="0" smtClean="0"/>
              <a:t>dochované památky ukazují její formální vyspělost a stylistickou diferencovanost, 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souhlase s požadavky dobových latinských </a:t>
            </a:r>
            <a:r>
              <a:rPr lang="cs-CZ" sz="2000" dirty="0" smtClean="0"/>
              <a:t>poetik se rozlišuje </a:t>
            </a:r>
            <a:r>
              <a:rPr lang="cs-CZ" sz="2000" dirty="0"/>
              <a:t>protiklad </a:t>
            </a:r>
            <a:endParaRPr lang="cs-CZ" sz="2000" dirty="0" smtClean="0"/>
          </a:p>
          <a:p>
            <a:pPr marL="72000" indent="0" algn="ctr">
              <a:buNone/>
            </a:pPr>
            <a:endParaRPr lang="cs-CZ" sz="2000" dirty="0" smtClean="0"/>
          </a:p>
          <a:p>
            <a:pPr marL="72000" indent="0" algn="ctr">
              <a:buNone/>
            </a:pPr>
            <a:r>
              <a:rPr lang="cs-CZ" sz="2000" dirty="0" smtClean="0"/>
              <a:t>vysoký </a:t>
            </a:r>
            <a:r>
              <a:rPr lang="cs-CZ" sz="2000" dirty="0"/>
              <a:t>styl × </a:t>
            </a:r>
            <a:r>
              <a:rPr lang="cs-CZ" sz="2000" dirty="0" smtClean="0"/>
              <a:t>nízký styl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k jejich odlišování se používaly prostředky dobové rétoriky (tropy, figury, strofická stavba, veršová stavba, rým, eufonie), prostředky syntaktické a lexikální. </a:t>
            </a:r>
          </a:p>
        </p:txBody>
      </p:sp>
    </p:spTree>
    <p:extLst>
      <p:ext uri="{BB962C8B-B14F-4D97-AF65-F5344CB8AC3E}">
        <p14:creationId xmlns:p14="http://schemas.microsoft.com/office/powerpoint/2010/main" val="334833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564470" cy="573207"/>
          </a:xfrm>
        </p:spPr>
        <p:txBody>
          <a:bodyPr/>
          <a:lstStyle/>
          <a:p>
            <a:r>
              <a:rPr lang="cs-CZ" dirty="0" smtClean="0"/>
              <a:t>Formální vlastnosti nejstarších 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546411"/>
            <a:ext cx="11698942" cy="4370295"/>
          </a:xfrm>
        </p:spPr>
        <p:txBody>
          <a:bodyPr/>
          <a:lstStyle/>
          <a:p>
            <a:r>
              <a:rPr lang="cs-CZ" sz="2000" dirty="0" smtClean="0"/>
              <a:t>nejstarší dochované literární texty jsou veršované, </a:t>
            </a:r>
          </a:p>
          <a:p>
            <a:endParaRPr lang="cs-CZ" sz="2000" dirty="0" smtClean="0"/>
          </a:p>
          <a:p>
            <a:r>
              <a:rPr lang="cs-CZ" sz="2000" dirty="0" smtClean="0"/>
              <a:t>lyrické (duchovní) skladby se vyznačují strofickou a veršovou pestrostí, kdežto epické skladby jsou převážně napsány osmislabičným veršem se sdruženým rýmem, </a:t>
            </a:r>
            <a:r>
              <a:rPr lang="cs-CZ" sz="2000" dirty="0" err="1" smtClean="0"/>
              <a:t>oktosylabem</a:t>
            </a:r>
            <a:r>
              <a:rPr lang="cs-CZ" sz="2000" dirty="0" smtClean="0"/>
              <a:t> je napsán nejstarší cyklus apokryfních českých </a:t>
            </a:r>
            <a:r>
              <a:rPr lang="cs-CZ" sz="2000" dirty="0"/>
              <a:t>legendy ze samého počátku 14. stol., např. </a:t>
            </a:r>
            <a:endParaRPr lang="cs-CZ" sz="2000" dirty="0" smtClean="0"/>
          </a:p>
          <a:p>
            <a:pPr marL="795337" indent="-342900">
              <a:buFont typeface="Wingdings" panose="05000000000000000000" pitchFamily="2" charset="2"/>
              <a:buChar char="Ø"/>
            </a:pPr>
            <a:r>
              <a:rPr lang="cs-CZ" sz="2000" i="1" dirty="0" smtClean="0"/>
              <a:t>Legenda o </a:t>
            </a:r>
            <a:r>
              <a:rPr lang="cs-CZ" sz="2000" i="1" dirty="0"/>
              <a:t>Jidášovi, </a:t>
            </a:r>
            <a:r>
              <a:rPr lang="cs-CZ" sz="2000" i="1" dirty="0" smtClean="0"/>
              <a:t>Legenda o </a:t>
            </a:r>
            <a:r>
              <a:rPr lang="cs-CZ" sz="2000" i="1" dirty="0"/>
              <a:t>Pilátovi </a:t>
            </a:r>
            <a:r>
              <a:rPr lang="cs-CZ" sz="2000" dirty="0" smtClean="0"/>
              <a:t>ad. (okolo 1310), </a:t>
            </a:r>
          </a:p>
          <a:p>
            <a:pPr marL="795337" indent="-342900">
              <a:buFont typeface="Wingdings" panose="05000000000000000000" pitchFamily="2" charset="2"/>
              <a:buChar char="Ø"/>
            </a:pPr>
            <a:r>
              <a:rPr lang="cs-CZ" sz="2000" i="1" dirty="0" smtClean="0"/>
              <a:t>Alexandreida</a:t>
            </a:r>
            <a:r>
              <a:rPr lang="cs-CZ" sz="2000" dirty="0" smtClean="0"/>
              <a:t>,</a:t>
            </a:r>
            <a:r>
              <a:rPr lang="cs-CZ" sz="2000" i="1" dirty="0" smtClean="0"/>
              <a:t> </a:t>
            </a:r>
          </a:p>
          <a:p>
            <a:pPr marL="795337" indent="-342900">
              <a:buFont typeface="Wingdings" panose="05000000000000000000" pitchFamily="2" charset="2"/>
              <a:buChar char="Ø"/>
            </a:pPr>
            <a:r>
              <a:rPr lang="cs-CZ" sz="2000" i="1" dirty="0" smtClean="0"/>
              <a:t>Legenda o sv. Kateřině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72935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Formální vlastnosti nejstarších 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250575"/>
            <a:ext cx="11698942" cy="4666131"/>
          </a:xfrm>
        </p:spPr>
        <p:txBody>
          <a:bodyPr/>
          <a:lstStyle/>
          <a:p>
            <a:r>
              <a:rPr lang="cs-CZ" sz="2000" dirty="0" smtClean="0"/>
              <a:t>nejstarší část, fragmenty souboru legend, podávají svědectví o archaické češtině vysokého stylu (a nejstarším pravopisu),</a:t>
            </a:r>
          </a:p>
          <a:p>
            <a:r>
              <a:rPr lang="cs-CZ" sz="2000" dirty="0" smtClean="0"/>
              <a:t>vyznačuje se osmislabičným veršem </a:t>
            </a:r>
            <a:r>
              <a:rPr lang="cs-CZ" sz="2000" dirty="0"/>
              <a:t>se sdruženým </a:t>
            </a:r>
            <a:r>
              <a:rPr lang="cs-CZ" sz="2000" dirty="0" smtClean="0"/>
              <a:t>rýmem, </a:t>
            </a:r>
          </a:p>
          <a:p>
            <a:r>
              <a:rPr lang="cs-CZ" sz="2000" dirty="0" smtClean="0"/>
              <a:t>patrně určené k recitaci, proto se klade důraz na zvukové prostředky (eufonie),</a:t>
            </a:r>
          </a:p>
          <a:p>
            <a:r>
              <a:rPr lang="cs-CZ" sz="2000" dirty="0" smtClean="0"/>
              <a:t>významnou </a:t>
            </a:r>
            <a:r>
              <a:rPr lang="cs-CZ" sz="2000" dirty="0"/>
              <a:t>roli mělo hromadění slov obsahujících stejný základ.</a:t>
            </a:r>
          </a:p>
          <a:p>
            <a:pPr marL="2959100" indent="0">
              <a:lnSpc>
                <a:spcPct val="100000"/>
              </a:lnSpc>
              <a:buNone/>
            </a:pPr>
            <a:endParaRPr lang="cs-CZ" sz="2000" dirty="0" smtClean="0"/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dirty="0" smtClean="0"/>
              <a:t>Ale </a:t>
            </a:r>
            <a:r>
              <a:rPr lang="cs-CZ" sz="2000" dirty="0" err="1"/>
              <a:t>jáz</a:t>
            </a:r>
            <a:r>
              <a:rPr lang="cs-CZ" sz="2000" dirty="0"/>
              <a:t> tě, otče, </a:t>
            </a:r>
            <a:r>
              <a:rPr lang="cs-CZ" sz="2000" b="1" dirty="0" err="1"/>
              <a:t>znaju</a:t>
            </a:r>
            <a:endParaRPr lang="cs-CZ" sz="2000" dirty="0"/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dirty="0" err="1"/>
              <a:t>hi</a:t>
            </a:r>
            <a:r>
              <a:rPr lang="cs-CZ" sz="2000" dirty="0"/>
              <a:t> ti, již mne </a:t>
            </a:r>
            <a:r>
              <a:rPr lang="cs-CZ" sz="2000" b="1" dirty="0"/>
              <a:t>známost </a:t>
            </a:r>
            <a:r>
              <a:rPr lang="cs-CZ" sz="2000" dirty="0" err="1"/>
              <a:t>majú</a:t>
            </a:r>
            <a:r>
              <a:rPr lang="cs-CZ" sz="2000" dirty="0"/>
              <a:t>,</a:t>
            </a:r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dirty="0"/>
              <a:t>pro </a:t>
            </a:r>
            <a:r>
              <a:rPr lang="cs-CZ" sz="2000" dirty="0" err="1"/>
              <a:t>ňež</a:t>
            </a:r>
            <a:r>
              <a:rPr lang="cs-CZ" sz="2000" dirty="0"/>
              <a:t> si mě chtěl poslati,</a:t>
            </a:r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dirty="0" err="1"/>
              <a:t>hi</a:t>
            </a:r>
            <a:r>
              <a:rPr lang="cs-CZ" sz="2000" dirty="0"/>
              <a:t> </a:t>
            </a:r>
            <a:r>
              <a:rPr lang="cs-CZ" sz="2000" dirty="0" err="1"/>
              <a:t>jimšto</a:t>
            </a:r>
            <a:r>
              <a:rPr lang="cs-CZ" sz="2000" dirty="0"/>
              <a:t> sem dal to </a:t>
            </a:r>
            <a:r>
              <a:rPr lang="cs-CZ" sz="2000" b="1" dirty="0"/>
              <a:t>znáti</a:t>
            </a:r>
            <a:r>
              <a:rPr lang="cs-CZ" sz="2000" dirty="0"/>
              <a:t>,</a:t>
            </a:r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dirty="0"/>
              <a:t>by jim bylo tvé </a:t>
            </a:r>
            <a:r>
              <a:rPr lang="cs-CZ" sz="2000" dirty="0" err="1"/>
              <a:t>jmě</a:t>
            </a:r>
            <a:r>
              <a:rPr lang="cs-CZ" sz="2000" dirty="0"/>
              <a:t> </a:t>
            </a:r>
            <a:r>
              <a:rPr lang="cs-CZ" sz="2000" b="1" dirty="0"/>
              <a:t>známo</a:t>
            </a:r>
            <a:endParaRPr lang="cs-CZ" sz="2000" dirty="0"/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dirty="0"/>
              <a:t>zde v zemi </a:t>
            </a:r>
            <a:r>
              <a:rPr lang="cs-CZ" sz="2000" dirty="0" err="1"/>
              <a:t>hi</a:t>
            </a:r>
            <a:r>
              <a:rPr lang="cs-CZ" sz="2000" dirty="0"/>
              <a:t> v nebi tamo</a:t>
            </a:r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dirty="0"/>
              <a:t>a milost </a:t>
            </a:r>
            <a:r>
              <a:rPr lang="cs-CZ" sz="2000" dirty="0" err="1"/>
              <a:t>tobú</a:t>
            </a:r>
            <a:r>
              <a:rPr lang="cs-CZ" sz="2000" dirty="0"/>
              <a:t> mně daná</a:t>
            </a:r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dirty="0"/>
              <a:t>by ta byla jimi </a:t>
            </a:r>
            <a:r>
              <a:rPr lang="cs-CZ" sz="2000" b="1" dirty="0"/>
              <a:t>známa</a:t>
            </a:r>
            <a:r>
              <a:rPr lang="cs-CZ" sz="2000" dirty="0"/>
              <a:t>… </a:t>
            </a:r>
            <a:endParaRPr lang="cs-CZ" sz="2000" cap="small" dirty="0" smtClean="0"/>
          </a:p>
          <a:p>
            <a:pPr marL="2959100" indent="0">
              <a:lnSpc>
                <a:spcPct val="100000"/>
              </a:lnSpc>
              <a:buNone/>
            </a:pPr>
            <a:r>
              <a:rPr lang="cs-CZ" sz="2000" i="1" dirty="0" smtClean="0"/>
              <a:t>Legenda o umučení</a:t>
            </a:r>
            <a:r>
              <a:rPr lang="cs-CZ" sz="2000" b="1" i="1" dirty="0" smtClean="0"/>
              <a:t>  </a:t>
            </a:r>
            <a:endParaRPr lang="cs-CZ" sz="2000" i="1" dirty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7276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46161"/>
            <a:ext cx="11698942" cy="5070546"/>
          </a:xfrm>
        </p:spPr>
        <p:txBody>
          <a:bodyPr/>
          <a:lstStyle/>
          <a:p>
            <a:r>
              <a:rPr lang="cs-CZ" sz="2000" dirty="0" smtClean="0"/>
              <a:t>Po </a:t>
            </a:r>
            <a:r>
              <a:rPr lang="cs-CZ" sz="2000" dirty="0"/>
              <a:t>stránce hláskoslovné a morfologické byla čeština jednotná. Jazykové prostředky k vyjádření protikladu vysokého a nízkého stylu pocházely z plánu </a:t>
            </a:r>
            <a:r>
              <a:rPr lang="cs-CZ" sz="2000" b="1" dirty="0"/>
              <a:t>syntaktického a lexikálního</a:t>
            </a:r>
            <a:r>
              <a:rPr lang="cs-CZ" sz="2000" dirty="0"/>
              <a:t>.</a:t>
            </a:r>
          </a:p>
          <a:p>
            <a:pPr marL="72000" indent="0" algn="ctr">
              <a:buNone/>
            </a:pPr>
            <a:endParaRPr lang="cs-CZ" sz="2000" b="1" dirty="0" smtClean="0"/>
          </a:p>
          <a:p>
            <a:pPr marL="72000" indent="0" algn="ctr">
              <a:buNone/>
            </a:pPr>
            <a:r>
              <a:rPr lang="cs-CZ" sz="2000" b="1" dirty="0" smtClean="0"/>
              <a:t>                 Alexandreida                        </a:t>
            </a:r>
            <a:r>
              <a:rPr lang="cs-CZ" sz="2000" dirty="0"/>
              <a:t>× </a:t>
            </a:r>
            <a:r>
              <a:rPr lang="cs-CZ" sz="2000" b="1" dirty="0" smtClean="0"/>
              <a:t>           </a:t>
            </a:r>
            <a:r>
              <a:rPr lang="cs-CZ" sz="2000" dirty="0" smtClean="0"/>
              <a:t> </a:t>
            </a:r>
            <a:r>
              <a:rPr lang="cs-CZ" sz="2000" b="1" dirty="0"/>
              <a:t>Kronika tak řeč. </a:t>
            </a:r>
            <a:r>
              <a:rPr lang="cs-CZ" sz="2000" b="1" dirty="0" smtClean="0"/>
              <a:t>Dalimila</a:t>
            </a:r>
            <a:r>
              <a:rPr lang="cs-CZ" sz="2000" dirty="0" smtClean="0"/>
              <a:t>  (obě </a:t>
            </a:r>
            <a:r>
              <a:rPr lang="cs-CZ" sz="2000" dirty="0"/>
              <a:t>poč. 14. stol.)</a:t>
            </a:r>
          </a:p>
          <a:p>
            <a:pPr marL="72000" indent="0">
              <a:buNone/>
            </a:pPr>
            <a:r>
              <a:rPr lang="cs-CZ" sz="2000" b="1" dirty="0"/>
              <a:t>1. Plán lexikální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 Vyšší styl </a:t>
            </a:r>
            <a:r>
              <a:rPr lang="cs-CZ" sz="2000" dirty="0" smtClean="0"/>
              <a:t>                                                     ×       nižší styl (záměr, autor vzdělaný a kultivovaný, jak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                                               </a:t>
            </a:r>
            <a:r>
              <a:rPr lang="cs-CZ" sz="2000" dirty="0" smtClean="0"/>
              <a:t>                                 ukazuje Předmluva, která je stylizovanější</a:t>
            </a:r>
            <a:endParaRPr lang="cs-CZ" sz="2000" dirty="0"/>
          </a:p>
          <a:p>
            <a:r>
              <a:rPr lang="cs-CZ" sz="2000" b="1" dirty="0"/>
              <a:t>lexikální pestrost: přejatá slova</a:t>
            </a:r>
            <a:r>
              <a:rPr lang="cs-CZ" sz="2000" dirty="0"/>
              <a:t> – </a:t>
            </a:r>
            <a:r>
              <a:rPr lang="cs-CZ" sz="2000" dirty="0" smtClean="0"/>
              <a:t>lat</a:t>
            </a:r>
            <a:r>
              <a:rPr lang="cs-CZ" sz="2000" dirty="0"/>
              <a:t>., </a:t>
            </a: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něm</a:t>
            </a:r>
            <a:r>
              <a:rPr lang="cs-CZ" sz="2000" dirty="0"/>
              <a:t>., </a:t>
            </a:r>
            <a:r>
              <a:rPr lang="cs-CZ" sz="2000" dirty="0" err="1"/>
              <a:t>franc</a:t>
            </a:r>
            <a:r>
              <a:rPr lang="cs-CZ" sz="2000" dirty="0"/>
              <a:t>. </a:t>
            </a:r>
            <a:r>
              <a:rPr lang="cs-CZ" sz="2000" dirty="0" smtClean="0"/>
              <a:t>původu hojně                                      málo</a:t>
            </a:r>
            <a:r>
              <a:rPr lang="cs-CZ" sz="2000" dirty="0"/>
              <a:t>, jen když to vyžaduje téma                                                                        </a:t>
            </a:r>
          </a:p>
          <a:p>
            <a:pPr marL="72000" indent="0">
              <a:buNone/>
            </a:pPr>
            <a:r>
              <a:rPr lang="cs-CZ" sz="2000" i="1" dirty="0"/>
              <a:t>element, oř, </a:t>
            </a:r>
            <a:r>
              <a:rPr lang="cs-CZ" sz="2000" i="1" dirty="0" err="1"/>
              <a:t>kropieř</a:t>
            </a:r>
            <a:r>
              <a:rPr lang="cs-CZ" sz="2000" i="1" dirty="0"/>
              <a:t> </a:t>
            </a:r>
            <a:r>
              <a:rPr lang="cs-CZ" sz="2000" dirty="0" smtClean="0"/>
              <a:t>‚ozdobná pokrývka </a:t>
            </a:r>
          </a:p>
          <a:p>
            <a:pPr marL="72000" indent="0">
              <a:buNone/>
            </a:pPr>
            <a:r>
              <a:rPr lang="cs-CZ" sz="2000" dirty="0"/>
              <a:t>na koně</a:t>
            </a:r>
            <a:r>
              <a:rPr lang="cs-CZ" sz="2000" dirty="0" smtClean="0"/>
              <a:t>‘    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93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12692"/>
            <a:ext cx="11190812" cy="431990"/>
          </a:xfrm>
        </p:spPr>
        <p:txBody>
          <a:bodyPr/>
          <a:lstStyle/>
          <a:p>
            <a:r>
              <a:rPr lang="cs-CZ" dirty="0" smtClean="0"/>
              <a:t>Čeština 14. století – fonologie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694329"/>
            <a:ext cx="12017187" cy="4034118"/>
          </a:xfrm>
        </p:spPr>
        <p:txBody>
          <a:bodyPr/>
          <a:lstStyle/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přehláska </a:t>
            </a:r>
            <a:r>
              <a:rPr lang="cs-CZ" sz="2000" i="1" dirty="0"/>
              <a:t>’u &gt; i</a:t>
            </a:r>
            <a:r>
              <a:rPr lang="cs-CZ" sz="2000" dirty="0"/>
              <a:t> </a:t>
            </a:r>
            <a:r>
              <a:rPr lang="cs-CZ" sz="2000" dirty="0" smtClean="0"/>
              <a:t>(druhá třetina </a:t>
            </a:r>
            <a:r>
              <a:rPr lang="cs-CZ" sz="2000" dirty="0"/>
              <a:t>14. stol</a:t>
            </a:r>
            <a:r>
              <a:rPr lang="cs-CZ" sz="2000" dirty="0" smtClean="0"/>
              <a:t>.): </a:t>
            </a:r>
            <a:r>
              <a:rPr lang="cs-CZ" sz="2000" i="1" dirty="0" err="1" smtClean="0"/>
              <a:t>břucho</a:t>
            </a:r>
            <a:r>
              <a:rPr lang="cs-CZ" sz="2000" i="1" dirty="0" smtClean="0"/>
              <a:t> </a:t>
            </a:r>
            <a:r>
              <a:rPr lang="cs-CZ" sz="2000" i="1" dirty="0"/>
              <a:t>&gt; </a:t>
            </a:r>
            <a:r>
              <a:rPr lang="cs-CZ" sz="2000" i="1" dirty="0" smtClean="0"/>
              <a:t>břicho, kryju </a:t>
            </a:r>
            <a:r>
              <a:rPr lang="cs-CZ" sz="2000" i="1" dirty="0"/>
              <a:t>&gt; </a:t>
            </a:r>
            <a:r>
              <a:rPr lang="cs-CZ" sz="2000" i="1" dirty="0" smtClean="0"/>
              <a:t>kryji, </a:t>
            </a:r>
            <a:r>
              <a:rPr lang="cs-CZ" sz="2000" i="1" dirty="0" err="1"/>
              <a:t>kl’úč</a:t>
            </a:r>
            <a:r>
              <a:rPr lang="cs-CZ" sz="2000" i="1" dirty="0"/>
              <a:t> &gt; klíč, </a:t>
            </a:r>
            <a:r>
              <a:rPr lang="cs-CZ" sz="2000" i="1" dirty="0" err="1" smtClean="0"/>
              <a:t>dušú</a:t>
            </a:r>
            <a:r>
              <a:rPr lang="cs-CZ" sz="2000" i="1" dirty="0" smtClean="0"/>
              <a:t> </a:t>
            </a:r>
            <a:r>
              <a:rPr lang="cs-CZ" sz="2000" i="1" dirty="0"/>
              <a:t>&gt; </a:t>
            </a:r>
            <a:r>
              <a:rPr lang="cs-CZ" sz="2000" i="1" dirty="0" smtClean="0"/>
              <a:t>duší </a:t>
            </a:r>
            <a:r>
              <a:rPr lang="cs-CZ" sz="2000" dirty="0" smtClean="0"/>
              <a:t>(na Moravě neprovedeno v koncovkách, na východní a severní Moravě uprostřed slov), </a:t>
            </a: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přehláska </a:t>
            </a:r>
            <a:r>
              <a:rPr lang="cs-CZ" sz="2000" i="1" dirty="0"/>
              <a:t>’o &gt; ě </a:t>
            </a:r>
            <a:r>
              <a:rPr lang="cs-CZ" sz="2000" dirty="0" smtClean="0"/>
              <a:t>(2. pol. 14</a:t>
            </a:r>
            <a:r>
              <a:rPr lang="cs-CZ" sz="2000" dirty="0"/>
              <a:t>. </a:t>
            </a:r>
            <a:r>
              <a:rPr lang="cs-CZ" sz="2000" dirty="0" smtClean="0"/>
              <a:t>stol), </a:t>
            </a:r>
            <a:r>
              <a:rPr lang="cs-CZ" sz="2000" i="1" dirty="0" err="1" smtClean="0"/>
              <a:t>Judášovi</a:t>
            </a:r>
            <a:r>
              <a:rPr lang="cs-CZ" sz="2000" i="1" dirty="0" smtClean="0"/>
              <a:t> </a:t>
            </a:r>
            <a:r>
              <a:rPr lang="cs-CZ" sz="2000" i="1" dirty="0"/>
              <a:t>&gt; </a:t>
            </a:r>
            <a:r>
              <a:rPr lang="cs-CZ" sz="2000" i="1" dirty="0" err="1" smtClean="0"/>
              <a:t>Jidášěvi</a:t>
            </a:r>
            <a:r>
              <a:rPr lang="cs-CZ" sz="2000" i="1" dirty="0"/>
              <a:t>, </a:t>
            </a:r>
            <a:r>
              <a:rPr lang="cs-CZ" sz="2000" i="1" dirty="0" err="1" smtClean="0"/>
              <a:t>oráč’ove</a:t>
            </a:r>
            <a:r>
              <a:rPr lang="cs-CZ" sz="2000" i="1" dirty="0" smtClean="0"/>
              <a:t> </a:t>
            </a:r>
            <a:r>
              <a:rPr lang="cs-CZ" sz="2000" i="1" dirty="0"/>
              <a:t>&gt; </a:t>
            </a:r>
            <a:r>
              <a:rPr lang="cs-CZ" sz="2000" i="1" dirty="0" err="1"/>
              <a:t>oráčěve</a:t>
            </a:r>
            <a:r>
              <a:rPr lang="cs-CZ" sz="2000" i="1" dirty="0"/>
              <a:t>, </a:t>
            </a:r>
            <a:r>
              <a:rPr lang="cs-CZ" sz="2000" i="1" dirty="0" err="1" smtClean="0"/>
              <a:t>zloděj’óv</a:t>
            </a:r>
            <a:r>
              <a:rPr lang="cs-CZ" sz="2000" i="1" dirty="0" smtClean="0"/>
              <a:t> </a:t>
            </a:r>
            <a:r>
              <a:rPr lang="cs-CZ" sz="2000" i="1" dirty="0"/>
              <a:t>&gt; </a:t>
            </a:r>
            <a:r>
              <a:rPr lang="cs-CZ" sz="2000" i="1" dirty="0" err="1"/>
              <a:t>zlodějiev</a:t>
            </a:r>
            <a:r>
              <a:rPr lang="cs-CZ" sz="2000" i="1" dirty="0"/>
              <a:t>, </a:t>
            </a:r>
            <a:r>
              <a:rPr lang="cs-CZ" sz="2000" i="1" dirty="0" err="1" smtClean="0"/>
              <a:t>koňóm</a:t>
            </a:r>
            <a:r>
              <a:rPr lang="cs-CZ" sz="2000" i="1" dirty="0" smtClean="0"/>
              <a:t> </a:t>
            </a:r>
            <a:r>
              <a:rPr lang="cs-CZ" sz="2000" i="1" dirty="0"/>
              <a:t>&gt; </a:t>
            </a:r>
            <a:r>
              <a:rPr lang="cs-CZ" sz="2000" i="1" dirty="0" err="1"/>
              <a:t>koniem</a:t>
            </a:r>
            <a:r>
              <a:rPr lang="cs-CZ" sz="2000" i="1" dirty="0"/>
              <a:t>, </a:t>
            </a:r>
            <a:r>
              <a:rPr lang="cs-CZ" sz="2000" i="1" dirty="0" err="1" smtClean="0"/>
              <a:t>mořóm</a:t>
            </a:r>
            <a:r>
              <a:rPr lang="cs-CZ" sz="2000" i="1" dirty="0" smtClean="0"/>
              <a:t> </a:t>
            </a:r>
            <a:r>
              <a:rPr lang="cs-CZ" sz="2000" i="1" dirty="0"/>
              <a:t>&gt; </a:t>
            </a:r>
            <a:r>
              <a:rPr lang="cs-CZ" sz="2000" i="1" dirty="0" err="1" smtClean="0"/>
              <a:t>mořiem</a:t>
            </a:r>
            <a:r>
              <a:rPr lang="cs-CZ" sz="2000" i="1" dirty="0"/>
              <a:t>; </a:t>
            </a:r>
            <a:r>
              <a:rPr lang="cs-CZ" sz="2000" i="1" dirty="0" err="1" smtClean="0"/>
              <a:t>noc’ovati</a:t>
            </a:r>
            <a:r>
              <a:rPr lang="cs-CZ" sz="2000" i="1" dirty="0" smtClean="0"/>
              <a:t> </a:t>
            </a:r>
            <a:r>
              <a:rPr lang="cs-CZ" sz="2000" i="1" dirty="0"/>
              <a:t>&gt; </a:t>
            </a:r>
            <a:r>
              <a:rPr lang="cs-CZ" sz="2000" i="1" dirty="0" err="1" smtClean="0"/>
              <a:t>nocěvati</a:t>
            </a:r>
            <a:r>
              <a:rPr lang="cs-CZ" sz="2000" dirty="0" smtClean="0"/>
              <a:t>, většinou odstraněno analogií, </a:t>
            </a: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/>
              <a:t>druhá fáze historické depalatalizace (2. pol. 14. stol.): definitivní zánik rysu </a:t>
            </a:r>
            <a:r>
              <a:rPr lang="cs-CZ" sz="2000" dirty="0" err="1"/>
              <a:t>palatalizovanosti</a:t>
            </a:r>
            <a:r>
              <a:rPr lang="cs-CZ" sz="2000" dirty="0"/>
              <a:t> u všech konsonantů s výjimkou </a:t>
            </a:r>
            <a:r>
              <a:rPr lang="cs-CZ" sz="2000" i="1" dirty="0"/>
              <a:t>ď, ť, ň</a:t>
            </a:r>
            <a:r>
              <a:rPr lang="cs-CZ" sz="2000" dirty="0"/>
              <a:t> změkčeného </a:t>
            </a:r>
            <a:r>
              <a:rPr lang="cs-CZ" sz="2000" i="1" dirty="0"/>
              <a:t>*j, *ě, *i: </a:t>
            </a:r>
            <a:r>
              <a:rPr lang="cs-CZ" sz="2000" i="1" dirty="0" err="1"/>
              <a:t>s´ěno</a:t>
            </a:r>
            <a:r>
              <a:rPr lang="cs-CZ" sz="2000" i="1" dirty="0"/>
              <a:t> &gt; seno,</a:t>
            </a:r>
            <a:r>
              <a:rPr lang="cs-CZ" sz="2000" dirty="0"/>
              <a:t> </a:t>
            </a:r>
            <a:r>
              <a:rPr lang="cs-CZ" sz="2000" i="1" dirty="0" err="1"/>
              <a:t>c´ěsta</a:t>
            </a:r>
            <a:r>
              <a:rPr lang="cs-CZ" sz="2000" i="1" dirty="0"/>
              <a:t> &gt; cesta, </a:t>
            </a:r>
            <a:r>
              <a:rPr lang="cs-CZ" sz="2000" i="1" dirty="0" err="1"/>
              <a:t>z´ima</a:t>
            </a:r>
            <a:r>
              <a:rPr lang="cs-CZ" sz="2000" i="1" dirty="0"/>
              <a:t> &gt; </a:t>
            </a:r>
            <a:r>
              <a:rPr lang="cs-CZ" sz="2000" i="1" dirty="0" err="1"/>
              <a:t>zyma</a:t>
            </a:r>
            <a:r>
              <a:rPr lang="cs-CZ" sz="2000" i="1" dirty="0"/>
              <a:t>, </a:t>
            </a:r>
            <a:r>
              <a:rPr lang="cs-CZ" sz="2000" i="1" dirty="0" err="1"/>
              <a:t>p´ivo</a:t>
            </a:r>
            <a:r>
              <a:rPr lang="cs-CZ" sz="2000" i="1" dirty="0"/>
              <a:t> &gt; pivo, </a:t>
            </a:r>
            <a:r>
              <a:rPr lang="cs-CZ" sz="2000" i="1" dirty="0" err="1"/>
              <a:t>p´ěna</a:t>
            </a:r>
            <a:r>
              <a:rPr lang="cs-CZ" sz="2000" i="1" dirty="0"/>
              <a:t> &gt; </a:t>
            </a:r>
            <a:r>
              <a:rPr lang="cs-CZ" sz="2000" i="1" dirty="0" err="1"/>
              <a:t>pjena</a:t>
            </a:r>
            <a:r>
              <a:rPr lang="cs-CZ" sz="2000" i="1" dirty="0"/>
              <a:t> </a:t>
            </a:r>
            <a:r>
              <a:rPr lang="cs-CZ" sz="2000" dirty="0"/>
              <a:t>(zbytky měkkostní korelace v jihozápadních Čechách, na severovýchodní Moravě),</a:t>
            </a:r>
          </a:p>
          <a:p>
            <a:pPr>
              <a:lnSpc>
                <a:spcPct val="12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362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46161"/>
            <a:ext cx="11698942" cy="5070546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 smtClean="0"/>
              <a:t>             Alexandreida                       </a:t>
            </a:r>
            <a:r>
              <a:rPr lang="cs-CZ" sz="2000" dirty="0"/>
              <a:t>× </a:t>
            </a:r>
            <a:r>
              <a:rPr lang="cs-CZ" sz="2000" b="1" dirty="0" smtClean="0"/>
              <a:t>           </a:t>
            </a:r>
            <a:r>
              <a:rPr lang="cs-CZ" sz="2000" dirty="0" smtClean="0"/>
              <a:t> </a:t>
            </a:r>
            <a:r>
              <a:rPr lang="cs-CZ" sz="2000" b="1" dirty="0"/>
              <a:t>Kronika tak řeč. </a:t>
            </a:r>
            <a:r>
              <a:rPr lang="cs-CZ" sz="2000" b="1" dirty="0" smtClean="0"/>
              <a:t>Dalimila</a:t>
            </a:r>
            <a:r>
              <a:rPr lang="cs-CZ" sz="2000" dirty="0" smtClean="0"/>
              <a:t>  </a:t>
            </a:r>
            <a:r>
              <a:rPr lang="cs-CZ" sz="2000" dirty="0"/>
              <a:t>(Obě poč. 14. stol.)</a:t>
            </a:r>
          </a:p>
          <a:p>
            <a:r>
              <a:rPr lang="cs-CZ" sz="2000" b="1" dirty="0" smtClean="0"/>
              <a:t>vlastní </a:t>
            </a:r>
            <a:r>
              <a:rPr lang="cs-CZ" sz="2000" b="1" dirty="0"/>
              <a:t>jména domácí i cizí                                                                       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aktualizace děje na naše </a:t>
            </a:r>
            <a:r>
              <a:rPr lang="cs-CZ" sz="2000" dirty="0" smtClean="0"/>
              <a:t>poměry</a:t>
            </a:r>
          </a:p>
          <a:p>
            <a:pPr marL="72000" indent="0">
              <a:buNone/>
            </a:pPr>
            <a:r>
              <a:rPr lang="cs-CZ" sz="2000" dirty="0" smtClean="0"/>
              <a:t>s</a:t>
            </a:r>
            <a:r>
              <a:rPr lang="cs-CZ" sz="2000" dirty="0"/>
              <a:t> Alexandrem bojuje např. </a:t>
            </a:r>
            <a:r>
              <a:rPr lang="cs-CZ" sz="2000" i="1" dirty="0" err="1"/>
              <a:t>Mladota</a:t>
            </a:r>
            <a:r>
              <a:rPr lang="cs-CZ" sz="2000" dirty="0"/>
              <a:t>	 </a:t>
            </a:r>
            <a:r>
              <a:rPr lang="cs-CZ" sz="2000" dirty="0" smtClean="0"/>
              <a:t>            Vlasta </a:t>
            </a:r>
            <a:r>
              <a:rPr lang="cs-CZ" sz="2000" dirty="0"/>
              <a:t>vypráví dívkám o </a:t>
            </a:r>
            <a:r>
              <a:rPr lang="cs-CZ" sz="2000" dirty="0" smtClean="0"/>
              <a:t>Amazonkách</a:t>
            </a:r>
          </a:p>
          <a:p>
            <a:pPr marL="72000" indent="0">
              <a:buNone/>
            </a:pPr>
            <a:r>
              <a:rPr lang="cs-CZ" sz="2000" dirty="0" smtClean="0"/>
              <a:t>                                                                              a jejich boji s </a:t>
            </a:r>
            <a:r>
              <a:rPr lang="cs-CZ" sz="2000" dirty="0" err="1" smtClean="0"/>
              <a:t>Kýrem</a:t>
            </a:r>
            <a:r>
              <a:rPr lang="cs-CZ" sz="2000" dirty="0" smtClean="0"/>
              <a:t> (</a:t>
            </a:r>
            <a:r>
              <a:rPr lang="cs-CZ" sz="2000" i="1" dirty="0" smtClean="0"/>
              <a:t>Cyrem</a:t>
            </a:r>
            <a:r>
              <a:rPr lang="cs-CZ" sz="2000" dirty="0" smtClean="0"/>
              <a:t>) </a:t>
            </a:r>
            <a:r>
              <a:rPr lang="cs-CZ" sz="2000" dirty="0"/>
              <a:t>a </a:t>
            </a:r>
            <a:r>
              <a:rPr lang="cs-CZ" sz="2000" dirty="0" smtClean="0"/>
              <a:t>Alexandrem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pokusy o etymologie jmen</a:t>
            </a:r>
          </a:p>
          <a:p>
            <a:pPr marL="72000" indent="0">
              <a:buNone/>
            </a:pPr>
            <a:r>
              <a:rPr lang="cs-CZ" sz="2000" dirty="0"/>
              <a:t>málo                                                                   </a:t>
            </a:r>
            <a:r>
              <a:rPr lang="cs-CZ" sz="2000" dirty="0" smtClean="0"/>
              <a:t> </a:t>
            </a:r>
            <a:r>
              <a:rPr lang="cs-CZ" sz="2000" i="1" dirty="0" smtClean="0"/>
              <a:t>Říp</a:t>
            </a:r>
            <a:r>
              <a:rPr lang="cs-CZ" sz="2000" dirty="0" smtClean="0"/>
              <a:t> </a:t>
            </a:r>
            <a:r>
              <a:rPr lang="cs-CZ" sz="2000" dirty="0"/>
              <a:t>od </a:t>
            </a:r>
            <a:r>
              <a:rPr lang="cs-CZ" sz="2000" i="1" dirty="0" err="1"/>
              <a:t>zřieti</a:t>
            </a:r>
            <a:r>
              <a:rPr lang="cs-CZ" sz="2000" dirty="0"/>
              <a:t> </a:t>
            </a:r>
            <a:r>
              <a:rPr lang="cs-CZ" sz="2000" dirty="0" smtClean="0"/>
              <a:t>‚dívat se</a:t>
            </a:r>
            <a:r>
              <a:rPr lang="cs-CZ" sz="2000" dirty="0"/>
              <a:t>‘</a:t>
            </a:r>
            <a:r>
              <a:rPr lang="cs-CZ" sz="2000" dirty="0" smtClean="0"/>
              <a:t>  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 smtClean="0"/>
              <a:t>                                                                            </a:t>
            </a:r>
            <a:r>
              <a:rPr lang="cs-CZ" sz="2000" i="1" dirty="0" smtClean="0"/>
              <a:t>A snad jemu </a:t>
            </a:r>
            <a:r>
              <a:rPr lang="cs-CZ" sz="2000" i="1" dirty="0"/>
              <a:t>pro to </a:t>
            </a:r>
            <a:r>
              <a:rPr lang="cs-CZ" sz="2000" b="1" i="1" dirty="0" smtClean="0"/>
              <a:t>Neklan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diechu</a:t>
            </a:r>
            <a:r>
              <a:rPr lang="cs-CZ" sz="2000" i="1" dirty="0" smtClean="0"/>
              <a:t>,</a:t>
            </a:r>
          </a:p>
          <a:p>
            <a:pPr marL="72000" indent="0">
              <a:buNone/>
            </a:pPr>
            <a:r>
              <a:rPr lang="cs-CZ" sz="2000" i="1" dirty="0"/>
              <a:t> </a:t>
            </a:r>
            <a:r>
              <a:rPr lang="cs-CZ" sz="2000" i="1" dirty="0" smtClean="0"/>
              <a:t>                                                                           že jeho nikdy s koně </a:t>
            </a:r>
            <a:r>
              <a:rPr lang="cs-CZ" sz="2000" b="1" i="1" dirty="0" smtClean="0"/>
              <a:t>nekláli </a:t>
            </a:r>
            <a:r>
              <a:rPr lang="cs-CZ" sz="2000" i="1" dirty="0" err="1" smtClean="0"/>
              <a:t>biechu</a:t>
            </a:r>
            <a:r>
              <a:rPr lang="cs-CZ" sz="2000" i="1" dirty="0" smtClean="0"/>
              <a:t>.   </a:t>
            </a:r>
          </a:p>
          <a:p>
            <a:r>
              <a:rPr lang="cs-CZ" sz="2000" dirty="0" smtClean="0"/>
              <a:t>bohatá </a:t>
            </a:r>
            <a:r>
              <a:rPr lang="cs-CZ" sz="2000" dirty="0"/>
              <a:t>slovní zásoba      </a:t>
            </a:r>
            <a:r>
              <a:rPr lang="cs-CZ" sz="2000" dirty="0" smtClean="0"/>
              <a:t>   </a:t>
            </a:r>
            <a:r>
              <a:rPr lang="cs-CZ" sz="2000" b="1" dirty="0" smtClean="0"/>
              <a:t>                              </a:t>
            </a:r>
            <a:r>
              <a:rPr lang="cs-CZ" sz="2000" dirty="0"/>
              <a:t>omezení na nepříznakové centrum slovní </a:t>
            </a:r>
            <a:r>
              <a:rPr lang="cs-CZ" sz="2000" dirty="0" smtClean="0"/>
              <a:t>zásoby</a:t>
            </a:r>
            <a:r>
              <a:rPr lang="cs-CZ" sz="2000" dirty="0"/>
              <a:t>, tzn.</a:t>
            </a: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                                                                             na </a:t>
            </a:r>
            <a:r>
              <a:rPr lang="cs-CZ" sz="2000" dirty="0"/>
              <a:t>její </a:t>
            </a:r>
            <a:r>
              <a:rPr lang="cs-CZ" sz="2000" dirty="0" smtClean="0"/>
              <a:t>nejstálejší </a:t>
            </a:r>
            <a:r>
              <a:rPr lang="cs-CZ" sz="2000" dirty="0"/>
              <a:t>část užívanou i </a:t>
            </a:r>
            <a:r>
              <a:rPr lang="cs-CZ" sz="2000" dirty="0" smtClean="0"/>
              <a:t>v </a:t>
            </a:r>
            <a:r>
              <a:rPr lang="cs-CZ" sz="2000" dirty="0"/>
              <a:t>mluveném jazyce</a:t>
            </a:r>
          </a:p>
          <a:p>
            <a:pPr marL="72000" indent="0">
              <a:buNone/>
            </a:pPr>
            <a:r>
              <a:rPr lang="cs-CZ" sz="2000" dirty="0" smtClean="0"/>
              <a:t>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417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 smtClean="0"/>
              <a:t>Alexandreida                 </a:t>
            </a:r>
            <a:r>
              <a:rPr lang="cs-CZ" sz="2000" dirty="0" smtClean="0"/>
              <a:t>×   </a:t>
            </a:r>
            <a:r>
              <a:rPr lang="cs-CZ" sz="2000" b="1" dirty="0" smtClean="0"/>
              <a:t>         </a:t>
            </a:r>
            <a:r>
              <a:rPr lang="cs-CZ" sz="2000" dirty="0" smtClean="0"/>
              <a:t>    </a:t>
            </a:r>
            <a:r>
              <a:rPr lang="cs-CZ" sz="2000" b="1" dirty="0" smtClean="0"/>
              <a:t>Kronika </a:t>
            </a:r>
            <a:r>
              <a:rPr lang="cs-CZ" sz="2000" b="1" dirty="0"/>
              <a:t>tak řeč. </a:t>
            </a:r>
            <a:r>
              <a:rPr lang="cs-CZ" sz="2000" b="1" dirty="0" smtClean="0"/>
              <a:t>Dalimila</a:t>
            </a:r>
            <a:r>
              <a:rPr lang="cs-CZ" sz="2000" dirty="0" smtClean="0"/>
              <a:t>   </a:t>
            </a:r>
            <a:endParaRPr lang="cs-CZ" sz="2000" dirty="0"/>
          </a:p>
          <a:p>
            <a:r>
              <a:rPr lang="cs-CZ" sz="2000" dirty="0" smtClean="0"/>
              <a:t>bohatá </a:t>
            </a:r>
            <a:r>
              <a:rPr lang="cs-CZ" sz="2000" dirty="0"/>
              <a:t>synonymie </a:t>
            </a:r>
            <a:r>
              <a:rPr lang="cs-CZ" sz="2000" dirty="0" smtClean="0"/>
              <a:t>                                           maximálně </a:t>
            </a:r>
            <a:r>
              <a:rPr lang="cs-CZ" sz="2000" dirty="0"/>
              <a:t>synonym. </a:t>
            </a:r>
            <a:r>
              <a:rPr lang="cs-CZ" sz="2000" dirty="0" smtClean="0"/>
              <a:t>dvojice, </a:t>
            </a:r>
            <a:r>
              <a:rPr lang="cs-CZ" sz="2000" dirty="0"/>
              <a:t>např. </a:t>
            </a:r>
            <a:r>
              <a:rPr lang="cs-CZ" sz="2000" i="1" dirty="0" smtClean="0"/>
              <a:t>oř – </a:t>
            </a:r>
            <a:r>
              <a:rPr lang="cs-CZ" sz="2000" i="1" dirty="0" err="1" smtClean="0"/>
              <a:t>kóň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7 výrazů pro </a:t>
            </a:r>
            <a:r>
              <a:rPr lang="cs-CZ" sz="2000" dirty="0" smtClean="0"/>
              <a:t>válku: </a:t>
            </a:r>
            <a:r>
              <a:rPr lang="cs-CZ" sz="2000" i="1" dirty="0" smtClean="0"/>
              <a:t>boj</a:t>
            </a:r>
            <a:r>
              <a:rPr lang="cs-CZ" sz="2000" i="1" dirty="0"/>
              <a:t>, </a:t>
            </a:r>
            <a:r>
              <a:rPr lang="cs-CZ" sz="2000" i="1" dirty="0" err="1"/>
              <a:t>bezpokojie</a:t>
            </a:r>
            <a:r>
              <a:rPr lang="cs-CZ" sz="2000" i="1" dirty="0"/>
              <a:t>, </a:t>
            </a:r>
            <a:r>
              <a:rPr lang="cs-CZ" sz="2000" i="1" dirty="0" smtClean="0"/>
              <a:t>                   </a:t>
            </a:r>
            <a:r>
              <a:rPr lang="cs-CZ" sz="2000" dirty="0" smtClean="0"/>
              <a:t>neobjevuje se kupení synonym, jinak ale není lexikálně</a:t>
            </a:r>
            <a:endParaRPr lang="cs-CZ" sz="2000" i="1" dirty="0" smtClean="0"/>
          </a:p>
          <a:p>
            <a:pPr marL="72000" indent="0">
              <a:buNone/>
            </a:pPr>
            <a:r>
              <a:rPr lang="cs-CZ" sz="2000" i="1" dirty="0" err="1" smtClean="0"/>
              <a:t>pobitie</a:t>
            </a:r>
            <a:r>
              <a:rPr lang="cs-CZ" sz="2000" i="1" dirty="0"/>
              <a:t>, pole, válka, vojna, </a:t>
            </a:r>
            <a:r>
              <a:rPr lang="cs-CZ" sz="2000" i="1" dirty="0" smtClean="0"/>
              <a:t>seč                            </a:t>
            </a:r>
            <a:r>
              <a:rPr lang="cs-CZ" sz="2000" dirty="0" smtClean="0"/>
              <a:t>chudé, např. i </a:t>
            </a:r>
            <a:r>
              <a:rPr lang="cs-CZ" sz="2000" dirty="0"/>
              <a:t>zde </a:t>
            </a:r>
            <a:r>
              <a:rPr lang="cs-CZ" sz="2000" dirty="0" smtClean="0"/>
              <a:t>vícero lexémů s významem ‚</a:t>
            </a:r>
            <a:r>
              <a:rPr lang="cs-CZ" sz="2000" dirty="0"/>
              <a:t>válka</a:t>
            </a:r>
            <a:r>
              <a:rPr lang="cs-CZ" sz="2000" dirty="0" smtClean="0"/>
              <a:t>‘:                                                                              </a:t>
            </a:r>
          </a:p>
          <a:p>
            <a:pPr marL="72000" indent="0">
              <a:buNone/>
            </a:pPr>
            <a:r>
              <a:rPr lang="cs-CZ" sz="2000" i="1" dirty="0"/>
              <a:t> </a:t>
            </a:r>
            <a:r>
              <a:rPr lang="cs-CZ" sz="2000" i="1" dirty="0" smtClean="0"/>
              <a:t>                                                                            boj</a:t>
            </a:r>
            <a:r>
              <a:rPr lang="cs-CZ" sz="2000" i="1" dirty="0"/>
              <a:t>, válka, vojna, </a:t>
            </a:r>
            <a:r>
              <a:rPr lang="cs-CZ" sz="2000" i="1" dirty="0" err="1"/>
              <a:t>sěč</a:t>
            </a:r>
            <a:r>
              <a:rPr lang="cs-CZ" sz="2000" i="1" dirty="0"/>
              <a:t>, </a:t>
            </a:r>
            <a:r>
              <a:rPr lang="cs-CZ" sz="2000" i="1" dirty="0" err="1"/>
              <a:t>sváda</a:t>
            </a:r>
            <a:r>
              <a:rPr lang="cs-CZ" sz="2000" dirty="0"/>
              <a:t> </a:t>
            </a:r>
          </a:p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                                                                            </a:t>
            </a:r>
            <a:r>
              <a:rPr lang="cs-CZ" sz="2000" dirty="0"/>
              <a:t>stereotypní opakování </a:t>
            </a:r>
            <a:r>
              <a:rPr lang="cs-CZ" sz="2000" dirty="0" smtClean="0"/>
              <a:t>některých </a:t>
            </a:r>
            <a:r>
              <a:rPr lang="cs-CZ" sz="2000" dirty="0"/>
              <a:t>obratů</a:t>
            </a:r>
            <a:r>
              <a:rPr lang="cs-CZ" sz="2000" dirty="0" smtClean="0"/>
              <a:t>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smtClean="0"/>
              <a:t>                                                                             Potom </a:t>
            </a:r>
            <a:r>
              <a:rPr lang="cs-CZ" sz="2000" i="1" dirty="0"/>
              <a:t>Neklan s světa </a:t>
            </a:r>
            <a:r>
              <a:rPr lang="cs-CZ" sz="2000" i="1" dirty="0" err="1"/>
              <a:t>snide</a:t>
            </a:r>
            <a:r>
              <a:rPr lang="cs-CZ" sz="2000" i="1" dirty="0" smtClean="0"/>
              <a:t>, 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                                                                             </a:t>
            </a:r>
            <a:r>
              <a:rPr lang="cs-CZ" sz="2000" i="1" dirty="0" smtClean="0"/>
              <a:t>jeho </a:t>
            </a:r>
            <a:r>
              <a:rPr lang="cs-CZ" sz="2000" i="1" dirty="0"/>
              <a:t>syn Hostivít na </a:t>
            </a:r>
            <a:r>
              <a:rPr lang="cs-CZ" sz="2000" i="1" dirty="0" smtClean="0"/>
              <a:t>jeho </a:t>
            </a:r>
            <a:r>
              <a:rPr lang="cs-CZ" sz="2000" i="1" dirty="0"/>
              <a:t>stolici </a:t>
            </a:r>
            <a:r>
              <a:rPr lang="cs-CZ" sz="2000" i="1" dirty="0" err="1"/>
              <a:t>vjide</a:t>
            </a:r>
            <a:r>
              <a:rPr lang="cs-CZ" sz="2000" i="1" dirty="0"/>
              <a:t>.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smtClean="0"/>
              <a:t>                                                                             </a:t>
            </a:r>
            <a:r>
              <a:rPr lang="cs-CZ" sz="2000" i="1" dirty="0" err="1" smtClean="0"/>
              <a:t>Hostivit</a:t>
            </a:r>
            <a:r>
              <a:rPr lang="cs-CZ" sz="2000" i="1" dirty="0" smtClean="0"/>
              <a:t> </a:t>
            </a:r>
            <a:r>
              <a:rPr lang="cs-CZ" sz="2000" i="1" dirty="0"/>
              <a:t>kněz po tom </a:t>
            </a:r>
            <a:r>
              <a:rPr lang="cs-CZ" sz="2000" i="1" dirty="0" err="1"/>
              <a:t>snide</a:t>
            </a:r>
            <a:r>
              <a:rPr lang="cs-CZ" sz="2000" i="1" dirty="0"/>
              <a:t>,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                                                                              </a:t>
            </a:r>
            <a:r>
              <a:rPr lang="cs-CZ" sz="2000" i="1" dirty="0" smtClean="0"/>
              <a:t>Bořivoj </a:t>
            </a:r>
            <a:r>
              <a:rPr lang="cs-CZ" sz="2000" i="1" dirty="0"/>
              <a:t>na </a:t>
            </a:r>
            <a:r>
              <a:rPr lang="cs-CZ" sz="2000" i="1" dirty="0" err="1"/>
              <a:t>otcóv</a:t>
            </a:r>
            <a:r>
              <a:rPr lang="cs-CZ" sz="2000" i="1" dirty="0"/>
              <a:t> stolec </a:t>
            </a:r>
            <a:r>
              <a:rPr lang="cs-CZ" sz="2000" i="1" dirty="0" err="1" smtClean="0"/>
              <a:t>vznide</a:t>
            </a:r>
            <a:r>
              <a:rPr lang="cs-CZ" sz="2000" dirty="0" smtClean="0"/>
              <a:t> </a:t>
            </a:r>
          </a:p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                                                                             stereotypně </a:t>
            </a:r>
            <a:r>
              <a:rPr lang="cs-CZ" sz="2000" dirty="0"/>
              <a:t>se opakují i slova:</a:t>
            </a:r>
          </a:p>
          <a:p>
            <a:pPr marL="72000" indent="0">
              <a:buNone/>
            </a:pPr>
            <a:r>
              <a:rPr lang="cs-CZ" sz="2000" dirty="0" smtClean="0"/>
              <a:t>                                                                             Neklan </a:t>
            </a:r>
            <a:r>
              <a:rPr lang="cs-CZ" sz="2000" dirty="0"/>
              <a:t>– většinou jako </a:t>
            </a:r>
            <a:r>
              <a:rPr lang="cs-CZ" sz="2000" i="1" dirty="0" smtClean="0"/>
              <a:t>neudatný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462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 smtClean="0"/>
              <a:t>Alexandreida                       </a:t>
            </a:r>
            <a:r>
              <a:rPr lang="cs-CZ" sz="2000" dirty="0"/>
              <a:t>× </a:t>
            </a:r>
            <a:r>
              <a:rPr lang="cs-CZ" sz="2000" b="1" dirty="0" smtClean="0"/>
              <a:t>           </a:t>
            </a:r>
            <a:r>
              <a:rPr lang="cs-CZ" sz="2000" dirty="0" smtClean="0"/>
              <a:t> </a:t>
            </a:r>
            <a:r>
              <a:rPr lang="cs-CZ" sz="2000" b="1" dirty="0"/>
              <a:t>Kronika tak řeč. </a:t>
            </a:r>
            <a:r>
              <a:rPr lang="cs-CZ" sz="2000" b="1" dirty="0" smtClean="0"/>
              <a:t>Dalimila</a:t>
            </a:r>
            <a:r>
              <a:rPr lang="cs-CZ" sz="2000" dirty="0" smtClean="0"/>
              <a:t>  </a:t>
            </a:r>
            <a:r>
              <a:rPr lang="cs-CZ" sz="2000" dirty="0"/>
              <a:t>(Obě poč. 14. stol.)</a:t>
            </a:r>
          </a:p>
          <a:p>
            <a:r>
              <a:rPr lang="cs-CZ" sz="2000" b="1" dirty="0"/>
              <a:t>vzácné archaismy</a:t>
            </a:r>
            <a:r>
              <a:rPr lang="cs-CZ" sz="2000" dirty="0"/>
              <a:t> – záměrně                          </a:t>
            </a:r>
            <a:r>
              <a:rPr lang="cs-CZ" sz="2000" dirty="0" smtClean="0"/>
              <a:t>vzácné </a:t>
            </a:r>
            <a:r>
              <a:rPr lang="cs-CZ" sz="2000" dirty="0"/>
              <a:t>archaismy – spíše jen </a:t>
            </a:r>
            <a:r>
              <a:rPr lang="cs-CZ" sz="2000" dirty="0" smtClean="0"/>
              <a:t>výpověď </a:t>
            </a:r>
            <a:r>
              <a:rPr lang="cs-CZ" sz="2000" dirty="0"/>
              <a:t>o době –    </a:t>
            </a:r>
          </a:p>
          <a:p>
            <a:pPr marL="72000" indent="0">
              <a:buNone/>
            </a:pPr>
            <a:r>
              <a:rPr lang="cs-CZ" sz="2000" i="1" dirty="0" err="1"/>
              <a:t>kmeticě</a:t>
            </a:r>
            <a:r>
              <a:rPr lang="cs-CZ" sz="2000" i="1" dirty="0"/>
              <a:t>, </a:t>
            </a:r>
            <a:r>
              <a:rPr lang="cs-CZ" sz="2000" i="1" dirty="0" err="1"/>
              <a:t>chlípati</a:t>
            </a: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</a:t>
            </a:r>
            <a:r>
              <a:rPr lang="cs-CZ" sz="2000" i="1" dirty="0" err="1" smtClean="0"/>
              <a:t>boniti</a:t>
            </a:r>
            <a:r>
              <a:rPr lang="cs-CZ" sz="2000" i="1" dirty="0" smtClean="0"/>
              <a:t> </a:t>
            </a:r>
            <a:r>
              <a:rPr lang="cs-CZ" sz="2000" dirty="0"/>
              <a:t>´strašit´</a:t>
            </a:r>
          </a:p>
          <a:p>
            <a:r>
              <a:rPr lang="cs-CZ" sz="2000" b="1" dirty="0"/>
              <a:t>deminutiva hojná</a:t>
            </a:r>
            <a:r>
              <a:rPr lang="cs-CZ" sz="2000" dirty="0"/>
              <a:t> (</a:t>
            </a:r>
            <a:r>
              <a:rPr lang="cs-CZ" sz="2000" i="1" dirty="0" err="1"/>
              <a:t>živótek</a:t>
            </a:r>
            <a:r>
              <a:rPr lang="cs-CZ" sz="2000" dirty="0"/>
              <a:t>)                               málo – </a:t>
            </a:r>
            <a:r>
              <a:rPr lang="cs-CZ" sz="2000" i="1" dirty="0"/>
              <a:t>synek, děťátko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 hojná přirovnání                                              </a:t>
            </a:r>
            <a:r>
              <a:rPr lang="cs-CZ" sz="2000" dirty="0" smtClean="0"/>
              <a:t>nápadné </a:t>
            </a:r>
            <a:r>
              <a:rPr lang="cs-CZ" sz="2000" dirty="0"/>
              <a:t>časté užívání přísloví a přirovnání: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kopie </a:t>
            </a:r>
            <a:r>
              <a:rPr lang="cs-CZ" sz="2000" i="1" dirty="0" err="1"/>
              <a:t>stáchu</a:t>
            </a:r>
            <a:r>
              <a:rPr lang="cs-CZ" sz="2000" i="1" dirty="0"/>
              <a:t> </a:t>
            </a:r>
            <a:r>
              <a:rPr lang="cs-CZ" sz="2000" i="1" dirty="0" err="1"/>
              <a:t>jakžto</a:t>
            </a:r>
            <a:r>
              <a:rPr lang="cs-CZ" sz="2000" i="1" dirty="0"/>
              <a:t> </a:t>
            </a:r>
            <a:r>
              <a:rPr lang="cs-CZ" sz="2000" i="1" dirty="0" err="1"/>
              <a:t>třtie</a:t>
            </a:r>
            <a:r>
              <a:rPr lang="cs-CZ" sz="2000" i="1" dirty="0"/>
              <a:t> </a:t>
            </a:r>
            <a:r>
              <a:rPr lang="cs-CZ" sz="2000" dirty="0"/>
              <a:t>´třtina</a:t>
            </a:r>
            <a:r>
              <a:rPr lang="cs-CZ" sz="2000" dirty="0" smtClean="0"/>
              <a:t>´                          </a:t>
            </a:r>
            <a:r>
              <a:rPr lang="cs-CZ" sz="2000" i="1" dirty="0" err="1" smtClean="0"/>
              <a:t>mužě</a:t>
            </a:r>
            <a:r>
              <a:rPr lang="cs-CZ" sz="2000" i="1" dirty="0" smtClean="0"/>
              <a:t> </a:t>
            </a:r>
            <a:r>
              <a:rPr lang="cs-CZ" sz="2000" i="1" dirty="0"/>
              <a:t>jako psy </a:t>
            </a:r>
            <a:r>
              <a:rPr lang="cs-CZ" sz="2000" i="1" dirty="0" smtClean="0"/>
              <a:t>bíti</a:t>
            </a:r>
            <a:r>
              <a:rPr lang="cs-CZ" sz="2000" dirty="0" smtClean="0"/>
              <a:t>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                                                                           </a:t>
            </a:r>
            <a:r>
              <a:rPr lang="cs-CZ" sz="2000" i="1" dirty="0" err="1" smtClean="0"/>
              <a:t>Kto</a:t>
            </a:r>
            <a:r>
              <a:rPr lang="cs-CZ" sz="2000" i="1" dirty="0" smtClean="0"/>
              <a:t> </a:t>
            </a:r>
            <a:r>
              <a:rPr lang="cs-CZ" sz="2000" i="1" dirty="0"/>
              <a:t>chce v domu škody zbýti,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 </a:t>
            </a:r>
            <a:r>
              <a:rPr lang="cs-CZ" sz="2000" i="1" dirty="0" smtClean="0"/>
              <a:t>                                                                          ten </a:t>
            </a:r>
            <a:r>
              <a:rPr lang="cs-CZ" sz="2000" i="1" dirty="0" err="1"/>
              <a:t>nedaj</a:t>
            </a:r>
            <a:r>
              <a:rPr lang="cs-CZ" sz="2000" i="1" dirty="0"/>
              <a:t> </a:t>
            </a:r>
            <a:r>
              <a:rPr lang="cs-CZ" sz="2000" i="1" dirty="0" err="1"/>
              <a:t>jiskřě</a:t>
            </a:r>
            <a:r>
              <a:rPr lang="cs-CZ" sz="2000" i="1" dirty="0"/>
              <a:t> uhlem býti</a:t>
            </a:r>
            <a:endParaRPr lang="cs-CZ" sz="2000" dirty="0"/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928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 smtClean="0"/>
              <a:t> Alexandreida                     </a:t>
            </a:r>
            <a:r>
              <a:rPr lang="cs-CZ" sz="2000" dirty="0"/>
              <a:t>× </a:t>
            </a:r>
            <a:r>
              <a:rPr lang="cs-CZ" sz="2000" b="1" dirty="0" smtClean="0"/>
              <a:t>           </a:t>
            </a:r>
            <a:r>
              <a:rPr lang="cs-CZ" sz="2000" dirty="0" smtClean="0"/>
              <a:t> </a:t>
            </a:r>
            <a:r>
              <a:rPr lang="cs-CZ" sz="2000" b="1" dirty="0"/>
              <a:t>Kronika tak řeč. </a:t>
            </a:r>
            <a:r>
              <a:rPr lang="cs-CZ" sz="2000" b="1" dirty="0" smtClean="0"/>
              <a:t>Dalimila</a:t>
            </a:r>
            <a:endParaRPr lang="cs-CZ" sz="2000" dirty="0" smtClean="0"/>
          </a:p>
          <a:p>
            <a:pPr marL="72000" indent="0" algn="ctr">
              <a:buNone/>
            </a:pPr>
            <a:endParaRPr lang="cs-CZ" sz="2000" dirty="0"/>
          </a:p>
          <a:p>
            <a:r>
              <a:rPr lang="cs-CZ" sz="2000" dirty="0" smtClean="0"/>
              <a:t>prvky </a:t>
            </a:r>
            <a:r>
              <a:rPr lang="cs-CZ" sz="2000" dirty="0"/>
              <a:t>civilizační vrstvy slovní </a:t>
            </a:r>
            <a:r>
              <a:rPr lang="cs-CZ" sz="2000" dirty="0" smtClean="0"/>
              <a:t>zásoby</a:t>
            </a:r>
          </a:p>
          <a:p>
            <a:pPr marL="72000" indent="0">
              <a:buNone/>
            </a:pPr>
            <a:r>
              <a:rPr lang="cs-CZ" sz="2000" dirty="0" smtClean="0"/>
              <a:t>z prostředí rytířského </a:t>
            </a:r>
            <a:r>
              <a:rPr lang="cs-CZ" sz="2000" dirty="0"/>
              <a:t>a vojenského </a:t>
            </a:r>
            <a:r>
              <a:rPr lang="cs-CZ" sz="2000" dirty="0" smtClean="0"/>
              <a:t>                                  málo, jen obecně známé: </a:t>
            </a:r>
            <a:r>
              <a:rPr lang="cs-CZ" sz="2000" i="1" dirty="0" err="1"/>
              <a:t>bradaticě</a:t>
            </a:r>
            <a:endParaRPr lang="cs-CZ" sz="2000" dirty="0" smtClean="0"/>
          </a:p>
          <a:p>
            <a:pPr marL="72000" indent="0">
              <a:buNone/>
            </a:pPr>
            <a:r>
              <a:rPr lang="cs-CZ" sz="2000" dirty="0"/>
              <a:t>(</a:t>
            </a:r>
            <a:r>
              <a:rPr lang="cs-CZ" sz="2000" i="1" dirty="0"/>
              <a:t>oř, pukléř, </a:t>
            </a:r>
            <a:r>
              <a:rPr lang="cs-CZ" sz="2000" i="1" dirty="0" err="1"/>
              <a:t>helm</a:t>
            </a:r>
            <a:r>
              <a:rPr lang="cs-CZ" sz="2000" dirty="0" smtClean="0"/>
              <a:t>)</a:t>
            </a:r>
          </a:p>
          <a:p>
            <a:pPr marL="72000" indent="0">
              <a:buNone/>
            </a:pPr>
            <a:endParaRPr lang="cs-CZ" sz="2000" dirty="0"/>
          </a:p>
          <a:p>
            <a:r>
              <a:rPr lang="cs-CZ" sz="2000" dirty="0"/>
              <a:t>gnómická </a:t>
            </a:r>
            <a:r>
              <a:rPr lang="cs-CZ" sz="2000" dirty="0" err="1"/>
              <a:t>trojverší</a:t>
            </a:r>
            <a:r>
              <a:rPr lang="cs-CZ" sz="2000" dirty="0"/>
              <a:t>: reakce na současnost</a:t>
            </a:r>
            <a:r>
              <a:rPr lang="cs-CZ" sz="2000" dirty="0" smtClean="0"/>
              <a:t>, </a:t>
            </a:r>
          </a:p>
          <a:p>
            <a:pPr marL="72000" indent="0">
              <a:buNone/>
            </a:pPr>
            <a:r>
              <a:rPr lang="cs-CZ" sz="2000" dirty="0" smtClean="0"/>
              <a:t>lyrický subjekt </a:t>
            </a:r>
            <a:r>
              <a:rPr lang="cs-CZ" sz="2000" dirty="0"/>
              <a:t>vstupuje do děje: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smtClean="0"/>
              <a:t>Plodu </a:t>
            </a:r>
            <a:r>
              <a:rPr lang="cs-CZ" sz="2000" i="1" dirty="0"/>
              <a:t>nedá </a:t>
            </a:r>
            <a:r>
              <a:rPr lang="cs-CZ" sz="2000" i="1" dirty="0" err="1"/>
              <a:t>moklé</a:t>
            </a:r>
            <a:r>
              <a:rPr lang="cs-CZ" sz="2000" i="1" dirty="0"/>
              <a:t> pole,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a čest i v rozkoši </a:t>
            </a:r>
            <a:r>
              <a:rPr lang="cs-CZ" sz="2000" i="1" dirty="0" err="1"/>
              <a:t>vóle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nesedí na jednom stole.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62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 err="1" smtClean="0"/>
              <a:t>lexandreida</a:t>
            </a:r>
            <a:r>
              <a:rPr lang="cs-CZ" sz="2000" b="1" dirty="0" smtClean="0"/>
              <a:t>                    </a:t>
            </a:r>
            <a:r>
              <a:rPr lang="cs-CZ" sz="2000" dirty="0" smtClean="0"/>
              <a:t>× </a:t>
            </a:r>
            <a:r>
              <a:rPr lang="cs-CZ" sz="2000" b="1" dirty="0" smtClean="0"/>
              <a:t>         </a:t>
            </a:r>
            <a:r>
              <a:rPr lang="cs-CZ" sz="2000" dirty="0" smtClean="0"/>
              <a:t>       </a:t>
            </a:r>
            <a:r>
              <a:rPr lang="cs-CZ" sz="2000" b="1" dirty="0" smtClean="0"/>
              <a:t>Kronika </a:t>
            </a:r>
            <a:r>
              <a:rPr lang="cs-CZ" sz="2000" b="1" dirty="0"/>
              <a:t>tak řeč. </a:t>
            </a:r>
            <a:r>
              <a:rPr lang="cs-CZ" sz="2000" b="1" dirty="0" smtClean="0"/>
              <a:t>Dalimila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2. </a:t>
            </a:r>
            <a:r>
              <a:rPr lang="cs-CZ" sz="2000" b="1" dirty="0"/>
              <a:t>Plán syntaktický</a:t>
            </a:r>
            <a:endParaRPr lang="cs-CZ" sz="2000" dirty="0"/>
          </a:p>
          <a:p>
            <a:r>
              <a:rPr lang="cs-CZ" sz="2000" b="1" dirty="0"/>
              <a:t>složitá souvětí</a:t>
            </a:r>
            <a:r>
              <a:rPr lang="cs-CZ" sz="2000" dirty="0"/>
              <a:t> s několikerým stupněm     </a:t>
            </a:r>
            <a:r>
              <a:rPr lang="cs-CZ" sz="2000" dirty="0" smtClean="0"/>
              <a:t>       jednodušší </a:t>
            </a:r>
            <a:r>
              <a:rPr lang="cs-CZ" sz="2000" dirty="0"/>
              <a:t>větná a souvětná stavba</a:t>
            </a:r>
          </a:p>
          <a:p>
            <a:pPr marL="72000" indent="0">
              <a:buNone/>
            </a:pPr>
            <a:r>
              <a:rPr lang="cs-CZ" sz="2000" dirty="0"/>
              <a:t>závislosti                                 </a:t>
            </a:r>
            <a:r>
              <a:rPr lang="cs-CZ" sz="2000" dirty="0" smtClean="0"/>
              <a:t>                               řídící </a:t>
            </a:r>
            <a:r>
              <a:rPr lang="cs-CZ" sz="2000" dirty="0"/>
              <a:t>věta a 1 závislá</a:t>
            </a:r>
          </a:p>
          <a:p>
            <a:pPr marL="72000" indent="0">
              <a:buNone/>
            </a:pPr>
            <a:r>
              <a:rPr lang="cs-CZ" sz="2000" dirty="0" smtClean="0"/>
              <a:t>častější hypotaxe                                                   větší </a:t>
            </a:r>
            <a:r>
              <a:rPr lang="cs-CZ" sz="2000" dirty="0"/>
              <a:t>podíl parataxe</a:t>
            </a:r>
          </a:p>
          <a:p>
            <a:pPr marL="72000" indent="0">
              <a:buNone/>
            </a:pPr>
            <a:r>
              <a:rPr lang="cs-CZ" sz="2000" dirty="0"/>
              <a:t>(kníže Alexander)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err="1" smtClean="0"/>
              <a:t>Otčíka</a:t>
            </a:r>
            <a:r>
              <a:rPr lang="cs-CZ" sz="2000" i="1" dirty="0" smtClean="0"/>
              <a:t> </a:t>
            </a:r>
            <a:r>
              <a:rPr lang="cs-CZ" sz="2000" i="1" dirty="0" err="1"/>
              <a:t>juž</a:t>
            </a:r>
            <a:r>
              <a:rPr lang="cs-CZ" sz="2000" i="1" dirty="0"/>
              <a:t> </a:t>
            </a:r>
            <a:r>
              <a:rPr lang="cs-CZ" sz="2000" i="1" dirty="0" err="1"/>
              <a:t>nejmějéše</a:t>
            </a:r>
            <a:r>
              <a:rPr lang="cs-CZ" sz="2000" i="1" dirty="0"/>
              <a:t>,                                       </a:t>
            </a:r>
            <a:r>
              <a:rPr lang="cs-CZ" sz="2000" i="1" dirty="0" smtClean="0"/>
              <a:t>   Jeden </a:t>
            </a:r>
            <a:r>
              <a:rPr lang="cs-CZ" sz="2000" i="1" dirty="0"/>
              <a:t>mu Durynka </a:t>
            </a:r>
            <a:r>
              <a:rPr lang="cs-CZ" sz="2000" i="1" dirty="0" err="1"/>
              <a:t>ukáza</a:t>
            </a:r>
            <a:r>
              <a:rPr lang="cs-CZ" sz="2000" i="1" dirty="0"/>
              <a:t>,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matky také </a:t>
            </a:r>
            <a:r>
              <a:rPr lang="cs-CZ" sz="2000" i="1" dirty="0" err="1"/>
              <a:t>nevidieše</a:t>
            </a:r>
            <a:r>
              <a:rPr lang="cs-CZ" sz="2000" i="1" dirty="0"/>
              <a:t>,                                      </a:t>
            </a:r>
            <a:r>
              <a:rPr lang="cs-CZ" sz="2000" i="1" dirty="0" smtClean="0"/>
              <a:t>    tomu </a:t>
            </a:r>
            <a:r>
              <a:rPr lang="cs-CZ" sz="2000" i="1" dirty="0"/>
              <a:t>jho chovati </a:t>
            </a:r>
            <a:r>
              <a:rPr lang="cs-CZ" sz="2000" i="1" dirty="0" err="1"/>
              <a:t>káza</a:t>
            </a:r>
            <a:r>
              <a:rPr lang="cs-CZ" sz="2000" i="1" dirty="0"/>
              <a:t> (Neklan)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jedno </a:t>
            </a:r>
            <a:r>
              <a:rPr lang="cs-CZ" sz="2000" i="1" dirty="0" err="1"/>
              <a:t>mieše</a:t>
            </a:r>
            <a:r>
              <a:rPr lang="cs-CZ" sz="2000" i="1" dirty="0"/>
              <a:t> mistra svého,                              </a:t>
            </a:r>
            <a:r>
              <a:rPr lang="cs-CZ" sz="2000" i="1" dirty="0" smtClean="0"/>
              <a:t>     řka</a:t>
            </a:r>
            <a:r>
              <a:rPr lang="cs-CZ" sz="2000" i="1" dirty="0"/>
              <a:t>: </a:t>
            </a:r>
            <a:r>
              <a:rPr lang="cs-CZ" sz="2000" i="1" dirty="0" err="1"/>
              <a:t>rozpomínaj</a:t>
            </a:r>
            <a:r>
              <a:rPr lang="cs-CZ" sz="2000" i="1" dirty="0"/>
              <a:t> </a:t>
            </a:r>
            <a:r>
              <a:rPr lang="cs-CZ" sz="2000" i="1" dirty="0" err="1"/>
              <a:t>sě</a:t>
            </a:r>
            <a:r>
              <a:rPr lang="cs-CZ" sz="2000" i="1" dirty="0"/>
              <a:t> na jeho </a:t>
            </a:r>
            <a:r>
              <a:rPr lang="cs-CZ" sz="2000" i="1" dirty="0" err="1" smtClean="0"/>
              <a:t>otcě</a:t>
            </a:r>
            <a:r>
              <a:rPr lang="cs-CZ" sz="2000" i="1" dirty="0" smtClean="0"/>
              <a:t> </a:t>
            </a:r>
            <a:r>
              <a:rPr lang="cs-CZ" sz="2000" i="1" dirty="0" err="1"/>
              <a:t>čsného</a:t>
            </a:r>
            <a:r>
              <a:rPr lang="cs-CZ" sz="2000" i="1" dirty="0"/>
              <a:t>,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err="1"/>
              <a:t>najvěčého</a:t>
            </a:r>
            <a:r>
              <a:rPr lang="cs-CZ" sz="2000" i="1" dirty="0"/>
              <a:t> světa </a:t>
            </a:r>
            <a:r>
              <a:rPr lang="cs-CZ" sz="2000" i="1" dirty="0" err="1"/>
              <a:t>seho</a:t>
            </a:r>
            <a:r>
              <a:rPr lang="cs-CZ" sz="2000" i="1" dirty="0"/>
              <a:t>, </a:t>
            </a:r>
            <a:r>
              <a:rPr lang="cs-CZ" sz="2000" i="1" dirty="0" smtClean="0"/>
              <a:t>                                        jenž </a:t>
            </a:r>
            <a:r>
              <a:rPr lang="cs-CZ" sz="2000" i="1" dirty="0"/>
              <a:t>tobě mnoho dobrého (činil).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smtClean="0"/>
              <a:t>jemuž </a:t>
            </a:r>
            <a:r>
              <a:rPr lang="cs-CZ" sz="2000" i="1" dirty="0"/>
              <a:t>jej byl král poručil, </a:t>
            </a:r>
            <a:endParaRPr lang="cs-CZ" sz="2000" i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smtClean="0"/>
              <a:t>by </a:t>
            </a:r>
            <a:r>
              <a:rPr lang="cs-CZ" sz="2000" i="1" dirty="0"/>
              <a:t>jej </a:t>
            </a:r>
            <a:r>
              <a:rPr lang="cs-CZ" sz="2000" i="1" dirty="0" err="1"/>
              <a:t>čsti</a:t>
            </a:r>
            <a:r>
              <a:rPr lang="cs-CZ" sz="2000" i="1" dirty="0"/>
              <a:t>, </a:t>
            </a:r>
            <a:r>
              <a:rPr lang="cs-CZ" sz="2000" i="1" dirty="0" err="1"/>
              <a:t>múdrosti</a:t>
            </a:r>
            <a:r>
              <a:rPr lang="cs-CZ" sz="2000" i="1" dirty="0"/>
              <a:t> učil.                             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69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 smtClean="0"/>
              <a:t>Alexandreida                       </a:t>
            </a:r>
            <a:r>
              <a:rPr lang="cs-CZ" sz="2000" dirty="0"/>
              <a:t>× </a:t>
            </a:r>
            <a:r>
              <a:rPr lang="cs-CZ" sz="2000" b="1" dirty="0" smtClean="0"/>
              <a:t>           </a:t>
            </a:r>
            <a:r>
              <a:rPr lang="cs-CZ" sz="2000" dirty="0" smtClean="0"/>
              <a:t> </a:t>
            </a:r>
            <a:r>
              <a:rPr lang="cs-CZ" sz="2000" b="1" dirty="0"/>
              <a:t>Kronika tak řeč. </a:t>
            </a:r>
            <a:r>
              <a:rPr lang="cs-CZ" sz="2000" b="1" dirty="0" smtClean="0"/>
              <a:t>Dalimila</a:t>
            </a:r>
            <a:r>
              <a:rPr lang="cs-CZ" sz="2000" dirty="0" smtClean="0"/>
              <a:t>  </a:t>
            </a:r>
            <a:r>
              <a:rPr lang="cs-CZ" sz="2000" dirty="0"/>
              <a:t>(Obě poč. 14. stol.)</a:t>
            </a:r>
          </a:p>
          <a:p>
            <a:pPr marL="72000" indent="0">
              <a:buNone/>
            </a:pPr>
            <a:r>
              <a:rPr lang="cs-CZ" sz="2000" i="1" dirty="0" smtClean="0"/>
              <a:t>                  </a:t>
            </a:r>
            <a:endParaRPr lang="cs-CZ" sz="2000" dirty="0"/>
          </a:p>
          <a:p>
            <a:r>
              <a:rPr lang="cs-CZ" sz="2000" b="1" dirty="0" smtClean="0"/>
              <a:t>přesahy</a:t>
            </a:r>
            <a:r>
              <a:rPr lang="cs-CZ" sz="2000" dirty="0" smtClean="0"/>
              <a:t>                                                           </a:t>
            </a:r>
            <a:r>
              <a:rPr lang="cs-CZ" sz="2000" dirty="0"/>
              <a:t>nejsou téměř přesahy</a:t>
            </a:r>
          </a:p>
          <a:p>
            <a:pPr marL="72000" indent="0">
              <a:buNone/>
            </a:pPr>
            <a:r>
              <a:rPr lang="cs-CZ" sz="2000" dirty="0"/>
              <a:t>měly zpestřit stereotypnost </a:t>
            </a:r>
            <a:r>
              <a:rPr lang="cs-CZ" sz="2000" dirty="0" smtClean="0"/>
              <a:t>gramatických </a:t>
            </a:r>
          </a:p>
          <a:p>
            <a:pPr marL="72000" indent="0">
              <a:buNone/>
            </a:pPr>
            <a:r>
              <a:rPr lang="cs-CZ" sz="2000" dirty="0" smtClean="0"/>
              <a:t>rýmů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u="sng" dirty="0"/>
              <a:t>Avšak ač v čem moje slova </a:t>
            </a:r>
            <a:endParaRPr lang="cs-CZ" sz="2000" u="sng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u="sng" dirty="0" err="1"/>
              <a:t>zblúdie</a:t>
            </a:r>
            <a:r>
              <a:rPr lang="cs-CZ" sz="2000" i="1" dirty="0"/>
              <a:t>, </a:t>
            </a:r>
            <a:r>
              <a:rPr lang="cs-CZ" sz="2000" i="1" dirty="0" err="1"/>
              <a:t>přiezen</a:t>
            </a:r>
            <a:r>
              <a:rPr lang="cs-CZ" sz="2000" i="1" dirty="0"/>
              <a:t> jest vždy hotova,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což by sprostného viděla,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by to svým pláštěm </a:t>
            </a:r>
            <a:r>
              <a:rPr lang="cs-CZ" sz="2000" i="1" dirty="0" err="1"/>
              <a:t>zastřěla</a:t>
            </a:r>
            <a:r>
              <a:rPr lang="cs-CZ" sz="2000" i="1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793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 smtClean="0"/>
              <a:t>                             Alexandreida                            </a:t>
            </a:r>
            <a:r>
              <a:rPr lang="cs-CZ" sz="2000" dirty="0" smtClean="0"/>
              <a:t>× </a:t>
            </a:r>
            <a:r>
              <a:rPr lang="cs-CZ" sz="2000" b="1" dirty="0" smtClean="0"/>
              <a:t>       </a:t>
            </a:r>
            <a:r>
              <a:rPr lang="cs-CZ" sz="2000" dirty="0" smtClean="0"/>
              <a:t> </a:t>
            </a:r>
            <a:r>
              <a:rPr lang="cs-CZ" sz="2000" b="1" dirty="0"/>
              <a:t>Kronika tak řeč. </a:t>
            </a:r>
            <a:r>
              <a:rPr lang="cs-CZ" sz="2000" b="1" dirty="0" smtClean="0"/>
              <a:t>Dalimila</a:t>
            </a:r>
            <a:r>
              <a:rPr lang="cs-CZ" sz="2000" dirty="0" smtClean="0"/>
              <a:t>  </a:t>
            </a:r>
            <a:r>
              <a:rPr lang="cs-CZ" sz="2000" dirty="0"/>
              <a:t>(Obě poč. 14. stol.)</a:t>
            </a:r>
          </a:p>
          <a:p>
            <a:pPr marL="72000" indent="0">
              <a:buNone/>
            </a:pPr>
            <a:r>
              <a:rPr lang="cs-CZ" sz="2000" i="1" dirty="0" smtClean="0"/>
              <a:t>                  </a:t>
            </a:r>
            <a:endParaRPr lang="cs-CZ" sz="2000" dirty="0"/>
          </a:p>
          <a:p>
            <a:r>
              <a:rPr lang="cs-CZ" sz="2000" b="1" dirty="0" smtClean="0"/>
              <a:t>často </a:t>
            </a:r>
            <a:r>
              <a:rPr lang="cs-CZ" sz="2000" b="1" dirty="0"/>
              <a:t>přímá řeč</a:t>
            </a:r>
            <a:r>
              <a:rPr lang="cs-CZ" sz="2000" dirty="0"/>
              <a:t>, její pomocí se </a:t>
            </a:r>
            <a:r>
              <a:rPr lang="cs-CZ" sz="2000" dirty="0" smtClean="0"/>
              <a:t>rozvíjí</a:t>
            </a:r>
          </a:p>
          <a:p>
            <a:pPr marL="72000" indent="0">
              <a:buNone/>
            </a:pPr>
            <a:r>
              <a:rPr lang="cs-CZ" sz="2000" dirty="0" smtClean="0"/>
              <a:t>děj</a:t>
            </a:r>
            <a:endParaRPr lang="cs-CZ" sz="2000" dirty="0"/>
          </a:p>
          <a:p>
            <a:r>
              <a:rPr lang="cs-CZ" sz="2000" b="1" dirty="0"/>
              <a:t>střídání oznamovacích, tázacích, </a:t>
            </a:r>
            <a:endParaRPr lang="cs-CZ" sz="2000" b="1" dirty="0" smtClean="0"/>
          </a:p>
          <a:p>
            <a:pPr marL="72000" indent="0">
              <a:buNone/>
            </a:pPr>
            <a:r>
              <a:rPr lang="cs-CZ" sz="2000" b="1" dirty="0" smtClean="0"/>
              <a:t>zvolacích </a:t>
            </a:r>
            <a:r>
              <a:rPr lang="cs-CZ" sz="2000" b="1" dirty="0"/>
              <a:t>vět</a:t>
            </a: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r>
              <a:rPr lang="cs-CZ" sz="2000" b="1" dirty="0"/>
              <a:t>pestřejší soubor spojovacích prostředků</a:t>
            </a:r>
            <a:r>
              <a:rPr lang="cs-CZ" sz="2000" dirty="0"/>
              <a:t> </a:t>
            </a:r>
            <a:r>
              <a:rPr lang="cs-CZ" sz="2000" dirty="0" smtClean="0"/>
              <a:t>      ×    </a:t>
            </a:r>
            <a:r>
              <a:rPr lang="cs-CZ" sz="2000" dirty="0"/>
              <a:t>stereotypní</a:t>
            </a:r>
          </a:p>
          <a:p>
            <a:endParaRPr lang="cs-CZ" sz="2000" dirty="0" smtClean="0"/>
          </a:p>
          <a:p>
            <a:r>
              <a:rPr lang="cs-CZ" sz="2000" dirty="0" smtClean="0"/>
              <a:t>v</a:t>
            </a:r>
            <a:r>
              <a:rPr lang="cs-CZ" sz="2000" dirty="0"/>
              <a:t> obou </a:t>
            </a:r>
            <a:r>
              <a:rPr lang="cs-CZ" sz="2000" dirty="0" smtClean="0"/>
              <a:t>textech spojky </a:t>
            </a:r>
            <a:r>
              <a:rPr lang="cs-CZ" sz="2000" dirty="0"/>
              <a:t>odrážejí dobové možnosti, mají i archaismy</a:t>
            </a:r>
          </a:p>
          <a:p>
            <a:pPr marL="72000" indent="0">
              <a:buNone/>
            </a:pPr>
            <a:endParaRPr lang="cs-CZ" sz="2000" i="1" dirty="0" smtClean="0"/>
          </a:p>
          <a:p>
            <a:pPr marL="72000" indent="0">
              <a:buNone/>
            </a:pPr>
            <a:r>
              <a:rPr lang="cs-CZ" sz="2000" i="1" dirty="0" err="1" smtClean="0"/>
              <a:t>vňuž</a:t>
            </a:r>
            <a:r>
              <a:rPr lang="cs-CZ" sz="2000" i="1" dirty="0" smtClean="0"/>
              <a:t> </a:t>
            </a:r>
            <a:r>
              <a:rPr lang="cs-CZ" sz="2000" dirty="0" smtClean="0"/>
              <a:t>‚jak‘, </a:t>
            </a:r>
            <a:r>
              <a:rPr lang="cs-CZ" sz="2000" i="1" dirty="0" err="1" smtClean="0"/>
              <a:t>jadyž</a:t>
            </a:r>
            <a:r>
              <a:rPr lang="cs-CZ" sz="2000" i="1" dirty="0" smtClean="0"/>
              <a:t>                                                                     </a:t>
            </a:r>
            <a:r>
              <a:rPr lang="cs-CZ" sz="2000" i="1" dirty="0" err="1" smtClean="0"/>
              <a:t>donidž</a:t>
            </a:r>
            <a:r>
              <a:rPr lang="cs-CZ" sz="2000" i="1" dirty="0" smtClean="0"/>
              <a:t> </a:t>
            </a:r>
            <a:r>
              <a:rPr lang="cs-CZ" sz="2000" dirty="0" smtClean="0"/>
              <a:t>‚dokud</a:t>
            </a:r>
            <a:r>
              <a:rPr lang="cs-CZ" sz="2000" dirty="0"/>
              <a:t>‘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807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779929"/>
            <a:ext cx="12017188" cy="5150225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 smtClean="0"/>
              <a:t>    Alexandreida                       </a:t>
            </a:r>
            <a:r>
              <a:rPr lang="cs-CZ" sz="2000" dirty="0"/>
              <a:t>× </a:t>
            </a:r>
            <a:r>
              <a:rPr lang="cs-CZ" sz="2000" b="1" dirty="0" smtClean="0"/>
              <a:t>           </a:t>
            </a:r>
            <a:r>
              <a:rPr lang="cs-CZ" sz="2000" dirty="0" smtClean="0"/>
              <a:t> </a:t>
            </a:r>
            <a:r>
              <a:rPr lang="cs-CZ" sz="2000" b="1" dirty="0"/>
              <a:t>Kronika tak řeč. </a:t>
            </a:r>
            <a:r>
              <a:rPr lang="cs-CZ" sz="2000" b="1" dirty="0" smtClean="0"/>
              <a:t>Dalimila</a:t>
            </a:r>
            <a:endParaRPr lang="cs-CZ" sz="2000" dirty="0" smtClean="0"/>
          </a:p>
          <a:p>
            <a:pPr marL="72000" indent="0">
              <a:buNone/>
            </a:pPr>
            <a:endParaRPr lang="cs-CZ" sz="2000" b="1" dirty="0" smtClean="0"/>
          </a:p>
          <a:p>
            <a:pPr marL="72000" indent="0">
              <a:buNone/>
            </a:pPr>
            <a:r>
              <a:rPr lang="cs-CZ" sz="2000" b="1" dirty="0" smtClean="0"/>
              <a:t>3</a:t>
            </a:r>
            <a:r>
              <a:rPr lang="cs-CZ" sz="2000" b="1" dirty="0"/>
              <a:t>. </a:t>
            </a:r>
            <a:r>
              <a:rPr lang="cs-CZ" sz="2000" b="1" dirty="0" smtClean="0"/>
              <a:t>Veršová a strofická stavba</a:t>
            </a:r>
          </a:p>
          <a:p>
            <a:pPr marL="72000" indent="0">
              <a:buNone/>
            </a:pPr>
            <a:r>
              <a:rPr lang="cs-CZ" sz="2000" dirty="0" smtClean="0"/>
              <a:t>Vynalézavé rýmy                                                         většina </a:t>
            </a:r>
            <a:r>
              <a:rPr lang="cs-CZ" sz="2000" dirty="0"/>
              <a:t>rýmů </a:t>
            </a:r>
            <a:r>
              <a:rPr lang="cs-CZ" sz="2000" dirty="0" smtClean="0"/>
              <a:t>gramatických     </a:t>
            </a:r>
            <a:endParaRPr lang="cs-CZ" sz="2000" dirty="0"/>
          </a:p>
          <a:p>
            <a:pPr marL="268288" indent="0">
              <a:lnSpc>
                <a:spcPct val="100000"/>
              </a:lnSpc>
              <a:buNone/>
            </a:pPr>
            <a:r>
              <a:rPr lang="cs-CZ" sz="2000" i="1" dirty="0"/>
              <a:t>     Ti </a:t>
            </a:r>
            <a:r>
              <a:rPr lang="cs-CZ" sz="2000" i="1" dirty="0" err="1"/>
              <a:t>přézen</a:t>
            </a:r>
            <a:r>
              <a:rPr lang="cs-CZ" sz="2000" i="1" dirty="0"/>
              <a:t> mají na </a:t>
            </a:r>
            <a:r>
              <a:rPr lang="cs-CZ" sz="2000" i="1" dirty="0" err="1"/>
              <a:t>vezřění</a:t>
            </a:r>
            <a:r>
              <a:rPr lang="cs-CZ" sz="2000" i="1" dirty="0"/>
              <a:t>,                   </a:t>
            </a:r>
            <a:r>
              <a:rPr lang="cs-CZ" sz="2000" i="1" dirty="0" smtClean="0"/>
              <a:t>                Páni </a:t>
            </a:r>
            <a:r>
              <a:rPr lang="cs-CZ" sz="2000" i="1" dirty="0"/>
              <a:t>po </a:t>
            </a:r>
            <a:r>
              <a:rPr lang="cs-CZ" sz="2000" i="1" dirty="0" err="1"/>
              <a:t>koňu</a:t>
            </a:r>
            <a:r>
              <a:rPr lang="cs-CZ" sz="2000" i="1" dirty="0"/>
              <a:t> </a:t>
            </a:r>
            <a:r>
              <a:rPr lang="cs-CZ" sz="2000" i="1" dirty="0" err="1"/>
              <a:t>pojědú</a:t>
            </a:r>
            <a:r>
              <a:rPr lang="cs-CZ" sz="2000" i="1" dirty="0"/>
              <a:t>,</a:t>
            </a:r>
            <a:endParaRPr lang="cs-CZ" sz="2000" dirty="0"/>
          </a:p>
          <a:p>
            <a:pPr marL="268288" indent="0">
              <a:lnSpc>
                <a:spcPct val="100000"/>
              </a:lnSpc>
              <a:buNone/>
            </a:pPr>
            <a:r>
              <a:rPr lang="cs-CZ" sz="2000" dirty="0"/>
              <a:t>     </a:t>
            </a:r>
            <a:r>
              <a:rPr lang="cs-CZ" sz="2000" i="1" dirty="0"/>
              <a:t>a srdce vždy zloby </a:t>
            </a:r>
            <a:r>
              <a:rPr lang="cs-CZ" sz="2000" i="1" dirty="0" err="1"/>
              <a:t>miení</a:t>
            </a:r>
            <a:r>
              <a:rPr lang="cs-CZ" sz="2000" i="1" dirty="0"/>
              <a:t>;                            </a:t>
            </a:r>
            <a:r>
              <a:rPr lang="cs-CZ" sz="2000" i="1" dirty="0" smtClean="0"/>
              <a:t>        až </a:t>
            </a:r>
            <a:r>
              <a:rPr lang="cs-CZ" sz="2000" i="1" dirty="0" err="1"/>
              <a:t>Bieliny</a:t>
            </a:r>
            <a:r>
              <a:rPr lang="cs-CZ" sz="2000" i="1" dirty="0"/>
              <a:t> </a:t>
            </a:r>
            <a:r>
              <a:rPr lang="cs-CZ" sz="2000" i="1" dirty="0" err="1"/>
              <a:t>řěky</a:t>
            </a:r>
            <a:r>
              <a:rPr lang="cs-CZ" sz="2000" i="1" dirty="0"/>
              <a:t> </a:t>
            </a:r>
            <a:r>
              <a:rPr lang="cs-CZ" sz="2000" i="1" dirty="0" err="1"/>
              <a:t>dojědú</a:t>
            </a:r>
            <a:r>
              <a:rPr lang="cs-CZ" sz="2000" i="1" dirty="0"/>
              <a:t>.</a:t>
            </a:r>
            <a:endParaRPr lang="cs-CZ" sz="2000" dirty="0"/>
          </a:p>
          <a:p>
            <a:pPr marL="268288" indent="0">
              <a:lnSpc>
                <a:spcPct val="100000"/>
              </a:lnSpc>
              <a:buNone/>
            </a:pPr>
            <a:r>
              <a:rPr lang="cs-CZ" sz="2000" i="1" dirty="0"/>
              <a:t>     obličej mají pokojný,                                 </a:t>
            </a:r>
            <a:r>
              <a:rPr lang="cs-CZ" sz="2000" i="1" dirty="0" smtClean="0"/>
              <a:t>           Podlé </a:t>
            </a:r>
            <a:r>
              <a:rPr lang="cs-CZ" sz="2000" i="1" dirty="0"/>
              <a:t>té </a:t>
            </a:r>
            <a:r>
              <a:rPr lang="cs-CZ" sz="2000" i="1" dirty="0" err="1"/>
              <a:t>řěky</a:t>
            </a:r>
            <a:r>
              <a:rPr lang="cs-CZ" sz="2000" i="1" dirty="0"/>
              <a:t> </a:t>
            </a:r>
            <a:r>
              <a:rPr lang="cs-CZ" sz="2000" i="1" dirty="0" err="1"/>
              <a:t>kuoň</a:t>
            </a:r>
            <a:r>
              <a:rPr lang="cs-CZ" sz="2000" i="1" dirty="0"/>
              <a:t> poteče,</a:t>
            </a:r>
            <a:endParaRPr lang="cs-CZ" sz="2000" dirty="0"/>
          </a:p>
          <a:p>
            <a:pPr marL="268288" indent="0">
              <a:lnSpc>
                <a:spcPct val="100000"/>
              </a:lnSpc>
              <a:buNone/>
            </a:pPr>
            <a:r>
              <a:rPr lang="cs-CZ" sz="2000" i="1" dirty="0"/>
              <a:t>     a </a:t>
            </a:r>
            <a:r>
              <a:rPr lang="cs-CZ" sz="2000" i="1" dirty="0" err="1"/>
              <a:t>myslce</a:t>
            </a:r>
            <a:r>
              <a:rPr lang="cs-CZ" sz="2000" i="1" dirty="0"/>
              <a:t> </a:t>
            </a:r>
            <a:r>
              <a:rPr lang="cs-CZ" sz="2000" i="1" dirty="0" smtClean="0"/>
              <a:t>vždy </a:t>
            </a:r>
            <a:r>
              <a:rPr lang="cs-CZ" sz="2000" i="1" dirty="0"/>
              <a:t>žádá vojny.           </a:t>
            </a:r>
            <a:r>
              <a:rPr lang="cs-CZ" sz="2000" i="1" dirty="0" smtClean="0"/>
              <a:t>                        na </a:t>
            </a:r>
            <a:r>
              <a:rPr lang="cs-CZ" sz="2000" i="1" dirty="0"/>
              <a:t>jednu </a:t>
            </a:r>
            <a:r>
              <a:rPr lang="cs-CZ" sz="2000" i="1" dirty="0" err="1"/>
              <a:t>úlehl</a:t>
            </a:r>
            <a:r>
              <a:rPr lang="cs-CZ" sz="2000" i="1" dirty="0"/>
              <a:t> přiteče…</a:t>
            </a:r>
            <a:endParaRPr lang="cs-CZ" sz="2000" dirty="0"/>
          </a:p>
          <a:p>
            <a:pPr marL="72000" indent="0">
              <a:buNone/>
            </a:pPr>
            <a:r>
              <a:rPr lang="cs-CZ" sz="2000" i="1" dirty="0"/>
              <a:t>  </a:t>
            </a:r>
            <a:endParaRPr lang="cs-CZ" sz="2000" i="1" dirty="0" smtClean="0"/>
          </a:p>
          <a:p>
            <a:r>
              <a:rPr lang="cs-CZ" sz="2000" dirty="0" smtClean="0"/>
              <a:t>závažná </a:t>
            </a:r>
            <a:r>
              <a:rPr lang="cs-CZ" sz="2000" dirty="0"/>
              <a:t>sdělení jsou spojena stejným rýmem,</a:t>
            </a:r>
          </a:p>
          <a:p>
            <a:pPr marL="72000" indent="0">
              <a:buNone/>
            </a:pPr>
            <a:r>
              <a:rPr lang="cs-CZ" sz="2000" dirty="0"/>
              <a:t>viz gnómická </a:t>
            </a:r>
            <a:r>
              <a:rPr lang="cs-CZ" sz="2000" dirty="0" err="1"/>
              <a:t>trojverší</a:t>
            </a:r>
            <a:r>
              <a:rPr lang="cs-CZ" sz="2000" i="1" dirty="0"/>
              <a:t>   </a:t>
            </a:r>
            <a:endParaRPr lang="cs-CZ" sz="2000" i="1" dirty="0" smtClean="0"/>
          </a:p>
          <a:p>
            <a:pPr marL="72000" indent="0">
              <a:buNone/>
            </a:pPr>
            <a:endParaRPr lang="cs-CZ" sz="2000" dirty="0"/>
          </a:p>
          <a:p>
            <a:r>
              <a:rPr lang="cs-CZ" sz="2000" dirty="0"/>
              <a:t>pravidelný osmislabičný verš                       </a:t>
            </a:r>
            <a:r>
              <a:rPr lang="cs-CZ" sz="2000" dirty="0" smtClean="0"/>
              <a:t>               </a:t>
            </a:r>
            <a:r>
              <a:rPr lang="cs-CZ" sz="2000" dirty="0" err="1" smtClean="0"/>
              <a:t>verš</a:t>
            </a:r>
            <a:r>
              <a:rPr lang="cs-CZ" sz="2000" dirty="0" smtClean="0"/>
              <a:t> </a:t>
            </a:r>
            <a:r>
              <a:rPr lang="cs-CZ" sz="2000" dirty="0"/>
              <a:t>o proměnlivém počtu </a:t>
            </a:r>
            <a:r>
              <a:rPr lang="cs-CZ" sz="2000" dirty="0" smtClean="0"/>
              <a:t>slabik – </a:t>
            </a:r>
          </a:p>
          <a:p>
            <a:pPr marL="7200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                     průměr </a:t>
            </a:r>
            <a:r>
              <a:rPr lang="cs-CZ" sz="2000" dirty="0"/>
              <a:t>kolem </a:t>
            </a:r>
            <a:r>
              <a:rPr lang="cs-CZ" sz="2000" dirty="0" smtClean="0"/>
              <a:t>8sl.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968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 algn="ctr">
              <a:buNone/>
            </a:pPr>
            <a:endParaRPr lang="cs-CZ" sz="2000" b="1" dirty="0" smtClean="0"/>
          </a:p>
          <a:p>
            <a:pPr marL="72000" indent="0" algn="ctr">
              <a:buNone/>
            </a:pPr>
            <a:r>
              <a:rPr lang="cs-CZ" sz="2000" b="1" dirty="0" smtClean="0"/>
              <a:t>Alexandreida                      </a:t>
            </a:r>
            <a:r>
              <a:rPr lang="cs-CZ" sz="2000" dirty="0"/>
              <a:t>× </a:t>
            </a:r>
            <a:r>
              <a:rPr lang="cs-CZ" sz="2000" b="1" dirty="0" smtClean="0"/>
              <a:t>           </a:t>
            </a:r>
            <a:r>
              <a:rPr lang="cs-CZ" sz="2000" dirty="0" smtClean="0"/>
              <a:t> </a:t>
            </a:r>
            <a:r>
              <a:rPr lang="cs-CZ" sz="2000" b="1" dirty="0"/>
              <a:t>Kronika tak řeč. </a:t>
            </a:r>
            <a:r>
              <a:rPr lang="cs-CZ" sz="2000" b="1" dirty="0" smtClean="0"/>
              <a:t>Dalimila</a:t>
            </a:r>
            <a:endParaRPr lang="cs-CZ" sz="2000" dirty="0"/>
          </a:p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b="1" dirty="0" smtClean="0"/>
              <a:t>Styl </a:t>
            </a:r>
            <a:r>
              <a:rPr lang="cs-CZ" sz="2000" b="1" dirty="0"/>
              <a:t>je dán </a:t>
            </a:r>
            <a:r>
              <a:rPr lang="cs-CZ" sz="2000" b="1" dirty="0" smtClean="0"/>
              <a:t>funkcí, látkou </a:t>
            </a:r>
            <a:r>
              <a:rPr lang="cs-CZ" sz="2000" b="1" dirty="0"/>
              <a:t>a adresátem</a:t>
            </a:r>
            <a:r>
              <a:rPr lang="cs-CZ" sz="2000" dirty="0"/>
              <a:t>:                   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Alexandreida: jde </a:t>
            </a:r>
            <a:r>
              <a:rPr lang="cs-CZ" sz="2000" dirty="0"/>
              <a:t>o </a:t>
            </a:r>
            <a:r>
              <a:rPr lang="cs-CZ" sz="2000" dirty="0" smtClean="0"/>
              <a:t>známé příběhy, které sloužily </a:t>
            </a:r>
            <a:r>
              <a:rPr lang="cs-CZ" sz="2000" dirty="0"/>
              <a:t>k </a:t>
            </a:r>
            <a:r>
              <a:rPr lang="cs-CZ" sz="2000" dirty="0" smtClean="0"/>
              <a:t>pobavení a </a:t>
            </a:r>
            <a:r>
              <a:rPr lang="cs-CZ" sz="2000" dirty="0"/>
              <a:t>k </a:t>
            </a:r>
            <a:r>
              <a:rPr lang="cs-CZ" sz="2000" dirty="0" smtClean="0"/>
              <a:t>povzbuzení </a:t>
            </a:r>
            <a:r>
              <a:rPr lang="cs-CZ" sz="2000" dirty="0"/>
              <a:t>rytířského </a:t>
            </a:r>
            <a:r>
              <a:rPr lang="cs-CZ" sz="2000" dirty="0" smtClean="0"/>
              <a:t>ducha; dílo </a:t>
            </a:r>
            <a:r>
              <a:rPr lang="cs-CZ" sz="2000" dirty="0"/>
              <a:t>vysokého stylu určené do náročného šlechtického prostředí.</a:t>
            </a:r>
          </a:p>
          <a:p>
            <a:endParaRPr lang="cs-CZ" sz="2000" dirty="0" smtClean="0"/>
          </a:p>
          <a:p>
            <a:r>
              <a:rPr lang="cs-CZ" sz="2000" dirty="0" smtClean="0"/>
              <a:t>Dalimilova kronika: zaujatá interpretace českých dějin </a:t>
            </a:r>
            <a:r>
              <a:rPr lang="cs-CZ" sz="2000" dirty="0"/>
              <a:t>– </a:t>
            </a:r>
            <a:r>
              <a:rPr lang="cs-CZ" sz="2000" dirty="0" smtClean="0"/>
              <a:t>a. formulace politických ambicí šlechty, b. militantní protiněmecký postoj; exkluzívní </a:t>
            </a:r>
            <a:r>
              <a:rPr lang="cs-CZ" sz="2000" dirty="0"/>
              <a:t>forma nebyla volena proto, aby neodváděla pozornost od obsahu.</a:t>
            </a:r>
          </a:p>
        </p:txBody>
      </p:sp>
    </p:spTree>
    <p:extLst>
      <p:ext uri="{BB962C8B-B14F-4D97-AF65-F5344CB8AC3E}">
        <p14:creationId xmlns:p14="http://schemas.microsoft.com/office/powerpoint/2010/main" val="15798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Tento stylový rozdíl lze pozorovat také na srovnání dvou skladem z pol. 14. stol.</a:t>
            </a:r>
          </a:p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                        </a:t>
            </a:r>
            <a:r>
              <a:rPr lang="cs-CZ" sz="2000" b="1" dirty="0" smtClean="0"/>
              <a:t>Život </a:t>
            </a:r>
            <a:r>
              <a:rPr lang="cs-CZ" sz="2000" b="1" dirty="0"/>
              <a:t>sv. Kateřiny </a:t>
            </a:r>
            <a:r>
              <a:rPr lang="cs-CZ" sz="2000" b="1" dirty="0" smtClean="0"/>
              <a:t>                 ×       Legenda </a:t>
            </a:r>
            <a:r>
              <a:rPr lang="cs-CZ" sz="2000" b="1" dirty="0"/>
              <a:t>o sv. Prokopu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ro </a:t>
            </a:r>
            <a:r>
              <a:rPr lang="cs-CZ" sz="2000" dirty="0"/>
              <a:t>náročného čtenáře                                   </a:t>
            </a:r>
            <a:r>
              <a:rPr lang="cs-CZ" sz="2000" dirty="0" smtClean="0"/>
              <a:t> pro </a:t>
            </a:r>
            <a:r>
              <a:rPr lang="cs-CZ" sz="2000" dirty="0"/>
              <a:t>prosté publikum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1</a:t>
            </a:r>
            <a:r>
              <a:rPr lang="cs-CZ" sz="2000" b="1" dirty="0" smtClean="0"/>
              <a:t>. Lexikální </a:t>
            </a:r>
            <a:r>
              <a:rPr lang="cs-CZ" sz="2000" b="1" dirty="0"/>
              <a:t>plán</a:t>
            </a:r>
            <a:endParaRPr lang="cs-CZ" sz="2000" dirty="0"/>
          </a:p>
          <a:p>
            <a:r>
              <a:rPr lang="cs-CZ" sz="2000" dirty="0" smtClean="0"/>
              <a:t>bohatá </a:t>
            </a:r>
            <a:r>
              <a:rPr lang="cs-CZ" sz="2000" dirty="0"/>
              <a:t>slovní zásoba:                                  </a:t>
            </a:r>
            <a:r>
              <a:rPr lang="cs-CZ" sz="2000" dirty="0" smtClean="0"/>
              <a:t>   nepříznakové </a:t>
            </a:r>
            <a:r>
              <a:rPr lang="cs-CZ" sz="2000" dirty="0"/>
              <a:t>centrum </a:t>
            </a:r>
            <a:r>
              <a:rPr lang="cs-CZ" sz="2000" dirty="0" smtClean="0"/>
              <a:t>slovní  zásoby</a:t>
            </a:r>
            <a:endParaRPr lang="cs-CZ" sz="2000" dirty="0"/>
          </a:p>
          <a:p>
            <a:pPr marL="93663" indent="0"/>
            <a:r>
              <a:rPr lang="cs-CZ" sz="2000" dirty="0" smtClean="0"/>
              <a:t>  snaha </a:t>
            </a:r>
            <a:r>
              <a:rPr lang="cs-CZ" sz="2000" dirty="0"/>
              <a:t>o neotřelé </a:t>
            </a:r>
            <a:r>
              <a:rPr lang="cs-CZ" sz="2000" dirty="0" smtClean="0"/>
              <a:t>vyjadřování,                          jediná </a:t>
            </a:r>
            <a:r>
              <a:rPr lang="cs-CZ" sz="2000" dirty="0"/>
              <a:t>příznaková vrstva –</a:t>
            </a:r>
            <a:r>
              <a:rPr lang="cs-CZ" sz="2000" dirty="0" smtClean="0"/>
              <a:t> </a:t>
            </a:r>
            <a:r>
              <a:rPr lang="cs-CZ" sz="2000" dirty="0"/>
              <a:t>oblast </a:t>
            </a:r>
            <a:r>
              <a:rPr lang="cs-CZ" sz="2000" dirty="0" smtClean="0"/>
              <a:t>náboženská, výrazy</a:t>
            </a:r>
          </a:p>
          <a:p>
            <a:pPr marL="93663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Příznakové </a:t>
            </a:r>
            <a:r>
              <a:rPr lang="cs-CZ" sz="2000" dirty="0">
                <a:solidFill>
                  <a:srgbClr val="FF0000"/>
                </a:solidFill>
              </a:rPr>
              <a:t>vrstvy: </a:t>
            </a:r>
            <a:r>
              <a:rPr lang="cs-CZ" sz="2000" dirty="0" smtClean="0"/>
              <a:t>	                                     přejaté z</a:t>
            </a:r>
            <a:r>
              <a:rPr lang="cs-CZ" sz="2000" dirty="0"/>
              <a:t> lat. a řeč. – </a:t>
            </a:r>
            <a:r>
              <a:rPr lang="cs-CZ" sz="2000" i="1" dirty="0" smtClean="0"/>
              <a:t>klášter, </a:t>
            </a:r>
            <a:r>
              <a:rPr lang="cs-CZ" sz="2000" i="1" dirty="0" err="1" smtClean="0"/>
              <a:t>manstýř</a:t>
            </a:r>
            <a:r>
              <a:rPr lang="cs-CZ" sz="2000" i="1" dirty="0" smtClean="0"/>
              <a:t> </a:t>
            </a:r>
            <a:r>
              <a:rPr lang="cs-CZ" sz="2000" dirty="0" smtClean="0"/>
              <a:t>‚klášter</a:t>
            </a:r>
            <a:r>
              <a:rPr lang="cs-CZ" sz="2000" dirty="0"/>
              <a:t>‘</a:t>
            </a:r>
            <a:r>
              <a:rPr lang="cs-CZ" sz="2000" dirty="0" smtClean="0"/>
              <a:t>, </a:t>
            </a:r>
            <a:r>
              <a:rPr lang="cs-CZ" sz="2000" i="1" dirty="0"/>
              <a:t>opat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 smtClean="0"/>
              <a:t>Bohatá synonymie </a:t>
            </a:r>
          </a:p>
          <a:p>
            <a:pPr marL="72000" indent="0">
              <a:buNone/>
            </a:pPr>
            <a:r>
              <a:rPr lang="cs-CZ" sz="2000" i="1" dirty="0" smtClean="0"/>
              <a:t>kat = </a:t>
            </a:r>
            <a:r>
              <a:rPr lang="cs-CZ" sz="2000" i="1" dirty="0" err="1" smtClean="0"/>
              <a:t>mukař</a:t>
            </a:r>
            <a:r>
              <a:rPr lang="cs-CZ" sz="2000" i="1" dirty="0" smtClean="0"/>
              <a:t> = </a:t>
            </a:r>
            <a:r>
              <a:rPr lang="cs-CZ" sz="2000" i="1" dirty="0" err="1" smtClean="0"/>
              <a:t>stínač</a:t>
            </a:r>
            <a:r>
              <a:rPr lang="cs-CZ" sz="2000" i="1" dirty="0" smtClean="0"/>
              <a:t> = </a:t>
            </a:r>
            <a:r>
              <a:rPr lang="cs-CZ" sz="2000" i="1" dirty="0" err="1" smtClean="0"/>
              <a:t>mučec</a:t>
            </a:r>
            <a:r>
              <a:rPr lang="cs-CZ" sz="2000" i="1" dirty="0" smtClean="0"/>
              <a:t> = masař</a:t>
            </a:r>
            <a:r>
              <a:rPr lang="cs-CZ" sz="2000" dirty="0" smtClean="0"/>
              <a:t>               jen dvojice: </a:t>
            </a:r>
            <a:r>
              <a:rPr lang="cs-CZ" sz="2000" i="1" dirty="0" err="1"/>
              <a:t>hynšt</a:t>
            </a:r>
            <a:r>
              <a:rPr lang="cs-CZ" sz="2000" i="1" dirty="0"/>
              <a:t> </a:t>
            </a:r>
            <a:r>
              <a:rPr lang="cs-CZ" sz="2000" i="1" dirty="0" smtClean="0"/>
              <a:t>– kůň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70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12692"/>
            <a:ext cx="11190812" cy="431990"/>
          </a:xfrm>
        </p:spPr>
        <p:txBody>
          <a:bodyPr/>
          <a:lstStyle/>
          <a:p>
            <a:r>
              <a:rPr lang="cs-CZ" dirty="0" smtClean="0"/>
              <a:t>Čeština 14. století – fonologie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694329"/>
            <a:ext cx="12017187" cy="403411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zánik </a:t>
            </a:r>
            <a:r>
              <a:rPr lang="cs-CZ" sz="2000" dirty="0" err="1"/>
              <a:t>jať</a:t>
            </a:r>
            <a:endParaRPr lang="cs-CZ" sz="2000" dirty="0"/>
          </a:p>
          <a:p>
            <a:pPr marL="631825" indent="-3492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krátké </a:t>
            </a:r>
            <a:r>
              <a:rPr lang="cs-CZ" sz="2000" dirty="0" err="1"/>
              <a:t>jať</a:t>
            </a:r>
            <a:r>
              <a:rPr lang="cs-CZ" sz="2000" dirty="0"/>
              <a:t> /ě/ </a:t>
            </a:r>
          </a:p>
          <a:p>
            <a:pPr marL="806450" indent="-3619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 labiálách </a:t>
            </a:r>
            <a:r>
              <a:rPr lang="cs-CZ" sz="2000" i="1" dirty="0"/>
              <a:t>ě &gt; je</a:t>
            </a:r>
            <a:r>
              <a:rPr lang="cs-CZ" sz="2000" dirty="0"/>
              <a:t>: </a:t>
            </a:r>
            <a:r>
              <a:rPr lang="cs-CZ" sz="2000" i="1" dirty="0"/>
              <a:t>pěna &gt; </a:t>
            </a:r>
            <a:r>
              <a:rPr lang="cs-CZ" sz="2000" dirty="0"/>
              <a:t>[</a:t>
            </a:r>
            <a:r>
              <a:rPr lang="cs-CZ" sz="2000" i="1" dirty="0" err="1"/>
              <a:t>p</a:t>
            </a:r>
            <a:r>
              <a:rPr lang="cs-CZ" sz="2000" b="1" i="1" dirty="0" err="1"/>
              <a:t>j</a:t>
            </a:r>
            <a:r>
              <a:rPr lang="cs-CZ" sz="2000" i="1" dirty="0" err="1"/>
              <a:t>ena</a:t>
            </a:r>
            <a:r>
              <a:rPr lang="cs-CZ" sz="2000" dirty="0"/>
              <a:t>], </a:t>
            </a:r>
            <a:r>
              <a:rPr lang="cs-CZ" sz="2000" i="1" dirty="0"/>
              <a:t>běhati &gt; </a:t>
            </a:r>
            <a:r>
              <a:rPr lang="cs-CZ" sz="2000" dirty="0"/>
              <a:t>[</a:t>
            </a:r>
            <a:r>
              <a:rPr lang="cs-CZ" sz="2000" i="1" dirty="0" err="1"/>
              <a:t>b</a:t>
            </a:r>
            <a:r>
              <a:rPr lang="cs-CZ" sz="2000" b="1" i="1" dirty="0" err="1"/>
              <a:t>j</a:t>
            </a:r>
            <a:r>
              <a:rPr lang="cs-CZ" sz="2000" i="1" dirty="0" err="1"/>
              <a:t>ehati</a:t>
            </a:r>
            <a:r>
              <a:rPr lang="cs-CZ" sz="2000" dirty="0"/>
              <a:t>], </a:t>
            </a:r>
            <a:r>
              <a:rPr lang="cs-CZ" sz="2000" i="1" dirty="0" err="1"/>
              <a:t>věrnosť</a:t>
            </a:r>
            <a:r>
              <a:rPr lang="cs-CZ" sz="2000" i="1" dirty="0"/>
              <a:t>  &gt; </a:t>
            </a:r>
            <a:r>
              <a:rPr lang="cs-CZ" sz="2000" dirty="0"/>
              <a:t>[</a:t>
            </a:r>
            <a:r>
              <a:rPr lang="cs-CZ" sz="2000" i="1" dirty="0" err="1"/>
              <a:t>v</a:t>
            </a:r>
            <a:r>
              <a:rPr lang="cs-CZ" sz="2000" b="1" i="1" dirty="0" err="1"/>
              <a:t>j</a:t>
            </a:r>
            <a:r>
              <a:rPr lang="cs-CZ" sz="2000" i="1" dirty="0" err="1"/>
              <a:t>ernosť</a:t>
            </a:r>
            <a:r>
              <a:rPr lang="cs-CZ" sz="2000" dirty="0"/>
              <a:t>], </a:t>
            </a:r>
            <a:r>
              <a:rPr lang="cs-CZ" sz="2000" i="1" dirty="0"/>
              <a:t>ofěra &gt; </a:t>
            </a:r>
            <a:r>
              <a:rPr lang="cs-CZ" sz="2000" dirty="0"/>
              <a:t>[</a:t>
            </a:r>
            <a:r>
              <a:rPr lang="cs-CZ" sz="2000" i="1" dirty="0" err="1"/>
              <a:t>of</a:t>
            </a:r>
            <a:r>
              <a:rPr lang="cs-CZ" sz="2000" b="1" i="1" dirty="0" err="1"/>
              <a:t>j</a:t>
            </a:r>
            <a:r>
              <a:rPr lang="cs-CZ" sz="2000" i="1" dirty="0" err="1"/>
              <a:t>era</a:t>
            </a:r>
            <a:r>
              <a:rPr lang="cs-CZ" sz="2000" dirty="0"/>
              <a:t>]</a:t>
            </a:r>
            <a:r>
              <a:rPr lang="cs-CZ" sz="2000" i="1" dirty="0"/>
              <a:t>, město &gt; </a:t>
            </a:r>
            <a:r>
              <a:rPr lang="cs-CZ" sz="2000" dirty="0"/>
              <a:t>[</a:t>
            </a:r>
            <a:r>
              <a:rPr lang="cs-CZ" sz="2000" i="1" dirty="0" err="1"/>
              <a:t>m</a:t>
            </a:r>
            <a:r>
              <a:rPr lang="cs-CZ" sz="2000" b="1" i="1" dirty="0" err="1"/>
              <a:t>j</a:t>
            </a:r>
            <a:r>
              <a:rPr lang="cs-CZ" sz="2000" i="1" dirty="0" err="1"/>
              <a:t>esto</a:t>
            </a:r>
            <a:r>
              <a:rPr lang="cs-CZ" sz="2000" dirty="0"/>
              <a:t>], </a:t>
            </a:r>
          </a:p>
          <a:p>
            <a:pPr marL="806450" indent="-3619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 ostatních konsonantech </a:t>
            </a:r>
            <a:r>
              <a:rPr lang="cs-CZ" sz="2000" i="1" dirty="0"/>
              <a:t>ě &gt; e</a:t>
            </a:r>
            <a:r>
              <a:rPr lang="cs-CZ" sz="2000" dirty="0"/>
              <a:t>: </a:t>
            </a:r>
            <a:r>
              <a:rPr lang="cs-CZ" sz="2000" i="1" dirty="0" err="1"/>
              <a:t>cěsta</a:t>
            </a:r>
            <a:r>
              <a:rPr lang="cs-CZ" sz="2000" i="1" dirty="0"/>
              <a:t> &gt; cesta, </a:t>
            </a:r>
            <a:r>
              <a:rPr lang="cs-CZ" sz="2000" i="1" dirty="0" err="1"/>
              <a:t>řěka</a:t>
            </a:r>
            <a:r>
              <a:rPr lang="cs-CZ" sz="2000" i="1" dirty="0"/>
              <a:t> &gt; řeka, </a:t>
            </a:r>
            <a:r>
              <a:rPr lang="cs-CZ" sz="2000" i="1" dirty="0" err="1"/>
              <a:t>sě</a:t>
            </a:r>
            <a:r>
              <a:rPr lang="cs-CZ" sz="2000" i="1" dirty="0"/>
              <a:t> &gt; se, </a:t>
            </a:r>
            <a:r>
              <a:rPr lang="cs-CZ" sz="2000" i="1" dirty="0" err="1"/>
              <a:t>kašě</a:t>
            </a:r>
            <a:r>
              <a:rPr lang="cs-CZ" sz="2000" i="1" dirty="0"/>
              <a:t> &gt; kaše, </a:t>
            </a:r>
            <a:r>
              <a:rPr lang="cs-CZ" sz="2000" i="1" dirty="0" err="1"/>
              <a:t>žěleti</a:t>
            </a:r>
            <a:r>
              <a:rPr lang="cs-CZ" sz="2000" i="1" dirty="0"/>
              <a:t> &gt; želeti</a:t>
            </a:r>
            <a:r>
              <a:rPr lang="cs-CZ" sz="2000" dirty="0"/>
              <a:t>,</a:t>
            </a:r>
          </a:p>
          <a:p>
            <a:pPr marL="806450" indent="-361950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806450" indent="-538163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631825" algn="l"/>
              </a:tabLst>
            </a:pPr>
            <a:r>
              <a:rPr lang="cs-CZ" sz="2000" dirty="0"/>
              <a:t>posílení diftongického charakteru dlouhého </a:t>
            </a:r>
            <a:r>
              <a:rPr lang="cs-CZ" sz="2000" i="1" dirty="0"/>
              <a:t>ě̄ &gt; </a:t>
            </a:r>
            <a:r>
              <a:rPr lang="cs-CZ" sz="2000" i="1" dirty="0" err="1"/>
              <a:t>i̯e</a:t>
            </a:r>
            <a:r>
              <a:rPr lang="cs-CZ" sz="2000" dirty="0"/>
              <a:t>: </a:t>
            </a:r>
            <a:r>
              <a:rPr lang="cs-CZ" sz="2000" i="1" dirty="0" err="1"/>
              <a:t>pě̄sek</a:t>
            </a:r>
            <a:r>
              <a:rPr lang="cs-CZ" sz="2000" i="1" dirty="0"/>
              <a:t>&gt; </a:t>
            </a:r>
            <a:r>
              <a:rPr lang="cs-CZ" sz="2000" i="1" dirty="0" err="1"/>
              <a:t>p</a:t>
            </a:r>
            <a:r>
              <a:rPr lang="cs-CZ" sz="2000" b="1" i="1" dirty="0" err="1"/>
              <a:t>i̯e</a:t>
            </a:r>
            <a:r>
              <a:rPr lang="cs-CZ" sz="2000" i="1" dirty="0" err="1"/>
              <a:t>sek</a:t>
            </a:r>
            <a:r>
              <a:rPr lang="cs-CZ" sz="2000" i="1" dirty="0"/>
              <a:t>, </a:t>
            </a:r>
            <a:r>
              <a:rPr lang="cs-CZ" sz="2000" i="1" dirty="0" err="1"/>
              <a:t>bě̄da</a:t>
            </a:r>
            <a:r>
              <a:rPr lang="cs-CZ" sz="2000" i="1" dirty="0"/>
              <a:t> &gt; </a:t>
            </a:r>
            <a:r>
              <a:rPr lang="cs-CZ" sz="2000" i="1" dirty="0" err="1"/>
              <a:t>b</a:t>
            </a:r>
            <a:r>
              <a:rPr lang="cs-CZ" sz="2000" b="1" i="1" dirty="0" err="1"/>
              <a:t>i̯e</a:t>
            </a:r>
            <a:r>
              <a:rPr lang="cs-CZ" sz="2000" i="1" dirty="0" err="1"/>
              <a:t>da</a:t>
            </a:r>
            <a:r>
              <a:rPr lang="cs-CZ" sz="2000" i="1" dirty="0"/>
              <a:t>, </a:t>
            </a:r>
            <a:r>
              <a:rPr lang="cs-CZ" sz="2000" i="1" dirty="0" err="1"/>
              <a:t>mě̄ra</a:t>
            </a:r>
            <a:r>
              <a:rPr lang="cs-CZ" sz="2000" i="1" dirty="0"/>
              <a:t> &gt; </a:t>
            </a:r>
            <a:r>
              <a:rPr lang="cs-CZ" sz="2000" i="1" dirty="0" err="1"/>
              <a:t>m</a:t>
            </a:r>
            <a:r>
              <a:rPr lang="cs-CZ" sz="2000" b="1" i="1" dirty="0" err="1"/>
              <a:t>i̯e</a:t>
            </a:r>
            <a:r>
              <a:rPr lang="cs-CZ" sz="2000" i="1" dirty="0" err="1"/>
              <a:t>ra</a:t>
            </a:r>
            <a:r>
              <a:rPr lang="cs-CZ" sz="2000" i="1" dirty="0"/>
              <a:t>, </a:t>
            </a:r>
            <a:r>
              <a:rPr lang="cs-CZ" sz="2000" i="1" dirty="0" err="1"/>
              <a:t>vě̄ra</a:t>
            </a:r>
            <a:r>
              <a:rPr lang="cs-CZ" sz="2000" i="1" dirty="0"/>
              <a:t> &gt; </a:t>
            </a:r>
            <a:r>
              <a:rPr lang="cs-CZ" sz="2000" i="1" dirty="0" err="1"/>
              <a:t>v</a:t>
            </a:r>
            <a:r>
              <a:rPr lang="cs-CZ" sz="2000" b="1" i="1" dirty="0" err="1"/>
              <a:t>i̯e</a:t>
            </a:r>
            <a:r>
              <a:rPr lang="cs-CZ" sz="2000" i="1" dirty="0" err="1"/>
              <a:t>ra</a:t>
            </a:r>
            <a:r>
              <a:rPr lang="cs-CZ" sz="2000" i="1" dirty="0"/>
              <a:t>, v </a:t>
            </a:r>
            <a:r>
              <a:rPr lang="cs-CZ" sz="2000" i="1" dirty="0" err="1"/>
              <a:t>húfě̄ch</a:t>
            </a:r>
            <a:r>
              <a:rPr lang="cs-CZ" sz="2000" i="1" dirty="0"/>
              <a:t> &gt; </a:t>
            </a:r>
            <a:r>
              <a:rPr lang="cs-CZ" sz="2000" i="1" dirty="0" err="1" smtClean="0"/>
              <a:t>húf</a:t>
            </a:r>
            <a:r>
              <a:rPr lang="cs-CZ" sz="2000" b="1" i="1" dirty="0" err="1"/>
              <a:t>i̯e</a:t>
            </a:r>
            <a:r>
              <a:rPr lang="cs-CZ" sz="2000" i="1" dirty="0" err="1" smtClean="0"/>
              <a:t>ch</a:t>
            </a:r>
            <a:r>
              <a:rPr lang="cs-CZ" sz="2000" i="1" dirty="0"/>
              <a:t>,</a:t>
            </a:r>
            <a:r>
              <a:rPr lang="cs-CZ" sz="2000" dirty="0"/>
              <a:t> </a:t>
            </a:r>
          </a:p>
          <a:p>
            <a:pPr marL="806450" indent="-538163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631825" algn="l"/>
              </a:tabLst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/>
              <a:t>diftongizace dlouhého </a:t>
            </a:r>
            <a:r>
              <a:rPr lang="cs-CZ" sz="2000" i="1" dirty="0"/>
              <a:t>ě̄ &gt; </a:t>
            </a:r>
            <a:r>
              <a:rPr lang="cs-CZ" sz="2000" i="1" dirty="0" err="1"/>
              <a:t>i̯e</a:t>
            </a:r>
            <a:r>
              <a:rPr lang="cs-CZ" sz="2000" i="1" dirty="0"/>
              <a:t> </a:t>
            </a:r>
            <a:r>
              <a:rPr lang="cs-CZ" sz="2000" dirty="0"/>
              <a:t>vyvolala diftongizaci </a:t>
            </a:r>
            <a:r>
              <a:rPr lang="cs-CZ" sz="2000" i="1" dirty="0"/>
              <a:t>ó &gt; </a:t>
            </a:r>
            <a:r>
              <a:rPr lang="cs-CZ" sz="2000" i="1" dirty="0" err="1"/>
              <a:t>u̯o</a:t>
            </a:r>
            <a:r>
              <a:rPr lang="cs-CZ" sz="2000" dirty="0"/>
              <a:t> (konec 14. stol.): </a:t>
            </a:r>
            <a:r>
              <a:rPr lang="cs-CZ" sz="2000" i="1" dirty="0" err="1"/>
              <a:t>bóh</a:t>
            </a:r>
            <a:r>
              <a:rPr lang="cs-CZ" sz="2000" i="1" dirty="0"/>
              <a:t> &gt; </a:t>
            </a:r>
            <a:r>
              <a:rPr lang="cs-CZ" sz="2000" i="1" dirty="0" err="1"/>
              <a:t>b</a:t>
            </a:r>
            <a:r>
              <a:rPr lang="cs-CZ" sz="2000" b="1" i="1" dirty="0" err="1"/>
              <a:t>u̯o</a:t>
            </a:r>
            <a:r>
              <a:rPr lang="cs-CZ" sz="2000" i="1" dirty="0" err="1"/>
              <a:t>h</a:t>
            </a:r>
            <a:r>
              <a:rPr lang="cs-CZ" sz="2000" i="1" dirty="0"/>
              <a:t>, </a:t>
            </a:r>
            <a:r>
              <a:rPr lang="cs-CZ" sz="2000" dirty="0"/>
              <a:t> </a:t>
            </a:r>
            <a:r>
              <a:rPr lang="cs-CZ" sz="2000" i="1" dirty="0" err="1"/>
              <a:t>vóči</a:t>
            </a:r>
            <a:r>
              <a:rPr lang="cs-CZ" sz="2000" i="1" dirty="0"/>
              <a:t> &gt; </a:t>
            </a:r>
            <a:r>
              <a:rPr lang="cs-CZ" sz="2000" i="1" dirty="0" err="1"/>
              <a:t>v</a:t>
            </a:r>
            <a:r>
              <a:rPr lang="cs-CZ" sz="2000" b="1" i="1" dirty="0" err="1"/>
              <a:t>u̯o</a:t>
            </a:r>
            <a:r>
              <a:rPr lang="cs-CZ" sz="2000" i="1" dirty="0" err="1"/>
              <a:t>či</a:t>
            </a:r>
            <a:r>
              <a:rPr lang="cs-CZ" sz="2000" i="1" dirty="0"/>
              <a:t>, sól &gt; </a:t>
            </a:r>
            <a:r>
              <a:rPr lang="cs-CZ" sz="2000" i="1" dirty="0" err="1"/>
              <a:t>s</a:t>
            </a:r>
            <a:r>
              <a:rPr lang="cs-CZ" sz="2000" b="1" i="1" dirty="0" err="1"/>
              <a:t>u̯o</a:t>
            </a:r>
            <a:r>
              <a:rPr lang="cs-CZ" sz="2000" i="1" dirty="0" err="1"/>
              <a:t>l</a:t>
            </a:r>
            <a:r>
              <a:rPr lang="cs-CZ" sz="2000" i="1" dirty="0"/>
              <a:t>, </a:t>
            </a:r>
            <a:r>
              <a:rPr lang="cs-CZ" sz="2000" i="1" dirty="0" err="1"/>
              <a:t>tvój</a:t>
            </a:r>
            <a:r>
              <a:rPr lang="cs-CZ" sz="2000" i="1" dirty="0"/>
              <a:t> &gt; </a:t>
            </a:r>
            <a:r>
              <a:rPr lang="cs-CZ" sz="2000" i="1" dirty="0" err="1"/>
              <a:t>tv</a:t>
            </a:r>
            <a:r>
              <a:rPr lang="cs-CZ" sz="2000" b="1" i="1" dirty="0" err="1"/>
              <a:t>u̯o</a:t>
            </a:r>
            <a:r>
              <a:rPr lang="cs-CZ" sz="2000" i="1" dirty="0" err="1"/>
              <a:t>j</a:t>
            </a:r>
            <a:r>
              <a:rPr lang="cs-CZ" sz="2000" i="1" dirty="0"/>
              <a:t>, </a:t>
            </a:r>
            <a:r>
              <a:rPr lang="cs-CZ" sz="2000" i="1" dirty="0" err="1"/>
              <a:t>domóv</a:t>
            </a:r>
            <a:r>
              <a:rPr lang="cs-CZ" sz="2000" i="1" dirty="0"/>
              <a:t> &gt; </a:t>
            </a:r>
            <a:r>
              <a:rPr lang="cs-CZ" sz="2000" i="1" dirty="0" err="1"/>
              <a:t>dom</a:t>
            </a:r>
            <a:r>
              <a:rPr lang="cs-CZ" sz="2000" b="1" i="1" dirty="0" err="1"/>
              <a:t>u̯o</a:t>
            </a:r>
            <a:r>
              <a:rPr lang="cs-CZ" sz="2000" i="1" dirty="0" err="1"/>
              <a:t>v</a:t>
            </a:r>
            <a:r>
              <a:rPr lang="cs-CZ" sz="2000" i="1" dirty="0"/>
              <a:t>, </a:t>
            </a:r>
            <a:r>
              <a:rPr lang="cs-CZ" sz="2000" i="1" dirty="0" err="1"/>
              <a:t>domóm</a:t>
            </a:r>
            <a:r>
              <a:rPr lang="cs-CZ" sz="2000" i="1" dirty="0"/>
              <a:t> &gt; </a:t>
            </a:r>
            <a:r>
              <a:rPr lang="cs-CZ" sz="2000" i="1" dirty="0" err="1"/>
              <a:t>dom</a:t>
            </a:r>
            <a:r>
              <a:rPr lang="cs-CZ" sz="2000" b="1" i="1" dirty="0" err="1"/>
              <a:t>u̯o</a:t>
            </a:r>
            <a:r>
              <a:rPr lang="cs-CZ" sz="2000" i="1" dirty="0" err="1"/>
              <a:t>m</a:t>
            </a:r>
            <a:r>
              <a:rPr lang="cs-CZ" sz="2000" dirty="0"/>
              <a:t>. </a:t>
            </a:r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712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                        </a:t>
            </a:r>
            <a:r>
              <a:rPr lang="cs-CZ" sz="2000" b="1" dirty="0" smtClean="0"/>
              <a:t>Život </a:t>
            </a:r>
            <a:r>
              <a:rPr lang="cs-CZ" sz="2000" b="1" dirty="0"/>
              <a:t>sv. Kateřiny </a:t>
            </a:r>
            <a:r>
              <a:rPr lang="cs-CZ" sz="2000" b="1" dirty="0" smtClean="0"/>
              <a:t>                 ×       Legenda </a:t>
            </a:r>
            <a:r>
              <a:rPr lang="cs-CZ" sz="2000" b="1" dirty="0"/>
              <a:t>o sv. Prokopu</a:t>
            </a:r>
          </a:p>
          <a:p>
            <a:endParaRPr lang="cs-CZ" sz="2000" dirty="0" smtClean="0"/>
          </a:p>
          <a:p>
            <a:r>
              <a:rPr lang="cs-CZ" sz="2000" dirty="0" smtClean="0"/>
              <a:t>antonyma, </a:t>
            </a:r>
            <a:r>
              <a:rPr lang="cs-CZ" sz="2000" dirty="0"/>
              <a:t>často spojovaná do dvojic </a:t>
            </a:r>
            <a:endParaRPr lang="cs-CZ" sz="2000" dirty="0" smtClean="0"/>
          </a:p>
          <a:p>
            <a:pPr marL="72000" indent="0">
              <a:buNone/>
            </a:pPr>
            <a:r>
              <a:rPr lang="cs-CZ" sz="2000" i="1" dirty="0" smtClean="0"/>
              <a:t>krásný-</a:t>
            </a:r>
            <a:r>
              <a:rPr lang="cs-CZ" sz="2000" i="1" dirty="0" err="1" smtClean="0"/>
              <a:t>li</a:t>
            </a:r>
            <a:r>
              <a:rPr lang="cs-CZ" sz="2000" i="1" dirty="0" smtClean="0"/>
              <a:t> </a:t>
            </a:r>
            <a:r>
              <a:rPr lang="cs-CZ" sz="2000" i="1" dirty="0"/>
              <a:t>jest, či nekrásný </a:t>
            </a:r>
            <a:r>
              <a:rPr lang="cs-CZ" sz="2000" dirty="0"/>
              <a:t>(asi 20 veršů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archaismy </a:t>
            </a:r>
            <a:r>
              <a:rPr lang="cs-CZ" sz="2000" dirty="0"/>
              <a:t>– slova doložená v </a:t>
            </a:r>
            <a:r>
              <a:rPr lang="cs-CZ" sz="2000" dirty="0" smtClean="0"/>
              <a:t>češtině </a:t>
            </a:r>
          </a:p>
          <a:p>
            <a:pPr marL="72000" indent="0">
              <a:buNone/>
            </a:pPr>
            <a:r>
              <a:rPr lang="cs-CZ" sz="2000" dirty="0" smtClean="0"/>
              <a:t>jen </a:t>
            </a:r>
            <a:r>
              <a:rPr lang="cs-CZ" sz="2000" dirty="0"/>
              <a:t>z této památky, jinak </a:t>
            </a:r>
            <a:r>
              <a:rPr lang="cs-CZ" sz="2000" dirty="0" smtClean="0"/>
              <a:t>doložená </a:t>
            </a:r>
            <a:r>
              <a:rPr lang="cs-CZ" sz="2000" dirty="0"/>
              <a:t>ve </a:t>
            </a:r>
            <a:r>
              <a:rPr lang="cs-CZ" sz="2000" dirty="0" err="1"/>
              <a:t>stsl</a:t>
            </a:r>
            <a:r>
              <a:rPr lang="cs-CZ" sz="2000" dirty="0" smtClean="0"/>
              <a:t>.;</a:t>
            </a:r>
          </a:p>
          <a:p>
            <a:pPr marL="72000" indent="0">
              <a:buNone/>
            </a:pPr>
            <a:r>
              <a:rPr lang="cs-CZ" sz="2000" dirty="0" smtClean="0"/>
              <a:t>autor </a:t>
            </a:r>
            <a:r>
              <a:rPr lang="cs-CZ" sz="2000" dirty="0"/>
              <a:t>je </a:t>
            </a:r>
            <a:r>
              <a:rPr lang="cs-CZ" sz="2000" dirty="0" smtClean="0"/>
              <a:t>užívá </a:t>
            </a:r>
            <a:r>
              <a:rPr lang="cs-CZ" sz="2000" dirty="0"/>
              <a:t>záměrně (</a:t>
            </a:r>
            <a:r>
              <a:rPr lang="cs-CZ" sz="2000" i="1" dirty="0" err="1"/>
              <a:t>haditi</a:t>
            </a:r>
            <a:r>
              <a:rPr lang="cs-CZ" sz="2000" dirty="0"/>
              <a:t> </a:t>
            </a:r>
            <a:r>
              <a:rPr lang="cs-CZ" sz="2000" dirty="0" smtClean="0"/>
              <a:t>‚tupit‘, </a:t>
            </a:r>
            <a:r>
              <a:rPr lang="cs-CZ" sz="2000" i="1" dirty="0"/>
              <a:t>batoh</a:t>
            </a:r>
            <a:r>
              <a:rPr lang="cs-CZ" sz="2000" dirty="0"/>
              <a:t> </a:t>
            </a:r>
            <a:r>
              <a:rPr lang="cs-CZ" sz="2000" dirty="0" smtClean="0"/>
              <a:t>‚důtky‘)</a:t>
            </a:r>
            <a:endParaRPr lang="cs-CZ" sz="2000" dirty="0"/>
          </a:p>
          <a:p>
            <a:r>
              <a:rPr lang="cs-CZ" sz="2000" dirty="0" smtClean="0"/>
              <a:t>hojné neologismy </a:t>
            </a:r>
            <a:r>
              <a:rPr lang="cs-CZ" sz="2000" dirty="0"/>
              <a:t>– </a:t>
            </a:r>
            <a:r>
              <a:rPr lang="cs-CZ" sz="2000" i="1" dirty="0" err="1"/>
              <a:t>mučec</a:t>
            </a:r>
            <a:r>
              <a:rPr lang="cs-CZ" sz="2000" i="1" dirty="0"/>
              <a:t>, </a:t>
            </a:r>
            <a:r>
              <a:rPr lang="cs-CZ" sz="2000" i="1" dirty="0" err="1"/>
              <a:t>bláha</a:t>
            </a:r>
            <a:r>
              <a:rPr lang="cs-CZ" sz="2000" i="1" dirty="0"/>
              <a:t> </a:t>
            </a:r>
            <a:r>
              <a:rPr lang="cs-CZ" sz="2000" dirty="0" smtClean="0"/>
              <a:t>‚blaženost‘, </a:t>
            </a:r>
          </a:p>
          <a:p>
            <a:pPr marL="72000" indent="0">
              <a:buNone/>
            </a:pPr>
            <a:r>
              <a:rPr lang="cs-CZ" sz="2000" i="1" dirty="0" smtClean="0"/>
              <a:t>časovati </a:t>
            </a:r>
            <a:r>
              <a:rPr lang="cs-CZ" sz="2000" dirty="0" smtClean="0"/>
              <a:t>‚měřit čas‘, </a:t>
            </a:r>
            <a:r>
              <a:rPr lang="cs-CZ" sz="2000" i="1" dirty="0" err="1"/>
              <a:t>čířě</a:t>
            </a:r>
            <a:r>
              <a:rPr lang="cs-CZ" sz="2000" i="1" dirty="0"/>
              <a:t> </a:t>
            </a:r>
            <a:r>
              <a:rPr lang="cs-CZ" sz="2000" dirty="0" smtClean="0"/>
              <a:t>‚čirost‘ </a:t>
            </a:r>
            <a:endParaRPr lang="cs-CZ" sz="2000" b="1" dirty="0" smtClean="0"/>
          </a:p>
          <a:p>
            <a:pPr marL="72000" indent="0">
              <a:buNone/>
            </a:pPr>
            <a:r>
              <a:rPr lang="cs-CZ" sz="2000" dirty="0" smtClean="0"/>
              <a:t>neologismy respektují slovotvorné </a:t>
            </a:r>
            <a:r>
              <a:rPr lang="cs-CZ" sz="2000" dirty="0"/>
              <a:t>zákonitosti </a:t>
            </a:r>
            <a:r>
              <a:rPr lang="cs-CZ" sz="2000" dirty="0" smtClean="0"/>
              <a:t>češtiny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9886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                                     </a:t>
            </a:r>
            <a:r>
              <a:rPr lang="cs-CZ" sz="2000" b="1" dirty="0" smtClean="0"/>
              <a:t>Život </a:t>
            </a:r>
            <a:r>
              <a:rPr lang="cs-CZ" sz="2000" b="1" dirty="0"/>
              <a:t>sv. Kateřiny </a:t>
            </a:r>
            <a:r>
              <a:rPr lang="cs-CZ" sz="2000" b="1" dirty="0" smtClean="0"/>
              <a:t>             ×       Legenda </a:t>
            </a:r>
            <a:r>
              <a:rPr lang="cs-CZ" sz="2000" b="1" dirty="0"/>
              <a:t>o sv. Prokopu</a:t>
            </a:r>
          </a:p>
          <a:p>
            <a:endParaRPr lang="cs-CZ" sz="2000" dirty="0" smtClean="0"/>
          </a:p>
          <a:p>
            <a:r>
              <a:rPr lang="cs-CZ" sz="2000" dirty="0"/>
              <a:t>slova emocionálně zabarvená – </a:t>
            </a:r>
            <a:r>
              <a:rPr lang="cs-CZ" sz="2000" i="1" dirty="0" err="1"/>
              <a:t>otčík</a:t>
            </a:r>
            <a:r>
              <a:rPr lang="cs-CZ" sz="2000" i="1" dirty="0"/>
              <a:t>, srdéčko, </a:t>
            </a:r>
          </a:p>
          <a:p>
            <a:pPr marL="72000" lvl="0" indent="0">
              <a:buNone/>
            </a:pPr>
            <a:r>
              <a:rPr lang="cs-CZ" sz="2000" i="1" dirty="0"/>
              <a:t>vlásky, </a:t>
            </a:r>
            <a:r>
              <a:rPr lang="cs-CZ" sz="2000" i="1" dirty="0" err="1"/>
              <a:t>ručicě</a:t>
            </a:r>
            <a:r>
              <a:rPr lang="cs-CZ" sz="2000" i="1" dirty="0"/>
              <a:t>, </a:t>
            </a:r>
            <a:r>
              <a:rPr lang="cs-CZ" sz="2000" i="1" dirty="0" err="1"/>
              <a:t>hlavicě</a:t>
            </a:r>
            <a:r>
              <a:rPr lang="cs-CZ" sz="2000" i="1" dirty="0"/>
              <a:t> </a:t>
            </a:r>
            <a:r>
              <a:rPr lang="cs-CZ" sz="2000" dirty="0"/>
              <a:t>‚ručička, hlavička‘</a:t>
            </a:r>
          </a:p>
          <a:p>
            <a:r>
              <a:rPr lang="cs-CZ" sz="2000" dirty="0" smtClean="0"/>
              <a:t>terminologie drahých kamenů v souvislosti </a:t>
            </a:r>
          </a:p>
          <a:p>
            <a:pPr marL="72000" indent="0">
              <a:buNone/>
            </a:pPr>
            <a:r>
              <a:rPr lang="cs-CZ" sz="2000" dirty="0" smtClean="0"/>
              <a:t>s popisem komnaty – </a:t>
            </a:r>
            <a:r>
              <a:rPr lang="cs-CZ" sz="2000" i="1" dirty="0" err="1" smtClean="0"/>
              <a:t>jochant</a:t>
            </a:r>
            <a:r>
              <a:rPr lang="cs-CZ" sz="2000" i="1" dirty="0" smtClean="0"/>
              <a:t> </a:t>
            </a:r>
            <a:r>
              <a:rPr lang="cs-CZ" sz="2000" dirty="0" smtClean="0"/>
              <a:t>‚hyacint‘, </a:t>
            </a:r>
            <a:r>
              <a:rPr lang="cs-CZ" sz="2000" i="1" dirty="0" smtClean="0"/>
              <a:t>margarit</a:t>
            </a:r>
            <a:r>
              <a:rPr lang="cs-CZ" sz="2000" dirty="0" smtClean="0"/>
              <a:t> </a:t>
            </a:r>
          </a:p>
          <a:p>
            <a:pPr marL="72000" indent="0">
              <a:buNone/>
            </a:pPr>
            <a:r>
              <a:rPr lang="cs-CZ" sz="2000" dirty="0" smtClean="0"/>
              <a:t>‚perla‘;</a:t>
            </a:r>
          </a:p>
          <a:p>
            <a:r>
              <a:rPr lang="cs-CZ" sz="2000" dirty="0" smtClean="0"/>
              <a:t>dialektismy – v dobových </a:t>
            </a:r>
            <a:r>
              <a:rPr lang="cs-CZ" sz="2000" dirty="0"/>
              <a:t>skladbách </a:t>
            </a:r>
            <a:r>
              <a:rPr lang="cs-CZ" sz="2000" dirty="0" smtClean="0"/>
              <a:t>zcela</a:t>
            </a:r>
          </a:p>
          <a:p>
            <a:pPr marL="72000" indent="0">
              <a:buNone/>
            </a:pPr>
            <a:r>
              <a:rPr lang="cs-CZ" sz="2000" dirty="0" smtClean="0"/>
              <a:t>neobvyklé, moravismy </a:t>
            </a:r>
            <a:r>
              <a:rPr lang="cs-CZ" sz="2000" dirty="0"/>
              <a:t>– </a:t>
            </a:r>
            <a:r>
              <a:rPr lang="cs-CZ" sz="2000" i="1" dirty="0" err="1"/>
              <a:t>číla</a:t>
            </a:r>
            <a:r>
              <a:rPr lang="cs-CZ" sz="2000" i="1" dirty="0"/>
              <a:t> </a:t>
            </a:r>
            <a:r>
              <a:rPr lang="cs-CZ" sz="2000" dirty="0" smtClean="0"/>
              <a:t>‚chvíle‘, </a:t>
            </a:r>
          </a:p>
          <a:p>
            <a:pPr marL="72000" indent="0">
              <a:buNone/>
            </a:pPr>
            <a:r>
              <a:rPr lang="cs-CZ" sz="2000" i="1" dirty="0" err="1" smtClean="0"/>
              <a:t>meslo</a:t>
            </a:r>
            <a:r>
              <a:rPr lang="cs-CZ" sz="2000" i="1" dirty="0" smtClean="0"/>
              <a:t> </a:t>
            </a:r>
            <a:r>
              <a:rPr lang="cs-CZ" sz="2000" dirty="0" smtClean="0"/>
              <a:t>‚pruh‘, </a:t>
            </a:r>
            <a:r>
              <a:rPr lang="cs-CZ" sz="2000" i="1" dirty="0" err="1"/>
              <a:t>skóla</a:t>
            </a:r>
            <a:r>
              <a:rPr lang="cs-CZ" sz="2000" i="1" dirty="0"/>
              <a:t> </a:t>
            </a:r>
            <a:r>
              <a:rPr lang="cs-CZ" sz="2000" dirty="0"/>
              <a:t>‚skulina‘, </a:t>
            </a:r>
            <a:endParaRPr lang="cs-CZ" sz="2000" dirty="0" smtClean="0"/>
          </a:p>
          <a:p>
            <a:pPr marL="72000" indent="0">
              <a:buNone/>
            </a:pPr>
            <a:r>
              <a:rPr lang="cs-CZ" sz="2000" i="1" dirty="0" err="1" smtClean="0"/>
              <a:t>loza</a:t>
            </a:r>
            <a:r>
              <a:rPr lang="cs-CZ" sz="2000" i="1" dirty="0" smtClean="0"/>
              <a:t> </a:t>
            </a:r>
            <a:r>
              <a:rPr lang="cs-CZ" sz="2000" dirty="0"/>
              <a:t>‚modla – vinný kmen‘</a:t>
            </a:r>
          </a:p>
        </p:txBody>
      </p:sp>
    </p:spTree>
    <p:extLst>
      <p:ext uri="{BB962C8B-B14F-4D97-AF65-F5344CB8AC3E}">
        <p14:creationId xmlns:p14="http://schemas.microsoft.com/office/powerpoint/2010/main" val="19043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59608"/>
            <a:ext cx="11698942" cy="5070546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                        </a:t>
            </a:r>
            <a:r>
              <a:rPr lang="cs-CZ" sz="2000" b="1" dirty="0" smtClean="0"/>
              <a:t>Život </a:t>
            </a:r>
            <a:r>
              <a:rPr lang="cs-CZ" sz="2000" b="1" dirty="0"/>
              <a:t>sv. Kateřiny </a:t>
            </a:r>
            <a:r>
              <a:rPr lang="cs-CZ" sz="2000" b="1" dirty="0" smtClean="0"/>
              <a:t>                 ×       Legenda </a:t>
            </a:r>
            <a:r>
              <a:rPr lang="cs-CZ" sz="2000" b="1" dirty="0"/>
              <a:t>o sv. Prokopu</a:t>
            </a:r>
          </a:p>
          <a:p>
            <a:pPr marL="72000" lvl="0" indent="0">
              <a:buNone/>
            </a:pPr>
            <a:endParaRPr lang="cs-CZ" sz="2000" b="1" dirty="0" smtClean="0"/>
          </a:p>
          <a:p>
            <a:pPr marL="72000" lvl="0" indent="0">
              <a:buNone/>
            </a:pPr>
            <a:r>
              <a:rPr lang="cs-CZ" sz="2000" b="1" dirty="0" smtClean="0"/>
              <a:t>2. Syntaktický </a:t>
            </a:r>
            <a:r>
              <a:rPr lang="cs-CZ" sz="2000" b="1" dirty="0"/>
              <a:t>plán</a:t>
            </a:r>
            <a:endParaRPr lang="cs-CZ" sz="2000" dirty="0"/>
          </a:p>
          <a:p>
            <a:r>
              <a:rPr lang="cs-CZ" sz="2000" dirty="0" smtClean="0"/>
              <a:t>složitá </a:t>
            </a:r>
            <a:r>
              <a:rPr lang="cs-CZ" sz="2000" dirty="0"/>
              <a:t>souvětí s </a:t>
            </a:r>
            <a:r>
              <a:rPr lang="cs-CZ" sz="2000" dirty="0" smtClean="0"/>
              <a:t>několikerou                               dominuje parataxe (téměř žádná dvojí závislost)</a:t>
            </a:r>
            <a:endParaRPr lang="cs-CZ" sz="2000" dirty="0"/>
          </a:p>
          <a:p>
            <a:pPr marL="72000" lvl="0" indent="0">
              <a:buNone/>
            </a:pPr>
            <a:r>
              <a:rPr lang="cs-CZ" sz="2000" dirty="0" smtClean="0"/>
              <a:t>závislostí                                                                 jednoduchá skladba, hranice věty = konec verše  </a:t>
            </a:r>
          </a:p>
          <a:p>
            <a:pPr lvl="0"/>
            <a:r>
              <a:rPr lang="cs-CZ" sz="2000" dirty="0" err="1" smtClean="0"/>
              <a:t>interpozice</a:t>
            </a:r>
            <a:r>
              <a:rPr lang="cs-CZ" sz="2000" dirty="0" smtClean="0"/>
              <a:t> a přesahy</a:t>
            </a:r>
          </a:p>
          <a:p>
            <a:pPr marL="72000" lvl="0" indent="0">
              <a:lnSpc>
                <a:spcPct val="100000"/>
              </a:lnSpc>
              <a:buNone/>
            </a:pPr>
            <a:endParaRPr lang="cs-CZ" sz="2000" i="1" dirty="0" smtClean="0"/>
          </a:p>
          <a:p>
            <a:pPr marL="72000" lvl="0" indent="0">
              <a:lnSpc>
                <a:spcPct val="100000"/>
              </a:lnSpc>
              <a:buNone/>
            </a:pPr>
            <a:r>
              <a:rPr lang="cs-CZ" sz="2000" i="1" u="sng" dirty="0" err="1" smtClean="0"/>
              <a:t>Řěchu</a:t>
            </a:r>
            <a:r>
              <a:rPr lang="cs-CZ" sz="2000" i="1" u="sng" dirty="0" smtClean="0"/>
              <a:t> </a:t>
            </a:r>
            <a:r>
              <a:rPr lang="cs-CZ" sz="2000" i="1" u="sng" dirty="0"/>
              <a:t>k sobě: „</a:t>
            </a:r>
            <a:r>
              <a:rPr lang="cs-CZ" sz="2000" i="1" u="sng" dirty="0" err="1"/>
              <a:t>Nikte</a:t>
            </a:r>
            <a:r>
              <a:rPr lang="cs-CZ" sz="2000" i="1" u="sng" dirty="0"/>
              <a:t> </a:t>
            </a:r>
            <a:r>
              <a:rPr lang="cs-CZ" sz="2000" i="1" u="sng" dirty="0" smtClean="0"/>
              <a:t>živý</a:t>
            </a:r>
            <a:r>
              <a:rPr lang="cs-CZ" sz="2000" i="1" dirty="0" smtClean="0"/>
              <a:t>                                        A </a:t>
            </a:r>
            <a:r>
              <a:rPr lang="cs-CZ" sz="2000" i="1" dirty="0"/>
              <a:t>takto </a:t>
            </a:r>
            <a:r>
              <a:rPr lang="cs-CZ" sz="2000" i="1" dirty="0" err="1"/>
              <a:t>sě</a:t>
            </a:r>
            <a:r>
              <a:rPr lang="cs-CZ" sz="2000" i="1" dirty="0"/>
              <a:t> potom stane:</a:t>
            </a:r>
            <a:endParaRPr lang="cs-CZ" sz="2000" u="sng" dirty="0"/>
          </a:p>
          <a:p>
            <a:pPr marL="72000" lvl="0" indent="0">
              <a:lnSpc>
                <a:spcPct val="100000"/>
              </a:lnSpc>
              <a:buNone/>
            </a:pPr>
            <a:r>
              <a:rPr lang="cs-CZ" sz="2000" i="1" u="sng" dirty="0" smtClean="0"/>
              <a:t>nám</a:t>
            </a:r>
            <a:r>
              <a:rPr lang="cs-CZ" sz="2000" i="1" dirty="0"/>
              <a:t>, což o </a:t>
            </a:r>
            <a:r>
              <a:rPr lang="cs-CZ" sz="2000" i="1" dirty="0" err="1"/>
              <a:t>téj</a:t>
            </a:r>
            <a:r>
              <a:rPr lang="cs-CZ" sz="2000" i="1" dirty="0"/>
              <a:t> kráse </a:t>
            </a:r>
            <a:r>
              <a:rPr lang="cs-CZ" sz="2000" i="1" dirty="0" err="1"/>
              <a:t>diemy</a:t>
            </a:r>
            <a:r>
              <a:rPr lang="cs-CZ" sz="2000" i="1" dirty="0" smtClean="0"/>
              <a:t>,                                     jiné </a:t>
            </a:r>
            <a:r>
              <a:rPr lang="cs-CZ" sz="2000" i="1" dirty="0" err="1"/>
              <a:t>kniežě</a:t>
            </a:r>
            <a:r>
              <a:rPr lang="cs-CZ" sz="2000" i="1" dirty="0"/>
              <a:t> po </a:t>
            </a:r>
            <a:r>
              <a:rPr lang="cs-CZ" sz="2000" i="1" dirty="0" err="1"/>
              <a:t>Břěcislavovi</a:t>
            </a:r>
            <a:r>
              <a:rPr lang="cs-CZ" sz="2000" i="1" dirty="0"/>
              <a:t> vstane,</a:t>
            </a:r>
            <a:endParaRPr lang="cs-CZ" sz="2000" dirty="0"/>
          </a:p>
          <a:p>
            <a:pPr marL="72000" lvl="0" indent="0">
              <a:lnSpc>
                <a:spcPct val="100000"/>
              </a:lnSpc>
              <a:buNone/>
            </a:pPr>
            <a:r>
              <a:rPr lang="cs-CZ" sz="2000" i="1" dirty="0" smtClean="0"/>
              <a:t>o  </a:t>
            </a:r>
            <a:r>
              <a:rPr lang="cs-CZ" sz="2000" i="1" dirty="0" err="1"/>
              <a:t>niež</a:t>
            </a:r>
            <a:r>
              <a:rPr lang="cs-CZ" sz="2000" i="1" dirty="0"/>
              <a:t> </a:t>
            </a:r>
            <a:r>
              <a:rPr lang="cs-CZ" sz="2000" i="1" dirty="0" err="1"/>
              <a:t>obak</a:t>
            </a:r>
            <a:r>
              <a:rPr lang="cs-CZ" sz="2000" i="1" dirty="0"/>
              <a:t> </a:t>
            </a:r>
            <a:r>
              <a:rPr lang="cs-CZ" sz="2000" i="1" dirty="0" err="1"/>
              <a:t>nepoviemy</a:t>
            </a:r>
            <a:r>
              <a:rPr lang="cs-CZ" sz="2000" i="1" dirty="0" smtClean="0"/>
              <a:t>,                                          tomu </a:t>
            </a:r>
            <a:r>
              <a:rPr lang="cs-CZ" sz="2000" i="1" dirty="0"/>
              <a:t>bude jméno </a:t>
            </a:r>
            <a:r>
              <a:rPr lang="cs-CZ" sz="2000" i="1" dirty="0" err="1"/>
              <a:t>Sbyhněv</a:t>
            </a:r>
            <a:r>
              <a:rPr lang="cs-CZ" sz="2000" i="1" dirty="0"/>
              <a:t>,</a:t>
            </a:r>
            <a:endParaRPr lang="cs-CZ" sz="2000" dirty="0"/>
          </a:p>
          <a:p>
            <a:pPr marL="72000" lvl="0" indent="0">
              <a:lnSpc>
                <a:spcPct val="100000"/>
              </a:lnSpc>
              <a:buNone/>
            </a:pPr>
            <a:r>
              <a:rPr lang="cs-CZ" sz="2000" i="1" dirty="0" smtClean="0"/>
              <a:t>jakž </a:t>
            </a:r>
            <a:r>
              <a:rPr lang="cs-CZ" sz="2000" i="1" dirty="0"/>
              <a:t>jest přísně, </a:t>
            </a:r>
            <a:r>
              <a:rPr lang="cs-CZ" sz="2000" i="1" dirty="0" smtClean="0"/>
              <a:t>neuvěří.                                          ten </a:t>
            </a:r>
            <a:r>
              <a:rPr lang="cs-CZ" sz="2000" i="1" dirty="0"/>
              <a:t>ukáže nad vámi </a:t>
            </a:r>
            <a:r>
              <a:rPr lang="cs-CZ" sz="2000" i="1" dirty="0" err="1"/>
              <a:t>svój</a:t>
            </a:r>
            <a:r>
              <a:rPr lang="cs-CZ" sz="2000" i="1" dirty="0"/>
              <a:t> hněv.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err="1" smtClean="0"/>
              <a:t>obak</a:t>
            </a:r>
            <a:r>
              <a:rPr lang="cs-CZ" sz="2000" i="1" dirty="0" smtClean="0"/>
              <a:t> ‚</a:t>
            </a:r>
            <a:r>
              <a:rPr lang="cs-CZ" sz="2000" dirty="0" smtClean="0"/>
              <a:t>v </a:t>
            </a:r>
            <a:r>
              <a:rPr lang="cs-CZ" sz="2000" dirty="0"/>
              <a:t>žádném </a:t>
            </a:r>
            <a:r>
              <a:rPr lang="cs-CZ" sz="2000" dirty="0" smtClean="0"/>
              <a:t>případě,</a:t>
            </a:r>
            <a:r>
              <a:rPr lang="cs-CZ" sz="2000" i="1" dirty="0" smtClean="0"/>
              <a:t> přísně </a:t>
            </a:r>
            <a:r>
              <a:rPr lang="cs-CZ" sz="2000" dirty="0" smtClean="0"/>
              <a:t>‚skutečně‘</a:t>
            </a:r>
          </a:p>
        </p:txBody>
      </p:sp>
    </p:spTree>
    <p:extLst>
      <p:ext uri="{BB962C8B-B14F-4D97-AF65-F5344CB8AC3E}">
        <p14:creationId xmlns:p14="http://schemas.microsoft.com/office/powerpoint/2010/main" val="223470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287404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452282"/>
            <a:ext cx="11698942" cy="4477872"/>
          </a:xfrm>
        </p:spPr>
        <p:txBody>
          <a:bodyPr/>
          <a:lstStyle/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                        </a:t>
            </a:r>
            <a:r>
              <a:rPr lang="cs-CZ" sz="2000" b="1" dirty="0" smtClean="0"/>
              <a:t>Život </a:t>
            </a:r>
            <a:r>
              <a:rPr lang="cs-CZ" sz="2000" b="1" dirty="0"/>
              <a:t>sv. Kateřiny </a:t>
            </a:r>
            <a:r>
              <a:rPr lang="cs-CZ" sz="2000" b="1" dirty="0" smtClean="0"/>
              <a:t>                 ×       Legenda </a:t>
            </a:r>
            <a:r>
              <a:rPr lang="cs-CZ" sz="2000" b="1" dirty="0"/>
              <a:t>o sv. Prokopu</a:t>
            </a:r>
          </a:p>
          <a:p>
            <a:pPr marL="72000" lvl="0" indent="0">
              <a:buNone/>
            </a:pPr>
            <a:endParaRPr lang="cs-CZ" sz="2000" b="1" dirty="0" smtClean="0"/>
          </a:p>
          <a:p>
            <a:pPr marL="72000" lvl="0" indent="0">
              <a:buNone/>
            </a:pPr>
            <a:r>
              <a:rPr lang="cs-CZ" sz="2000" b="1" dirty="0" smtClean="0"/>
              <a:t>2. veršová stavba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 smtClean="0"/>
              <a:t>pravidelný </a:t>
            </a:r>
            <a:r>
              <a:rPr lang="cs-CZ" sz="2000" dirty="0" err="1" smtClean="0"/>
              <a:t>oktosylab</a:t>
            </a:r>
            <a:r>
              <a:rPr lang="cs-CZ" sz="2000" dirty="0" smtClean="0"/>
              <a:t>                                                 bezrozměrný verš oscilující kolem osmi slabik</a:t>
            </a:r>
          </a:p>
          <a:p>
            <a:pPr marL="72000" indent="0">
              <a:buNone/>
            </a:pPr>
            <a:r>
              <a:rPr lang="cs-CZ" sz="2000" dirty="0" smtClean="0"/>
              <a:t>vynalézavé rýmy                                                       gramatický </a:t>
            </a:r>
            <a:r>
              <a:rPr lang="cs-CZ" sz="2000" dirty="0"/>
              <a:t>rým </a:t>
            </a:r>
            <a:r>
              <a:rPr lang="cs-CZ" sz="2000" i="1" dirty="0" smtClean="0"/>
              <a:t>nemocni – malomocni</a:t>
            </a:r>
            <a:r>
              <a:rPr lang="cs-CZ" sz="2000" i="1" dirty="0"/>
              <a:t>, </a:t>
            </a:r>
            <a:endParaRPr lang="cs-CZ" sz="2000" i="1" dirty="0" smtClean="0"/>
          </a:p>
          <a:p>
            <a:pPr marL="72000" indent="0">
              <a:buNone/>
            </a:pPr>
            <a:r>
              <a:rPr lang="cs-CZ" sz="2000" i="1" dirty="0" err="1"/>
              <a:t>úhledí</a:t>
            </a:r>
            <a:r>
              <a:rPr lang="cs-CZ" sz="2000" i="1" dirty="0"/>
              <a:t> – sedí, lásky – vlásky, draží – paží</a:t>
            </a:r>
            <a:r>
              <a:rPr lang="cs-CZ" sz="2000" i="1" dirty="0" smtClean="0"/>
              <a:t>,                </a:t>
            </a:r>
            <a:r>
              <a:rPr lang="cs-CZ" sz="2000" i="1" dirty="0" err="1" smtClean="0"/>
              <a:t>prohlédáše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uzdravováše</a:t>
            </a:r>
            <a:r>
              <a:rPr lang="cs-CZ" sz="2000" i="1" dirty="0" smtClean="0"/>
              <a:t> </a:t>
            </a:r>
          </a:p>
          <a:p>
            <a:pPr marL="72000" indent="0">
              <a:buNone/>
            </a:pPr>
            <a:r>
              <a:rPr lang="cs-CZ" sz="2000" i="1" dirty="0" smtClean="0"/>
              <a:t>z</a:t>
            </a:r>
            <a:r>
              <a:rPr lang="cs-CZ" sz="2000" i="1" dirty="0"/>
              <a:t> vrátka – </a:t>
            </a:r>
            <a:r>
              <a:rPr lang="cs-CZ" sz="2000" i="1" dirty="0" smtClean="0"/>
              <a:t>děťátka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8648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838731"/>
            <a:ext cx="11190812" cy="499223"/>
          </a:xfrm>
        </p:spPr>
        <p:txBody>
          <a:bodyPr/>
          <a:lstStyle/>
          <a:p>
            <a:r>
              <a:rPr lang="cs-CZ" dirty="0"/>
              <a:t>Stylistická diferenciace </a:t>
            </a:r>
            <a:r>
              <a:rPr lang="cs-CZ" dirty="0" smtClean="0"/>
              <a:t>literárních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3" y="1694329"/>
            <a:ext cx="11712388" cy="4289612"/>
          </a:xfrm>
        </p:spPr>
        <p:txBody>
          <a:bodyPr/>
          <a:lstStyle/>
          <a:p>
            <a:r>
              <a:rPr lang="cs-CZ" sz="2000" dirty="0" smtClean="0"/>
              <a:t>pokračování tradice jazyka nižšího stylu lze sledovat v satirických skladbách z konce 14. stol. (satiry </a:t>
            </a:r>
            <a:r>
              <a:rPr lang="cs-CZ" sz="2000" dirty="0"/>
              <a:t>Hradeckého rukopisu, satiry Smilovy </a:t>
            </a:r>
            <a:r>
              <a:rPr lang="cs-CZ" sz="2000" dirty="0" smtClean="0"/>
              <a:t>školy),</a:t>
            </a:r>
          </a:p>
          <a:p>
            <a:pPr marL="72000" indent="0">
              <a:buNone/>
            </a:pPr>
            <a:endParaRPr lang="cs-CZ" sz="2000" dirty="0" smtClean="0"/>
          </a:p>
          <a:p>
            <a:r>
              <a:rPr lang="cs-CZ" sz="2000" dirty="0" smtClean="0"/>
              <a:t>v</a:t>
            </a:r>
            <a:r>
              <a:rPr lang="cs-CZ" sz="2000" dirty="0"/>
              <a:t> těchto dílech přibývá k rysům dříve jmenovaným časté užívání dialogů a s nimi řada prvků mluveného </a:t>
            </a:r>
            <a:r>
              <a:rPr lang="cs-CZ" sz="2000" dirty="0" smtClean="0"/>
              <a:t>jazyka, </a:t>
            </a:r>
          </a:p>
          <a:p>
            <a:pPr marL="72000" indent="0">
              <a:buNone/>
            </a:pPr>
            <a:endParaRPr lang="cs-CZ" sz="2000" dirty="0"/>
          </a:p>
          <a:p>
            <a:r>
              <a:rPr lang="cs-CZ" sz="2000" dirty="0" smtClean="0"/>
              <a:t>zvláštní postavení </a:t>
            </a:r>
            <a:r>
              <a:rPr lang="cs-CZ" sz="2000" dirty="0"/>
              <a:t>v rámci této tradice </a:t>
            </a:r>
            <a:r>
              <a:rPr lang="cs-CZ" sz="2000" dirty="0" smtClean="0"/>
              <a:t>zaujímá </a:t>
            </a:r>
            <a:r>
              <a:rPr lang="cs-CZ" sz="2000" dirty="0"/>
              <a:t>hra </a:t>
            </a:r>
            <a:r>
              <a:rPr lang="cs-CZ" sz="2000" i="1" dirty="0"/>
              <a:t>Mastičkář</a:t>
            </a:r>
            <a:r>
              <a:rPr lang="cs-CZ" sz="2000" dirty="0"/>
              <a:t>, v níž je </a:t>
            </a:r>
            <a:r>
              <a:rPr lang="cs-CZ" sz="2000" u="sng" dirty="0"/>
              <a:t>napodobován dobový mluvený jazyk</a:t>
            </a:r>
            <a:r>
              <a:rPr lang="cs-CZ" sz="2000" dirty="0"/>
              <a:t> s vulgarismy i </a:t>
            </a:r>
            <a:r>
              <a:rPr lang="cs-CZ" sz="2000" dirty="0" smtClean="0"/>
              <a:t>německými </a:t>
            </a:r>
            <a:r>
              <a:rPr lang="cs-CZ" sz="2000" dirty="0"/>
              <a:t>přejímkami.  </a:t>
            </a:r>
          </a:p>
        </p:txBody>
      </p:sp>
    </p:spTree>
    <p:extLst>
      <p:ext uri="{BB962C8B-B14F-4D97-AF65-F5344CB8AC3E}">
        <p14:creationId xmlns:p14="http://schemas.microsoft.com/office/powerpoint/2010/main" val="22930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879072"/>
            <a:ext cx="11190812" cy="499223"/>
          </a:xfrm>
        </p:spPr>
        <p:txBody>
          <a:bodyPr/>
          <a:lstStyle/>
          <a:p>
            <a:r>
              <a:rPr lang="cs-CZ" i="1" dirty="0" smtClean="0"/>
              <a:t>Mastičkář </a:t>
            </a:r>
            <a:r>
              <a:rPr lang="cs-CZ" dirty="0" smtClean="0"/>
              <a:t>– ukázka městského jazyka?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4814" y="1882584"/>
            <a:ext cx="11762727" cy="3845863"/>
          </a:xfrm>
        </p:spPr>
        <p:txBody>
          <a:bodyPr/>
          <a:lstStyle/>
          <a:p>
            <a:pPr marL="1438275" indent="-268288">
              <a:lnSpc>
                <a:spcPct val="100000"/>
              </a:lnSpc>
              <a:buNone/>
            </a:pPr>
            <a:r>
              <a:rPr lang="cs-CZ" sz="2000" dirty="0" smtClean="0"/>
              <a:t>Mastičkář: </a:t>
            </a:r>
            <a:r>
              <a:rPr lang="cs-CZ" sz="2000" i="1" dirty="0" smtClean="0"/>
              <a:t>Rubíne</a:t>
            </a:r>
            <a:r>
              <a:rPr lang="cs-CZ" sz="2000" i="1" dirty="0"/>
              <a:t>, </a:t>
            </a:r>
            <a:r>
              <a:rPr lang="cs-CZ" sz="2000" i="1" dirty="0" err="1"/>
              <a:t>vo</a:t>
            </a:r>
            <a:r>
              <a:rPr lang="cs-CZ" sz="2000" i="1" dirty="0"/>
              <a:t> pistu</a:t>
            </a:r>
            <a:r>
              <a:rPr lang="cs-CZ" sz="2000" i="1" dirty="0" smtClean="0"/>
              <a:t>?                                      </a:t>
            </a:r>
            <a:r>
              <a:rPr lang="cs-CZ" sz="2000" dirty="0" smtClean="0"/>
              <a:t>‚kde jsi?‘</a:t>
            </a:r>
            <a:endParaRPr lang="cs-CZ" sz="2000" i="1" dirty="0"/>
          </a:p>
          <a:p>
            <a:pPr marL="1438275" indent="-268288">
              <a:lnSpc>
                <a:spcPct val="100000"/>
              </a:lnSpc>
              <a:buNone/>
            </a:pPr>
            <a:r>
              <a:rPr lang="cs-CZ" sz="2000" dirty="0" smtClean="0"/>
              <a:t>Rubín:       </a:t>
            </a:r>
            <a:r>
              <a:rPr lang="cs-CZ" sz="2000" i="1" dirty="0" smtClean="0"/>
              <a:t>Seď, mistře, </a:t>
            </a:r>
            <a:r>
              <a:rPr lang="cs-CZ" sz="2000" i="1" dirty="0" err="1"/>
              <a:t>držu</a:t>
            </a:r>
            <a:r>
              <a:rPr lang="cs-CZ" sz="2000" i="1" dirty="0"/>
              <a:t> za </a:t>
            </a:r>
            <a:r>
              <a:rPr lang="cs-CZ" sz="2000" i="1" dirty="0" err="1"/>
              <a:t>řit</a:t>
            </a:r>
            <a:r>
              <a:rPr lang="cs-CZ" sz="2000" i="1" dirty="0"/>
              <a:t> </a:t>
            </a:r>
            <a:r>
              <a:rPr lang="cs-CZ" sz="2000" i="1" dirty="0" err="1"/>
              <a:t>tistu</a:t>
            </a:r>
            <a:r>
              <a:rPr lang="cs-CZ" sz="2000" i="1" dirty="0"/>
              <a:t>.</a:t>
            </a:r>
          </a:p>
          <a:p>
            <a:pPr marL="1438275" indent="-268288">
              <a:lnSpc>
                <a:spcPct val="100000"/>
              </a:lnSpc>
              <a:buNone/>
            </a:pPr>
            <a:r>
              <a:rPr lang="cs-CZ" sz="2000" dirty="0"/>
              <a:t>Mastičkář: </a:t>
            </a:r>
            <a:r>
              <a:rPr lang="cs-CZ" sz="2000" i="1" dirty="0" smtClean="0"/>
              <a:t>Rubíne, </a:t>
            </a:r>
            <a:r>
              <a:rPr lang="cs-CZ" sz="2000" i="1" dirty="0" err="1" smtClean="0"/>
              <a:t>vo</a:t>
            </a:r>
            <a:r>
              <a:rPr lang="cs-CZ" sz="2000" i="1" dirty="0" smtClean="0"/>
              <a:t> pistu </a:t>
            </a:r>
            <a:r>
              <a:rPr lang="cs-CZ" sz="2000" i="1" dirty="0" err="1" smtClean="0"/>
              <a:t>kvest</a:t>
            </a:r>
            <a:r>
              <a:rPr lang="cs-CZ" sz="2000" i="1" dirty="0" smtClean="0"/>
              <a:t>?                              </a:t>
            </a:r>
            <a:r>
              <a:rPr lang="cs-CZ" sz="2000" dirty="0" smtClean="0"/>
              <a:t>‚</a:t>
            </a:r>
            <a:r>
              <a:rPr lang="cs-CZ" sz="2000" dirty="0"/>
              <a:t>kde </a:t>
            </a:r>
            <a:r>
              <a:rPr lang="cs-CZ" sz="2000" dirty="0" smtClean="0"/>
              <a:t>jsi byl?‘</a:t>
            </a:r>
            <a:endParaRPr lang="cs-CZ" sz="2000" i="1" dirty="0" smtClean="0"/>
          </a:p>
          <a:p>
            <a:pPr marL="1438275" indent="-268288">
              <a:lnSpc>
                <a:spcPct val="100000"/>
              </a:lnSpc>
              <a:buNone/>
            </a:pPr>
            <a:r>
              <a:rPr lang="cs-CZ" sz="2000" dirty="0" smtClean="0"/>
              <a:t>Rubín:       </a:t>
            </a:r>
            <a:r>
              <a:rPr lang="cs-CZ" sz="2000" i="1" dirty="0" smtClean="0"/>
              <a:t>Seď</a:t>
            </a:r>
            <a:r>
              <a:rPr lang="cs-CZ" sz="2000" i="1" dirty="0"/>
              <a:t>, mistře, </a:t>
            </a:r>
            <a:r>
              <a:rPr lang="cs-CZ" sz="2000" i="1" dirty="0" err="1"/>
              <a:t>chlupatú</a:t>
            </a:r>
            <a:r>
              <a:rPr lang="cs-CZ" sz="2000" i="1" dirty="0"/>
              <a:t> </a:t>
            </a:r>
            <a:r>
              <a:rPr lang="cs-CZ" sz="2000" i="1" dirty="0" err="1"/>
              <a:t>tistu</a:t>
            </a:r>
            <a:r>
              <a:rPr lang="cs-CZ" sz="2000" i="1" dirty="0"/>
              <a:t> za </a:t>
            </a:r>
            <a:r>
              <a:rPr lang="cs-CZ" sz="2000" i="1" dirty="0" err="1" smtClean="0"/>
              <a:t>pezd</a:t>
            </a:r>
            <a:r>
              <a:rPr lang="cs-CZ" sz="2000" i="1" dirty="0" smtClean="0"/>
              <a:t>.</a:t>
            </a:r>
            <a:r>
              <a:rPr lang="cs-CZ" sz="2000" dirty="0" smtClean="0"/>
              <a:t>            </a:t>
            </a:r>
          </a:p>
          <a:p>
            <a:pPr marL="1438275" indent="-268288">
              <a:lnSpc>
                <a:spcPct val="100000"/>
              </a:lnSpc>
              <a:buNone/>
            </a:pPr>
            <a:endParaRPr lang="cs-CZ" sz="2000" dirty="0" smtClean="0"/>
          </a:p>
          <a:p>
            <a:pPr marL="1438275" indent="-268288">
              <a:lnSpc>
                <a:spcPct val="100000"/>
              </a:lnSpc>
              <a:buNone/>
            </a:pPr>
            <a:r>
              <a:rPr lang="cs-CZ" sz="2000" dirty="0" smtClean="0"/>
              <a:t>[...]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 marL="1169988" indent="0">
              <a:lnSpc>
                <a:spcPct val="100000"/>
              </a:lnSpc>
              <a:buNone/>
            </a:pPr>
            <a:r>
              <a:rPr lang="cs-CZ" sz="2000" dirty="0"/>
              <a:t>Mastičkář</a:t>
            </a:r>
            <a:r>
              <a:rPr lang="cs-CZ" sz="2000" dirty="0" smtClean="0"/>
              <a:t>: </a:t>
            </a:r>
            <a:r>
              <a:rPr lang="cs-CZ" sz="2000" i="1" dirty="0" smtClean="0"/>
              <a:t>Milý </a:t>
            </a:r>
            <a:r>
              <a:rPr lang="cs-CZ" sz="2000" i="1" dirty="0"/>
              <a:t>Rubíne! </a:t>
            </a:r>
          </a:p>
          <a:p>
            <a:pPr marL="1169988" indent="0">
              <a:lnSpc>
                <a:spcPct val="100000"/>
              </a:lnSpc>
              <a:buNone/>
            </a:pPr>
            <a:r>
              <a:rPr lang="cs-CZ" sz="2000" dirty="0"/>
              <a:t>Rubín: </a:t>
            </a:r>
            <a:r>
              <a:rPr lang="cs-CZ" sz="2000" dirty="0" smtClean="0"/>
              <a:t>      </a:t>
            </a:r>
            <a:r>
              <a:rPr lang="cs-CZ" sz="2000" i="1" dirty="0" smtClean="0"/>
              <a:t>Milý mistře, </a:t>
            </a:r>
            <a:r>
              <a:rPr lang="cs-CZ" sz="2000" i="1" dirty="0"/>
              <a:t>ty </a:t>
            </a:r>
            <a:r>
              <a:rPr lang="cs-CZ" sz="2000" i="1" dirty="0" err="1"/>
              <a:t>všdy</a:t>
            </a:r>
            <a:r>
              <a:rPr lang="cs-CZ" sz="2000" i="1" dirty="0"/>
              <a:t> na mě </a:t>
            </a:r>
            <a:r>
              <a:rPr lang="cs-CZ" sz="2000" i="1" dirty="0" err="1"/>
              <a:t>kříkáš</a:t>
            </a:r>
            <a:endParaRPr lang="cs-CZ" sz="2000" i="1" dirty="0"/>
          </a:p>
          <a:p>
            <a:pPr marL="2420938" indent="0">
              <a:lnSpc>
                <a:spcPct val="100000"/>
              </a:lnSpc>
              <a:buNone/>
            </a:pPr>
            <a:r>
              <a:rPr lang="cs-CZ" sz="2000" i="1" dirty="0"/>
              <a:t>i svým </a:t>
            </a:r>
            <a:r>
              <a:rPr lang="cs-CZ" sz="2000" i="1" dirty="0" smtClean="0"/>
              <a:t>hněvem </a:t>
            </a:r>
            <a:r>
              <a:rPr lang="cs-CZ" sz="2000" i="1" dirty="0"/>
              <a:t>na mě </a:t>
            </a:r>
            <a:r>
              <a:rPr lang="cs-CZ" sz="2000" i="1" dirty="0" err="1" smtClean="0"/>
              <a:t>kdýkáš</a:t>
            </a:r>
            <a:r>
              <a:rPr lang="cs-CZ" sz="2000" i="1" dirty="0" smtClean="0"/>
              <a:t>!</a:t>
            </a:r>
          </a:p>
          <a:p>
            <a:pPr marL="2420938" indent="0">
              <a:lnSpc>
                <a:spcPct val="100000"/>
              </a:lnSpc>
              <a:buNone/>
            </a:pPr>
            <a:r>
              <a:rPr lang="es-ES" sz="2000" i="1" dirty="0" smtClean="0"/>
              <a:t>U </a:t>
            </a:r>
            <a:r>
              <a:rPr lang="es-ES" sz="2000" i="1" dirty="0"/>
              <a:t>velikém sě mistrovstvě </a:t>
            </a:r>
            <a:r>
              <a:rPr lang="es-ES" sz="2000" i="1" dirty="0" smtClean="0"/>
              <a:t>znáš‚</a:t>
            </a:r>
            <a:endParaRPr lang="cs-CZ" sz="2000" i="1" dirty="0" smtClean="0"/>
          </a:p>
          <a:p>
            <a:pPr marL="2420938" indent="0">
              <a:lnSpc>
                <a:spcPct val="100000"/>
              </a:lnSpc>
              <a:buNone/>
            </a:pPr>
            <a:r>
              <a:rPr lang="cs-CZ" sz="2000" i="1" dirty="0" smtClean="0"/>
              <a:t>však </a:t>
            </a:r>
            <a:r>
              <a:rPr lang="cs-CZ" sz="2000" i="1" dirty="0"/>
              <a:t>proto i hovna </a:t>
            </a:r>
            <a:r>
              <a:rPr lang="cs-CZ" sz="2000" i="1" dirty="0" err="1"/>
              <a:t>juž</a:t>
            </a:r>
            <a:r>
              <a:rPr lang="cs-CZ" sz="2000" i="1" dirty="0"/>
              <a:t> </a:t>
            </a:r>
            <a:r>
              <a:rPr lang="cs-CZ" sz="2000" i="1" dirty="0" err="1" smtClean="0"/>
              <a:t>nejmáš</a:t>
            </a:r>
            <a:r>
              <a:rPr lang="cs-CZ" sz="2000" dirty="0" smtClean="0"/>
              <a:t>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2445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462215"/>
            <a:ext cx="11190812" cy="499223"/>
          </a:xfrm>
        </p:spPr>
        <p:txBody>
          <a:bodyPr/>
          <a:lstStyle/>
          <a:p>
            <a:r>
              <a:rPr lang="cs-CZ" dirty="0" smtClean="0"/>
              <a:t>Biblický překlad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153" y="1452282"/>
            <a:ext cx="11712388" cy="4276165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sz="2000" dirty="0" smtClean="0"/>
              <a:t>na sklonku 13. stol. první pokusy o překlad biblického textu (</a:t>
            </a:r>
            <a:r>
              <a:rPr lang="cs-CZ" sz="2000" i="1" dirty="0" smtClean="0"/>
              <a:t>Žaltář a Evangeliář</a:t>
            </a:r>
            <a:r>
              <a:rPr lang="cs-CZ" sz="2000" dirty="0" smtClean="0"/>
              <a:t>) – rekonstruováno z mladších opisů (2. pol. 14. stol.),</a:t>
            </a:r>
          </a:p>
          <a:p>
            <a:pPr marL="342900" indent="-342900">
              <a:lnSpc>
                <a:spcPct val="100000"/>
              </a:lnSpc>
            </a:pPr>
            <a:endParaRPr lang="cs-CZ" sz="2000" i="1" dirty="0"/>
          </a:p>
          <a:p>
            <a:pPr marL="342900" indent="-342900">
              <a:lnSpc>
                <a:spcPct val="100000"/>
              </a:lnSpc>
            </a:pPr>
            <a:r>
              <a:rPr lang="cs-CZ" sz="2000" dirty="0" smtClean="0"/>
              <a:t>úplný biblický překlad z pol. 14. stol. – staročeská bible 1. redakce:</a:t>
            </a:r>
            <a:r>
              <a:rPr lang="cs-CZ" sz="2000" i="1" dirty="0" smtClean="0"/>
              <a:t> </a:t>
            </a:r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jeden z prvních evropských biblických překladů do </a:t>
            </a:r>
            <a:r>
              <a:rPr lang="cs-CZ" sz="2000" dirty="0" err="1" smtClean="0"/>
              <a:t>vernakulárního</a:t>
            </a:r>
            <a:r>
              <a:rPr lang="cs-CZ" sz="2000" dirty="0" smtClean="0"/>
              <a:t> jazyka,</a:t>
            </a:r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dochováno mladšími opisy – </a:t>
            </a:r>
            <a:r>
              <a:rPr lang="cs-CZ" sz="2000" i="1" dirty="0" smtClean="0"/>
              <a:t>Bible drážďanská </a:t>
            </a:r>
            <a:r>
              <a:rPr lang="cs-CZ" sz="2000" dirty="0" smtClean="0"/>
              <a:t>(70. léta 14. stol.), </a:t>
            </a:r>
            <a:r>
              <a:rPr lang="cs-CZ" sz="2000" i="1" dirty="0" smtClean="0"/>
              <a:t>Bible olomoucká </a:t>
            </a:r>
            <a:r>
              <a:rPr lang="cs-CZ" sz="2000" dirty="0" smtClean="0"/>
              <a:t>a </a:t>
            </a:r>
            <a:r>
              <a:rPr lang="cs-CZ" sz="2000" i="1" dirty="0" smtClean="0"/>
              <a:t>Bible litoměřicko-třeboňská </a:t>
            </a:r>
            <a:r>
              <a:rPr lang="cs-CZ" sz="2000" dirty="0" smtClean="0"/>
              <a:t>(desátá léta 15. stol.),</a:t>
            </a:r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překlad z latinské středověké vulgáty – překlad poměrně volný (mladší překlady více závislé na předloze),</a:t>
            </a:r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patrně určeno potřebám ženského řádu,</a:t>
            </a:r>
            <a:endParaRPr lang="cs-CZ" sz="2000" dirty="0"/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806450" indent="-3619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nejspíš 10 překladatelů.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0130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0646" y="1107671"/>
            <a:ext cx="11190812" cy="499223"/>
          </a:xfrm>
        </p:spPr>
        <p:txBody>
          <a:bodyPr/>
          <a:lstStyle/>
          <a:p>
            <a:r>
              <a:rPr lang="cs-CZ" dirty="0" smtClean="0"/>
              <a:t>Počátky české prózy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3999" y="2084294"/>
            <a:ext cx="11513541" cy="3644154"/>
          </a:xfrm>
        </p:spPr>
        <p:txBody>
          <a:bodyPr/>
          <a:lstStyle/>
          <a:p>
            <a:r>
              <a:rPr lang="cs-CZ" sz="2000" dirty="0" smtClean="0"/>
              <a:t>od poloviny 14</a:t>
            </a:r>
            <a:r>
              <a:rPr lang="cs-CZ" sz="2000" dirty="0"/>
              <a:t>. stol. </a:t>
            </a:r>
            <a:r>
              <a:rPr lang="cs-CZ" sz="2000" dirty="0" smtClean="0"/>
              <a:t>překlady duchovních próz z latiny,</a:t>
            </a:r>
          </a:p>
          <a:p>
            <a:endParaRPr lang="cs-CZ" sz="2000" dirty="0" smtClean="0"/>
          </a:p>
          <a:p>
            <a:r>
              <a:rPr lang="cs-CZ" sz="2000" dirty="0" smtClean="0"/>
              <a:t>sbírky „legend“ </a:t>
            </a:r>
            <a:r>
              <a:rPr lang="cs-CZ" sz="2000" i="1" dirty="0" smtClean="0"/>
              <a:t>Pasionál, Životy </a:t>
            </a:r>
            <a:r>
              <a:rPr lang="cs-CZ" sz="2000" i="1" dirty="0"/>
              <a:t>sv. </a:t>
            </a:r>
            <a:r>
              <a:rPr lang="cs-CZ" sz="2000" i="1" dirty="0" smtClean="0"/>
              <a:t>Otců, Život Krista Pána</a:t>
            </a:r>
            <a:r>
              <a:rPr lang="cs-CZ" sz="2000" dirty="0" smtClean="0"/>
              <a:t>,</a:t>
            </a:r>
            <a:endParaRPr lang="cs-CZ" sz="2000" i="1" dirty="0" smtClean="0"/>
          </a:p>
          <a:p>
            <a:endParaRPr lang="cs-CZ" sz="2000" dirty="0" smtClean="0"/>
          </a:p>
          <a:p>
            <a:r>
              <a:rPr lang="cs-CZ" sz="2000" dirty="0" smtClean="0"/>
              <a:t>následně se próza </a:t>
            </a:r>
            <a:r>
              <a:rPr lang="cs-CZ" sz="2000" dirty="0"/>
              <a:t>rychle rozvíjí, stylisticky diferencuje a syntakticky </a:t>
            </a:r>
            <a:r>
              <a:rPr lang="cs-CZ" sz="2000" dirty="0" smtClean="0"/>
              <a:t>zdokonaluje, </a:t>
            </a:r>
          </a:p>
          <a:p>
            <a:endParaRPr lang="cs-CZ" sz="2000" dirty="0" smtClean="0"/>
          </a:p>
          <a:p>
            <a:r>
              <a:rPr lang="cs-CZ" sz="2000" dirty="0" smtClean="0"/>
              <a:t>při </a:t>
            </a:r>
            <a:r>
              <a:rPr lang="cs-CZ" sz="2000" dirty="0"/>
              <a:t>tom </a:t>
            </a:r>
            <a:r>
              <a:rPr lang="cs-CZ" sz="2000" dirty="0" smtClean="0"/>
              <a:t>stále hraje </a:t>
            </a:r>
            <a:r>
              <a:rPr lang="cs-CZ" sz="2000" dirty="0"/>
              <a:t>důležitou roli literatura překladová (zvláště legendy a cestopisy</a:t>
            </a:r>
            <a:r>
              <a:rPr lang="cs-CZ" sz="2000" dirty="0" smtClean="0"/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266068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247063"/>
            <a:ext cx="11190812" cy="499223"/>
          </a:xfrm>
        </p:spPr>
        <p:txBody>
          <a:bodyPr/>
          <a:lstStyle/>
          <a:p>
            <a:r>
              <a:rPr lang="cs-CZ" dirty="0" smtClean="0"/>
              <a:t>Rozvoj české prózy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1024" y="1223682"/>
            <a:ext cx="11806517" cy="4504766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Koncem 14. stol. dochází k významnému rozvoji české prózy (včetně cestopisů).</a:t>
            </a:r>
          </a:p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Vývoj ilustruje jazyk </a:t>
            </a:r>
            <a:r>
              <a:rPr lang="cs-CZ" sz="2000" i="1" dirty="0" smtClean="0"/>
              <a:t>Tkadlečka</a:t>
            </a:r>
            <a:r>
              <a:rPr lang="cs-CZ" sz="2000" dirty="0" smtClean="0"/>
              <a:t>,</a:t>
            </a:r>
            <a:r>
              <a:rPr lang="cs-CZ" sz="2000" i="1" dirty="0" smtClean="0"/>
              <a:t> </a:t>
            </a:r>
            <a:r>
              <a:rPr lang="cs-CZ" sz="2000" dirty="0"/>
              <a:t>stylisticky exkluzívní </a:t>
            </a:r>
            <a:r>
              <a:rPr lang="cs-CZ" sz="2000" dirty="0" smtClean="0"/>
              <a:t>skladby</a:t>
            </a:r>
            <a:r>
              <a:rPr lang="cs-CZ" sz="2000" i="1" dirty="0" smtClean="0"/>
              <a:t> </a:t>
            </a:r>
            <a:r>
              <a:rPr lang="cs-CZ" sz="2000" dirty="0" smtClean="0"/>
              <a:t>vzniklé na přelomu 14</a:t>
            </a:r>
            <a:r>
              <a:rPr lang="cs-CZ" sz="2000" dirty="0"/>
              <a:t>. a 15. stol. </a:t>
            </a:r>
            <a:endParaRPr lang="cs-CZ" sz="2000" i="1" dirty="0" smtClean="0"/>
          </a:p>
          <a:p>
            <a:pPr marL="712788" indent="-354013">
              <a:buFont typeface="Wingdings" panose="05000000000000000000" pitchFamily="2" charset="2"/>
              <a:buChar char="Ø"/>
            </a:pPr>
            <a:r>
              <a:rPr lang="cs-CZ" sz="2000" dirty="0" smtClean="0"/>
              <a:t>adaptace </a:t>
            </a:r>
            <a:r>
              <a:rPr lang="cs-CZ" sz="2000" dirty="0"/>
              <a:t>německé předlohy,</a:t>
            </a:r>
            <a:endParaRPr lang="cs-CZ" sz="2000" dirty="0" smtClean="0"/>
          </a:p>
          <a:p>
            <a:pPr marL="712788" indent="-354013">
              <a:buFont typeface="Wingdings" panose="05000000000000000000" pitchFamily="2" charset="2"/>
              <a:buChar char="Ø"/>
            </a:pPr>
            <a:r>
              <a:rPr lang="cs-CZ" sz="2000" dirty="0" smtClean="0"/>
              <a:t>významné </a:t>
            </a:r>
            <a:r>
              <a:rPr lang="cs-CZ" sz="2000" dirty="0"/>
              <a:t>dílo vysokého </a:t>
            </a:r>
            <a:r>
              <a:rPr lang="cs-CZ" sz="2000" dirty="0" smtClean="0"/>
              <a:t>stylu – ekvivalentní estetickou hodnotou Legendě o sv. Kateřině,  </a:t>
            </a:r>
          </a:p>
          <a:p>
            <a:pPr marL="712788" indent="-354013">
              <a:buFont typeface="Wingdings" panose="05000000000000000000" pitchFamily="2" charset="2"/>
              <a:buChar char="Ø"/>
            </a:pPr>
            <a:r>
              <a:rPr lang="cs-CZ" sz="2000" dirty="0" smtClean="0"/>
              <a:t>skladba </a:t>
            </a:r>
            <a:r>
              <a:rPr lang="cs-CZ" sz="2000" dirty="0"/>
              <a:t>lexikálně </a:t>
            </a:r>
            <a:r>
              <a:rPr lang="cs-CZ" sz="2000" dirty="0" smtClean="0"/>
              <a:t>pestrá (nápadné využívání </a:t>
            </a:r>
            <a:r>
              <a:rPr lang="cs-CZ" sz="2000" dirty="0"/>
              <a:t>právní </a:t>
            </a:r>
            <a:r>
              <a:rPr lang="cs-CZ" sz="2000" dirty="0" smtClean="0"/>
              <a:t>terminologie),</a:t>
            </a:r>
          </a:p>
          <a:p>
            <a:pPr marL="712788" indent="-354013">
              <a:buFont typeface="Wingdings" panose="05000000000000000000" pitchFamily="2" charset="2"/>
              <a:buChar char="Ø"/>
            </a:pPr>
            <a:r>
              <a:rPr lang="cs-CZ" sz="2000" dirty="0" smtClean="0"/>
              <a:t>rozvinutá </a:t>
            </a:r>
            <a:r>
              <a:rPr lang="cs-CZ" sz="2000" dirty="0"/>
              <a:t>synonymie, </a:t>
            </a:r>
            <a:r>
              <a:rPr lang="cs-CZ" sz="2000" dirty="0" smtClean="0"/>
              <a:t>synonymní paralelismus </a:t>
            </a:r>
            <a:r>
              <a:rPr lang="cs-CZ" sz="2000" dirty="0"/>
              <a:t>je tu nejčastěji rozváděn do trojice: </a:t>
            </a:r>
            <a:r>
              <a:rPr lang="cs-CZ" sz="2000" i="1" dirty="0"/>
              <a:t>zahyň, </a:t>
            </a:r>
            <a:r>
              <a:rPr lang="cs-CZ" sz="2000" i="1" dirty="0" err="1"/>
              <a:t>zmizej</a:t>
            </a:r>
            <a:r>
              <a:rPr lang="cs-CZ" sz="2000" i="1" dirty="0"/>
              <a:t> i propadni se; křič a </a:t>
            </a:r>
            <a:r>
              <a:rPr lang="cs-CZ" sz="2000" i="1" dirty="0" err="1"/>
              <a:t>volaj</a:t>
            </a:r>
            <a:r>
              <a:rPr lang="cs-CZ" sz="2000" i="1" dirty="0"/>
              <a:t> a úpěj</a:t>
            </a:r>
            <a:r>
              <a:rPr lang="cs-CZ" sz="2000" i="1" dirty="0" smtClean="0"/>
              <a:t>…</a:t>
            </a:r>
            <a:r>
              <a:rPr lang="cs-CZ" sz="2000" dirty="0"/>
              <a:t>,</a:t>
            </a:r>
            <a:endParaRPr lang="cs-CZ" sz="2000" dirty="0" smtClean="0"/>
          </a:p>
          <a:p>
            <a:pPr marL="712788" indent="-354013">
              <a:buFont typeface="Wingdings" panose="05000000000000000000" pitchFamily="2" charset="2"/>
              <a:buChar char="Ø"/>
            </a:pPr>
            <a:r>
              <a:rPr lang="cs-CZ" sz="2000" dirty="0" smtClean="0"/>
              <a:t>má </a:t>
            </a:r>
            <a:r>
              <a:rPr lang="cs-CZ" sz="2000" dirty="0"/>
              <a:t>formu dialogu, ale je syntakticky </a:t>
            </a:r>
            <a:r>
              <a:rPr lang="cs-CZ" sz="2000" dirty="0" smtClean="0"/>
              <a:t>složitá,</a:t>
            </a:r>
          </a:p>
          <a:p>
            <a:pPr marL="712788" indent="-354013">
              <a:buFont typeface="Wingdings" panose="05000000000000000000" pitchFamily="2" charset="2"/>
              <a:buChar char="Ø"/>
            </a:pPr>
            <a:r>
              <a:rPr lang="cs-CZ" sz="2000" dirty="0" smtClean="0"/>
              <a:t>oproti textům z pol. 14. stol. je syntakticky progresivní.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14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421874"/>
            <a:ext cx="11190812" cy="499223"/>
          </a:xfrm>
        </p:spPr>
        <p:txBody>
          <a:bodyPr/>
          <a:lstStyle/>
          <a:p>
            <a:r>
              <a:rPr lang="cs-CZ" dirty="0" smtClean="0"/>
              <a:t>Čeština ve sféře vědeckých textů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153" y="1304364"/>
            <a:ext cx="11712388" cy="4666130"/>
          </a:xfrm>
        </p:spPr>
        <p:txBody>
          <a:bodyPr/>
          <a:lstStyle/>
          <a:p>
            <a:r>
              <a:rPr lang="cs-CZ" sz="2000" dirty="0" smtClean="0"/>
              <a:t>za zakladatele odborného </a:t>
            </a:r>
            <a:r>
              <a:rPr lang="cs-CZ" sz="2000" dirty="0"/>
              <a:t>stylu </a:t>
            </a:r>
            <a:r>
              <a:rPr lang="cs-CZ" sz="2000" dirty="0" smtClean="0"/>
              <a:t>považován Tomáš Štítný ze Štítného (poslední třetina </a:t>
            </a:r>
            <a:r>
              <a:rPr lang="cs-CZ" sz="2000" dirty="0"/>
              <a:t>14. stol</a:t>
            </a:r>
            <a:r>
              <a:rPr lang="cs-CZ" sz="2000" dirty="0" smtClean="0"/>
              <a:t>.),</a:t>
            </a:r>
          </a:p>
          <a:p>
            <a:endParaRPr lang="cs-CZ" sz="2000" dirty="0" smtClean="0"/>
          </a:p>
          <a:p>
            <a:r>
              <a:rPr lang="cs-CZ" sz="2000" dirty="0" smtClean="0"/>
              <a:t>Štítný si vytkl za cíl adaptovat do češtiny edukativní literaturu teologickou, filozofickou </a:t>
            </a:r>
            <a:r>
              <a:rPr lang="cs-CZ" sz="2000" dirty="0"/>
              <a:t>a </a:t>
            </a:r>
            <a:r>
              <a:rPr lang="cs-CZ" sz="2000" dirty="0" smtClean="0"/>
              <a:t>etickou, </a:t>
            </a:r>
          </a:p>
          <a:p>
            <a:endParaRPr lang="cs-CZ" sz="2000" dirty="0" smtClean="0"/>
          </a:p>
          <a:p>
            <a:r>
              <a:rPr lang="cs-CZ" sz="2000" dirty="0" smtClean="0"/>
              <a:t>musel najít </a:t>
            </a:r>
            <a:r>
              <a:rPr lang="cs-CZ" sz="2000" dirty="0"/>
              <a:t>vhodné ekvivalenty pro </a:t>
            </a:r>
            <a:r>
              <a:rPr lang="cs-CZ" sz="2000" dirty="0" smtClean="0"/>
              <a:t>latinské </a:t>
            </a:r>
            <a:r>
              <a:rPr lang="cs-CZ" sz="2000" dirty="0"/>
              <a:t>odborné termíny a najít srozumitelné a jednoznačné syntaktické konstrukce, jejichž pomocí by tlumočil složité myšlenkové </a:t>
            </a:r>
            <a:r>
              <a:rPr lang="cs-CZ" sz="2000" dirty="0" smtClean="0"/>
              <a:t>vztahy, </a:t>
            </a:r>
          </a:p>
          <a:p>
            <a:endParaRPr lang="cs-CZ" sz="2000" dirty="0" smtClean="0"/>
          </a:p>
          <a:p>
            <a:r>
              <a:rPr lang="cs-CZ" sz="2000" dirty="0" smtClean="0"/>
              <a:t>přitom usiloval </a:t>
            </a:r>
            <a:r>
              <a:rPr lang="cs-CZ" sz="2000" dirty="0"/>
              <a:t>o estetickou stránku svého projevu, </a:t>
            </a:r>
            <a:r>
              <a:rPr lang="cs-CZ" sz="2000" dirty="0" smtClean="0"/>
              <a:t>jak svědčí rytmické </a:t>
            </a:r>
            <a:r>
              <a:rPr lang="cs-CZ" sz="2000" dirty="0"/>
              <a:t>klauzule větných </a:t>
            </a:r>
            <a:r>
              <a:rPr lang="cs-CZ" sz="2000" dirty="0" smtClean="0"/>
              <a:t>celků, </a:t>
            </a:r>
          </a:p>
          <a:p>
            <a:endParaRPr lang="cs-CZ" sz="2000" dirty="0" smtClean="0"/>
          </a:p>
          <a:p>
            <a:r>
              <a:rPr lang="cs-CZ" sz="2000" dirty="0" smtClean="0"/>
              <a:t>sám vytvořil několik slov: </a:t>
            </a:r>
            <a:r>
              <a:rPr lang="cs-CZ" sz="2000" i="1" dirty="0" err="1" smtClean="0"/>
              <a:t>střědují</a:t>
            </a:r>
            <a:r>
              <a:rPr lang="cs-CZ" sz="2000" i="1" dirty="0"/>
              <a:t> </a:t>
            </a:r>
            <a:r>
              <a:rPr lang="cs-CZ" sz="2000" dirty="0" smtClean="0"/>
              <a:t>‚střední‘, </a:t>
            </a:r>
            <a:r>
              <a:rPr lang="cs-CZ" sz="2000" i="1" dirty="0" err="1" smtClean="0"/>
              <a:t>lišicě</a:t>
            </a:r>
            <a:r>
              <a:rPr lang="cs-CZ" sz="2000" dirty="0" smtClean="0"/>
              <a:t> ‚přílišnost‘. 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4174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74814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fonologie III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1365" y="833718"/>
            <a:ext cx="12017187" cy="4894729"/>
          </a:xfrm>
        </p:spPr>
        <p:txBody>
          <a:bodyPr/>
          <a:lstStyle/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na </a:t>
            </a:r>
            <a:r>
              <a:rPr lang="cs-CZ" sz="2000" dirty="0"/>
              <a:t>přelomu 14. a 15. stol. došlo ke splynutí </a:t>
            </a:r>
            <a:r>
              <a:rPr lang="cs-CZ" sz="2000" i="1" dirty="0"/>
              <a:t>ł – l’/l &gt; l</a:t>
            </a:r>
            <a:r>
              <a:rPr lang="cs-CZ" sz="2000" dirty="0"/>
              <a:t>:</a:t>
            </a:r>
            <a:r>
              <a:rPr lang="cs-CZ" sz="2000" i="1" dirty="0"/>
              <a:t> </a:t>
            </a:r>
            <a:r>
              <a:rPr lang="cs-CZ" sz="2000" i="1" dirty="0" err="1"/>
              <a:t>łkáti</a:t>
            </a:r>
            <a:r>
              <a:rPr lang="cs-CZ" sz="2000" i="1" dirty="0"/>
              <a:t> &gt; </a:t>
            </a:r>
            <a:r>
              <a:rPr lang="cs-CZ" sz="2000" b="1" i="1" dirty="0"/>
              <a:t>l</a:t>
            </a:r>
            <a:r>
              <a:rPr lang="cs-CZ" sz="2000" i="1" dirty="0"/>
              <a:t>káti,  </a:t>
            </a:r>
            <a:r>
              <a:rPr lang="cs-CZ" sz="2000" i="1" dirty="0" err="1"/>
              <a:t>l’núti</a:t>
            </a:r>
            <a:r>
              <a:rPr lang="cs-CZ" sz="2000" i="1" dirty="0"/>
              <a:t> &gt; </a:t>
            </a:r>
            <a:r>
              <a:rPr lang="cs-CZ" sz="2000" b="1" i="1" dirty="0" err="1"/>
              <a:t>l</a:t>
            </a:r>
            <a:r>
              <a:rPr lang="cs-CZ" sz="2000" i="1" dirty="0" err="1"/>
              <a:t>núti</a:t>
            </a:r>
            <a:r>
              <a:rPr lang="cs-CZ" sz="2000" dirty="0"/>
              <a:t> (postupně zasáhlo většinu území, s výjimkou východní poloviny Moravy). 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/>
              <a:t>definitivní ustálení fonému /f/: </a:t>
            </a:r>
            <a:r>
              <a:rPr lang="cs-CZ" sz="2000" i="1" dirty="0"/>
              <a:t>fěrtuch, fiola/</a:t>
            </a:r>
            <a:r>
              <a:rPr lang="cs-CZ" sz="2000" i="1" dirty="0" err="1"/>
              <a:t>fiela</a:t>
            </a:r>
            <a:r>
              <a:rPr lang="cs-CZ" sz="2000" i="1" dirty="0"/>
              <a:t>/fiala, fara, </a:t>
            </a:r>
            <a:r>
              <a:rPr lang="cs-CZ" sz="2000" i="1" dirty="0" err="1"/>
              <a:t>filosofia</a:t>
            </a:r>
            <a:r>
              <a:rPr lang="cs-CZ" sz="2000" i="1" dirty="0"/>
              <a:t>, fojt,</a:t>
            </a:r>
            <a:r>
              <a:rPr lang="cs-CZ" sz="2000" dirty="0"/>
              <a:t> 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/>
              <a:t>během 14. stol. se završila asimilace a neutralizace znělosti, která je se třemi výjimkami (</a:t>
            </a:r>
            <a:r>
              <a:rPr lang="cs-CZ" sz="2000" i="1" dirty="0"/>
              <a:t>h, ř, v</a:t>
            </a:r>
            <a:r>
              <a:rPr lang="cs-CZ" sz="2000" dirty="0"/>
              <a:t>) regresivní: </a:t>
            </a:r>
            <a:r>
              <a:rPr lang="cs-CZ" sz="2000" i="1" dirty="0"/>
              <a:t>kdy &gt; </a:t>
            </a:r>
            <a:r>
              <a:rPr lang="cs-CZ" sz="2000" dirty="0"/>
              <a:t>[</a:t>
            </a:r>
            <a:r>
              <a:rPr lang="cs-CZ" sz="2000" i="1" dirty="0" err="1"/>
              <a:t>gdy</a:t>
            </a:r>
            <a:r>
              <a:rPr lang="cs-CZ" sz="2000" dirty="0"/>
              <a:t>]</a:t>
            </a:r>
            <a:r>
              <a:rPr lang="cs-CZ" sz="2000" i="1" dirty="0"/>
              <a:t>, o </a:t>
            </a:r>
            <a:r>
              <a:rPr lang="cs-CZ" sz="2000" i="1" dirty="0" err="1"/>
              <a:t>wšem</a:t>
            </a:r>
            <a:r>
              <a:rPr lang="cs-CZ" sz="2000" i="1" dirty="0"/>
              <a:t> &gt; </a:t>
            </a:r>
            <a:r>
              <a:rPr lang="cs-CZ" sz="2000" dirty="0"/>
              <a:t>[</a:t>
            </a:r>
            <a:r>
              <a:rPr lang="cs-CZ" sz="2000" i="1" dirty="0" err="1"/>
              <a:t>ofšem</a:t>
            </a:r>
            <a:r>
              <a:rPr lang="cs-CZ" sz="2000" dirty="0"/>
              <a:t>]</a:t>
            </a:r>
            <a:r>
              <a:rPr lang="cs-CZ" sz="2000" i="1" dirty="0"/>
              <a:t>, </a:t>
            </a:r>
            <a:r>
              <a:rPr lang="cs-CZ" sz="2000" i="1" dirty="0" err="1"/>
              <a:t>sde</a:t>
            </a:r>
            <a:r>
              <a:rPr lang="cs-CZ" sz="2000" i="1" dirty="0"/>
              <a:t> &gt; </a:t>
            </a:r>
            <a:r>
              <a:rPr lang="cs-CZ" sz="2000" dirty="0"/>
              <a:t>[</a:t>
            </a:r>
            <a:r>
              <a:rPr lang="cs-CZ" sz="2000" i="1" dirty="0"/>
              <a:t>zde</a:t>
            </a:r>
            <a:r>
              <a:rPr lang="cs-CZ" sz="2000" dirty="0"/>
              <a:t>]</a:t>
            </a:r>
            <a:r>
              <a:rPr lang="cs-CZ" sz="2000" i="1" dirty="0"/>
              <a:t>, </a:t>
            </a:r>
            <a:r>
              <a:rPr lang="cs-CZ" sz="2000" i="1" dirty="0" err="1"/>
              <a:t>čbán</a:t>
            </a:r>
            <a:r>
              <a:rPr lang="cs-CZ" sz="2000" i="1" dirty="0"/>
              <a:t> &gt; </a:t>
            </a:r>
            <a:r>
              <a:rPr lang="cs-CZ" sz="2000" dirty="0"/>
              <a:t>[</a:t>
            </a:r>
            <a:r>
              <a:rPr lang="cs-CZ" sz="2000" i="1" dirty="0"/>
              <a:t>džbán</a:t>
            </a:r>
            <a:r>
              <a:rPr lang="cs-CZ" sz="2000" dirty="0"/>
              <a:t>] </a:t>
            </a:r>
            <a:r>
              <a:rPr lang="cs-CZ" sz="2000" i="1" dirty="0"/>
              <a:t>zeď &gt; </a:t>
            </a:r>
            <a:r>
              <a:rPr lang="cs-CZ" sz="2000" dirty="0"/>
              <a:t>[</a:t>
            </a:r>
            <a:r>
              <a:rPr lang="cs-CZ" sz="2000" i="1" dirty="0"/>
              <a:t>zeť</a:t>
            </a:r>
            <a:r>
              <a:rPr lang="cs-CZ" sz="2000" dirty="0"/>
              <a:t>], </a:t>
            </a:r>
            <a:r>
              <a:rPr lang="cs-CZ" sz="2000" i="1" dirty="0"/>
              <a:t>led &gt; </a:t>
            </a:r>
            <a:r>
              <a:rPr lang="cs-CZ" sz="2000" dirty="0"/>
              <a:t>[</a:t>
            </a:r>
            <a:r>
              <a:rPr lang="cs-CZ" sz="2000" i="1" dirty="0"/>
              <a:t>let</a:t>
            </a:r>
            <a:r>
              <a:rPr lang="cs-CZ" sz="2000" dirty="0"/>
              <a:t>] – z morfologických důvodů však pravopis její výsledky většinou nereflektuje: </a:t>
            </a:r>
            <a:r>
              <a:rPr lang="cs-CZ" sz="2000" i="1" dirty="0"/>
              <a:t>kdy – kam, ovšem &gt; </a:t>
            </a:r>
            <a:r>
              <a:rPr lang="cs-CZ" sz="2000" dirty="0"/>
              <a:t> </a:t>
            </a:r>
            <a:r>
              <a:rPr lang="cs-CZ" sz="2000" i="1" dirty="0"/>
              <a:t>veškerý, zeď – zdi</a:t>
            </a:r>
            <a:r>
              <a:rPr lang="cs-CZ" sz="2000" dirty="0"/>
              <a:t>, </a:t>
            </a:r>
            <a:r>
              <a:rPr lang="cs-CZ" sz="2000" i="1" dirty="0"/>
              <a:t>led – ledu</a:t>
            </a:r>
            <a:r>
              <a:rPr lang="cs-CZ" sz="2000" dirty="0"/>
              <a:t>, 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/>
              <a:t>disimilace </a:t>
            </a:r>
            <a:r>
              <a:rPr lang="cs-CZ" sz="2000" i="1" dirty="0" err="1"/>
              <a:t>šč</a:t>
            </a:r>
            <a:r>
              <a:rPr lang="cs-CZ" sz="2000" i="1" dirty="0"/>
              <a:t> &gt; </a:t>
            </a:r>
            <a:r>
              <a:rPr lang="cs-CZ" sz="2000" i="1" dirty="0" err="1"/>
              <a:t>šť</a:t>
            </a:r>
            <a:r>
              <a:rPr lang="cs-CZ" sz="2000" i="1" dirty="0"/>
              <a:t> </a:t>
            </a:r>
            <a:r>
              <a:rPr lang="cs-CZ" sz="2000" dirty="0"/>
              <a:t>(konec 14. stol.): </a:t>
            </a:r>
            <a:r>
              <a:rPr lang="cs-CZ" sz="2000" i="1" dirty="0" err="1"/>
              <a:t>sčestie</a:t>
            </a:r>
            <a:r>
              <a:rPr lang="cs-CZ" sz="2000" i="1" dirty="0"/>
              <a:t> &gt; </a:t>
            </a:r>
            <a:r>
              <a:rPr lang="cs-CZ" sz="2000" b="1" i="1" dirty="0" err="1"/>
              <a:t>št</a:t>
            </a:r>
            <a:r>
              <a:rPr lang="cs-CZ" sz="2000" i="1" dirty="0" err="1"/>
              <a:t>ěstie</a:t>
            </a:r>
            <a:r>
              <a:rPr lang="cs-CZ" sz="2000" i="1" dirty="0"/>
              <a:t>, </a:t>
            </a:r>
            <a:r>
              <a:rPr lang="cs-CZ" sz="2000" i="1" dirty="0" err="1" smtClean="0"/>
              <a:t>ščípati</a:t>
            </a:r>
            <a:r>
              <a:rPr lang="cs-CZ" sz="2000" i="1" dirty="0" smtClean="0"/>
              <a:t>  </a:t>
            </a:r>
            <a:r>
              <a:rPr lang="cs-CZ" sz="2000" i="1" dirty="0"/>
              <a:t>&gt; </a:t>
            </a:r>
            <a:r>
              <a:rPr lang="cs-CZ" sz="2000" b="1" i="1" dirty="0" smtClean="0"/>
              <a:t>št</a:t>
            </a:r>
            <a:r>
              <a:rPr lang="cs-CZ" sz="2000" i="1" dirty="0" smtClean="0"/>
              <a:t>ípati </a:t>
            </a:r>
            <a:r>
              <a:rPr lang="cs-CZ" sz="2000" dirty="0"/>
              <a:t>(jen území Čech).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/>
          </a:p>
          <a:p>
            <a:pPr marL="72000" indent="0">
              <a:lnSpc>
                <a:spcPct val="12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53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247063"/>
            <a:ext cx="11190812" cy="499223"/>
          </a:xfrm>
        </p:spPr>
        <p:txBody>
          <a:bodyPr/>
          <a:lstStyle/>
          <a:p>
            <a:r>
              <a:rPr lang="cs-CZ" dirty="0" smtClean="0"/>
              <a:t>Čeština ve sféře administrativní a právní 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153" y="1035424"/>
            <a:ext cx="11712388" cy="4693024"/>
          </a:xfrm>
        </p:spPr>
        <p:txBody>
          <a:bodyPr/>
          <a:lstStyle/>
          <a:p>
            <a:r>
              <a:rPr lang="cs-CZ" sz="2000" dirty="0" smtClean="0"/>
              <a:t>navazuje na tradiční zemský právní systém, který je bohemiky zčásti doložen ze 13. stol., např. </a:t>
            </a:r>
            <a:r>
              <a:rPr lang="cs-CZ" sz="2000" i="1" dirty="0" smtClean="0"/>
              <a:t>hlava </a:t>
            </a:r>
            <a:r>
              <a:rPr lang="cs-CZ" sz="2000" dirty="0" smtClean="0"/>
              <a:t>‚vražda‘, </a:t>
            </a:r>
            <a:r>
              <a:rPr lang="cs-CZ" sz="2000" i="1" dirty="0" smtClean="0"/>
              <a:t>hrdost </a:t>
            </a:r>
            <a:r>
              <a:rPr lang="cs-CZ" sz="2000" dirty="0" smtClean="0"/>
              <a:t>‚skutek </a:t>
            </a:r>
            <a:r>
              <a:rPr lang="cs-CZ" sz="2000" dirty="0"/>
              <a:t>nepravý, z hrdosti vykonaný, svévolně učiněná </a:t>
            </a:r>
            <a:r>
              <a:rPr lang="cs-CZ" sz="2000" dirty="0" smtClean="0"/>
              <a:t>škoda‘,</a:t>
            </a:r>
            <a:r>
              <a:rPr lang="cs-CZ" sz="2000" i="1" dirty="0" smtClean="0"/>
              <a:t> </a:t>
            </a:r>
            <a:r>
              <a:rPr lang="cs-CZ" sz="2000" i="1" dirty="0"/>
              <a:t>nárok</a:t>
            </a:r>
            <a:r>
              <a:rPr lang="cs-CZ" sz="2000" dirty="0"/>
              <a:t> </a:t>
            </a:r>
            <a:r>
              <a:rPr lang="cs-CZ" sz="2000" dirty="0" smtClean="0"/>
              <a:t>‚‘nařčení </a:t>
            </a:r>
            <a:r>
              <a:rPr lang="cs-CZ" sz="2000" dirty="0"/>
              <a:t>z čeho, </a:t>
            </a:r>
            <a:r>
              <a:rPr lang="cs-CZ" sz="2000" dirty="0" smtClean="0"/>
              <a:t>žaloba‘,</a:t>
            </a:r>
            <a:r>
              <a:rPr lang="cs-CZ" sz="2000" i="1" dirty="0" smtClean="0"/>
              <a:t> 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dalším vývoji se právní terminologie </a:t>
            </a:r>
            <a:r>
              <a:rPr lang="cs-CZ" sz="2000" dirty="0" smtClean="0"/>
              <a:t>dále obohacovala</a:t>
            </a:r>
          </a:p>
          <a:p>
            <a:pPr marL="631825" indent="-268288">
              <a:buFont typeface="Wingdings" panose="05000000000000000000" pitchFamily="2" charset="2"/>
              <a:buChar char="Ø"/>
            </a:pPr>
            <a:r>
              <a:rPr lang="cs-CZ" sz="2000" dirty="0" smtClean="0"/>
              <a:t>jako důsledek </a:t>
            </a:r>
            <a:r>
              <a:rPr lang="cs-CZ" sz="2000" dirty="0"/>
              <a:t>přirozeného vývoje a zdokonalování právní soustavy</a:t>
            </a:r>
            <a:r>
              <a:rPr lang="cs-CZ" sz="2000" dirty="0" smtClean="0"/>
              <a:t>, např. </a:t>
            </a:r>
            <a:r>
              <a:rPr lang="cs-CZ" sz="2000" dirty="0"/>
              <a:t>vlastním tvořením (</a:t>
            </a:r>
            <a:r>
              <a:rPr lang="cs-CZ" sz="2000" i="1" dirty="0"/>
              <a:t>zpeněžiti</a:t>
            </a:r>
            <a:r>
              <a:rPr lang="cs-CZ" sz="2000" dirty="0"/>
              <a:t>), </a:t>
            </a:r>
            <a:endParaRPr lang="cs-CZ" sz="2000" dirty="0" smtClean="0"/>
          </a:p>
          <a:p>
            <a:pPr marL="631825" indent="-268288">
              <a:buFont typeface="Wingdings" panose="05000000000000000000" pitchFamily="2" charset="2"/>
              <a:buChar char="Ø"/>
            </a:pPr>
            <a:r>
              <a:rPr lang="cs-CZ" sz="2000" dirty="0"/>
              <a:t>jako výsledek vlivu latinské právní terminologie (hlavně v oblasti církevního práva a veřejného života), např. </a:t>
            </a:r>
            <a:r>
              <a:rPr lang="cs-CZ" sz="2000" i="1" dirty="0"/>
              <a:t>persona, karta, </a:t>
            </a:r>
            <a:r>
              <a:rPr lang="cs-CZ" sz="2000" i="1" dirty="0" err="1"/>
              <a:t>registra</a:t>
            </a:r>
            <a:r>
              <a:rPr lang="cs-CZ" sz="2000" i="1" dirty="0"/>
              <a:t> </a:t>
            </a:r>
            <a:r>
              <a:rPr lang="cs-CZ" sz="2000" dirty="0"/>
              <a:t>[</a:t>
            </a:r>
            <a:r>
              <a:rPr lang="cs-CZ" sz="2000" dirty="0" err="1"/>
              <a:t>rejstra</a:t>
            </a:r>
            <a:r>
              <a:rPr lang="cs-CZ" sz="2000" dirty="0"/>
              <a:t>], z toho </a:t>
            </a:r>
            <a:r>
              <a:rPr lang="cs-CZ" sz="2000" i="1" dirty="0"/>
              <a:t>lejstra</a:t>
            </a:r>
            <a:r>
              <a:rPr lang="cs-CZ" sz="2000" i="1" dirty="0" smtClean="0"/>
              <a:t>,</a:t>
            </a:r>
          </a:p>
          <a:p>
            <a:pPr marL="631825" indent="-268288">
              <a:buFont typeface="Wingdings" panose="05000000000000000000" pitchFamily="2" charset="2"/>
              <a:buChar char="Ø"/>
            </a:pPr>
            <a:r>
              <a:rPr lang="cs-CZ" sz="2000" dirty="0" smtClean="0"/>
              <a:t>jako důsledek </a:t>
            </a:r>
            <a:r>
              <a:rPr lang="cs-CZ" sz="2000" dirty="0"/>
              <a:t>prolínání práva domácího s právem, které přinesli </a:t>
            </a:r>
            <a:r>
              <a:rPr lang="cs-CZ" sz="2000" dirty="0" smtClean="0"/>
              <a:t>němečtí kolonisté, především v oblasti městského práva, jako jsou </a:t>
            </a:r>
            <a:r>
              <a:rPr lang="cs-CZ" sz="2000" i="1" dirty="0" smtClean="0"/>
              <a:t>glejt</a:t>
            </a:r>
            <a:r>
              <a:rPr lang="cs-CZ" sz="2000" i="1" dirty="0"/>
              <a:t>, </a:t>
            </a:r>
            <a:r>
              <a:rPr lang="cs-CZ" sz="2000" i="1" dirty="0" smtClean="0"/>
              <a:t>kšaft</a:t>
            </a:r>
            <a:r>
              <a:rPr lang="cs-CZ" sz="2000" i="1" dirty="0"/>
              <a:t>, rychtář, ortel</a:t>
            </a:r>
            <a:r>
              <a:rPr lang="cs-CZ" sz="2000" dirty="0"/>
              <a:t> </a:t>
            </a:r>
            <a:r>
              <a:rPr lang="cs-CZ" sz="2000" dirty="0" smtClean="0"/>
              <a:t>– ve 14. stol. </a:t>
            </a:r>
            <a:r>
              <a:rPr lang="cs-CZ" sz="2000" dirty="0"/>
              <a:t>ke starému termínu </a:t>
            </a:r>
            <a:r>
              <a:rPr lang="cs-CZ" sz="2000" i="1" dirty="0"/>
              <a:t>hlava </a:t>
            </a:r>
            <a:r>
              <a:rPr lang="cs-CZ" sz="2000" dirty="0" smtClean="0"/>
              <a:t>přibyly </a:t>
            </a:r>
            <a:r>
              <a:rPr lang="cs-CZ" sz="2000" dirty="0"/>
              <a:t>dva další, a to </a:t>
            </a:r>
            <a:r>
              <a:rPr lang="cs-CZ" sz="2000" i="1" dirty="0"/>
              <a:t>mord </a:t>
            </a:r>
            <a:r>
              <a:rPr lang="cs-CZ" sz="2000" dirty="0"/>
              <a:t>a </a:t>
            </a:r>
            <a:r>
              <a:rPr lang="cs-CZ" sz="2000" i="1" dirty="0" smtClean="0"/>
              <a:t>vražda. </a:t>
            </a:r>
          </a:p>
        </p:txBody>
      </p:sp>
    </p:spTree>
    <p:extLst>
      <p:ext uri="{BB962C8B-B14F-4D97-AF65-F5344CB8AC3E}">
        <p14:creationId xmlns:p14="http://schemas.microsoft.com/office/powerpoint/2010/main" val="278016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368086"/>
            <a:ext cx="11190812" cy="499223"/>
          </a:xfrm>
        </p:spPr>
        <p:txBody>
          <a:bodyPr/>
          <a:lstStyle/>
          <a:p>
            <a:r>
              <a:rPr lang="cs-CZ" dirty="0" smtClean="0"/>
              <a:t>Čeština ve sféře administrativní a právní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153" y="1304365"/>
            <a:ext cx="11654406" cy="4652682"/>
          </a:xfrm>
        </p:spPr>
        <p:txBody>
          <a:bodyPr/>
          <a:lstStyle/>
          <a:p>
            <a:r>
              <a:rPr lang="cs-CZ" sz="2000" dirty="0" smtClean="0"/>
              <a:t>nejstarším textem této sféry </a:t>
            </a:r>
            <a:r>
              <a:rPr lang="cs-CZ" sz="2000" i="1" dirty="0" smtClean="0"/>
              <a:t>Kniha </a:t>
            </a:r>
            <a:r>
              <a:rPr lang="cs-CZ" sz="2000" i="1" dirty="0"/>
              <a:t>rožmberská </a:t>
            </a:r>
            <a:r>
              <a:rPr lang="cs-CZ" sz="2000" dirty="0"/>
              <a:t>(</a:t>
            </a:r>
            <a:r>
              <a:rPr lang="cs-CZ" sz="2000" dirty="0" smtClean="0"/>
              <a:t>rukopis  </a:t>
            </a:r>
            <a:r>
              <a:rPr lang="cs-CZ" sz="2000" dirty="0"/>
              <a:t>z počátku 14. stol</a:t>
            </a:r>
            <a:r>
              <a:rPr lang="cs-CZ" sz="2000" dirty="0" smtClean="0"/>
              <a:t>.), představuje </a:t>
            </a:r>
            <a:r>
              <a:rPr lang="cs-CZ" sz="2000" dirty="0"/>
              <a:t>poněkud časově nesourodý soubor </a:t>
            </a:r>
            <a:r>
              <a:rPr lang="cs-CZ" sz="2000" dirty="0" smtClean="0"/>
              <a:t>předpisů pro šlechtický zemský soud; syntakticky místy nesrozumitelná, nicméně právní </a:t>
            </a:r>
            <a:r>
              <a:rPr lang="cs-CZ" sz="2000" dirty="0"/>
              <a:t>terminologie </a:t>
            </a:r>
            <a:r>
              <a:rPr lang="cs-CZ" sz="2000" dirty="0" smtClean="0"/>
              <a:t>ustálená, </a:t>
            </a:r>
          </a:p>
          <a:p>
            <a:endParaRPr lang="cs-CZ" sz="2000" dirty="0" smtClean="0"/>
          </a:p>
          <a:p>
            <a:pPr marL="444500" indent="0">
              <a:lnSpc>
                <a:spcPct val="100000"/>
              </a:lnSpc>
              <a:buNone/>
            </a:pPr>
            <a:r>
              <a:rPr lang="cs-CZ" sz="1800" dirty="0" smtClean="0"/>
              <a:t>Když </a:t>
            </a:r>
            <a:r>
              <a:rPr lang="cs-CZ" sz="1800" dirty="0"/>
              <a:t>komorník </a:t>
            </a:r>
            <a:r>
              <a:rPr lang="cs-CZ" sz="1800" dirty="0" err="1"/>
              <a:t>příde</a:t>
            </a:r>
            <a:r>
              <a:rPr lang="cs-CZ" sz="1800" dirty="0"/>
              <a:t> a </a:t>
            </a:r>
            <a:r>
              <a:rPr lang="cs-CZ" sz="1800" dirty="0" err="1"/>
              <a:t>pohoně</a:t>
            </a:r>
            <a:r>
              <a:rPr lang="cs-CZ" sz="1800" dirty="0"/>
              <a:t> k dvoru, právo mu vyzvati </a:t>
            </a:r>
            <a:r>
              <a:rPr lang="cs-CZ" sz="1800" dirty="0" err="1"/>
              <a:t>panošu</a:t>
            </a:r>
            <a:r>
              <a:rPr lang="cs-CZ" sz="1800" dirty="0"/>
              <a:t> </a:t>
            </a:r>
            <a:r>
              <a:rPr lang="cs-CZ" sz="1800" dirty="0" smtClean="0"/>
              <a:t>nebo samého </a:t>
            </a:r>
            <a:r>
              <a:rPr lang="cs-CZ" sz="1800" dirty="0"/>
              <a:t>pána, i pověděti </a:t>
            </a:r>
            <a:r>
              <a:rPr lang="cs-CZ" sz="1800" dirty="0" smtClean="0"/>
              <a:t>mu, </a:t>
            </a:r>
            <a:r>
              <a:rPr lang="cs-CZ" sz="1800" dirty="0" err="1"/>
              <a:t>ot</a:t>
            </a:r>
            <a:r>
              <a:rPr lang="cs-CZ" sz="1800" dirty="0"/>
              <a:t> koho </a:t>
            </a:r>
            <a:r>
              <a:rPr lang="cs-CZ" sz="1800" dirty="0" err="1"/>
              <a:t>pohonie</a:t>
            </a:r>
            <a:r>
              <a:rPr lang="cs-CZ" sz="1800" dirty="0"/>
              <a:t> a kterému roku i kterému </a:t>
            </a:r>
            <a:r>
              <a:rPr lang="cs-CZ" sz="1800" dirty="0" smtClean="0"/>
              <a:t>úřadu. Zamešká-li </a:t>
            </a:r>
            <a:r>
              <a:rPr lang="cs-CZ" sz="1800" dirty="0" err="1"/>
              <a:t>sě</a:t>
            </a:r>
            <a:r>
              <a:rPr lang="cs-CZ" sz="1800" dirty="0"/>
              <a:t> tet pověděti komorníkovi, jenž slyší od komorníka </a:t>
            </a:r>
            <a:r>
              <a:rPr lang="cs-CZ" sz="1800" dirty="0" err="1"/>
              <a:t>póhon</a:t>
            </a:r>
            <a:r>
              <a:rPr lang="cs-CZ" sz="1800" dirty="0"/>
              <a:t>, </a:t>
            </a:r>
            <a:r>
              <a:rPr lang="cs-CZ" sz="1800" dirty="0" smtClean="0"/>
              <a:t>že nesedí s </a:t>
            </a:r>
            <a:r>
              <a:rPr lang="cs-CZ" sz="1800" dirty="0" err="1"/>
              <a:t>svú</a:t>
            </a:r>
            <a:r>
              <a:rPr lang="cs-CZ" sz="1800" dirty="0"/>
              <a:t> </a:t>
            </a:r>
            <a:r>
              <a:rPr lang="cs-CZ" sz="1800" dirty="0" err="1" smtClean="0"/>
              <a:t>ženú</a:t>
            </a:r>
            <a:r>
              <a:rPr lang="cs-CZ" sz="1800" dirty="0" smtClean="0"/>
              <a:t>, </a:t>
            </a:r>
            <a:r>
              <a:rPr lang="cs-CZ" sz="1800" dirty="0"/>
              <a:t>tu </a:t>
            </a:r>
            <a:r>
              <a:rPr lang="cs-CZ" sz="1800" dirty="0" err="1"/>
              <a:t>odňad</a:t>
            </a:r>
            <a:r>
              <a:rPr lang="cs-CZ" sz="1800" dirty="0"/>
              <a:t> </a:t>
            </a:r>
            <a:r>
              <a:rPr lang="cs-CZ" sz="1800" dirty="0" err="1"/>
              <a:t>sě</a:t>
            </a:r>
            <a:r>
              <a:rPr lang="cs-CZ" sz="1800" dirty="0"/>
              <a:t> pohoní, </a:t>
            </a:r>
            <a:r>
              <a:rPr lang="cs-CZ" sz="1800" dirty="0" smtClean="0"/>
              <a:t>ač </a:t>
            </a:r>
            <a:r>
              <a:rPr lang="cs-CZ" sz="1800" dirty="0"/>
              <a:t>i tu </a:t>
            </a:r>
            <a:r>
              <a:rPr lang="cs-CZ" sz="1800" dirty="0" err="1"/>
              <a:t>panie</a:t>
            </a:r>
            <a:r>
              <a:rPr lang="cs-CZ" sz="1800" dirty="0"/>
              <a:t> </a:t>
            </a:r>
            <a:r>
              <a:rPr lang="cs-CZ" sz="1800" dirty="0" err="1" smtClean="0"/>
              <a:t>nenie</a:t>
            </a:r>
            <a:r>
              <a:rPr lang="cs-CZ" sz="1800" dirty="0" smtClean="0"/>
              <a:t>, </a:t>
            </a:r>
            <a:r>
              <a:rPr lang="cs-CZ" sz="1800" dirty="0"/>
              <a:t>když je to </a:t>
            </a:r>
            <a:r>
              <a:rPr lang="cs-CZ" sz="1800" dirty="0" smtClean="0"/>
              <a:t>jeho </a:t>
            </a:r>
            <a:r>
              <a:rPr lang="cs-CZ" sz="1800" dirty="0" err="1"/>
              <a:t>sbožie</a:t>
            </a:r>
            <a:r>
              <a:rPr lang="cs-CZ" sz="1800" dirty="0"/>
              <a:t>, a </a:t>
            </a:r>
            <a:r>
              <a:rPr lang="cs-CZ" sz="1800" dirty="0" smtClean="0"/>
              <a:t>je </a:t>
            </a:r>
            <a:r>
              <a:rPr lang="cs-CZ" sz="1800" dirty="0" err="1" smtClean="0"/>
              <a:t>póhon</a:t>
            </a:r>
            <a:r>
              <a:rPr lang="cs-CZ" sz="1800" dirty="0" smtClean="0"/>
              <a:t> </a:t>
            </a:r>
            <a:r>
              <a:rPr lang="cs-CZ" sz="1800" dirty="0"/>
              <a:t>prošel</a:t>
            </a:r>
            <a:r>
              <a:rPr lang="cs-CZ" sz="1800" dirty="0" smtClean="0"/>
              <a:t>, že </a:t>
            </a:r>
            <a:r>
              <a:rPr lang="cs-CZ" sz="1800" dirty="0"/>
              <a:t>na </a:t>
            </a:r>
            <a:r>
              <a:rPr lang="cs-CZ" sz="1800" dirty="0" smtClean="0"/>
              <a:t>vysvědčení </a:t>
            </a:r>
            <a:r>
              <a:rPr lang="cs-CZ" sz="1800" dirty="0" err="1" smtClean="0"/>
              <a:t>póhona</a:t>
            </a:r>
            <a:r>
              <a:rPr lang="cs-CZ" sz="1800" dirty="0"/>
              <a:t>, </a:t>
            </a:r>
            <a:r>
              <a:rPr lang="cs-CZ" sz="1800" dirty="0" err="1" smtClean="0"/>
              <a:t>die-li</a:t>
            </a:r>
            <a:r>
              <a:rPr lang="cs-CZ" sz="1800" dirty="0" smtClean="0"/>
              <a:t> </a:t>
            </a:r>
            <a:r>
              <a:rPr lang="cs-CZ" sz="1800" dirty="0"/>
              <a:t>pohnaný: </a:t>
            </a:r>
            <a:r>
              <a:rPr lang="cs-CZ" sz="1800" dirty="0" smtClean="0"/>
              <a:t>,,A </a:t>
            </a:r>
            <a:r>
              <a:rPr lang="cs-CZ" sz="1800" dirty="0"/>
              <a:t>já tu s </a:t>
            </a:r>
            <a:r>
              <a:rPr lang="cs-CZ" sz="1800" dirty="0" err="1" smtClean="0"/>
              <a:t>ženú</a:t>
            </a:r>
            <a:r>
              <a:rPr lang="cs-CZ" sz="1800" dirty="0" smtClean="0"/>
              <a:t> </a:t>
            </a:r>
            <a:r>
              <a:rPr lang="cs-CZ" sz="1800" dirty="0" err="1" smtClean="0"/>
              <a:t>nesez´u</a:t>
            </a:r>
            <a:r>
              <a:rPr lang="cs-CZ" sz="1800" dirty="0" smtClean="0"/>
              <a:t>.“ A komorník: ,,Mně </a:t>
            </a:r>
            <a:r>
              <a:rPr lang="cs-CZ" sz="1800" dirty="0"/>
              <a:t>na </a:t>
            </a:r>
            <a:r>
              <a:rPr lang="cs-CZ" sz="1800" dirty="0" err="1"/>
              <a:t>póhoně</a:t>
            </a:r>
            <a:r>
              <a:rPr lang="cs-CZ" sz="1800" dirty="0"/>
              <a:t> u dvora nic </a:t>
            </a:r>
            <a:r>
              <a:rPr lang="cs-CZ" sz="1800" dirty="0" err="1"/>
              <a:t>nikýmž</a:t>
            </a:r>
            <a:r>
              <a:rPr lang="cs-CZ" sz="1800" dirty="0"/>
              <a:t> </a:t>
            </a:r>
            <a:r>
              <a:rPr lang="cs-CZ" sz="1800" dirty="0" err="1" smtClean="0"/>
              <a:t>neotpieráno</a:t>
            </a:r>
            <a:r>
              <a:rPr lang="cs-CZ" sz="1800" dirty="0"/>
              <a:t>, by </a:t>
            </a:r>
            <a:r>
              <a:rPr lang="cs-CZ" sz="1800" dirty="0" smtClean="0"/>
              <a:t>tu </a:t>
            </a:r>
            <a:r>
              <a:rPr lang="cs-CZ" sz="1800" dirty="0"/>
              <a:t>se </a:t>
            </a:r>
            <a:r>
              <a:rPr lang="cs-CZ" sz="1800" dirty="0" err="1"/>
              <a:t>paňú</a:t>
            </a:r>
            <a:r>
              <a:rPr lang="cs-CZ" sz="1800" dirty="0"/>
              <a:t> </a:t>
            </a:r>
            <a:r>
              <a:rPr lang="cs-CZ" sz="1800" dirty="0" smtClean="0"/>
              <a:t>neseděl.“ Proto s </a:t>
            </a:r>
            <a:r>
              <a:rPr lang="cs-CZ" sz="1800" dirty="0"/>
              <a:t>právem </a:t>
            </a:r>
            <a:r>
              <a:rPr lang="cs-CZ" sz="1800" dirty="0" err="1"/>
              <a:t>póhon</a:t>
            </a:r>
            <a:r>
              <a:rPr lang="cs-CZ" sz="1800" dirty="0"/>
              <a:t> prošel</a:t>
            </a:r>
            <a:r>
              <a:rPr lang="cs-CZ" sz="1800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i="1" dirty="0" smtClean="0"/>
              <a:t>pohoniti</a:t>
            </a:r>
            <a:r>
              <a:rPr lang="cs-CZ" sz="2000" dirty="0" smtClean="0"/>
              <a:t> ‚předvolat k soudu‘, </a:t>
            </a:r>
            <a:r>
              <a:rPr lang="cs-CZ" sz="2000" i="1" dirty="0" smtClean="0"/>
              <a:t>rok </a:t>
            </a:r>
            <a:r>
              <a:rPr lang="cs-CZ" sz="2000" dirty="0" smtClean="0"/>
              <a:t>‚lhůta‘, </a:t>
            </a:r>
            <a:r>
              <a:rPr lang="cs-CZ" sz="2000" i="1" dirty="0" smtClean="0"/>
              <a:t>tet </a:t>
            </a:r>
            <a:r>
              <a:rPr lang="cs-CZ" sz="2000" dirty="0" smtClean="0"/>
              <a:t>‚ten‘, </a:t>
            </a:r>
            <a:r>
              <a:rPr lang="cs-CZ" sz="2000" i="1" dirty="0" smtClean="0"/>
              <a:t>seděti s </a:t>
            </a:r>
            <a:r>
              <a:rPr lang="cs-CZ" sz="2000" dirty="0" smtClean="0"/>
              <a:t>‚sídlit, bydlet s‘, </a:t>
            </a:r>
            <a:r>
              <a:rPr lang="cs-CZ" sz="2000" i="1" dirty="0" err="1" smtClean="0"/>
              <a:t>otňad</a:t>
            </a:r>
            <a:r>
              <a:rPr lang="cs-CZ" sz="2000" i="1" dirty="0" smtClean="0"/>
              <a:t> </a:t>
            </a:r>
            <a:r>
              <a:rPr lang="cs-CZ" sz="2000" dirty="0" smtClean="0"/>
              <a:t>‚odtud, </a:t>
            </a:r>
            <a:r>
              <a:rPr lang="cs-CZ" sz="2000" i="1" dirty="0" smtClean="0"/>
              <a:t>ač </a:t>
            </a:r>
            <a:r>
              <a:rPr lang="cs-CZ" sz="2000" dirty="0" smtClean="0"/>
              <a:t>jestliže‘, </a:t>
            </a:r>
            <a:r>
              <a:rPr lang="cs-CZ" sz="2000" i="1" dirty="0" err="1" smtClean="0"/>
              <a:t>sbožie</a:t>
            </a:r>
            <a:r>
              <a:rPr lang="cs-CZ" sz="2000" i="1" dirty="0" smtClean="0"/>
              <a:t> </a:t>
            </a:r>
            <a:r>
              <a:rPr lang="cs-CZ" sz="2000" dirty="0" smtClean="0"/>
              <a:t>‚jmění, majetek‘, </a:t>
            </a:r>
            <a:r>
              <a:rPr lang="cs-CZ" sz="2000" i="1" dirty="0" err="1" smtClean="0"/>
              <a:t>vysvědčenie</a:t>
            </a:r>
            <a:r>
              <a:rPr lang="cs-CZ" sz="2000" i="1" dirty="0" smtClean="0"/>
              <a:t> </a:t>
            </a:r>
            <a:r>
              <a:rPr lang="cs-CZ" sz="2000" dirty="0" smtClean="0"/>
              <a:t>‚ohlášení, dosvědčení‘, </a:t>
            </a:r>
            <a:r>
              <a:rPr lang="cs-CZ" sz="2000" i="1" dirty="0" err="1" smtClean="0"/>
              <a:t>póhon</a:t>
            </a:r>
            <a:r>
              <a:rPr lang="cs-CZ" sz="2000" i="1" dirty="0" smtClean="0"/>
              <a:t> prošel </a:t>
            </a:r>
            <a:r>
              <a:rPr lang="cs-CZ" sz="2000" dirty="0" smtClean="0"/>
              <a:t>‚</a:t>
            </a:r>
            <a:r>
              <a:rPr lang="cs-CZ" sz="2000" dirty="0" err="1" smtClean="0"/>
              <a:t>půhon</a:t>
            </a:r>
            <a:r>
              <a:rPr lang="cs-CZ" sz="2000" dirty="0" smtClean="0"/>
              <a:t> (předvolání) byl zneplatněn‘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8940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247063"/>
            <a:ext cx="11190812" cy="499223"/>
          </a:xfrm>
        </p:spPr>
        <p:txBody>
          <a:bodyPr/>
          <a:lstStyle/>
          <a:p>
            <a:r>
              <a:rPr lang="cs-CZ" dirty="0" smtClean="0"/>
              <a:t>Čeština ve sféře administrativní a právní III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153" y="1035424"/>
            <a:ext cx="11712388" cy="4693024"/>
          </a:xfrm>
        </p:spPr>
        <p:txBody>
          <a:bodyPr/>
          <a:lstStyle/>
          <a:p>
            <a:r>
              <a:rPr lang="cs-CZ" sz="2000" dirty="0" smtClean="0"/>
              <a:t>posun v této oblasti ukazují </a:t>
            </a:r>
            <a:r>
              <a:rPr lang="cs-CZ" sz="2000" i="1" dirty="0" smtClean="0"/>
              <a:t>Práva zemská česká </a:t>
            </a:r>
            <a:r>
              <a:rPr lang="cs-CZ" sz="2000" dirty="0"/>
              <a:t>Ondřeje z Dubé nebo </a:t>
            </a:r>
            <a:r>
              <a:rPr lang="cs-CZ" sz="2000" i="1" dirty="0" smtClean="0"/>
              <a:t>Řád </a:t>
            </a:r>
            <a:r>
              <a:rPr lang="cs-CZ" sz="2000" i="1" dirty="0"/>
              <a:t>práva </a:t>
            </a:r>
            <a:r>
              <a:rPr lang="cs-CZ" sz="2000" i="1" dirty="0" smtClean="0"/>
              <a:t>zemského</a:t>
            </a:r>
            <a:r>
              <a:rPr lang="cs-CZ" sz="2000" dirty="0" smtClean="0"/>
              <a:t>, </a:t>
            </a:r>
          </a:p>
          <a:p>
            <a:r>
              <a:rPr lang="cs-CZ" sz="2000" dirty="0" smtClean="0"/>
              <a:t>důkaz vývoje spisovné češtiny v oblasti syntaktické stavby – od </a:t>
            </a:r>
            <a:r>
              <a:rPr lang="cs-CZ" sz="2000" dirty="0"/>
              <a:t>jednoduché syntaktické skladby </a:t>
            </a:r>
            <a:r>
              <a:rPr lang="cs-CZ" sz="2000" i="1" dirty="0" smtClean="0"/>
              <a:t>Knihy rožmberské </a:t>
            </a:r>
            <a:r>
              <a:rPr lang="cs-CZ" sz="2000" dirty="0" smtClean="0"/>
              <a:t>(často ztroskotávající ve vyjádření myšlenky)</a:t>
            </a:r>
            <a:r>
              <a:rPr lang="cs-CZ" sz="2000" i="1" dirty="0" smtClean="0"/>
              <a:t> </a:t>
            </a:r>
            <a:r>
              <a:rPr lang="cs-CZ" sz="2000" dirty="0" smtClean="0"/>
              <a:t>až </a:t>
            </a:r>
            <a:r>
              <a:rPr lang="cs-CZ" sz="2000" dirty="0"/>
              <a:t>k rozvinuté větné </a:t>
            </a:r>
            <a:r>
              <a:rPr lang="cs-CZ" sz="2000" dirty="0" smtClean="0"/>
              <a:t>stavbě</a:t>
            </a:r>
          </a:p>
          <a:p>
            <a:pPr marL="72000" indent="0">
              <a:buNone/>
            </a:pPr>
            <a:endParaRPr lang="cs-CZ" sz="2000" dirty="0" smtClean="0"/>
          </a:p>
          <a:p>
            <a:pPr marL="538163" indent="0">
              <a:lnSpc>
                <a:spcPct val="100000"/>
              </a:lnSpc>
              <a:buNone/>
            </a:pPr>
            <a:r>
              <a:rPr lang="cs-CZ" sz="1800" dirty="0" smtClean="0"/>
              <a:t>Když </a:t>
            </a:r>
            <a:r>
              <a:rPr lang="cs-CZ" sz="1800" dirty="0"/>
              <a:t>by </a:t>
            </a:r>
            <a:r>
              <a:rPr lang="cs-CZ" sz="1800" dirty="0" err="1"/>
              <a:t>kto</a:t>
            </a:r>
            <a:r>
              <a:rPr lang="cs-CZ" sz="1800" dirty="0"/>
              <a:t> chtěl z hlavy bratra svého neb jiného </a:t>
            </a:r>
            <a:r>
              <a:rPr lang="cs-CZ" sz="1800" dirty="0" err="1"/>
              <a:t>přietele</a:t>
            </a:r>
            <a:r>
              <a:rPr lang="cs-CZ" sz="1800" dirty="0"/>
              <a:t> koho </a:t>
            </a:r>
            <a:r>
              <a:rPr lang="cs-CZ" sz="1800" dirty="0" smtClean="0"/>
              <a:t>pohnati k </a:t>
            </a:r>
            <a:r>
              <a:rPr lang="cs-CZ" sz="1800" dirty="0"/>
              <a:t>zemskému </a:t>
            </a:r>
            <a:r>
              <a:rPr lang="cs-CZ" sz="1800" dirty="0" err="1"/>
              <a:t>súdu</a:t>
            </a:r>
            <a:r>
              <a:rPr lang="cs-CZ" sz="1800" dirty="0"/>
              <a:t>, tento řád má zachovati. </a:t>
            </a:r>
            <a:r>
              <a:rPr lang="cs-CZ" sz="1800" dirty="0" err="1"/>
              <a:t>Najprvé</a:t>
            </a:r>
            <a:r>
              <a:rPr lang="cs-CZ" sz="1800" dirty="0"/>
              <a:t> když </a:t>
            </a:r>
            <a:r>
              <a:rPr lang="cs-CZ" sz="1800" dirty="0" smtClean="0"/>
              <a:t>jest </a:t>
            </a:r>
            <a:r>
              <a:rPr lang="cs-CZ" sz="1800" dirty="0"/>
              <a:t>ten </a:t>
            </a:r>
            <a:r>
              <a:rPr lang="cs-CZ" sz="1800" dirty="0" smtClean="0"/>
              <a:t>jeho </a:t>
            </a:r>
            <a:r>
              <a:rPr lang="cs-CZ" sz="1800" dirty="0" err="1"/>
              <a:t>přietel</a:t>
            </a:r>
            <a:r>
              <a:rPr lang="cs-CZ" sz="1800" dirty="0"/>
              <a:t> </a:t>
            </a:r>
            <a:r>
              <a:rPr lang="cs-CZ" sz="1800" dirty="0" smtClean="0"/>
              <a:t>zabit‚ má </a:t>
            </a:r>
            <a:r>
              <a:rPr lang="cs-CZ" sz="1800" dirty="0"/>
              <a:t>ten den </a:t>
            </a:r>
            <a:r>
              <a:rPr lang="cs-CZ" sz="1800" dirty="0" err="1"/>
              <a:t>pomnieti</a:t>
            </a:r>
            <a:r>
              <a:rPr lang="cs-CZ" sz="1800" dirty="0"/>
              <a:t> a </a:t>
            </a:r>
            <a:r>
              <a:rPr lang="cs-CZ" sz="1800" dirty="0" err="1"/>
              <a:t>přijda</a:t>
            </a:r>
            <a:r>
              <a:rPr lang="cs-CZ" sz="1800" dirty="0"/>
              <a:t> </a:t>
            </a:r>
            <a:r>
              <a:rPr lang="cs-CZ" sz="1800" dirty="0" err="1"/>
              <a:t>přěd</a:t>
            </a:r>
            <a:r>
              <a:rPr lang="cs-CZ" sz="1800" dirty="0"/>
              <a:t> </a:t>
            </a:r>
            <a:r>
              <a:rPr lang="cs-CZ" sz="1800" dirty="0" err="1" smtClean="0"/>
              <a:t>úřědníky</a:t>
            </a:r>
            <a:r>
              <a:rPr lang="cs-CZ" sz="1800" dirty="0" smtClean="0"/>
              <a:t> pražské, </a:t>
            </a:r>
            <a:r>
              <a:rPr lang="cs-CZ" sz="1800" dirty="0" err="1" smtClean="0"/>
              <a:t>točíšto</a:t>
            </a:r>
            <a:r>
              <a:rPr lang="cs-CZ" sz="1800" dirty="0" smtClean="0"/>
              <a:t> </a:t>
            </a:r>
            <a:r>
              <a:rPr lang="cs-CZ" sz="1800" dirty="0" err="1" smtClean="0"/>
              <a:t>přěd</a:t>
            </a:r>
            <a:r>
              <a:rPr lang="cs-CZ" sz="1800" dirty="0" smtClean="0"/>
              <a:t> </a:t>
            </a:r>
            <a:r>
              <a:rPr lang="cs-CZ" sz="1800" dirty="0" err="1" smtClean="0"/>
              <a:t>najvyššieho</a:t>
            </a:r>
            <a:r>
              <a:rPr lang="cs-CZ" sz="1800" dirty="0" smtClean="0"/>
              <a:t> komorníka a </a:t>
            </a:r>
            <a:r>
              <a:rPr lang="cs-CZ" sz="1800" dirty="0" err="1"/>
              <a:t>přěd</a:t>
            </a:r>
            <a:r>
              <a:rPr lang="cs-CZ" sz="1800" dirty="0"/>
              <a:t> jiné </a:t>
            </a:r>
            <a:r>
              <a:rPr lang="cs-CZ" sz="1800" dirty="0" err="1" smtClean="0"/>
              <a:t>úřědníky</a:t>
            </a:r>
            <a:r>
              <a:rPr lang="cs-CZ" sz="1800" dirty="0" smtClean="0"/>
              <a:t>,  </a:t>
            </a:r>
            <a:r>
              <a:rPr lang="cs-CZ" sz="1800" dirty="0"/>
              <a:t>kterýchž </a:t>
            </a:r>
            <a:r>
              <a:rPr lang="cs-CZ" sz="1800" dirty="0" err="1"/>
              <a:t>móž</a:t>
            </a:r>
            <a:r>
              <a:rPr lang="cs-CZ" sz="1800" dirty="0"/>
              <a:t> </a:t>
            </a:r>
            <a:r>
              <a:rPr lang="cs-CZ" sz="1800" dirty="0" smtClean="0"/>
              <a:t>dojíti, </a:t>
            </a:r>
            <a:r>
              <a:rPr lang="cs-CZ" sz="1800" dirty="0"/>
              <a:t>ve </a:t>
            </a:r>
            <a:r>
              <a:rPr lang="cs-CZ" sz="1800" dirty="0" err="1"/>
              <a:t>dvú</a:t>
            </a:r>
            <a:r>
              <a:rPr lang="cs-CZ" sz="1800" dirty="0"/>
              <a:t> </a:t>
            </a:r>
            <a:r>
              <a:rPr lang="cs-CZ" sz="1800" dirty="0" smtClean="0"/>
              <a:t>nedělí </a:t>
            </a:r>
            <a:r>
              <a:rPr lang="cs-CZ" sz="1800" dirty="0" err="1"/>
              <a:t>ot</a:t>
            </a:r>
            <a:r>
              <a:rPr lang="cs-CZ" sz="1800" dirty="0"/>
              <a:t> </a:t>
            </a:r>
            <a:r>
              <a:rPr lang="cs-CZ" sz="1800" dirty="0" err="1"/>
              <a:t>zabitie</a:t>
            </a:r>
            <a:r>
              <a:rPr lang="cs-CZ" sz="1800" dirty="0"/>
              <a:t> </a:t>
            </a:r>
            <a:r>
              <a:rPr lang="cs-CZ" sz="1800" dirty="0" smtClean="0"/>
              <a:t>toho </a:t>
            </a:r>
            <a:r>
              <a:rPr lang="cs-CZ" sz="1800" dirty="0" err="1" smtClean="0"/>
              <a:t>přietele</a:t>
            </a:r>
            <a:r>
              <a:rPr lang="cs-CZ" sz="1800" dirty="0" smtClean="0"/>
              <a:t> </a:t>
            </a:r>
            <a:r>
              <a:rPr lang="cs-CZ" sz="1800" dirty="0"/>
              <a:t>i má jim opověděti a purkrabí </a:t>
            </a:r>
            <a:r>
              <a:rPr lang="cs-CZ" sz="1800" dirty="0" smtClean="0"/>
              <a:t>pražskému </a:t>
            </a:r>
            <a:r>
              <a:rPr lang="cs-CZ" sz="1800" dirty="0"/>
              <a:t>a řka takto: ,,Páni, račte </a:t>
            </a:r>
            <a:r>
              <a:rPr lang="cs-CZ" sz="1800" dirty="0" err="1" smtClean="0"/>
              <a:t>slyšěti</a:t>
            </a:r>
            <a:r>
              <a:rPr lang="cs-CZ" sz="1800" dirty="0" smtClean="0"/>
              <a:t>, </a:t>
            </a:r>
            <a:r>
              <a:rPr lang="cs-CZ" sz="1800" dirty="0" err="1" smtClean="0"/>
              <a:t>opoviedám</a:t>
            </a:r>
            <a:r>
              <a:rPr lang="cs-CZ" sz="1800" dirty="0" smtClean="0"/>
              <a:t> </a:t>
            </a:r>
            <a:r>
              <a:rPr lang="cs-CZ" sz="1800" dirty="0"/>
              <a:t>vaší milosti, že tento </a:t>
            </a:r>
            <a:r>
              <a:rPr lang="cs-CZ" sz="1800" dirty="0" err="1"/>
              <a:t>přietel</a:t>
            </a:r>
            <a:r>
              <a:rPr lang="cs-CZ" sz="1800" dirty="0"/>
              <a:t> </a:t>
            </a:r>
            <a:r>
              <a:rPr lang="cs-CZ" sz="1800" dirty="0" err="1" smtClean="0"/>
              <a:t>mój</a:t>
            </a:r>
            <a:r>
              <a:rPr lang="cs-CZ" sz="1800" dirty="0" smtClean="0"/>
              <a:t> </a:t>
            </a:r>
            <a:r>
              <a:rPr lang="cs-CZ" sz="1800" dirty="0"/>
              <a:t>(pojmenuje </a:t>
            </a:r>
            <a:r>
              <a:rPr lang="cs-CZ" sz="1800" dirty="0" smtClean="0"/>
              <a:t>jej </a:t>
            </a:r>
            <a:r>
              <a:rPr lang="cs-CZ" sz="1800" dirty="0"/>
              <a:t>a </a:t>
            </a:r>
            <a:r>
              <a:rPr lang="cs-CZ" sz="1800" dirty="0" err="1"/>
              <a:t>otkud</a:t>
            </a:r>
            <a:r>
              <a:rPr lang="cs-CZ" sz="1800" dirty="0"/>
              <a:t> jest byl) </a:t>
            </a:r>
            <a:r>
              <a:rPr lang="cs-CZ" sz="1800" dirty="0" smtClean="0"/>
              <a:t>jest zabit na </a:t>
            </a:r>
            <a:r>
              <a:rPr lang="cs-CZ" sz="1800" dirty="0"/>
              <a:t>pokojné </a:t>
            </a:r>
            <a:r>
              <a:rPr lang="cs-CZ" sz="1800" dirty="0" err="1"/>
              <a:t>cěstě</a:t>
            </a:r>
            <a:r>
              <a:rPr lang="cs-CZ" sz="1800" dirty="0"/>
              <a:t> (</a:t>
            </a:r>
            <a:r>
              <a:rPr lang="cs-CZ" sz="1800" dirty="0" smtClean="0"/>
              <a:t>pojmenuje toho, kterýž </a:t>
            </a:r>
            <a:r>
              <a:rPr lang="cs-CZ" sz="1800" dirty="0"/>
              <a:t>jest </a:t>
            </a:r>
            <a:r>
              <a:rPr lang="cs-CZ" sz="1800" dirty="0" smtClean="0"/>
              <a:t>jej zabil a </a:t>
            </a:r>
            <a:r>
              <a:rPr lang="cs-CZ" sz="1800" dirty="0" err="1"/>
              <a:t>odkudž</a:t>
            </a:r>
            <a:r>
              <a:rPr lang="cs-CZ" sz="1800" dirty="0"/>
              <a:t> jest). </a:t>
            </a:r>
            <a:r>
              <a:rPr lang="cs-CZ" sz="1800" dirty="0" smtClean="0"/>
              <a:t>Od toho </a:t>
            </a:r>
            <a:r>
              <a:rPr lang="cs-CZ" sz="1800" dirty="0" err="1" smtClean="0"/>
              <a:t>opoviedám</a:t>
            </a:r>
            <a:r>
              <a:rPr lang="cs-CZ" sz="1800" dirty="0" smtClean="0"/>
              <a:t> </a:t>
            </a:r>
            <a:r>
              <a:rPr lang="cs-CZ" sz="1800" dirty="0"/>
              <a:t>vám hlavu jeho a </a:t>
            </a:r>
            <a:r>
              <a:rPr lang="cs-CZ" sz="1800" dirty="0" err="1" smtClean="0"/>
              <a:t>proši</a:t>
            </a:r>
            <a:r>
              <a:rPr lang="cs-CZ" sz="1800" dirty="0" smtClean="0"/>
              <a:t>, </a:t>
            </a:r>
            <a:r>
              <a:rPr lang="cs-CZ" sz="1800" dirty="0" err="1" smtClean="0"/>
              <a:t>dajte</a:t>
            </a:r>
            <a:r>
              <a:rPr lang="cs-CZ" sz="1800" dirty="0" smtClean="0"/>
              <a:t> </a:t>
            </a:r>
            <a:r>
              <a:rPr lang="cs-CZ" sz="1800" dirty="0"/>
              <a:t>mi komorníka, ať by tu hlavu opatřil</a:t>
            </a:r>
            <a:r>
              <a:rPr lang="cs-CZ" sz="1800" dirty="0" smtClean="0"/>
              <a:t>.“ </a:t>
            </a:r>
            <a:r>
              <a:rPr lang="cs-CZ" sz="1800" i="1" dirty="0" smtClean="0"/>
              <a:t>Řád </a:t>
            </a:r>
            <a:r>
              <a:rPr lang="cs-CZ" sz="1800" i="1" dirty="0"/>
              <a:t>práva zemského</a:t>
            </a:r>
            <a:endParaRPr lang="cs-CZ" sz="1800" dirty="0"/>
          </a:p>
          <a:p>
            <a:pPr marL="72000" indent="0">
              <a:buNone/>
            </a:pPr>
            <a:endParaRPr lang="cs-CZ" sz="2000" dirty="0" smtClean="0"/>
          </a:p>
          <a:p>
            <a:pPr marL="72000" indent="0">
              <a:buNone/>
            </a:pPr>
            <a:r>
              <a:rPr lang="cs-CZ" sz="2000" i="1" dirty="0" err="1" smtClean="0"/>
              <a:t>točíšto</a:t>
            </a:r>
            <a:r>
              <a:rPr lang="cs-CZ" sz="2000" i="1" dirty="0" smtClean="0"/>
              <a:t> </a:t>
            </a:r>
            <a:r>
              <a:rPr lang="cs-CZ" sz="2000" dirty="0" smtClean="0"/>
              <a:t>‚totiž‘, </a:t>
            </a:r>
            <a:r>
              <a:rPr lang="cs-CZ" sz="2000" i="1" dirty="0" err="1" smtClean="0"/>
              <a:t>móž</a:t>
            </a:r>
            <a:r>
              <a:rPr lang="cs-CZ" sz="2000" i="1" dirty="0" smtClean="0"/>
              <a:t> dojíti </a:t>
            </a:r>
            <a:r>
              <a:rPr lang="cs-CZ" sz="2000" dirty="0" smtClean="0"/>
              <a:t>‚kterých může dosáhnout‘, </a:t>
            </a:r>
            <a:r>
              <a:rPr lang="cs-CZ" sz="2000" i="1" dirty="0" smtClean="0"/>
              <a:t>opověděti </a:t>
            </a:r>
            <a:r>
              <a:rPr lang="cs-CZ" sz="2000" dirty="0" smtClean="0"/>
              <a:t>‚oznámit‘, </a:t>
            </a:r>
            <a:r>
              <a:rPr lang="cs-CZ" sz="2000" i="1" dirty="0"/>
              <a:t>na pokojné </a:t>
            </a:r>
            <a:r>
              <a:rPr lang="cs-CZ" sz="2000" i="1" dirty="0" err="1"/>
              <a:t>cěstě</a:t>
            </a:r>
            <a:r>
              <a:rPr lang="cs-CZ" sz="2000" i="1" dirty="0"/>
              <a:t> </a:t>
            </a:r>
            <a:r>
              <a:rPr lang="cs-CZ" sz="2000" dirty="0" smtClean="0"/>
              <a:t>‚nikoli ve válce nebo souboji‘, </a:t>
            </a:r>
            <a:r>
              <a:rPr lang="cs-CZ" sz="2000" i="1" dirty="0" smtClean="0"/>
              <a:t>hlava </a:t>
            </a:r>
            <a:r>
              <a:rPr lang="cs-CZ" sz="2000" dirty="0" smtClean="0"/>
              <a:t>‚vražda‘</a:t>
            </a:r>
          </a:p>
        </p:txBody>
      </p:sp>
    </p:spTree>
    <p:extLst>
      <p:ext uri="{BB962C8B-B14F-4D97-AF65-F5344CB8AC3E}">
        <p14:creationId xmlns:p14="http://schemas.microsoft.com/office/powerpoint/2010/main" val="316170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798390"/>
            <a:ext cx="11190812" cy="499223"/>
          </a:xfrm>
        </p:spPr>
        <p:txBody>
          <a:bodyPr/>
          <a:lstStyle/>
          <a:p>
            <a:r>
              <a:rPr lang="cs-CZ" dirty="0" smtClean="0"/>
              <a:t>Čeština ve sféře administrativní a právní IV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153" y="1922928"/>
            <a:ext cx="11712388" cy="3805519"/>
          </a:xfrm>
        </p:spPr>
        <p:txBody>
          <a:bodyPr/>
          <a:lstStyle/>
          <a:p>
            <a:r>
              <a:rPr lang="cs-CZ" sz="2000" dirty="0" smtClean="0"/>
              <a:t>nejstarší česká </a:t>
            </a:r>
            <a:r>
              <a:rPr lang="cs-CZ" sz="2000" dirty="0"/>
              <a:t>listina novoměstského měšťana Petra </a:t>
            </a:r>
            <a:r>
              <a:rPr lang="cs-CZ" sz="2000" dirty="0" err="1"/>
              <a:t>Neumburgera</a:t>
            </a:r>
            <a:r>
              <a:rPr lang="cs-CZ" sz="2000" dirty="0"/>
              <a:t> </a:t>
            </a:r>
            <a:r>
              <a:rPr lang="cs-CZ" sz="2000" dirty="0" smtClean="0"/>
              <a:t>z</a:t>
            </a:r>
            <a:r>
              <a:rPr lang="cs-CZ" sz="2000" dirty="0"/>
              <a:t> r. 1371, </a:t>
            </a:r>
            <a:r>
              <a:rPr lang="cs-CZ" sz="2000" dirty="0" smtClean="0"/>
              <a:t>více </a:t>
            </a:r>
            <a:r>
              <a:rPr lang="cs-CZ" sz="2000" dirty="0"/>
              <a:t>se čeština šíří až v listinách od 90. let 14. stol. </a:t>
            </a:r>
          </a:p>
          <a:p>
            <a:endParaRPr lang="cs-CZ" sz="2000" i="1" dirty="0" smtClean="0"/>
          </a:p>
          <a:p>
            <a:r>
              <a:rPr lang="cs-CZ" sz="2000" dirty="0" smtClean="0"/>
              <a:t>do městských knih proniká čeština koncem 14. stol.</a:t>
            </a:r>
            <a:r>
              <a:rPr lang="cs-CZ" sz="2000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127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435321"/>
            <a:ext cx="11190812" cy="499223"/>
          </a:xfrm>
        </p:spPr>
        <p:txBody>
          <a:bodyPr/>
          <a:lstStyle/>
          <a:p>
            <a:r>
              <a:rPr lang="cs-CZ" dirty="0" smtClean="0"/>
              <a:t>Dialektismy ve </a:t>
            </a:r>
            <a:r>
              <a:rPr lang="cs-CZ" dirty="0"/>
              <a:t>stč. textech jen ojediněle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153" y="1317812"/>
            <a:ext cx="11712388" cy="4410635"/>
          </a:xfrm>
        </p:spPr>
        <p:txBody>
          <a:bodyPr/>
          <a:lstStyle/>
          <a:p>
            <a:r>
              <a:rPr lang="cs-CZ" sz="2000" dirty="0" smtClean="0"/>
              <a:t>jak bylo zmíněno, moravismy se vyskytují v </a:t>
            </a:r>
            <a:r>
              <a:rPr lang="cs-CZ" sz="2000" i="1" dirty="0" smtClean="0"/>
              <a:t>Legendě o </a:t>
            </a:r>
            <a:r>
              <a:rPr lang="cs-CZ" sz="2000" i="1" dirty="0"/>
              <a:t>sv. Kateřiny</a:t>
            </a:r>
            <a:r>
              <a:rPr lang="cs-CZ" sz="2000" dirty="0"/>
              <a:t>, </a:t>
            </a:r>
            <a:endParaRPr lang="cs-CZ" sz="2000" dirty="0" smtClean="0"/>
          </a:p>
          <a:p>
            <a:pPr marL="538163" indent="-269875">
              <a:buFont typeface="Wingdings" panose="05000000000000000000" pitchFamily="2" charset="2"/>
              <a:buChar char="Ø"/>
            </a:pPr>
            <a:r>
              <a:rPr lang="cs-CZ" sz="2000" dirty="0" smtClean="0"/>
              <a:t>podoby </a:t>
            </a:r>
            <a:r>
              <a:rPr lang="cs-CZ" sz="2000" i="1" dirty="0" err="1"/>
              <a:t>hladse</a:t>
            </a:r>
            <a:r>
              <a:rPr lang="cs-CZ" sz="2000" i="1" dirty="0"/>
              <a:t>, </a:t>
            </a:r>
            <a:r>
              <a:rPr lang="cs-CZ" sz="2000" i="1" dirty="0" err="1"/>
              <a:t>sladse</a:t>
            </a:r>
            <a:r>
              <a:rPr lang="cs-CZ" sz="2000" i="1" dirty="0"/>
              <a:t>, </a:t>
            </a:r>
            <a:r>
              <a:rPr lang="cs-CZ" sz="2000" i="1" dirty="0" err="1"/>
              <a:t>matsě</a:t>
            </a:r>
            <a:r>
              <a:rPr lang="cs-CZ" sz="2000" i="1" dirty="0"/>
              <a:t> </a:t>
            </a:r>
            <a:r>
              <a:rPr lang="cs-CZ" sz="2000" dirty="0"/>
              <a:t>místo </a:t>
            </a:r>
            <a:r>
              <a:rPr lang="cs-CZ" sz="2000" i="1" dirty="0"/>
              <a:t>hladce, sladce, matce </a:t>
            </a:r>
            <a:r>
              <a:rPr lang="cs-CZ" sz="2000" dirty="0"/>
              <a:t>apod. (na </a:t>
            </a:r>
            <a:r>
              <a:rPr lang="cs-CZ" sz="2000" dirty="0" err="1"/>
              <a:t>Zábřežsku</a:t>
            </a:r>
            <a:r>
              <a:rPr lang="cs-CZ" sz="2000" dirty="0"/>
              <a:t> a Litovelsku dochází k obdobné změně, ale jen po retnicích – </a:t>
            </a:r>
            <a:r>
              <a:rPr lang="cs-CZ" sz="2000" i="1" dirty="0"/>
              <a:t>v </a:t>
            </a:r>
            <a:r>
              <a:rPr lang="cs-CZ" sz="2000" i="1" dirty="0" err="1"/>
              <a:t>chalópse</a:t>
            </a:r>
            <a:r>
              <a:rPr lang="cs-CZ" sz="2000" dirty="0" smtClean="0"/>
              <a:t>), </a:t>
            </a:r>
          </a:p>
          <a:p>
            <a:pPr marL="538163" indent="-269875">
              <a:buFont typeface="Wingdings" panose="05000000000000000000" pitchFamily="2" charset="2"/>
              <a:buChar char="Ø"/>
            </a:pPr>
            <a:r>
              <a:rPr lang="cs-CZ" sz="2000" dirty="0" smtClean="0"/>
              <a:t>tvary instrumentálu </a:t>
            </a:r>
            <a:r>
              <a:rPr lang="cs-CZ" sz="2000" i="1" dirty="0" err="1" smtClean="0"/>
              <a:t>radoščemi</a:t>
            </a:r>
            <a:r>
              <a:rPr lang="cs-CZ" sz="2000" i="1" dirty="0"/>
              <a:t>, </a:t>
            </a:r>
            <a:r>
              <a:rPr lang="cs-CZ" sz="2000" i="1" dirty="0" err="1"/>
              <a:t>miloščemi</a:t>
            </a:r>
            <a:r>
              <a:rPr lang="cs-CZ" sz="2000" dirty="0"/>
              <a:t> se vyskytují rovněž na </a:t>
            </a:r>
            <a:r>
              <a:rPr lang="cs-CZ" sz="2000" dirty="0" err="1"/>
              <a:t>Zábřežsku</a:t>
            </a:r>
            <a:r>
              <a:rPr lang="cs-CZ" sz="2000" dirty="0"/>
              <a:t> a </a:t>
            </a:r>
            <a:r>
              <a:rPr lang="cs-CZ" sz="2000" dirty="0" smtClean="0"/>
              <a:t>Litovelsku, </a:t>
            </a:r>
          </a:p>
          <a:p>
            <a:pPr marL="538163" indent="-269875">
              <a:buFont typeface="Wingdings" panose="05000000000000000000" pitchFamily="2" charset="2"/>
              <a:buChar char="Ø"/>
            </a:pPr>
            <a:r>
              <a:rPr lang="cs-CZ" sz="2000" dirty="0" smtClean="0"/>
              <a:t>skloňování tvrdých substantiv zakončených na </a:t>
            </a:r>
            <a:r>
              <a:rPr lang="cs-CZ" sz="2000" i="1" dirty="0" smtClean="0"/>
              <a:t>-s, -z, -l</a:t>
            </a:r>
            <a:r>
              <a:rPr lang="cs-CZ" sz="2000" dirty="0" smtClean="0"/>
              <a:t> podle měkké deklinace </a:t>
            </a:r>
            <a:r>
              <a:rPr lang="cs-CZ" sz="2000" i="1" dirty="0" smtClean="0"/>
              <a:t>v</a:t>
            </a:r>
            <a:r>
              <a:rPr lang="cs-CZ" sz="2000" i="1" dirty="0"/>
              <a:t> </a:t>
            </a:r>
            <a:r>
              <a:rPr lang="cs-CZ" sz="2000" i="1" dirty="0" err="1"/>
              <a:t>časi</a:t>
            </a:r>
            <a:r>
              <a:rPr lang="cs-CZ" sz="2000" i="1" dirty="0"/>
              <a:t>, </a:t>
            </a:r>
            <a:r>
              <a:rPr lang="cs-CZ" sz="2000" i="1" dirty="0" smtClean="0"/>
              <a:t>v</a:t>
            </a:r>
            <a:r>
              <a:rPr lang="cs-CZ" sz="2000" i="1" dirty="0"/>
              <a:t> </a:t>
            </a:r>
            <a:r>
              <a:rPr lang="cs-CZ" sz="2000" i="1" dirty="0" err="1" smtClean="0"/>
              <a:t>krási</a:t>
            </a:r>
            <a:r>
              <a:rPr lang="cs-CZ" sz="2000" dirty="0" smtClean="0"/>
              <a:t>, </a:t>
            </a:r>
          </a:p>
          <a:p>
            <a:pPr marL="538163" indent="-269875">
              <a:buFont typeface="Wingdings" panose="05000000000000000000" pitchFamily="2" charset="2"/>
              <a:buChar char="Ø"/>
            </a:pPr>
            <a:r>
              <a:rPr lang="cs-CZ" sz="2000" dirty="0" smtClean="0"/>
              <a:t>lexikální moravismy: </a:t>
            </a:r>
            <a:r>
              <a:rPr lang="cs-CZ" sz="2000" i="1" dirty="0" err="1"/>
              <a:t>číla</a:t>
            </a:r>
            <a:r>
              <a:rPr lang="cs-CZ" sz="2000" i="1" dirty="0"/>
              <a:t> </a:t>
            </a:r>
            <a:r>
              <a:rPr lang="cs-CZ" sz="2000" dirty="0" smtClean="0"/>
              <a:t>‚čas‘ (srov</a:t>
            </a:r>
            <a:r>
              <a:rPr lang="cs-CZ" sz="2000" dirty="0"/>
              <a:t>. </a:t>
            </a:r>
            <a:r>
              <a:rPr lang="cs-CZ" sz="2000" dirty="0" smtClean="0"/>
              <a:t>moravské </a:t>
            </a:r>
            <a:r>
              <a:rPr lang="cs-CZ" sz="2000" i="1" dirty="0"/>
              <a:t>včil </a:t>
            </a:r>
            <a:r>
              <a:rPr lang="cs-CZ" sz="2000" dirty="0"/>
              <a:t>atd</a:t>
            </a:r>
            <a:r>
              <a:rPr lang="cs-CZ" sz="2000" dirty="0" smtClean="0"/>
              <a:t>.), </a:t>
            </a:r>
            <a:r>
              <a:rPr lang="cs-CZ" sz="2000" i="1" dirty="0" err="1" smtClean="0"/>
              <a:t>skóla</a:t>
            </a:r>
            <a:r>
              <a:rPr lang="cs-CZ" sz="2000" i="1" dirty="0" smtClean="0"/>
              <a:t> </a:t>
            </a:r>
            <a:r>
              <a:rPr lang="cs-CZ" sz="2000" dirty="0" smtClean="0"/>
              <a:t>‚skulina‘, </a:t>
            </a:r>
            <a:r>
              <a:rPr lang="cs-CZ" sz="2000" i="1" dirty="0" err="1" smtClean="0"/>
              <a:t>loza</a:t>
            </a:r>
            <a:r>
              <a:rPr lang="cs-CZ" sz="2000" i="1" dirty="0" smtClean="0"/>
              <a:t> </a:t>
            </a:r>
            <a:r>
              <a:rPr lang="cs-CZ" sz="2000" dirty="0" smtClean="0"/>
              <a:t>‚modla – vinný kmen‘, </a:t>
            </a:r>
          </a:p>
          <a:p>
            <a:pPr marL="538163" indent="-269875">
              <a:buFont typeface="Wingdings" panose="05000000000000000000" pitchFamily="2" charset="2"/>
              <a:buChar char="Ø"/>
            </a:pPr>
            <a:endParaRPr lang="cs-CZ" sz="2000" dirty="0"/>
          </a:p>
          <a:p>
            <a:r>
              <a:rPr lang="cs-CZ" sz="2000" dirty="0" smtClean="0"/>
              <a:t>jihočeské dialektismy se vyskytují </a:t>
            </a:r>
            <a:r>
              <a:rPr lang="cs-CZ" sz="2000" dirty="0"/>
              <a:t>v písni </a:t>
            </a:r>
            <a:r>
              <a:rPr lang="cs-CZ" sz="2000" i="1" dirty="0" err="1"/>
              <a:t>Dřěvo</a:t>
            </a:r>
            <a:r>
              <a:rPr lang="cs-CZ" sz="2000" i="1" dirty="0"/>
              <a:t> </a:t>
            </a:r>
            <a:r>
              <a:rPr lang="cs-CZ" sz="2000" i="1" dirty="0" err="1"/>
              <a:t>sě</a:t>
            </a:r>
            <a:r>
              <a:rPr lang="cs-CZ" sz="2000" i="1" dirty="0"/>
              <a:t> listem </a:t>
            </a:r>
            <a:r>
              <a:rPr lang="cs-CZ" sz="2000" i="1" dirty="0" err="1"/>
              <a:t>odievá</a:t>
            </a:r>
            <a:r>
              <a:rPr lang="cs-CZ" sz="2000" i="1" dirty="0"/>
              <a:t> </a:t>
            </a:r>
            <a:r>
              <a:rPr lang="cs-CZ" sz="2000" dirty="0"/>
              <a:t>(např. protetické </a:t>
            </a:r>
            <a:r>
              <a:rPr lang="cs-CZ" sz="2000" i="1" dirty="0"/>
              <a:t>h- </a:t>
            </a:r>
            <a:r>
              <a:rPr lang="cs-CZ" sz="2000" dirty="0"/>
              <a:t>před znělými konsonanty – </a:t>
            </a:r>
            <a:r>
              <a:rPr lang="cs-CZ" sz="2000" i="1" dirty="0" err="1"/>
              <a:t>hřěže</a:t>
            </a:r>
            <a:r>
              <a:rPr lang="cs-CZ" sz="2000" i="1" dirty="0"/>
              <a:t>, </a:t>
            </a:r>
            <a:r>
              <a:rPr lang="cs-CZ" sz="2000" dirty="0"/>
              <a:t>vsuvné </a:t>
            </a:r>
            <a:r>
              <a:rPr lang="cs-CZ" sz="2000" i="1" dirty="0"/>
              <a:t>j- </a:t>
            </a:r>
            <a:r>
              <a:rPr lang="cs-CZ" sz="2000" dirty="0"/>
              <a:t>– </a:t>
            </a:r>
            <a:r>
              <a:rPr lang="cs-CZ" sz="2000" i="1" dirty="0" err="1"/>
              <a:t>jdivím</a:t>
            </a:r>
            <a:r>
              <a:rPr lang="cs-CZ" sz="2000" i="1" dirty="0"/>
              <a:t> se </a:t>
            </a:r>
            <a:r>
              <a:rPr lang="cs-CZ" sz="2000" i="1" dirty="0" smtClean="0"/>
              <a:t>tobě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507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1142995"/>
            <a:ext cx="11190812" cy="499223"/>
          </a:xfrm>
        </p:spPr>
        <p:txBody>
          <a:bodyPr/>
          <a:lstStyle/>
          <a:p>
            <a:r>
              <a:rPr lang="cs-CZ" dirty="0" smtClean="0"/>
              <a:t>Jazykové reflexe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963271"/>
            <a:ext cx="11698942" cy="3953436"/>
          </a:xfrm>
        </p:spPr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první slovníky (</a:t>
            </a:r>
            <a:r>
              <a:rPr lang="cs-CZ" sz="2000" dirty="0" err="1" smtClean="0"/>
              <a:t>mamotrekty</a:t>
            </a:r>
            <a:r>
              <a:rPr lang="cs-CZ" sz="2000" dirty="0" smtClean="0"/>
              <a:t> a nomenklátory)</a:t>
            </a:r>
          </a:p>
          <a:p>
            <a:endParaRPr lang="cs-CZ" sz="2000" dirty="0"/>
          </a:p>
          <a:p>
            <a:r>
              <a:rPr lang="cs-CZ" sz="2000" dirty="0"/>
              <a:t>slovníky Mistra Klareta</a:t>
            </a:r>
          </a:p>
          <a:p>
            <a:endParaRPr lang="cs-CZ" sz="2000" dirty="0" smtClean="0"/>
          </a:p>
          <a:p>
            <a:r>
              <a:rPr lang="cs-CZ" sz="2000" dirty="0" smtClean="0"/>
              <a:t>traktát Jana z Holešova </a:t>
            </a:r>
            <a:r>
              <a:rPr lang="cs-CZ" sz="2000" i="1" dirty="0" smtClean="0"/>
              <a:t>Hospodine, pomiluj </a:t>
            </a:r>
            <a:r>
              <a:rPr lang="cs-CZ" sz="2000" i="1" dirty="0" err="1" smtClean="0"/>
              <a:t>ny</a:t>
            </a:r>
            <a:r>
              <a:rPr lang="cs-CZ" sz="2000" i="1" dirty="0" smtClean="0"/>
              <a:t> </a:t>
            </a:r>
            <a:r>
              <a:rPr lang="cs-CZ" sz="2000" dirty="0" smtClean="0"/>
              <a:t>(vysvětlení paleoslovenismů jako církevněslovanských forem)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54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Slovníky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846161"/>
            <a:ext cx="11698942" cy="5070546"/>
          </a:xfrm>
        </p:spPr>
        <p:txBody>
          <a:bodyPr/>
          <a:lstStyle/>
          <a:p>
            <a:r>
              <a:rPr lang="cs-CZ" sz="2000" dirty="0" smtClean="0"/>
              <a:t>zárodky lze sledovat již v předchozím období, kdy jsou formou staročeských glos doplňovány latinské lexikografické (encyklopedické) texty, např. </a:t>
            </a:r>
            <a:r>
              <a:rPr lang="cs-CZ" sz="2000" i="1" dirty="0" smtClean="0"/>
              <a:t>Mater </a:t>
            </a:r>
            <a:r>
              <a:rPr lang="cs-CZ" sz="2000" i="1" dirty="0" err="1" smtClean="0"/>
              <a:t>verborum</a:t>
            </a:r>
            <a:r>
              <a:rPr lang="cs-CZ" sz="2000" dirty="0"/>
              <a:t>;</a:t>
            </a:r>
            <a:r>
              <a:rPr lang="cs-CZ" sz="2000" dirty="0" smtClean="0"/>
              <a:t> tento vývoj dospěl k velmi jednoduchých specializovaný terminologickým přehledům, např. </a:t>
            </a:r>
            <a:r>
              <a:rPr lang="cs-CZ" sz="2000" b="1" dirty="0" smtClean="0"/>
              <a:t>rostlinářům </a:t>
            </a:r>
            <a:r>
              <a:rPr lang="cs-CZ" sz="2000" dirty="0" smtClean="0"/>
              <a:t>(nejstarší z nich je </a:t>
            </a:r>
            <a:r>
              <a:rPr lang="cs-CZ" sz="2000" i="1" dirty="0" smtClean="0"/>
              <a:t>Olomoucký rostlinář </a:t>
            </a:r>
            <a:r>
              <a:rPr lang="cs-CZ" sz="2000" dirty="0" smtClean="0"/>
              <a:t>z poč. 14. stol.), </a:t>
            </a:r>
          </a:p>
          <a:p>
            <a:r>
              <a:rPr lang="cs-CZ" sz="2000" dirty="0" smtClean="0"/>
              <a:t>pro školní účely vznikly terminologické příručky podporující zapamatování, zejména Klaretovy slovníky (níže) nebo sekvenciáře či hymnáře (nejstarší z konce 14. stol., např. </a:t>
            </a:r>
            <a:r>
              <a:rPr lang="cs-CZ" sz="2000" i="1" dirty="0"/>
              <a:t>Sekvenciář </a:t>
            </a:r>
            <a:r>
              <a:rPr lang="cs-CZ" sz="2000" i="1" dirty="0" smtClean="0"/>
              <a:t>opavský</a:t>
            </a:r>
            <a:r>
              <a:rPr lang="cs-CZ" sz="2000" dirty="0" smtClean="0"/>
              <a:t>),</a:t>
            </a:r>
          </a:p>
          <a:p>
            <a:r>
              <a:rPr lang="cs-CZ" sz="2000" dirty="0" smtClean="0"/>
              <a:t>k jednotlivým biblickým knihám vznikaly specializované výkladové „slovníky“ věnované málo srozumitelným reáliím, tzv</a:t>
            </a:r>
            <a:r>
              <a:rPr lang="cs-CZ" sz="2000" dirty="0"/>
              <a:t>. </a:t>
            </a:r>
            <a:r>
              <a:rPr lang="cs-CZ" sz="2000" i="1" dirty="0" err="1" smtClean="0"/>
              <a:t>mamotrekty</a:t>
            </a:r>
            <a:r>
              <a:rPr lang="cs-CZ" sz="2000" dirty="0" smtClean="0"/>
              <a:t> (doložené </a:t>
            </a:r>
            <a:r>
              <a:rPr lang="cs-CZ" sz="2000" dirty="0"/>
              <a:t>u nás </a:t>
            </a:r>
            <a:r>
              <a:rPr lang="cs-CZ" sz="2000" dirty="0" smtClean="0"/>
              <a:t>až z</a:t>
            </a:r>
            <a:r>
              <a:rPr lang="cs-CZ" sz="2000" dirty="0"/>
              <a:t> 15. stol. </a:t>
            </a:r>
            <a:r>
              <a:rPr lang="cs-CZ" sz="2000" dirty="0" smtClean="0"/>
              <a:t>např</a:t>
            </a:r>
            <a:r>
              <a:rPr lang="cs-CZ" sz="2000" dirty="0"/>
              <a:t>. </a:t>
            </a:r>
            <a:r>
              <a:rPr lang="cs-CZ" sz="2000" i="1" dirty="0" err="1" smtClean="0"/>
              <a:t>Mamotrekt</a:t>
            </a:r>
            <a:r>
              <a:rPr lang="cs-CZ" sz="2000" i="1" dirty="0" smtClean="0"/>
              <a:t> břevnovský </a:t>
            </a:r>
            <a:r>
              <a:rPr lang="cs-CZ" sz="2000" dirty="0"/>
              <a:t>z poč. 15. stol</a:t>
            </a:r>
            <a:r>
              <a:rPr lang="cs-CZ" sz="2000" dirty="0" smtClean="0"/>
              <a:t>.),</a:t>
            </a:r>
          </a:p>
          <a:p>
            <a:r>
              <a:rPr lang="cs-CZ" sz="2000" dirty="0" smtClean="0"/>
              <a:t>z této tradice pak v 15. stol. vyrůstají </a:t>
            </a:r>
            <a:r>
              <a:rPr lang="cs-CZ" sz="2000" dirty="0" err="1" smtClean="0"/>
              <a:t>nomanklátory</a:t>
            </a:r>
            <a:r>
              <a:rPr lang="cs-CZ" sz="2000" dirty="0" smtClean="0"/>
              <a:t> (slovníky řazené pojmově) nebo </a:t>
            </a:r>
            <a:r>
              <a:rPr lang="cs-CZ" sz="2000" dirty="0" err="1" smtClean="0"/>
              <a:t>alfabetáře</a:t>
            </a:r>
            <a:r>
              <a:rPr lang="cs-CZ" sz="2000" dirty="0" smtClean="0"/>
              <a:t> (slovníky řazené abecedně).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1140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Mistr </a:t>
            </a:r>
            <a:r>
              <a:rPr lang="cs-CZ" dirty="0"/>
              <a:t>Klaret = </a:t>
            </a:r>
            <a:r>
              <a:rPr lang="cs-CZ" dirty="0" smtClean="0"/>
              <a:t>Bartoloměj </a:t>
            </a:r>
            <a:r>
              <a:rPr lang="cs-CZ" dirty="0"/>
              <a:t>z </a:t>
            </a:r>
            <a:r>
              <a:rPr lang="cs-CZ" dirty="0" smtClean="0"/>
              <a:t>Chlumce I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980631"/>
            <a:ext cx="11698942" cy="5070546"/>
          </a:xfrm>
        </p:spPr>
        <p:txBody>
          <a:bodyPr/>
          <a:lstStyle/>
          <a:p>
            <a:r>
              <a:rPr lang="cs-CZ" sz="2000" dirty="0" smtClean="0"/>
              <a:t>pokus </a:t>
            </a:r>
            <a:r>
              <a:rPr lang="cs-CZ" sz="2000" dirty="0"/>
              <a:t>o počeštění terminologie vědních oborů představovaly slovníky mistra </a:t>
            </a:r>
            <a:r>
              <a:rPr lang="cs-CZ" sz="2000" dirty="0" smtClean="0"/>
              <a:t>Klareta,</a:t>
            </a:r>
          </a:p>
          <a:p>
            <a:r>
              <a:rPr lang="cs-CZ" sz="2000" dirty="0" smtClean="0"/>
              <a:t>vznikly v prostředí latinské </a:t>
            </a:r>
            <a:r>
              <a:rPr lang="cs-CZ" sz="2000" dirty="0"/>
              <a:t>školy při pražské </a:t>
            </a:r>
            <a:r>
              <a:rPr lang="cs-CZ" sz="2000" dirty="0" smtClean="0"/>
              <a:t>kapitule </a:t>
            </a:r>
            <a:r>
              <a:rPr lang="pl-PL" sz="2000" dirty="0" smtClean="0"/>
              <a:t>(v </a:t>
            </a:r>
            <a:r>
              <a:rPr lang="pl-PL" sz="2000" dirty="0"/>
              <a:t>50. a 60. letech 14. </a:t>
            </a:r>
            <a:r>
              <a:rPr lang="pl-PL" sz="2000" dirty="0" smtClean="0"/>
              <a:t>století).</a:t>
            </a:r>
            <a:endParaRPr lang="cs-CZ" sz="2000" dirty="0" smtClean="0"/>
          </a:p>
          <a:p>
            <a:r>
              <a:rPr lang="cs-CZ" sz="2000" dirty="0" smtClean="0"/>
              <a:t>spíše než slovníky jde o terminologické mnemotechnické příručky </a:t>
            </a:r>
            <a:r>
              <a:rPr lang="cs-CZ" sz="2000" dirty="0"/>
              <a:t>zveršované do hexametrů </a:t>
            </a:r>
            <a:r>
              <a:rPr lang="cs-CZ" sz="2000" dirty="0" smtClean="0"/>
              <a:t>zaměřené na různé vědní obory, ve kterých je mezinárodní latinská (řecká) terminologie počeštěna,</a:t>
            </a:r>
          </a:p>
          <a:p>
            <a:r>
              <a:rPr lang="cs-CZ" sz="2000" dirty="0" smtClean="0"/>
              <a:t>tři </a:t>
            </a:r>
            <a:r>
              <a:rPr lang="cs-CZ" sz="2000" dirty="0"/>
              <a:t>slovníky: </a:t>
            </a:r>
            <a:r>
              <a:rPr lang="cs-CZ" sz="2000" i="1" dirty="0"/>
              <a:t>Vokabulář </a:t>
            </a:r>
            <a:r>
              <a:rPr lang="cs-CZ" sz="2000" dirty="0"/>
              <a:t>(731 veršů), </a:t>
            </a:r>
            <a:r>
              <a:rPr lang="cs-CZ" sz="2000" i="1" dirty="0"/>
              <a:t>Bohemář </a:t>
            </a:r>
            <a:r>
              <a:rPr lang="cs-CZ" sz="2000" dirty="0"/>
              <a:t>(981 veršů), </a:t>
            </a:r>
            <a:r>
              <a:rPr lang="cs-CZ" sz="2000" i="1" dirty="0"/>
              <a:t>Glosář (</a:t>
            </a:r>
            <a:r>
              <a:rPr lang="cs-CZ" sz="2000" dirty="0"/>
              <a:t>2688 veršů),</a:t>
            </a:r>
          </a:p>
          <a:p>
            <a:r>
              <a:rPr lang="cs-CZ" sz="2000" dirty="0" smtClean="0"/>
              <a:t>slovníky řazeny věcně (podle pojmových </a:t>
            </a:r>
            <a:r>
              <a:rPr lang="cs-CZ" sz="2000" dirty="0"/>
              <a:t>okruhů), č</a:t>
            </a:r>
            <a:r>
              <a:rPr lang="cs-CZ" sz="2000" dirty="0" smtClean="0"/>
              <a:t>eský </a:t>
            </a:r>
            <a:r>
              <a:rPr lang="cs-CZ" sz="2000" dirty="0"/>
              <a:t>termín je vždy v bezprostřední blízkosti výrazu </a:t>
            </a:r>
            <a:r>
              <a:rPr lang="cs-CZ" sz="2000" dirty="0" smtClean="0"/>
              <a:t>latinského: lexémy </a:t>
            </a:r>
            <a:r>
              <a:rPr lang="cs-CZ" sz="2000" dirty="0"/>
              <a:t>jsou spojeny </a:t>
            </a:r>
            <a:r>
              <a:rPr lang="cs-CZ" sz="2000" dirty="0" smtClean="0"/>
              <a:t>latinskými slovy </a:t>
            </a:r>
            <a:r>
              <a:rPr lang="cs-CZ" sz="2000" i="1" dirty="0" err="1"/>
              <a:t>dic</a:t>
            </a:r>
            <a:r>
              <a:rPr lang="cs-CZ" sz="2000" i="1" dirty="0"/>
              <a:t> </a:t>
            </a:r>
            <a:r>
              <a:rPr lang="cs-CZ" sz="2000" i="1" dirty="0" smtClean="0"/>
              <a:t>‚</a:t>
            </a:r>
            <a:r>
              <a:rPr lang="cs-CZ" sz="2000" dirty="0" smtClean="0"/>
              <a:t>říkej</a:t>
            </a:r>
            <a:r>
              <a:rPr lang="cs-CZ" sz="2000" i="1" dirty="0" smtClean="0"/>
              <a:t>‘</a:t>
            </a:r>
            <a:r>
              <a:rPr lang="cs-CZ" sz="2000" dirty="0" smtClean="0"/>
              <a:t>, </a:t>
            </a:r>
            <a:r>
              <a:rPr lang="cs-CZ" sz="2000" i="1" dirty="0" err="1"/>
              <a:t>est</a:t>
            </a:r>
            <a:r>
              <a:rPr lang="cs-CZ" sz="2000" i="1" dirty="0"/>
              <a:t> </a:t>
            </a:r>
            <a:r>
              <a:rPr lang="cs-CZ" sz="2000" i="1" dirty="0" smtClean="0"/>
              <a:t>‚</a:t>
            </a:r>
            <a:r>
              <a:rPr lang="cs-CZ" sz="2000" dirty="0" smtClean="0"/>
              <a:t>jest</a:t>
            </a:r>
            <a:r>
              <a:rPr lang="cs-CZ" sz="2000" i="1" dirty="0" smtClean="0"/>
              <a:t>‘</a:t>
            </a:r>
            <a:r>
              <a:rPr lang="cs-CZ" sz="2000" dirty="0" smtClean="0"/>
              <a:t>, </a:t>
            </a:r>
            <a:r>
              <a:rPr lang="cs-CZ" sz="2000" i="1" dirty="0" err="1"/>
              <a:t>das</a:t>
            </a:r>
            <a:r>
              <a:rPr lang="cs-CZ" sz="2000" i="1" dirty="0"/>
              <a:t> </a:t>
            </a:r>
            <a:r>
              <a:rPr lang="cs-CZ" sz="2000" i="1" dirty="0" smtClean="0"/>
              <a:t>‚</a:t>
            </a:r>
            <a:r>
              <a:rPr lang="cs-CZ" sz="2000" dirty="0" smtClean="0"/>
              <a:t>dáš</a:t>
            </a:r>
            <a:r>
              <a:rPr lang="cs-CZ" sz="2000" i="1" dirty="0" smtClean="0"/>
              <a:t>‘</a:t>
            </a:r>
            <a:r>
              <a:rPr lang="cs-CZ" sz="2000" dirty="0" smtClean="0"/>
              <a:t>, </a:t>
            </a:r>
            <a:r>
              <a:rPr lang="cs-CZ" sz="2000" i="1" dirty="0" err="1"/>
              <a:t>fiat</a:t>
            </a:r>
            <a:r>
              <a:rPr lang="cs-CZ" sz="2000" i="1" dirty="0"/>
              <a:t> </a:t>
            </a:r>
            <a:r>
              <a:rPr lang="cs-CZ" sz="2000" i="1" dirty="0" smtClean="0"/>
              <a:t>‚</a:t>
            </a:r>
            <a:r>
              <a:rPr lang="cs-CZ" sz="2000" dirty="0" smtClean="0"/>
              <a:t>ať je</a:t>
            </a:r>
            <a:r>
              <a:rPr lang="cs-CZ" sz="2000" i="1" dirty="0" smtClean="0"/>
              <a:t>‘</a:t>
            </a:r>
            <a:r>
              <a:rPr lang="cs-CZ" sz="2000" dirty="0" smtClean="0"/>
              <a:t> </a:t>
            </a:r>
            <a:r>
              <a:rPr lang="cs-CZ" sz="2000" dirty="0"/>
              <a:t>atd. </a:t>
            </a:r>
            <a:r>
              <a:rPr lang="cs-CZ" sz="2000" i="1" dirty="0" err="1"/>
              <a:t>Bóh</a:t>
            </a:r>
            <a:r>
              <a:rPr lang="cs-CZ" sz="2000" i="1" dirty="0"/>
              <a:t> deus </a:t>
            </a:r>
            <a:r>
              <a:rPr lang="cs-CZ" sz="2000" i="1" dirty="0" err="1"/>
              <a:t>est</a:t>
            </a:r>
            <a:r>
              <a:rPr lang="cs-CZ" sz="2000" i="1" dirty="0"/>
              <a:t>, </a:t>
            </a:r>
            <a:r>
              <a:rPr lang="cs-CZ" sz="2000" i="1" dirty="0" err="1"/>
              <a:t>božstvie</a:t>
            </a:r>
            <a:r>
              <a:rPr lang="cs-CZ" sz="2000" i="1" dirty="0"/>
              <a:t> </a:t>
            </a:r>
            <a:r>
              <a:rPr lang="cs-CZ" sz="2000" i="1" dirty="0" err="1"/>
              <a:t>deitas</a:t>
            </a:r>
            <a:r>
              <a:rPr lang="cs-CZ" sz="2000" i="1" dirty="0"/>
              <a:t>, </a:t>
            </a:r>
            <a:r>
              <a:rPr lang="cs-CZ" sz="2000" i="1" dirty="0" err="1"/>
              <a:t>fortunaque</a:t>
            </a:r>
            <a:r>
              <a:rPr lang="cs-CZ" sz="2000" i="1" dirty="0"/>
              <a:t> </a:t>
            </a:r>
            <a:r>
              <a:rPr lang="cs-CZ" sz="2000" i="1" dirty="0" err="1"/>
              <a:t>štěstie</a:t>
            </a:r>
            <a:r>
              <a:rPr lang="cs-CZ" sz="2000" dirty="0"/>
              <a:t>…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konkrétních </a:t>
            </a:r>
            <a:r>
              <a:rPr lang="cs-CZ" sz="2000" dirty="0" smtClean="0"/>
              <a:t>oborech, </a:t>
            </a:r>
            <a:r>
              <a:rPr lang="cs-CZ" sz="2000" dirty="0"/>
              <a:t>jako v zoologii, mohl uvádět existující slovní </a:t>
            </a:r>
            <a:r>
              <a:rPr lang="cs-CZ" sz="2000" dirty="0" smtClean="0"/>
              <a:t>zásobu (</a:t>
            </a:r>
            <a:r>
              <a:rPr lang="cs-CZ" sz="2000" i="1" dirty="0" err="1"/>
              <a:t>Pisciculus</a:t>
            </a:r>
            <a:r>
              <a:rPr lang="cs-CZ" sz="2000" i="1" dirty="0"/>
              <a:t> rybka, </a:t>
            </a:r>
            <a:r>
              <a:rPr lang="cs-CZ" sz="2000" i="1" dirty="0" err="1"/>
              <a:t>piscis</a:t>
            </a:r>
            <a:r>
              <a:rPr lang="cs-CZ" sz="2000" i="1" dirty="0"/>
              <a:t> ryba, plotice </a:t>
            </a:r>
            <a:r>
              <a:rPr lang="cs-CZ" sz="2000" i="1" dirty="0" err="1" smtClean="0"/>
              <a:t>foca</a:t>
            </a:r>
            <a:r>
              <a:rPr lang="cs-CZ" sz="2000" i="1" dirty="0" smtClean="0"/>
              <a:t>)</a:t>
            </a:r>
            <a:r>
              <a:rPr lang="cs-CZ" sz="2000" dirty="0" smtClean="0"/>
              <a:t>, </a:t>
            </a:r>
            <a:r>
              <a:rPr lang="cs-CZ" sz="2000" dirty="0"/>
              <a:t>termíny z  </a:t>
            </a:r>
            <a:r>
              <a:rPr lang="cs-CZ" sz="2000" dirty="0" smtClean="0"/>
              <a:t>oborů neempirických / </a:t>
            </a:r>
            <a:r>
              <a:rPr lang="cs-CZ" sz="2000" dirty="0" err="1" smtClean="0"/>
              <a:t>teroretických</a:t>
            </a:r>
            <a:r>
              <a:rPr lang="cs-CZ" sz="2000" dirty="0" smtClean="0"/>
              <a:t> musel </a:t>
            </a:r>
            <a:r>
              <a:rPr lang="cs-CZ" sz="2000" dirty="0"/>
              <a:t>povětšině </a:t>
            </a:r>
            <a:r>
              <a:rPr lang="cs-CZ" sz="2000" dirty="0" smtClean="0"/>
              <a:t>tvořit, např. pro oblast teologie nebo gramatiky: </a:t>
            </a:r>
            <a:r>
              <a:rPr lang="cs-CZ" sz="2000" i="1" dirty="0" err="1"/>
              <a:t>Composicio</a:t>
            </a:r>
            <a:r>
              <a:rPr lang="cs-CZ" sz="2000" i="1" dirty="0"/>
              <a:t> </a:t>
            </a:r>
            <a:r>
              <a:rPr lang="cs-CZ" sz="2000" i="1" dirty="0" err="1"/>
              <a:t>das</a:t>
            </a:r>
            <a:r>
              <a:rPr lang="cs-CZ" sz="2000" i="1" dirty="0"/>
              <a:t> </a:t>
            </a:r>
            <a:r>
              <a:rPr lang="cs-CZ" sz="2000" i="1" dirty="0" err="1"/>
              <a:t>složenie</a:t>
            </a:r>
            <a:r>
              <a:rPr lang="cs-CZ" sz="2000" i="1" dirty="0"/>
              <a:t>, </a:t>
            </a:r>
            <a:r>
              <a:rPr lang="cs-CZ" sz="2000" i="1" dirty="0" err="1"/>
              <a:t>diphtongus</a:t>
            </a:r>
            <a:r>
              <a:rPr lang="cs-CZ" sz="2000" i="1" dirty="0"/>
              <a:t> </a:t>
            </a:r>
            <a:r>
              <a:rPr lang="cs-CZ" sz="2000" i="1" dirty="0" err="1"/>
              <a:t>est</a:t>
            </a:r>
            <a:r>
              <a:rPr lang="cs-CZ" sz="2000" i="1" dirty="0"/>
              <a:t> </a:t>
            </a:r>
            <a:r>
              <a:rPr lang="cs-CZ" sz="2000" i="1" dirty="0" smtClean="0"/>
              <a:t>dvojhlas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23304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Mistr </a:t>
            </a:r>
            <a:r>
              <a:rPr lang="cs-CZ" dirty="0"/>
              <a:t>Klaret = </a:t>
            </a:r>
            <a:r>
              <a:rPr lang="cs-CZ" dirty="0" smtClean="0"/>
              <a:t>Bartoloměj </a:t>
            </a:r>
            <a:r>
              <a:rPr lang="cs-CZ" dirty="0"/>
              <a:t>z </a:t>
            </a:r>
            <a:r>
              <a:rPr lang="cs-CZ" dirty="0" smtClean="0"/>
              <a:t>Chlumce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980631"/>
            <a:ext cx="11698942" cy="5070546"/>
          </a:xfrm>
        </p:spPr>
        <p:txBody>
          <a:bodyPr/>
          <a:lstStyle/>
          <a:p>
            <a:r>
              <a:rPr lang="cs-CZ" sz="2000" dirty="0" smtClean="0"/>
              <a:t>jeho </a:t>
            </a:r>
            <a:r>
              <a:rPr lang="cs-CZ" sz="2000" dirty="0"/>
              <a:t>neologismy jsou </a:t>
            </a:r>
            <a:r>
              <a:rPr lang="cs-CZ" sz="2000" dirty="0" smtClean="0"/>
              <a:t>většinou </a:t>
            </a:r>
            <a:r>
              <a:rPr lang="cs-CZ" sz="2000" dirty="0"/>
              <a:t>neumělé, protože </a:t>
            </a:r>
            <a:r>
              <a:rPr lang="cs-CZ" sz="2000" dirty="0" smtClean="0"/>
              <a:t>neodpovídají </a:t>
            </a:r>
            <a:r>
              <a:rPr lang="cs-CZ" sz="2000" dirty="0"/>
              <a:t>slovotvorným zákonitostem </a:t>
            </a:r>
            <a:r>
              <a:rPr lang="cs-CZ" sz="2000" dirty="0" smtClean="0"/>
              <a:t>češtiny,</a:t>
            </a:r>
          </a:p>
          <a:p>
            <a:endParaRPr lang="cs-CZ" sz="2000" dirty="0" smtClean="0"/>
          </a:p>
          <a:p>
            <a:r>
              <a:rPr lang="cs-CZ" sz="2000" dirty="0" smtClean="0"/>
              <a:t>slovotvorné prostředky: přípona </a:t>
            </a:r>
            <a:r>
              <a:rPr lang="cs-CZ" sz="2000" i="1" dirty="0"/>
              <a:t>‑na</a:t>
            </a:r>
            <a:r>
              <a:rPr lang="cs-CZ" sz="2000" dirty="0"/>
              <a:t> (</a:t>
            </a:r>
            <a:r>
              <a:rPr lang="cs-CZ" sz="2000" i="1" dirty="0"/>
              <a:t>čtena</a:t>
            </a:r>
            <a:r>
              <a:rPr lang="cs-CZ" sz="2000" dirty="0"/>
              <a:t> ‚</a:t>
            </a:r>
            <a:r>
              <a:rPr lang="cs-CZ" sz="2000" dirty="0" smtClean="0"/>
              <a:t>litera‘), </a:t>
            </a:r>
            <a:r>
              <a:rPr lang="cs-CZ" sz="2000" i="1" dirty="0"/>
              <a:t>‑</a:t>
            </a:r>
            <a:r>
              <a:rPr lang="cs-CZ" sz="2000" i="1" dirty="0" err="1"/>
              <a:t>ák</a:t>
            </a:r>
            <a:r>
              <a:rPr lang="cs-CZ" sz="2000" dirty="0"/>
              <a:t> (</a:t>
            </a:r>
            <a:r>
              <a:rPr lang="cs-CZ" sz="2000" i="1" dirty="0" err="1"/>
              <a:t>treskták</a:t>
            </a:r>
            <a:r>
              <a:rPr lang="cs-CZ" sz="2000" dirty="0"/>
              <a:t> </a:t>
            </a:r>
            <a:r>
              <a:rPr lang="cs-CZ" sz="2000" dirty="0" smtClean="0"/>
              <a:t>‚korektor‘), </a:t>
            </a:r>
            <a:r>
              <a:rPr lang="cs-CZ" sz="2000" i="1" dirty="0"/>
              <a:t>‑en</a:t>
            </a:r>
            <a:r>
              <a:rPr lang="cs-CZ" sz="2000" dirty="0"/>
              <a:t> (</a:t>
            </a:r>
            <a:r>
              <a:rPr lang="cs-CZ" sz="2000" i="1" dirty="0" err="1"/>
              <a:t>bohomluven</a:t>
            </a:r>
            <a:r>
              <a:rPr lang="cs-CZ" sz="2000" dirty="0"/>
              <a:t> </a:t>
            </a:r>
            <a:r>
              <a:rPr lang="cs-CZ" sz="2000" dirty="0" smtClean="0"/>
              <a:t>‚teolog‘), </a:t>
            </a:r>
            <a:r>
              <a:rPr lang="cs-CZ" sz="2000" i="1" dirty="0"/>
              <a:t>‑ně</a:t>
            </a:r>
            <a:r>
              <a:rPr lang="cs-CZ" sz="2000" dirty="0"/>
              <a:t> (</a:t>
            </a:r>
            <a:r>
              <a:rPr lang="cs-CZ" sz="2000" i="1" dirty="0" err="1"/>
              <a:t>bekně</a:t>
            </a:r>
            <a:r>
              <a:rPr lang="cs-CZ" sz="2000" dirty="0"/>
              <a:t> </a:t>
            </a:r>
            <a:r>
              <a:rPr lang="cs-CZ" sz="2000" dirty="0" smtClean="0"/>
              <a:t>‚jeptiška‘), </a:t>
            </a:r>
            <a:r>
              <a:rPr lang="cs-CZ" sz="2000" i="1" dirty="0"/>
              <a:t>‑el</a:t>
            </a:r>
            <a:r>
              <a:rPr lang="cs-CZ" sz="2000" dirty="0"/>
              <a:t> (</a:t>
            </a:r>
            <a:r>
              <a:rPr lang="cs-CZ" sz="2000" i="1" dirty="0" err="1"/>
              <a:t>troskel</a:t>
            </a:r>
            <a:r>
              <a:rPr lang="cs-CZ" sz="2000" dirty="0"/>
              <a:t> </a:t>
            </a:r>
            <a:r>
              <a:rPr lang="cs-CZ" sz="2000" dirty="0" smtClean="0"/>
              <a:t>‚žluklost‘), </a:t>
            </a:r>
            <a:r>
              <a:rPr lang="cs-CZ" sz="2000" i="1" dirty="0"/>
              <a:t>‑al</a:t>
            </a:r>
            <a:r>
              <a:rPr lang="cs-CZ" sz="2000" dirty="0"/>
              <a:t> (</a:t>
            </a:r>
            <a:r>
              <a:rPr lang="cs-CZ" sz="2000" i="1" dirty="0" err="1"/>
              <a:t>pyskal</a:t>
            </a:r>
            <a:r>
              <a:rPr lang="cs-CZ" sz="2000" dirty="0"/>
              <a:t> – název příšery), </a:t>
            </a:r>
            <a:r>
              <a:rPr lang="cs-CZ" sz="2000" i="1" dirty="0"/>
              <a:t>‑</a:t>
            </a:r>
            <a:r>
              <a:rPr lang="cs-CZ" sz="2000" i="1" dirty="0" err="1"/>
              <a:t>oň</a:t>
            </a:r>
            <a:r>
              <a:rPr lang="cs-CZ" sz="2000" dirty="0"/>
              <a:t> (</a:t>
            </a:r>
            <a:r>
              <a:rPr lang="cs-CZ" sz="2000" i="1" dirty="0" err="1"/>
              <a:t>sladoň</a:t>
            </a:r>
            <a:r>
              <a:rPr lang="cs-CZ" sz="2000" dirty="0"/>
              <a:t> </a:t>
            </a:r>
            <a:r>
              <a:rPr lang="cs-CZ" sz="2000" dirty="0" smtClean="0"/>
              <a:t>‚melodie‘), </a:t>
            </a:r>
            <a:r>
              <a:rPr lang="cs-CZ" sz="2000" i="1" dirty="0"/>
              <a:t>‑</a:t>
            </a:r>
            <a:r>
              <a:rPr lang="cs-CZ" sz="2000" i="1" dirty="0" err="1"/>
              <a:t>olt</a:t>
            </a:r>
            <a:r>
              <a:rPr lang="cs-CZ" sz="2000" dirty="0"/>
              <a:t> (</a:t>
            </a:r>
            <a:r>
              <a:rPr lang="cs-CZ" sz="2000" i="1" dirty="0" err="1"/>
              <a:t>pruholt</a:t>
            </a:r>
            <a:r>
              <a:rPr lang="cs-CZ" sz="2000" dirty="0"/>
              <a:t> – název žíhaného kamene) a kompozice (</a:t>
            </a:r>
            <a:r>
              <a:rPr lang="cs-CZ" sz="2000" i="1" dirty="0" err="1"/>
              <a:t>hudivarhan</a:t>
            </a:r>
            <a:r>
              <a:rPr lang="cs-CZ" sz="2000" dirty="0"/>
              <a:t> </a:t>
            </a:r>
            <a:r>
              <a:rPr lang="cs-CZ" sz="2000" dirty="0" smtClean="0"/>
              <a:t>‚varhaník‘, </a:t>
            </a:r>
            <a:r>
              <a:rPr lang="cs-CZ" sz="2000" i="1" dirty="0" err="1"/>
              <a:t>slovočtena</a:t>
            </a:r>
            <a:r>
              <a:rPr lang="cs-CZ" sz="2000" i="1" dirty="0"/>
              <a:t> </a:t>
            </a:r>
            <a:r>
              <a:rPr lang="cs-CZ" sz="2000" dirty="0" smtClean="0"/>
              <a:t>‚gramatika‘, </a:t>
            </a:r>
            <a:r>
              <a:rPr lang="cs-CZ" sz="2000" i="1" dirty="0" err="1" smtClean="0"/>
              <a:t>Běhohvězd</a:t>
            </a:r>
            <a:r>
              <a:rPr lang="cs-CZ" sz="2000" i="1" dirty="0" smtClean="0"/>
              <a:t> </a:t>
            </a:r>
            <a:r>
              <a:rPr lang="cs-CZ" sz="2000" dirty="0" smtClean="0"/>
              <a:t>‚planeta‘, </a:t>
            </a:r>
            <a:r>
              <a:rPr lang="cs-CZ" sz="2000" i="1" dirty="0" err="1"/>
              <a:t>chytromuž</a:t>
            </a:r>
            <a:r>
              <a:rPr lang="cs-CZ" sz="2000" i="1" dirty="0"/>
              <a:t> </a:t>
            </a:r>
            <a:r>
              <a:rPr lang="cs-CZ" sz="2000" dirty="0" smtClean="0"/>
              <a:t>‚sofista‘</a:t>
            </a:r>
            <a:r>
              <a:rPr lang="cs-CZ" sz="2000" i="1" dirty="0" smtClean="0"/>
              <a:t>,</a:t>
            </a:r>
            <a:r>
              <a:rPr lang="cs-CZ" sz="2000" dirty="0" smtClean="0"/>
              <a:t> </a:t>
            </a:r>
            <a:r>
              <a:rPr lang="cs-CZ" sz="2000" i="1" dirty="0" err="1" smtClean="0"/>
              <a:t>myšlečára</a:t>
            </a:r>
            <a:r>
              <a:rPr lang="cs-CZ" sz="2000" dirty="0"/>
              <a:t> </a:t>
            </a:r>
            <a:r>
              <a:rPr lang="cs-CZ" sz="2000" dirty="0" smtClean="0"/>
              <a:t>‚zjišťování neznámé skutečnosti‘), </a:t>
            </a:r>
          </a:p>
          <a:p>
            <a:endParaRPr lang="cs-CZ" sz="2000" dirty="0" smtClean="0"/>
          </a:p>
          <a:p>
            <a:r>
              <a:rPr lang="cs-CZ" sz="2000" dirty="0" smtClean="0"/>
              <a:t>některé termíny </a:t>
            </a:r>
            <a:r>
              <a:rPr lang="cs-CZ" sz="2000" dirty="0"/>
              <a:t>se používají dodnes: </a:t>
            </a:r>
            <a:r>
              <a:rPr lang="cs-CZ" sz="2000" i="1" dirty="0"/>
              <a:t>záhněda </a:t>
            </a:r>
            <a:r>
              <a:rPr lang="cs-CZ" sz="2000" dirty="0" smtClean="0"/>
              <a:t>‚druh křemene‘, </a:t>
            </a:r>
            <a:r>
              <a:rPr lang="cs-CZ" sz="2000" i="1" dirty="0" err="1"/>
              <a:t>brúk</a:t>
            </a:r>
            <a:r>
              <a:rPr lang="cs-CZ" sz="2000" i="1" dirty="0"/>
              <a:t> </a:t>
            </a:r>
            <a:r>
              <a:rPr lang="cs-CZ" sz="2000" dirty="0" smtClean="0"/>
              <a:t>‚brouk‘, </a:t>
            </a:r>
            <a:r>
              <a:rPr lang="cs-CZ" sz="2000" i="1" dirty="0" err="1" smtClean="0"/>
              <a:t>jepicě</a:t>
            </a:r>
            <a:r>
              <a:rPr lang="cs-CZ" sz="2000" i="1" dirty="0" smtClean="0"/>
              <a:t> </a:t>
            </a:r>
            <a:r>
              <a:rPr lang="cs-CZ" sz="2000" dirty="0" smtClean="0"/>
              <a:t>‚jepice‘,</a:t>
            </a:r>
            <a:endParaRPr lang="cs-CZ" sz="2000" i="1" dirty="0" smtClean="0"/>
          </a:p>
          <a:p>
            <a:endParaRPr lang="cs-CZ" sz="2000" dirty="0" smtClean="0"/>
          </a:p>
          <a:p>
            <a:r>
              <a:rPr lang="cs-CZ" sz="2000" dirty="0" smtClean="0"/>
              <a:t>v</a:t>
            </a:r>
            <a:r>
              <a:rPr lang="cs-CZ" sz="2000" dirty="0"/>
              <a:t> některých případech </a:t>
            </a:r>
            <a:r>
              <a:rPr lang="cs-CZ" sz="2000" dirty="0" smtClean="0"/>
              <a:t>používá pro hebrejský nebo </a:t>
            </a:r>
            <a:r>
              <a:rPr lang="cs-CZ" sz="2000" dirty="0"/>
              <a:t>řecký ekvivalent </a:t>
            </a:r>
            <a:r>
              <a:rPr lang="cs-CZ" sz="2000" dirty="0" smtClean="0"/>
              <a:t>latinského lexému lexikální jednotku církevněslovanského původu (svědčí o kontaktu s Emauzským klášterem): </a:t>
            </a:r>
            <a:r>
              <a:rPr lang="cs-CZ" sz="2000" i="1" dirty="0" err="1"/>
              <a:t>él</a:t>
            </a:r>
            <a:r>
              <a:rPr lang="cs-CZ" sz="2000" i="1" dirty="0"/>
              <a:t> – </a:t>
            </a:r>
            <a:r>
              <a:rPr lang="cs-CZ" sz="2000" i="1" dirty="0" err="1"/>
              <a:t>bog</a:t>
            </a:r>
            <a:r>
              <a:rPr lang="cs-CZ" sz="2000" i="1" dirty="0"/>
              <a:t>, deus – </a:t>
            </a:r>
            <a:r>
              <a:rPr lang="cs-CZ" sz="2000" i="1" dirty="0" err="1"/>
              <a:t>bóh</a:t>
            </a:r>
            <a:r>
              <a:rPr lang="cs-CZ" sz="2000" dirty="0"/>
              <a:t>, </a:t>
            </a:r>
            <a:r>
              <a:rPr lang="cs-CZ" sz="2000" i="1" dirty="0" err="1"/>
              <a:t>hagios</a:t>
            </a:r>
            <a:r>
              <a:rPr lang="cs-CZ" sz="2000" i="1" dirty="0"/>
              <a:t> – </a:t>
            </a:r>
            <a:r>
              <a:rPr lang="cs-CZ" sz="2000" i="1" dirty="0" err="1"/>
              <a:t>svet</a:t>
            </a:r>
            <a:r>
              <a:rPr lang="cs-CZ" sz="2000" i="1" dirty="0"/>
              <a:t>, </a:t>
            </a:r>
            <a:r>
              <a:rPr lang="cs-CZ" sz="2000" i="1" dirty="0" err="1"/>
              <a:t>sanctus</a:t>
            </a:r>
            <a:r>
              <a:rPr lang="cs-CZ" sz="2000" i="1" dirty="0"/>
              <a:t> </a:t>
            </a:r>
            <a:r>
              <a:rPr lang="cs-CZ" sz="2000" dirty="0"/>
              <a:t>–</a:t>
            </a:r>
            <a:r>
              <a:rPr lang="cs-CZ" sz="2000" i="1" dirty="0"/>
              <a:t> svatý</a:t>
            </a:r>
            <a:r>
              <a:rPr lang="cs-CZ" sz="2000" dirty="0"/>
              <a:t>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109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52934"/>
            <a:ext cx="11190812" cy="499223"/>
          </a:xfrm>
        </p:spPr>
        <p:txBody>
          <a:bodyPr/>
          <a:lstStyle/>
          <a:p>
            <a:r>
              <a:rPr lang="cs-CZ" dirty="0" smtClean="0"/>
              <a:t>První teoretické reflexe 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980631"/>
            <a:ext cx="11698942" cy="5070546"/>
          </a:xfrm>
        </p:spPr>
        <p:txBody>
          <a:bodyPr/>
          <a:lstStyle/>
          <a:p>
            <a:r>
              <a:rPr lang="cs-CZ" sz="2000" dirty="0"/>
              <a:t>Jan z </a:t>
            </a:r>
            <a:r>
              <a:rPr lang="cs-CZ" sz="2000" dirty="0" smtClean="0"/>
              <a:t>Holešova (?),</a:t>
            </a:r>
          </a:p>
          <a:p>
            <a:endParaRPr lang="cs-CZ" sz="2000" dirty="0" smtClean="0"/>
          </a:p>
          <a:p>
            <a:r>
              <a:rPr lang="cs-CZ" sz="2000" dirty="0" smtClean="0"/>
              <a:t>část </a:t>
            </a:r>
            <a:r>
              <a:rPr lang="cs-CZ" sz="2000" dirty="0"/>
              <a:t>traktátu o písni </a:t>
            </a:r>
            <a:r>
              <a:rPr lang="cs-CZ" sz="2000" i="1" dirty="0"/>
              <a:t>Hospodine, pomiluj </a:t>
            </a:r>
            <a:r>
              <a:rPr lang="cs-CZ" sz="2000" i="1" dirty="0" err="1"/>
              <a:t>ny</a:t>
            </a:r>
            <a:r>
              <a:rPr lang="cs-CZ" sz="2000" i="1" dirty="0"/>
              <a:t> </a:t>
            </a:r>
            <a:r>
              <a:rPr lang="cs-CZ" sz="2000" dirty="0"/>
              <a:t>z </a:t>
            </a:r>
            <a:r>
              <a:rPr lang="cs-CZ" sz="2000" dirty="0" smtClean="0"/>
              <a:t>roku 1397, </a:t>
            </a:r>
          </a:p>
          <a:p>
            <a:endParaRPr lang="cs-CZ" sz="2000" dirty="0" smtClean="0"/>
          </a:p>
          <a:p>
            <a:r>
              <a:rPr lang="cs-CZ" sz="2000" dirty="0" smtClean="0"/>
              <a:t>vykládá text písně ze všech aspektů (především teologicky),</a:t>
            </a:r>
          </a:p>
          <a:p>
            <a:endParaRPr lang="cs-CZ" sz="2000" dirty="0"/>
          </a:p>
          <a:p>
            <a:r>
              <a:rPr lang="cs-CZ" sz="2000" dirty="0" smtClean="0"/>
              <a:t>opravuje </a:t>
            </a:r>
            <a:r>
              <a:rPr lang="cs-CZ" sz="2000" dirty="0"/>
              <a:t>chyby ve výslovnosti </a:t>
            </a:r>
            <a:r>
              <a:rPr lang="cs-CZ" sz="2000" dirty="0" smtClean="0"/>
              <a:t>textu a </a:t>
            </a:r>
            <a:r>
              <a:rPr lang="cs-CZ" sz="2000" dirty="0"/>
              <a:t>vysvětluje význam </a:t>
            </a:r>
            <a:r>
              <a:rPr lang="cs-CZ" sz="2000" dirty="0" smtClean="0"/>
              <a:t>slov v té době nesrozumitelných, zejména </a:t>
            </a:r>
            <a:r>
              <a:rPr lang="cs-CZ" sz="2000" dirty="0"/>
              <a:t>paleoslovenismů </a:t>
            </a:r>
            <a:r>
              <a:rPr lang="cs-CZ" sz="2000" i="1" dirty="0"/>
              <a:t>spas, </a:t>
            </a:r>
            <a:r>
              <a:rPr lang="cs-CZ" sz="2000" i="1" dirty="0" err="1"/>
              <a:t>žizň</a:t>
            </a:r>
            <a:r>
              <a:rPr lang="cs-CZ" sz="2000" i="1" dirty="0"/>
              <a:t>, </a:t>
            </a:r>
            <a:r>
              <a:rPr lang="cs-CZ" sz="2000" i="1" dirty="0" err="1" smtClean="0"/>
              <a:t>mir</a:t>
            </a:r>
            <a:r>
              <a:rPr lang="cs-CZ" sz="2000" dirty="0" smtClean="0"/>
              <a:t>, které považuje za výrazy </a:t>
            </a:r>
            <a:r>
              <a:rPr lang="cs-CZ" sz="2000" dirty="0"/>
              <a:t>charvátské (autor se hlásí k tomu, že je zná od chorvatských mnichů z Emauzského kláštera</a:t>
            </a:r>
            <a:r>
              <a:rPr lang="cs-CZ" sz="2000" dirty="0" smtClean="0"/>
              <a:t>), </a:t>
            </a:r>
          </a:p>
          <a:p>
            <a:endParaRPr lang="cs-CZ" sz="2000" dirty="0"/>
          </a:p>
          <a:p>
            <a:r>
              <a:rPr lang="cs-CZ" sz="2000" dirty="0" smtClean="0"/>
              <a:t>další ukázka toho, jakou roli sehrály Emauzy v</a:t>
            </a:r>
            <a:r>
              <a:rPr lang="cs-CZ" sz="2000" dirty="0"/>
              <a:t> počátcích </a:t>
            </a:r>
            <a:r>
              <a:rPr lang="cs-CZ" sz="2000" dirty="0" smtClean="0"/>
              <a:t>české psané vzdělanosti.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020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174814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fonologie IV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492624"/>
            <a:ext cx="12003740" cy="4235823"/>
          </a:xfrm>
        </p:spPr>
        <p:txBody>
          <a:bodyPr/>
          <a:lstStyle/>
          <a:p>
            <a:pPr marL="72000" indent="0">
              <a:lnSpc>
                <a:spcPct val="120000"/>
              </a:lnSpc>
              <a:buNone/>
            </a:pPr>
            <a:r>
              <a:rPr lang="cs-CZ" sz="2000" dirty="0" smtClean="0"/>
              <a:t>v případě některých fonologických změn se uvažuje o vlivu němčiny:</a:t>
            </a:r>
          </a:p>
          <a:p>
            <a:pPr marL="72000" indent="0">
              <a:lnSpc>
                <a:spcPct val="120000"/>
              </a:lnSpc>
              <a:buNone/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ustálení </a:t>
            </a:r>
            <a:r>
              <a:rPr lang="cs-CZ" sz="2000" dirty="0"/>
              <a:t>přízvuku na první </a:t>
            </a:r>
            <a:r>
              <a:rPr lang="cs-CZ" sz="2000" dirty="0" smtClean="0"/>
              <a:t>slabice,</a:t>
            </a: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přehlásky,</a:t>
            </a:r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historická </a:t>
            </a:r>
            <a:r>
              <a:rPr lang="cs-CZ" sz="2000" dirty="0" err="1"/>
              <a:t>depalalalizace</a:t>
            </a:r>
            <a:r>
              <a:rPr lang="cs-CZ" sz="2000" dirty="0"/>
              <a:t>,</a:t>
            </a:r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/>
              <a:t>ustálení /f</a:t>
            </a:r>
            <a:r>
              <a:rPr lang="cs-CZ" sz="2000" dirty="0" smtClean="0"/>
              <a:t>/.</a:t>
            </a: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8576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446365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43272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04261"/>
            <a:ext cx="11190812" cy="499223"/>
          </a:xfrm>
        </p:spPr>
        <p:txBody>
          <a:bodyPr/>
          <a:lstStyle/>
          <a:p>
            <a:r>
              <a:rPr lang="cs-CZ" dirty="0" smtClean="0"/>
              <a:t>Pravopis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68940" y="1586753"/>
            <a:ext cx="11604813" cy="4329954"/>
          </a:xfrm>
        </p:spPr>
        <p:txBody>
          <a:bodyPr/>
          <a:lstStyle/>
          <a:p>
            <a:r>
              <a:rPr lang="cs-CZ" sz="2000" dirty="0" smtClean="0"/>
              <a:t>v </a:t>
            </a:r>
            <a:r>
              <a:rPr lang="cs-CZ" sz="2000" smtClean="0"/>
              <a:t>tomto </a:t>
            </a:r>
            <a:r>
              <a:rPr lang="cs-CZ" sz="2000" smtClean="0"/>
              <a:t>období vrcholí </a:t>
            </a:r>
            <a:r>
              <a:rPr lang="cs-CZ" sz="2000" dirty="0" smtClean="0"/>
              <a:t>snaha adaptovat latinské písmo pro starou češtinu: řešení je spřežkový pravopis; vyvinuly se „dva systémy“</a:t>
            </a:r>
          </a:p>
          <a:p>
            <a:endParaRPr lang="cs-CZ" sz="2000" dirty="0" smtClean="0"/>
          </a:p>
          <a:p>
            <a:pPr marL="631825" indent="-268288">
              <a:buFont typeface="Wingdings" panose="05000000000000000000" pitchFamily="2" charset="2"/>
              <a:buChar char="Ø"/>
            </a:pPr>
            <a:r>
              <a:rPr lang="cs-CZ" sz="2000" dirty="0" smtClean="0"/>
              <a:t>spřežkový starší</a:t>
            </a:r>
          </a:p>
          <a:p>
            <a:pPr marL="363537" indent="0">
              <a:buNone/>
            </a:pPr>
            <a:endParaRPr lang="cs-CZ" sz="2000" dirty="0" smtClean="0"/>
          </a:p>
          <a:p>
            <a:pPr marL="631825" indent="-268288">
              <a:buFont typeface="Wingdings" panose="05000000000000000000" pitchFamily="2" charset="2"/>
              <a:buChar char="Ø"/>
            </a:pPr>
            <a:r>
              <a:rPr lang="cs-CZ" sz="2000" dirty="0" smtClean="0"/>
              <a:t>spřežkový mladší</a:t>
            </a:r>
          </a:p>
          <a:p>
            <a:pPr marL="363537" indent="0">
              <a:buNone/>
            </a:pPr>
            <a:endParaRPr lang="cs-CZ" sz="2000" dirty="0"/>
          </a:p>
          <a:p>
            <a:pPr marL="174625" indent="0">
              <a:buNone/>
            </a:pPr>
            <a:r>
              <a:rPr lang="cs-CZ" sz="2000" dirty="0" smtClean="0"/>
              <a:t>Více viz </a:t>
            </a:r>
            <a:r>
              <a:rPr lang="cs-CZ" sz="2000" dirty="0"/>
              <a:t>NESČ</a:t>
            </a:r>
          </a:p>
          <a:p>
            <a:pPr marL="174625" indent="0">
              <a:buNone/>
            </a:pPr>
            <a:endParaRPr lang="cs-CZ" sz="2000" dirty="0" smtClean="0"/>
          </a:p>
          <a:p>
            <a:pPr marL="174625" indent="0">
              <a:buNone/>
            </a:pPr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www.czechency.org/slovnik/SP%C5%98E%C5%BDKOV%C3%9D%20PRAVOPIS</a:t>
            </a:r>
            <a:endParaRPr lang="cs-CZ" sz="2000" dirty="0" smtClean="0"/>
          </a:p>
          <a:p>
            <a:pPr marL="363537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6940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9282" y="605118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morfologie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2388" y="1438835"/>
            <a:ext cx="11923058" cy="4289612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 smtClean="0"/>
              <a:t>Deklinace</a:t>
            </a:r>
          </a:p>
          <a:p>
            <a:pPr marL="72000" indent="0">
              <a:buNone/>
            </a:pPr>
            <a:endParaRPr lang="cs-CZ" sz="2000" b="1" dirty="0" smtClean="0"/>
          </a:p>
          <a:p>
            <a:r>
              <a:rPr lang="cs-CZ" sz="2000" dirty="0" smtClean="0"/>
              <a:t>plná duálová flexe: </a:t>
            </a:r>
            <a:r>
              <a:rPr lang="cs-CZ" sz="2000" i="1" dirty="0" smtClean="0"/>
              <a:t>šl</a:t>
            </a:r>
            <a:r>
              <a:rPr lang="cs-CZ" sz="2000" b="1" i="1" dirty="0" smtClean="0"/>
              <a:t>a</a:t>
            </a:r>
            <a:r>
              <a:rPr lang="cs-CZ" sz="2000" i="1" dirty="0" smtClean="0"/>
              <a:t> dv</a:t>
            </a:r>
            <a:r>
              <a:rPr lang="cs-CZ" sz="2000" b="1" i="1" dirty="0" smtClean="0"/>
              <a:t>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tovařiš</a:t>
            </a:r>
            <a:r>
              <a:rPr lang="cs-CZ" sz="2000" b="1" i="1" dirty="0" err="1" smtClean="0"/>
              <a:t>ě</a:t>
            </a:r>
            <a:r>
              <a:rPr lang="cs-CZ" sz="2000" dirty="0" smtClean="0"/>
              <a:t>,</a:t>
            </a:r>
          </a:p>
          <a:p>
            <a:r>
              <a:rPr lang="cs-CZ" sz="2000" dirty="0" smtClean="0"/>
              <a:t>prosazování genitivu-akuzativu u osobních jmen: </a:t>
            </a:r>
            <a:r>
              <a:rPr lang="cs-CZ" sz="2000" i="1" dirty="0" smtClean="0"/>
              <a:t> pro </a:t>
            </a:r>
            <a:r>
              <a:rPr lang="cs-CZ" sz="2000" i="1" dirty="0" err="1" smtClean="0"/>
              <a:t>bó</a:t>
            </a:r>
            <a:r>
              <a:rPr lang="cs-CZ" sz="2000" b="1" i="1" dirty="0" err="1" smtClean="0"/>
              <a:t>h</a:t>
            </a:r>
            <a:r>
              <a:rPr lang="cs-CZ" sz="2000" i="1" dirty="0" smtClean="0"/>
              <a:t> → pro boh</a:t>
            </a:r>
            <a:r>
              <a:rPr lang="cs-CZ" sz="2000" b="1" i="1" dirty="0" smtClean="0"/>
              <a:t>a</a:t>
            </a:r>
            <a:r>
              <a:rPr lang="cs-CZ" sz="2000" i="1" dirty="0" smtClean="0"/>
              <a:t>,</a:t>
            </a:r>
            <a:endParaRPr lang="cs-CZ" sz="2000" dirty="0" smtClean="0"/>
          </a:p>
          <a:p>
            <a:r>
              <a:rPr lang="cs-CZ" sz="2000" dirty="0"/>
              <a:t>prosazování </a:t>
            </a:r>
            <a:r>
              <a:rPr lang="cs-CZ" sz="2000" dirty="0" smtClean="0"/>
              <a:t>akuzativu-nominativu u toponym: </a:t>
            </a:r>
            <a:r>
              <a:rPr lang="cs-CZ" sz="2000" i="1" dirty="0" smtClean="0"/>
              <a:t>Češ</a:t>
            </a:r>
            <a:r>
              <a:rPr lang="cs-CZ" sz="2000" b="1" i="1" dirty="0" smtClean="0"/>
              <a:t>i</a:t>
            </a:r>
            <a:r>
              <a:rPr lang="cs-CZ" sz="2000" i="1" dirty="0" smtClean="0"/>
              <a:t> </a:t>
            </a:r>
            <a:r>
              <a:rPr lang="cs-CZ" sz="2000" i="1" dirty="0"/>
              <a:t>→ </a:t>
            </a:r>
            <a:r>
              <a:rPr lang="cs-CZ" sz="2000" i="1" dirty="0" smtClean="0"/>
              <a:t>Čech</a:t>
            </a:r>
            <a:r>
              <a:rPr lang="cs-CZ" sz="2000" b="1" i="1" dirty="0" smtClean="0"/>
              <a:t>y</a:t>
            </a:r>
            <a:r>
              <a:rPr lang="cs-CZ" sz="2000" i="1" dirty="0"/>
              <a:t>,</a:t>
            </a:r>
            <a:r>
              <a:rPr lang="cs-CZ" sz="2000" dirty="0"/>
              <a:t> </a:t>
            </a:r>
            <a:r>
              <a:rPr lang="cs-CZ" sz="2000" i="1" dirty="0" err="1" smtClean="0"/>
              <a:t>Hradčan</a:t>
            </a:r>
            <a:r>
              <a:rPr lang="cs-CZ" sz="2000" b="1" i="1" dirty="0" err="1" smtClean="0"/>
              <a:t>i</a:t>
            </a:r>
            <a:r>
              <a:rPr lang="cs-CZ" sz="2000" i="1" dirty="0" smtClean="0"/>
              <a:t> </a:t>
            </a:r>
            <a:r>
              <a:rPr lang="cs-CZ" sz="2000" i="1" dirty="0"/>
              <a:t>→ </a:t>
            </a:r>
            <a:r>
              <a:rPr lang="cs-CZ" sz="2000" i="1" dirty="0" smtClean="0"/>
              <a:t>Hradčan</a:t>
            </a:r>
            <a:r>
              <a:rPr lang="cs-CZ" sz="2000" b="1" i="1" dirty="0" smtClean="0"/>
              <a:t>y</a:t>
            </a:r>
            <a:r>
              <a:rPr lang="cs-CZ" sz="2000" i="1" dirty="0" smtClean="0"/>
              <a:t>, Lobkovic</a:t>
            </a:r>
            <a:r>
              <a:rPr lang="cs-CZ" sz="2000" b="1" i="1" dirty="0" smtClean="0"/>
              <a:t>i</a:t>
            </a:r>
            <a:r>
              <a:rPr lang="cs-CZ" sz="2000" i="1" dirty="0" smtClean="0"/>
              <a:t> → Lobkovic</a:t>
            </a:r>
            <a:r>
              <a:rPr lang="cs-CZ" sz="2000" b="1" i="1" dirty="0" smtClean="0"/>
              <a:t>e</a:t>
            </a:r>
            <a:r>
              <a:rPr lang="cs-CZ" sz="2000" dirty="0" smtClean="0"/>
              <a:t>,</a:t>
            </a:r>
            <a:endParaRPr lang="cs-CZ" sz="2000" dirty="0"/>
          </a:p>
          <a:p>
            <a:r>
              <a:rPr lang="cs-CZ" sz="2000" dirty="0" smtClean="0"/>
              <a:t>postupuje zánik konsonantických deklinací (s výjimkou </a:t>
            </a:r>
            <a:r>
              <a:rPr lang="cs-CZ" sz="2000" dirty="0" err="1" smtClean="0"/>
              <a:t>nt</a:t>
            </a:r>
            <a:r>
              <a:rPr lang="cs-CZ" sz="2000" dirty="0" smtClean="0"/>
              <a:t>-kmenů, vzor </a:t>
            </a:r>
            <a:r>
              <a:rPr lang="cs-CZ" sz="2000" i="1" dirty="0" err="1" smtClean="0"/>
              <a:t>kuřě</a:t>
            </a:r>
            <a:r>
              <a:rPr lang="cs-CZ" sz="2000" dirty="0" smtClean="0"/>
              <a:t>),</a:t>
            </a:r>
            <a:endParaRPr lang="cs-CZ" sz="2000" dirty="0"/>
          </a:p>
          <a:p>
            <a:r>
              <a:rPr lang="cs-CZ" sz="2000" dirty="0" smtClean="0"/>
              <a:t>zbytky jmenné flexe adjektiv: </a:t>
            </a:r>
            <a:r>
              <a:rPr lang="cs-CZ" sz="2000" i="1" dirty="0" err="1" smtClean="0"/>
              <a:t>milostiv</a:t>
            </a:r>
            <a:r>
              <a:rPr lang="cs-CZ" sz="2000" b="1" i="1" dirty="0" err="1" smtClean="0"/>
              <a:t>e</a:t>
            </a:r>
            <a:r>
              <a:rPr lang="cs-CZ" sz="2000" i="1" dirty="0" smtClean="0"/>
              <a:t> bože → milostiv</a:t>
            </a:r>
            <a:r>
              <a:rPr lang="cs-CZ" sz="2000" b="1" i="1" dirty="0" smtClean="0"/>
              <a:t>ý</a:t>
            </a:r>
            <a:r>
              <a:rPr lang="cs-CZ" sz="2000" i="1" dirty="0" smtClean="0"/>
              <a:t> bože, </a:t>
            </a:r>
            <a:r>
              <a:rPr lang="cs-CZ" sz="2000" i="1" dirty="0" err="1" smtClean="0"/>
              <a:t>přívuzných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králó</a:t>
            </a:r>
            <a:r>
              <a:rPr lang="cs-CZ" sz="2000" b="1" i="1" dirty="0" err="1" smtClean="0"/>
              <a:t>v</a:t>
            </a:r>
            <a:r>
              <a:rPr lang="cs-CZ" sz="2000" i="1" dirty="0" smtClean="0"/>
              <a:t> → </a:t>
            </a:r>
            <a:r>
              <a:rPr lang="cs-CZ" sz="2000" i="1" dirty="0" err="1" smtClean="0"/>
              <a:t>přívuzných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králóv</a:t>
            </a:r>
            <a:r>
              <a:rPr lang="cs-CZ" sz="2000" b="1" i="1" dirty="0" err="1" smtClean="0"/>
              <a:t>ých</a:t>
            </a:r>
            <a:r>
              <a:rPr lang="cs-CZ" sz="2000" i="1" dirty="0" smtClean="0"/>
              <a:t>,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39732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378128"/>
            <a:ext cx="7920000" cy="252000"/>
          </a:xfrm>
        </p:spPr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391776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153" y="184445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morfologie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153" y="900752"/>
            <a:ext cx="11976846" cy="4827695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 smtClean="0"/>
              <a:t>Konjugace 1</a:t>
            </a:r>
          </a:p>
          <a:p>
            <a:pPr marL="72000" indent="0">
              <a:buNone/>
            </a:pPr>
            <a:endParaRPr lang="cs-CZ" sz="2000" b="1" dirty="0" smtClean="0"/>
          </a:p>
          <a:p>
            <a:r>
              <a:rPr lang="cs-CZ" sz="2000" dirty="0" smtClean="0"/>
              <a:t>dokončení gramatikalizace vidového systému na půdorysu opozice dokonavý </a:t>
            </a:r>
            <a:r>
              <a:rPr lang="cs-CZ" sz="2000" dirty="0"/>
              <a:t>× </a:t>
            </a:r>
            <a:r>
              <a:rPr lang="cs-CZ" sz="2000" dirty="0" smtClean="0"/>
              <a:t>nedokonavý vid: realizováno prefixací (</a:t>
            </a:r>
            <a:r>
              <a:rPr lang="cs-CZ" sz="2000" i="1" dirty="0"/>
              <a:t>vrát</a:t>
            </a:r>
            <a:r>
              <a:rPr lang="cs-CZ" sz="2000" b="1" i="1" dirty="0"/>
              <a:t>i</a:t>
            </a:r>
            <a:r>
              <a:rPr lang="cs-CZ" sz="2000" i="1" dirty="0"/>
              <a:t>ti</a:t>
            </a:r>
            <a:r>
              <a:rPr lang="cs-CZ" sz="2000" dirty="0"/>
              <a:t> &gt; </a:t>
            </a:r>
            <a:r>
              <a:rPr lang="cs-CZ" sz="2000" i="1" dirty="0" err="1" smtClean="0"/>
              <a:t>vrac</a:t>
            </a:r>
            <a:r>
              <a:rPr lang="cs-CZ" sz="2000" b="1" i="1" dirty="0" err="1" smtClean="0"/>
              <a:t>ě</a:t>
            </a:r>
            <a:r>
              <a:rPr lang="cs-CZ" sz="2000" i="1" dirty="0" err="1" smtClean="0"/>
              <a:t>ti</a:t>
            </a:r>
            <a:r>
              <a:rPr lang="cs-CZ" sz="2000" dirty="0" smtClean="0"/>
              <a:t>), sufixací (</a:t>
            </a:r>
            <a:r>
              <a:rPr lang="cs-CZ" sz="2000" i="1" dirty="0" smtClean="0"/>
              <a:t>roditi → </a:t>
            </a:r>
            <a:r>
              <a:rPr lang="cs-CZ" sz="2000" b="1" i="1" dirty="0" smtClean="0"/>
              <a:t>po</a:t>
            </a:r>
            <a:r>
              <a:rPr lang="cs-CZ" sz="2000" i="1" dirty="0" smtClean="0"/>
              <a:t>roditi</a:t>
            </a:r>
            <a:r>
              <a:rPr lang="cs-CZ" sz="2000" dirty="0" smtClean="0"/>
              <a:t>) nebo </a:t>
            </a:r>
            <a:r>
              <a:rPr lang="cs-CZ" sz="2000" dirty="0" err="1" smtClean="0"/>
              <a:t>deprefixací</a:t>
            </a:r>
            <a:r>
              <a:rPr lang="cs-CZ" sz="2000" dirty="0" smtClean="0"/>
              <a:t> (</a:t>
            </a:r>
            <a:r>
              <a:rPr lang="cs-CZ" sz="2000" b="1" i="1" dirty="0" smtClean="0"/>
              <a:t>o</a:t>
            </a:r>
            <a:r>
              <a:rPr lang="cs-CZ" sz="2000" i="1" dirty="0" smtClean="0"/>
              <a:t>bohatiti</a:t>
            </a:r>
            <a:r>
              <a:rPr lang="cs-CZ" sz="2000" dirty="0" smtClean="0"/>
              <a:t> </a:t>
            </a:r>
            <a:r>
              <a:rPr lang="cs-CZ" sz="2000" dirty="0"/>
              <a:t>&gt; </a:t>
            </a:r>
            <a:r>
              <a:rPr lang="cs-CZ" sz="2000" b="1" i="1" dirty="0"/>
              <a:t>b</a:t>
            </a:r>
            <a:r>
              <a:rPr lang="cs-CZ" sz="2000" i="1" dirty="0"/>
              <a:t>ohatiti</a:t>
            </a:r>
            <a:r>
              <a:rPr lang="cs-CZ" sz="2000" dirty="0" smtClean="0"/>
              <a:t>),</a:t>
            </a:r>
          </a:p>
          <a:p>
            <a:endParaRPr lang="cs-CZ" sz="2000" dirty="0" smtClean="0"/>
          </a:p>
          <a:p>
            <a:r>
              <a:rPr lang="cs-CZ" sz="2000" dirty="0" smtClean="0"/>
              <a:t>slovesa 1</a:t>
            </a:r>
            <a:r>
              <a:rPr lang="cs-CZ" sz="2000" dirty="0"/>
              <a:t>. tř. </a:t>
            </a:r>
            <a:r>
              <a:rPr lang="cs-CZ" sz="2000" dirty="0" smtClean="0"/>
              <a:t>neproduktivní (zejména s nulovým infinitivním kmenem), často přechází </a:t>
            </a:r>
            <a:r>
              <a:rPr lang="cs-CZ" sz="2000" dirty="0"/>
              <a:t>k </a:t>
            </a:r>
            <a:r>
              <a:rPr lang="cs-CZ" sz="2000" dirty="0" smtClean="0"/>
              <a:t>jiným třídám</a:t>
            </a:r>
            <a:r>
              <a:rPr lang="cs-CZ" sz="2000" dirty="0"/>
              <a:t>, </a:t>
            </a:r>
            <a:r>
              <a:rPr lang="cs-CZ" sz="2000" i="1" dirty="0" smtClean="0"/>
              <a:t>pásti, </a:t>
            </a:r>
            <a:r>
              <a:rPr lang="cs-CZ" sz="2000" i="1" dirty="0" err="1" smtClean="0"/>
              <a:t>padu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padeš</a:t>
            </a:r>
            <a:r>
              <a:rPr lang="cs-CZ" sz="2000" i="1" dirty="0" smtClean="0"/>
              <a:t> → </a:t>
            </a:r>
            <a:r>
              <a:rPr lang="cs-CZ" sz="2000" i="1" dirty="0" err="1" smtClean="0"/>
              <a:t>padnútiti</a:t>
            </a:r>
            <a:r>
              <a:rPr lang="cs-CZ" sz="2000" dirty="0" smtClean="0"/>
              <a:t>, </a:t>
            </a:r>
            <a:r>
              <a:rPr lang="cs-CZ" sz="2000" i="1" dirty="0" smtClean="0"/>
              <a:t>padnu, padneš</a:t>
            </a:r>
            <a:r>
              <a:rPr lang="cs-CZ" sz="2000" dirty="0" smtClean="0"/>
              <a:t>,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 1. os. </a:t>
            </a:r>
            <a:r>
              <a:rPr lang="cs-CZ" sz="2000" dirty="0"/>
              <a:t> </a:t>
            </a:r>
            <a:r>
              <a:rPr lang="cs-CZ" sz="2000" dirty="0" err="1"/>
              <a:t>sg</a:t>
            </a:r>
            <a:r>
              <a:rPr lang="cs-CZ" sz="2000" dirty="0" smtClean="0"/>
              <a:t>. sloves 5. třídy se prosazuje koncovka </a:t>
            </a:r>
            <a:r>
              <a:rPr lang="cs-CZ" sz="2000" i="1" dirty="0" smtClean="0"/>
              <a:t>-m </a:t>
            </a:r>
            <a:r>
              <a:rPr lang="cs-CZ" sz="2000" dirty="0" smtClean="0"/>
              <a:t>(koncem 14. stol.):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děl</a:t>
            </a:r>
            <a:r>
              <a:rPr lang="cs-CZ" sz="2000" b="1" i="1" dirty="0" err="1" smtClean="0"/>
              <a:t>aji</a:t>
            </a:r>
            <a:r>
              <a:rPr lang="cs-CZ" sz="2000" dirty="0" smtClean="0"/>
              <a:t> </a:t>
            </a:r>
            <a:r>
              <a:rPr lang="cs-CZ" sz="2000" i="1" dirty="0"/>
              <a:t>→ </a:t>
            </a:r>
            <a:r>
              <a:rPr lang="cs-CZ" sz="2000" i="1" dirty="0" smtClean="0"/>
              <a:t>děl</a:t>
            </a:r>
            <a:r>
              <a:rPr lang="cs-CZ" sz="2000" b="1" i="1" dirty="0" smtClean="0"/>
              <a:t>ám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sáz</a:t>
            </a:r>
            <a:r>
              <a:rPr lang="cs-CZ" sz="2000" b="1" i="1" dirty="0" err="1" smtClean="0"/>
              <a:t>ěji</a:t>
            </a:r>
            <a:r>
              <a:rPr lang="cs-CZ" sz="2000" i="1" dirty="0" smtClean="0"/>
              <a:t> </a:t>
            </a:r>
            <a:r>
              <a:rPr lang="cs-CZ" sz="2000" i="1" dirty="0"/>
              <a:t>→ </a:t>
            </a:r>
            <a:r>
              <a:rPr lang="cs-CZ" sz="2000" i="1" dirty="0" err="1" smtClean="0"/>
              <a:t>sáz</a:t>
            </a:r>
            <a:r>
              <a:rPr lang="cs-CZ" sz="2000" b="1" i="1" dirty="0" err="1" smtClean="0"/>
              <a:t>iem</a:t>
            </a:r>
            <a:r>
              <a:rPr lang="cs-CZ" sz="2000" i="1" dirty="0" smtClean="0"/>
              <a:t>,</a:t>
            </a:r>
          </a:p>
          <a:p>
            <a:endParaRPr lang="cs-CZ" sz="2000" dirty="0"/>
          </a:p>
          <a:p>
            <a:r>
              <a:rPr lang="cs-CZ" sz="2000" dirty="0" smtClean="0"/>
              <a:t>ustálení </a:t>
            </a:r>
            <a:r>
              <a:rPr lang="cs-CZ" sz="2000" dirty="0"/>
              <a:t>formy futura nedokonavých sloves:</a:t>
            </a:r>
            <a:r>
              <a:rPr lang="cs-CZ" sz="2000" b="1" dirty="0"/>
              <a:t> </a:t>
            </a:r>
            <a:r>
              <a:rPr lang="cs-CZ" sz="2000" i="1" dirty="0"/>
              <a:t>budu</a:t>
            </a:r>
            <a:r>
              <a:rPr lang="cs-CZ" sz="2000" dirty="0"/>
              <a:t> </a:t>
            </a:r>
            <a:r>
              <a:rPr lang="cs-CZ" sz="2000" i="1" dirty="0"/>
              <a:t>volati / budu volal → budu </a:t>
            </a:r>
            <a:r>
              <a:rPr lang="cs-CZ" sz="2000" i="1" dirty="0" smtClean="0"/>
              <a:t>volat</a:t>
            </a:r>
            <a:r>
              <a:rPr lang="cs-CZ" sz="2000" dirty="0"/>
              <a:t>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983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14. století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4812" y="726141"/>
            <a:ext cx="11190812" cy="499223"/>
          </a:xfrm>
        </p:spPr>
        <p:txBody>
          <a:bodyPr/>
          <a:lstStyle/>
          <a:p>
            <a:r>
              <a:rPr lang="cs-CZ" dirty="0" smtClean="0"/>
              <a:t>Čeština 14. století – morfologie III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812" y="1452283"/>
            <a:ext cx="11698942" cy="4464424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 smtClean="0"/>
              <a:t>Konjugace 2</a:t>
            </a:r>
          </a:p>
          <a:p>
            <a:endParaRPr lang="cs-CZ" sz="2000" dirty="0" smtClean="0"/>
          </a:p>
          <a:p>
            <a:r>
              <a:rPr lang="cs-CZ" sz="2000" dirty="0" smtClean="0"/>
              <a:t>zůstávají zachovány jednoduché minulé časy (aorist sigmatický a imperfektum</a:t>
            </a:r>
            <a:r>
              <a:rPr lang="cs-CZ" sz="2000" dirty="0"/>
              <a:t>):  </a:t>
            </a:r>
            <a:r>
              <a:rPr lang="cs-CZ" sz="2000" i="1" dirty="0"/>
              <a:t>Kněz Oldřich o </a:t>
            </a:r>
            <a:r>
              <a:rPr lang="cs-CZ" sz="2000" i="1" dirty="0" err="1" smtClean="0"/>
              <a:t>Postoloprtiech</a:t>
            </a:r>
            <a:r>
              <a:rPr lang="cs-CZ" sz="2000" i="1" dirty="0" smtClean="0"/>
              <a:t> </a:t>
            </a:r>
            <a:r>
              <a:rPr lang="cs-CZ" sz="2000" b="1" i="1" dirty="0" err="1" smtClean="0"/>
              <a:t>lovieše</a:t>
            </a:r>
            <a:r>
              <a:rPr lang="cs-CZ" sz="2000" i="1" dirty="0" smtClean="0"/>
              <a:t>. // </a:t>
            </a:r>
            <a:r>
              <a:rPr lang="cs-CZ" sz="2000" i="1" dirty="0"/>
              <a:t>Když </a:t>
            </a:r>
            <a:r>
              <a:rPr lang="cs-CZ" sz="2000" i="1" dirty="0" err="1"/>
              <a:t>skrzě</a:t>
            </a:r>
            <a:r>
              <a:rPr lang="cs-CZ" sz="2000" i="1" dirty="0"/>
              <a:t> jednu ves </a:t>
            </a:r>
            <a:r>
              <a:rPr lang="cs-CZ" sz="2000" b="1" i="1" dirty="0" err="1" smtClean="0"/>
              <a:t>jedieše</a:t>
            </a:r>
            <a:r>
              <a:rPr lang="cs-CZ" sz="2000" i="1" dirty="0" smtClean="0"/>
              <a:t>, // </a:t>
            </a:r>
            <a:r>
              <a:rPr lang="cs-CZ" sz="2000" b="1" i="1" dirty="0" err="1" smtClean="0"/>
              <a:t>uzřě</a:t>
            </a:r>
            <a:r>
              <a:rPr lang="cs-CZ" sz="2000" i="1" dirty="0" smtClean="0"/>
              <a:t>, </a:t>
            </a:r>
            <a:r>
              <a:rPr lang="cs-CZ" sz="2000" i="1" dirty="0"/>
              <a:t>že </a:t>
            </a:r>
            <a:r>
              <a:rPr lang="cs-CZ" sz="2000" i="1" dirty="0" err="1"/>
              <a:t>sedlská</a:t>
            </a:r>
            <a:r>
              <a:rPr lang="cs-CZ" sz="2000" i="1" dirty="0"/>
              <a:t> </a:t>
            </a:r>
            <a:r>
              <a:rPr lang="cs-CZ" sz="2000" i="1" dirty="0" err="1"/>
              <a:t>dievka</a:t>
            </a:r>
            <a:r>
              <a:rPr lang="cs-CZ" sz="2000" i="1" dirty="0"/>
              <a:t> na </a:t>
            </a:r>
            <a:r>
              <a:rPr lang="cs-CZ" sz="2000" i="1" dirty="0" err="1"/>
              <a:t>potocě</a:t>
            </a:r>
            <a:r>
              <a:rPr lang="cs-CZ" sz="2000" i="1" dirty="0"/>
              <a:t> </a:t>
            </a:r>
            <a:r>
              <a:rPr lang="cs-CZ" sz="2000" b="1" i="1" dirty="0" err="1" smtClean="0"/>
              <a:t>stáše</a:t>
            </a:r>
            <a:r>
              <a:rPr lang="cs-CZ" sz="2000" i="1" dirty="0" smtClean="0"/>
              <a:t>, // bosa </a:t>
            </a:r>
            <a:r>
              <a:rPr lang="cs-CZ" sz="2000" i="1" dirty="0"/>
              <a:t>i bez </a:t>
            </a:r>
            <a:r>
              <a:rPr lang="cs-CZ" sz="2000" i="1" dirty="0" err="1"/>
              <a:t>rukávóv</a:t>
            </a:r>
            <a:r>
              <a:rPr lang="cs-CZ" sz="2000" i="1" dirty="0"/>
              <a:t> </a:t>
            </a:r>
            <a:r>
              <a:rPr lang="cs-CZ" sz="2000" i="1" dirty="0" err="1"/>
              <a:t>rúcho</a:t>
            </a:r>
            <a:r>
              <a:rPr lang="cs-CZ" sz="2000" i="1" dirty="0"/>
              <a:t> </a:t>
            </a:r>
            <a:r>
              <a:rPr lang="cs-CZ" sz="2000" b="1" i="1" dirty="0" smtClean="0"/>
              <a:t>práše</a:t>
            </a:r>
            <a:r>
              <a:rPr lang="cs-CZ" sz="2000" dirty="0" smtClean="0"/>
              <a:t>, </a:t>
            </a:r>
          </a:p>
          <a:p>
            <a:endParaRPr lang="cs-CZ" sz="2000" dirty="0" smtClean="0"/>
          </a:p>
          <a:p>
            <a:r>
              <a:rPr lang="cs-CZ" sz="2000" dirty="0" smtClean="0"/>
              <a:t>užívá si i aorist asigmatický: </a:t>
            </a:r>
            <a:r>
              <a:rPr lang="cs-CZ" sz="2000" i="1" dirty="0"/>
              <a:t>Páni po koni </a:t>
            </a:r>
            <a:r>
              <a:rPr lang="cs-CZ" sz="2000" b="1" i="1" dirty="0" err="1" smtClean="0"/>
              <a:t>pojědu</a:t>
            </a:r>
            <a:r>
              <a:rPr lang="cs-CZ" sz="2000" i="1" dirty="0" smtClean="0"/>
              <a:t>, // až </a:t>
            </a:r>
            <a:r>
              <a:rPr lang="cs-CZ" sz="2000" i="1" dirty="0" err="1"/>
              <a:t>Bieliny</a:t>
            </a:r>
            <a:r>
              <a:rPr lang="cs-CZ" sz="2000" i="1" dirty="0"/>
              <a:t> </a:t>
            </a:r>
            <a:r>
              <a:rPr lang="cs-CZ" sz="2000" i="1" dirty="0" err="1"/>
              <a:t>řěky</a:t>
            </a:r>
            <a:r>
              <a:rPr lang="cs-CZ" sz="2000" i="1" dirty="0"/>
              <a:t> i </a:t>
            </a:r>
            <a:r>
              <a:rPr lang="cs-CZ" sz="2000" b="1" i="1" dirty="0" err="1" smtClean="0"/>
              <a:t>dojědu</a:t>
            </a:r>
            <a:r>
              <a:rPr lang="cs-CZ" sz="2000" dirty="0" smtClean="0"/>
              <a:t>,</a:t>
            </a:r>
            <a:r>
              <a:rPr lang="cs-CZ" sz="2000" i="1" dirty="0" smtClean="0"/>
              <a:t> </a:t>
            </a:r>
            <a:r>
              <a:rPr lang="cs-CZ" sz="2000" dirty="0" smtClean="0"/>
              <a:t>avšak celkově ustupuje (nejsou doloženy všechny tvary),</a:t>
            </a:r>
            <a:endParaRPr lang="cs-CZ" sz="2000" i="1" dirty="0" smtClean="0"/>
          </a:p>
          <a:p>
            <a:endParaRPr lang="cs-CZ" sz="2000" dirty="0"/>
          </a:p>
          <a:p>
            <a:r>
              <a:rPr lang="cs-CZ" sz="2000" dirty="0" smtClean="0"/>
              <a:t>prosazuje se opisné </a:t>
            </a:r>
            <a:r>
              <a:rPr lang="cs-CZ" sz="2000" dirty="0"/>
              <a:t>pasivum</a:t>
            </a:r>
            <a:r>
              <a:rPr lang="cs-CZ" sz="2000" dirty="0" smtClean="0"/>
              <a:t>, a to pod vlivem latinského </a:t>
            </a:r>
            <a:r>
              <a:rPr lang="cs-CZ" sz="2000" i="1" dirty="0" err="1" smtClean="0"/>
              <a:t>iudicatus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est</a:t>
            </a:r>
            <a:r>
              <a:rPr lang="cs-CZ" sz="2000" dirty="0" smtClean="0"/>
              <a:t> typ </a:t>
            </a:r>
            <a:r>
              <a:rPr lang="cs-CZ" sz="2000" i="1" dirty="0" err="1"/>
              <a:t>súzěn</a:t>
            </a:r>
            <a:r>
              <a:rPr lang="cs-CZ" sz="2000" i="1" dirty="0"/>
              <a:t> jest </a:t>
            </a:r>
            <a:r>
              <a:rPr lang="cs-CZ" sz="2000" dirty="0" smtClean="0"/>
              <a:t>‚byl odsouzen‘. </a:t>
            </a:r>
          </a:p>
          <a:p>
            <a:pPr marL="72000" indent="0">
              <a:lnSpc>
                <a:spcPct val="12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3764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 Prvni spisovne jazyky na nasem uzemi</Template>
  <TotalTime>3728</TotalTime>
  <Words>3781</Words>
  <Application>Microsoft Office PowerPoint</Application>
  <PresentationFormat>Širokoúhlá obrazovka</PresentationFormat>
  <Paragraphs>683</Paragraphs>
  <Slides>60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4" baseType="lpstr">
      <vt:lpstr>Arial</vt:lpstr>
      <vt:lpstr>Tahoma</vt:lpstr>
      <vt:lpstr>Wingdings</vt:lpstr>
      <vt:lpstr>Prezentace_MU_CZ</vt:lpstr>
      <vt:lpstr>Čeština 14. století </vt:lpstr>
      <vt:lpstr>Čeština 14. století</vt:lpstr>
      <vt:lpstr>Čeština 14. století – fonologie I </vt:lpstr>
      <vt:lpstr>Čeština 14. století – fonologie II </vt:lpstr>
      <vt:lpstr>Čeština 14. století – fonologie III </vt:lpstr>
      <vt:lpstr>Čeština 14. století – fonologie IV </vt:lpstr>
      <vt:lpstr>Čeština 14. století – morfologie I </vt:lpstr>
      <vt:lpstr>Čeština 14. století – morfologie II </vt:lpstr>
      <vt:lpstr>Čeština 14. století – morfologie III </vt:lpstr>
      <vt:lpstr>Čeština 14. století – syntax I </vt:lpstr>
      <vt:lpstr>Čeština 14. století – syntax II </vt:lpstr>
      <vt:lpstr>Čeština 14. století – slovotvorba I </vt:lpstr>
      <vt:lpstr>Čeština 14. století – slovotvorba II </vt:lpstr>
      <vt:lpstr>Čeština 14. století – slovní zásoba </vt:lpstr>
      <vt:lpstr>Čeština 14. století – přejímky z latiny </vt:lpstr>
      <vt:lpstr>Čeština 14. století – přejímky z němčiny </vt:lpstr>
      <vt:lpstr>Jazyková situace</vt:lpstr>
      <vt:lpstr>Latina</vt:lpstr>
      <vt:lpstr>V tomto období řada bohemikálních latinských textů </vt:lpstr>
      <vt:lpstr>Specifickým případem symbiózy latiny a staré češtiny je makarónská latinsko-česká (rozpustilá) žebravá žákovská píseň</vt:lpstr>
      <vt:lpstr>Makarónské části také v Mastičkáři – o tom také níže</vt:lpstr>
      <vt:lpstr>Němčina</vt:lpstr>
      <vt:lpstr>Bohemikální německá tvorba</vt:lpstr>
      <vt:lpstr>Emauzský klášter – obnovení církevněslovanského písemnictví I</vt:lpstr>
      <vt:lpstr>Emauzský klášter – obnovení církevněslovanského písemnictví II</vt:lpstr>
      <vt:lpstr>Čeština jako literární jazyk</vt:lpstr>
      <vt:lpstr>Formální vlastnosti nejstarších literárních textů</vt:lpstr>
      <vt:lpstr>Formální vlastnosti nejstarších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Stylistická diferenciace literárních textů</vt:lpstr>
      <vt:lpstr>Mastičkář – ukázka městského jazyka?</vt:lpstr>
      <vt:lpstr>Biblický překlad</vt:lpstr>
      <vt:lpstr>Počátky české prózy</vt:lpstr>
      <vt:lpstr>Rozvoj české prózy</vt:lpstr>
      <vt:lpstr>Čeština ve sféře vědeckých textů</vt:lpstr>
      <vt:lpstr>Čeština ve sféře administrativní a právní I</vt:lpstr>
      <vt:lpstr>Čeština ve sféře administrativní a právní II</vt:lpstr>
      <vt:lpstr>Čeština ve sféře administrativní a právní III</vt:lpstr>
      <vt:lpstr>Čeština ve sféře administrativní a právní IV</vt:lpstr>
      <vt:lpstr>Dialektismy ve stč. textech jen ojediněle,</vt:lpstr>
      <vt:lpstr>Jazykové reflexe</vt:lpstr>
      <vt:lpstr>Slovníky</vt:lpstr>
      <vt:lpstr>Mistr Klaret = Bartoloměj z Chlumce I </vt:lpstr>
      <vt:lpstr>Mistr Klaret = Bartoloměj z Chlumce II</vt:lpstr>
      <vt:lpstr>První teoretické reflexe češtiny</vt:lpstr>
      <vt:lpstr>Pravopis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Pračeská fáze – první spisovné jazyky na našem území</dc:title>
  <dc:creator>Pavel Kosek</dc:creator>
  <cp:lastModifiedBy>Pavel Kosek</cp:lastModifiedBy>
  <cp:revision>440</cp:revision>
  <cp:lastPrinted>1601-01-01T00:00:00Z</cp:lastPrinted>
  <dcterms:created xsi:type="dcterms:W3CDTF">2020-01-25T16:17:51Z</dcterms:created>
  <dcterms:modified xsi:type="dcterms:W3CDTF">2020-03-23T10:07:24Z</dcterms:modified>
</cp:coreProperties>
</file>