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61" r:id="rId4"/>
    <p:sldId id="258" r:id="rId5"/>
    <p:sldId id="311" r:id="rId6"/>
    <p:sldId id="262" r:id="rId7"/>
    <p:sldId id="323" r:id="rId8"/>
    <p:sldId id="272" r:id="rId9"/>
    <p:sldId id="278" r:id="rId10"/>
    <p:sldId id="307" r:id="rId11"/>
    <p:sldId id="314" r:id="rId12"/>
    <p:sldId id="308" r:id="rId13"/>
    <p:sldId id="274" r:id="rId14"/>
    <p:sldId id="313" r:id="rId15"/>
    <p:sldId id="259" r:id="rId16"/>
    <p:sldId id="322" r:id="rId17"/>
    <p:sldId id="321" r:id="rId18"/>
    <p:sldId id="263" r:id="rId19"/>
    <p:sldId id="312" r:id="rId20"/>
    <p:sldId id="264" r:id="rId21"/>
    <p:sldId id="260" r:id="rId22"/>
    <p:sldId id="266" r:id="rId23"/>
    <p:sldId id="267" r:id="rId24"/>
    <p:sldId id="268" r:id="rId25"/>
    <p:sldId id="270" r:id="rId26"/>
    <p:sldId id="269" r:id="rId27"/>
    <p:sldId id="318" r:id="rId28"/>
    <p:sldId id="273" r:id="rId29"/>
    <p:sldId id="277" r:id="rId30"/>
    <p:sldId id="276" r:id="rId31"/>
    <p:sldId id="275" r:id="rId32"/>
    <p:sldId id="317" r:id="rId33"/>
    <p:sldId id="279" r:id="rId34"/>
    <p:sldId id="281" r:id="rId35"/>
    <p:sldId id="280" r:id="rId36"/>
    <p:sldId id="282" r:id="rId37"/>
    <p:sldId id="309" r:id="rId38"/>
    <p:sldId id="315" r:id="rId39"/>
    <p:sldId id="271" r:id="rId40"/>
    <p:sldId id="284" r:id="rId41"/>
    <p:sldId id="285" r:id="rId42"/>
    <p:sldId id="287" r:id="rId43"/>
    <p:sldId id="286" r:id="rId44"/>
    <p:sldId id="288" r:id="rId45"/>
    <p:sldId id="289" r:id="rId46"/>
    <p:sldId id="324" r:id="rId47"/>
    <p:sldId id="297" r:id="rId48"/>
    <p:sldId id="296" r:id="rId49"/>
    <p:sldId id="291" r:id="rId50"/>
    <p:sldId id="292" r:id="rId51"/>
    <p:sldId id="293" r:id="rId52"/>
    <p:sldId id="294" r:id="rId53"/>
    <p:sldId id="300" r:id="rId54"/>
    <p:sldId id="298" r:id="rId55"/>
    <p:sldId id="299" r:id="rId56"/>
    <p:sldId id="303" r:id="rId57"/>
    <p:sldId id="304" r:id="rId58"/>
    <p:sldId id="302" r:id="rId59"/>
    <p:sldId id="306" r:id="rId60"/>
    <p:sldId id="301" r:id="rId61"/>
    <p:sldId id="320" r:id="rId62"/>
    <p:sldId id="319" r:id="rId6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DC"/>
    <a:srgbClr val="F01928"/>
    <a:srgbClr val="4BC8FF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6754" autoAdjust="0"/>
  </p:normalViewPr>
  <p:slideViewPr>
    <p:cSldViewPr snapToGrid="0">
      <p:cViewPr varScale="1">
        <p:scale>
          <a:sx n="67" d="100"/>
          <a:sy n="67" d="100"/>
        </p:scale>
        <p:origin x="828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D21EF72-3072-4710-A17A-9B68D35C3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2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21CE213-A173-41CF-BA99-7A8C39EDD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ECF312-612B-4D8F-9ADA-7B8234D63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21D43C-AA8B-4250-B0E5-825E8D675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7474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ARTS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B3041E-A881-4F77-88F8-58E639946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147317" cy="2833315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62C38F51-21B5-4FCA-8498-6F65C0DB2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1CB56087-1653-4687-91A3-3216416E0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3B71AC8-4CA1-4239-89AB-D9E452AEC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07684D48-9ECE-47F4-B60D-1F10FA1F0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99F8229-0F91-48F2-B8B9-3D62AB080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6181539-CB28-4249-8656-2F8138AB9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E614447-E10C-4DB8-8B61-754F2BE0F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FACE40E-5B18-41AE-BFE5-D68E8FEAA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F2E8CD9-E848-4CA4-A74F-A0CE634CA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E84F8C4-4400-4A78-A6D4-5E5C184C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EB07A44-568B-4E49-86CC-C885AAEC3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7EE8C0-D8F0-4FB0-9F14-EA71A89C6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ency.org/slovnik/BRATRSK%C3%9D%20PRAVOPI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Humanistická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14553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784129"/>
          </a:xfrm>
        </p:spPr>
        <p:txBody>
          <a:bodyPr/>
          <a:lstStyle/>
          <a:p>
            <a:r>
              <a:rPr lang="cs-CZ" dirty="0" smtClean="0"/>
              <a:t>Humanistická čeština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4555314"/>
            <a:ext cx="11361600" cy="698497"/>
          </a:xfrm>
        </p:spPr>
        <p:txBody>
          <a:bodyPr/>
          <a:lstStyle/>
          <a:p>
            <a:r>
              <a:rPr lang="cs-CZ" dirty="0"/>
              <a:t>CJJ16 Vývoj </a:t>
            </a:r>
            <a:r>
              <a:rPr lang="cs-CZ" dirty="0" smtClean="0"/>
              <a:t>spisovné </a:t>
            </a:r>
            <a:r>
              <a:rPr lang="cs-CZ" dirty="0"/>
              <a:t>češtiny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67" y="1061197"/>
            <a:ext cx="4767556" cy="52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1705" y="443753"/>
            <a:ext cx="11725835" cy="484094"/>
          </a:xfrm>
        </p:spPr>
        <p:txBody>
          <a:bodyPr/>
          <a:lstStyle/>
          <a:p>
            <a:r>
              <a:rPr lang="cs-CZ" dirty="0" smtClean="0"/>
              <a:t>Národní (jazykově český) humanismus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1706" y="1479176"/>
            <a:ext cx="11990294" cy="3657604"/>
          </a:xfrm>
        </p:spPr>
        <p:txBody>
          <a:bodyPr/>
          <a:lstStyle/>
          <a:p>
            <a:r>
              <a:rPr lang="cs-CZ" sz="2000" dirty="0" smtClean="0"/>
              <a:t>spojený s pronikáním humanismu do měšťanských kruhů,</a:t>
            </a:r>
          </a:p>
          <a:p>
            <a:endParaRPr lang="cs-CZ" sz="2000" dirty="0" smtClean="0"/>
          </a:p>
          <a:p>
            <a:r>
              <a:rPr lang="cs-CZ" sz="2000" dirty="0" smtClean="0"/>
              <a:t>cíle jazykově </a:t>
            </a:r>
            <a:r>
              <a:rPr lang="cs-CZ" sz="2000" dirty="0"/>
              <a:t>českého literárního </a:t>
            </a:r>
            <a:r>
              <a:rPr lang="cs-CZ" sz="2000" dirty="0" smtClean="0"/>
              <a:t>humanismu formulovány Viktorinem Kornelem </a:t>
            </a:r>
            <a:r>
              <a:rPr lang="cs-CZ" sz="2000" dirty="0"/>
              <a:t>ze Všehrd </a:t>
            </a:r>
            <a:r>
              <a:rPr lang="cs-CZ" sz="2000" dirty="0" smtClean="0"/>
              <a:t>v jeho předmluvě k </a:t>
            </a:r>
            <a:r>
              <a:rPr lang="cs-CZ" sz="2000" dirty="0"/>
              <a:t>překladu </a:t>
            </a:r>
            <a:r>
              <a:rPr lang="cs-CZ" sz="2000" i="1" dirty="0"/>
              <a:t>Knih </a:t>
            </a:r>
            <a:r>
              <a:rPr lang="cs-CZ" sz="2000" dirty="0"/>
              <a:t>[…] </a:t>
            </a:r>
            <a:r>
              <a:rPr lang="cs-CZ" sz="2000" i="1" dirty="0"/>
              <a:t>sv. Jana Zlatoústého </a:t>
            </a:r>
            <a:r>
              <a:rPr lang="cs-CZ" sz="2000" dirty="0"/>
              <a:t>[…] </a:t>
            </a:r>
            <a:r>
              <a:rPr lang="cs-CZ" sz="2000" i="1" dirty="0" smtClean="0"/>
              <a:t>o </a:t>
            </a:r>
            <a:r>
              <a:rPr lang="cs-CZ" sz="2000" i="1" dirty="0"/>
              <a:t>napravení padlého</a:t>
            </a:r>
            <a:r>
              <a:rPr lang="cs-CZ" sz="2000" dirty="0" smtClean="0"/>
              <a:t>, 1495,</a:t>
            </a:r>
          </a:p>
          <a:p>
            <a:pPr marL="72000" indent="0">
              <a:buNone/>
            </a:pPr>
            <a:endParaRPr lang="cs-CZ" sz="2000" dirty="0"/>
          </a:p>
          <a:p>
            <a:pPr marL="363538" indent="0">
              <a:lnSpc>
                <a:spcPct val="100000"/>
              </a:lnSpc>
              <a:buNone/>
            </a:pPr>
            <a:r>
              <a:rPr lang="cs-CZ" sz="1800" i="1" dirty="0"/>
              <a:t>Kteréhož sem i z té také příčiny rád vyložil, aby se jazyk náš český i tudy šířil, šlechtil a rozmáhal. Neb </a:t>
            </a:r>
            <a:r>
              <a:rPr lang="cs-CZ" sz="1800" i="1" dirty="0" err="1"/>
              <a:t>nenie</a:t>
            </a:r>
            <a:r>
              <a:rPr lang="cs-CZ" sz="1800" i="1" dirty="0"/>
              <a:t> tak úzký, ani tak nehladký, jakož se některým zdá. Hojnost a </a:t>
            </a:r>
            <a:r>
              <a:rPr lang="cs-CZ" sz="1800" i="1" dirty="0" err="1"/>
              <a:t>bohatstvie</a:t>
            </a:r>
            <a:r>
              <a:rPr lang="cs-CZ" sz="1800" i="1" dirty="0"/>
              <a:t> jeho z toho </a:t>
            </a:r>
            <a:r>
              <a:rPr lang="cs-CZ" sz="1800" i="1" dirty="0" err="1" smtClean="0"/>
              <a:t>muož</a:t>
            </a:r>
            <a:r>
              <a:rPr lang="cs-CZ" sz="1800" i="1" dirty="0" smtClean="0"/>
              <a:t> </a:t>
            </a:r>
            <a:r>
              <a:rPr lang="cs-CZ" sz="1800" i="1" dirty="0"/>
              <a:t>poznáno býti, že </a:t>
            </a:r>
            <a:r>
              <a:rPr lang="cs-CZ" sz="1800" i="1" dirty="0" smtClean="0"/>
              <a:t>což </a:t>
            </a:r>
            <a:r>
              <a:rPr lang="cs-CZ" sz="1800" i="1" dirty="0" err="1" smtClean="0"/>
              <a:t>koli</a:t>
            </a:r>
            <a:r>
              <a:rPr lang="cs-CZ" sz="1800" i="1" dirty="0" smtClean="0"/>
              <a:t> </a:t>
            </a:r>
            <a:r>
              <a:rPr lang="cs-CZ" sz="1800" i="1" dirty="0"/>
              <a:t>řecky, což </a:t>
            </a:r>
            <a:r>
              <a:rPr lang="cs-CZ" sz="1800" i="1" dirty="0" err="1"/>
              <a:t>koli</a:t>
            </a:r>
            <a:r>
              <a:rPr lang="cs-CZ" sz="1800" i="1" dirty="0"/>
              <a:t> </a:t>
            </a:r>
            <a:r>
              <a:rPr lang="cs-CZ" sz="1800" i="1" dirty="0" smtClean="0"/>
              <a:t>latině (o němčině </a:t>
            </a:r>
            <a:r>
              <a:rPr lang="cs-CZ" sz="1800" i="1" dirty="0" err="1" smtClean="0"/>
              <a:t>nynie</a:t>
            </a:r>
            <a:r>
              <a:rPr lang="cs-CZ" sz="1800" i="1" dirty="0" smtClean="0"/>
              <a:t> nepravím) </a:t>
            </a:r>
            <a:r>
              <a:rPr lang="cs-CZ" sz="1800" i="1" dirty="0" err="1"/>
              <a:t>muož</a:t>
            </a:r>
            <a:r>
              <a:rPr lang="cs-CZ" sz="1800" i="1" dirty="0"/>
              <a:t> </a:t>
            </a:r>
            <a:r>
              <a:rPr lang="cs-CZ" sz="1800" i="1" dirty="0" err="1"/>
              <a:t>povědieno</a:t>
            </a:r>
            <a:r>
              <a:rPr lang="cs-CZ" sz="1800" i="1" dirty="0"/>
              <a:t> býti, to též i </a:t>
            </a:r>
            <a:r>
              <a:rPr lang="cs-CZ" sz="1800" i="1" dirty="0" smtClean="0"/>
              <a:t>česky. A </a:t>
            </a:r>
            <a:r>
              <a:rPr lang="cs-CZ" sz="1800" i="1" dirty="0" err="1" smtClean="0"/>
              <a:t>nenie</a:t>
            </a:r>
            <a:r>
              <a:rPr lang="cs-CZ" sz="1800" i="1" dirty="0" smtClean="0"/>
              <a:t> těch knih žádných, řeckých ani latinských […], aby v česky obráceny býti nemohly. Co </a:t>
            </a:r>
            <a:r>
              <a:rPr lang="cs-CZ" sz="1800" i="1" dirty="0"/>
              <a:t>se pak hladkosti jeho </a:t>
            </a:r>
            <a:r>
              <a:rPr lang="cs-CZ" sz="1800" i="1" dirty="0" err="1"/>
              <a:t>dotýče</a:t>
            </a:r>
            <a:r>
              <a:rPr lang="cs-CZ" sz="1800" i="1" dirty="0"/>
              <a:t>, </a:t>
            </a:r>
            <a:r>
              <a:rPr lang="cs-CZ" sz="1800" i="1" dirty="0" err="1"/>
              <a:t>neviem</a:t>
            </a:r>
            <a:r>
              <a:rPr lang="cs-CZ" sz="1800" i="1" dirty="0"/>
              <a:t>, by tak výmluvně, tak ozdobně, tak lahodně všecko jazykem českým </a:t>
            </a:r>
            <a:r>
              <a:rPr lang="cs-CZ" sz="1800" i="1" dirty="0" err="1"/>
              <a:t>povědieno</a:t>
            </a:r>
            <a:r>
              <a:rPr lang="cs-CZ" sz="1800" i="1" dirty="0"/>
              <a:t> býti nemohlo, jako řeckým nebo latinským, bychom se toliko snažili a jedni mimo druhé chvátali, abychom jej </a:t>
            </a:r>
            <a:r>
              <a:rPr lang="cs-CZ" sz="1800" i="1" dirty="0" smtClean="0"/>
              <a:t>vyzdvihli: </a:t>
            </a:r>
            <a:r>
              <a:rPr lang="cs-CZ" sz="1800" i="1" dirty="0" err="1" smtClean="0"/>
              <a:t>tudiež</a:t>
            </a:r>
            <a:r>
              <a:rPr lang="cs-CZ" sz="1800" i="1" dirty="0" smtClean="0"/>
              <a:t> by jazyk český hojný, mnohý </a:t>
            </a:r>
            <a:r>
              <a:rPr lang="cs-CZ" sz="1800" i="1" dirty="0" err="1" smtClean="0"/>
              <a:t>ytřený</a:t>
            </a:r>
            <a:r>
              <a:rPr lang="cs-CZ" sz="1800" i="1" dirty="0" smtClean="0"/>
              <a:t> a sebe světlejší </a:t>
            </a:r>
            <a:r>
              <a:rPr lang="cs-CZ" sz="1800" i="1" dirty="0" err="1" smtClean="0"/>
              <a:t>vidien</a:t>
            </a:r>
            <a:r>
              <a:rPr lang="cs-CZ" sz="1800" i="1" dirty="0" smtClean="0"/>
              <a:t> býti mohl i </a:t>
            </a:r>
            <a:r>
              <a:rPr lang="cs-CZ" sz="1800" i="1" dirty="0" err="1" smtClean="0"/>
              <a:t>pulerovanější</a:t>
            </a:r>
            <a:r>
              <a:rPr lang="cs-CZ" sz="1800" i="1" dirty="0" smtClean="0"/>
              <a:t>…</a:t>
            </a:r>
            <a:r>
              <a:rPr lang="cs-CZ" sz="1800" dirty="0" smtClean="0"/>
              <a:t> 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620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1705" y="578223"/>
            <a:ext cx="11725835" cy="484094"/>
          </a:xfrm>
        </p:spPr>
        <p:txBody>
          <a:bodyPr/>
          <a:lstStyle/>
          <a:p>
            <a:r>
              <a:rPr lang="cs-CZ" dirty="0" smtClean="0"/>
              <a:t>Další vývoj národního humanismu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1706" y="1331258"/>
            <a:ext cx="11990294" cy="3805521"/>
          </a:xfrm>
        </p:spPr>
        <p:txBody>
          <a:bodyPr/>
          <a:lstStyle/>
          <a:p>
            <a:endParaRPr lang="cs-CZ" sz="2000" dirty="0"/>
          </a:p>
          <a:p>
            <a:r>
              <a:rPr lang="cs-CZ" sz="2000" dirty="0" smtClean="0"/>
              <a:t>na počátku Řehoř </a:t>
            </a:r>
            <a:r>
              <a:rPr lang="cs-CZ" sz="2000" dirty="0"/>
              <a:t>Hrubý z </a:t>
            </a:r>
            <a:r>
              <a:rPr lang="cs-CZ" sz="2000" dirty="0" smtClean="0"/>
              <a:t>Jelení (?1460–1514</a:t>
            </a:r>
            <a:r>
              <a:rPr lang="cs-CZ" sz="2000" dirty="0"/>
              <a:t>), Mikuláš Štětina </a:t>
            </a:r>
            <a:r>
              <a:rPr lang="cs-CZ" sz="2000" dirty="0" smtClean="0"/>
              <a:t>Bakalář (???–1514/1520?),</a:t>
            </a:r>
          </a:p>
          <a:p>
            <a:endParaRPr lang="cs-CZ" sz="2000" dirty="0"/>
          </a:p>
          <a:p>
            <a:r>
              <a:rPr lang="cs-CZ" sz="2000" dirty="0" smtClean="0"/>
              <a:t>naplno se rozvíjí v průběhu 16. stol., </a:t>
            </a:r>
          </a:p>
          <a:p>
            <a:endParaRPr lang="cs-CZ" sz="2000" dirty="0"/>
          </a:p>
          <a:p>
            <a:r>
              <a:rPr lang="cs-CZ" sz="2000" dirty="0" smtClean="0"/>
              <a:t>specifickou roli zaujímá biblický humanismus (vyznačující se jak návratem k původním </a:t>
            </a:r>
            <a:r>
              <a:rPr lang="cs-CZ" sz="2000" dirty="0" smtClean="0"/>
              <a:t>biblickým </a:t>
            </a:r>
            <a:r>
              <a:rPr lang="cs-CZ" sz="2000" dirty="0" smtClean="0"/>
              <a:t>jazykům, tak hledáním původního znění biblického textu – tyto pretexty se pak stávají předlohou nových českých překladů bible).</a:t>
            </a:r>
          </a:p>
        </p:txBody>
      </p:sp>
    </p:spTree>
    <p:extLst>
      <p:ext uri="{BB962C8B-B14F-4D97-AF65-F5344CB8AC3E}">
        <p14:creationId xmlns:p14="http://schemas.microsoft.com/office/powerpoint/2010/main" val="33742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1705" y="188259"/>
            <a:ext cx="11725835" cy="510989"/>
          </a:xfrm>
        </p:spPr>
        <p:txBody>
          <a:bodyPr/>
          <a:lstStyle/>
          <a:p>
            <a:r>
              <a:rPr lang="cs-CZ" dirty="0" smtClean="0"/>
              <a:t>Institucionální báze humanismu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1705" y="1062318"/>
            <a:ext cx="11990293" cy="4074462"/>
          </a:xfrm>
        </p:spPr>
        <p:txBody>
          <a:bodyPr/>
          <a:lstStyle/>
          <a:p>
            <a:r>
              <a:rPr lang="cs-CZ" sz="2000" dirty="0" smtClean="0"/>
              <a:t>menší </a:t>
            </a:r>
            <a:r>
              <a:rPr lang="cs-CZ" sz="2000" dirty="0" smtClean="0"/>
              <a:t>kroužky humanistických vzdělanců (často organizované kolem šlechtických sídel), např</a:t>
            </a:r>
            <a:r>
              <a:rPr lang="cs-CZ" sz="2000" dirty="0"/>
              <a:t>. Jan starší Hodějovský z </a:t>
            </a:r>
            <a:r>
              <a:rPr lang="cs-CZ" sz="2000" dirty="0" err="1" smtClean="0"/>
              <a:t>Hodějova</a:t>
            </a:r>
            <a:r>
              <a:rPr lang="cs-CZ" sz="2000" dirty="0" smtClean="0"/>
              <a:t> (1496–1566),</a:t>
            </a:r>
          </a:p>
          <a:p>
            <a:endParaRPr lang="cs-CZ" sz="2000" dirty="0"/>
          </a:p>
          <a:p>
            <a:r>
              <a:rPr lang="cs-CZ" sz="2000" dirty="0" smtClean="0"/>
              <a:t>tiskárny</a:t>
            </a:r>
            <a:r>
              <a:rPr lang="cs-CZ" sz="2000" dirty="0" smtClean="0"/>
              <a:t>, např. již zmíněný Mikuláš Štětina Bakalář, </a:t>
            </a:r>
            <a:r>
              <a:rPr lang="cs-CZ" sz="2000" dirty="0" smtClean="0">
                <a:latin typeface="ArnoPro-Display"/>
              </a:rPr>
              <a:t>dále např. Mikuláš </a:t>
            </a:r>
            <a:r>
              <a:rPr lang="cs-CZ" sz="2000" dirty="0" err="1" smtClean="0">
                <a:latin typeface="ArnoPro-Display"/>
              </a:rPr>
              <a:t>Konáč</a:t>
            </a:r>
            <a:r>
              <a:rPr lang="cs-CZ" sz="2000" dirty="0" smtClean="0">
                <a:latin typeface="ArnoPro-Display"/>
              </a:rPr>
              <a:t> </a:t>
            </a:r>
            <a:r>
              <a:rPr lang="cs-CZ" sz="2000" dirty="0">
                <a:latin typeface="ArnoPro-Display"/>
              </a:rPr>
              <a:t>z </a:t>
            </a:r>
            <a:r>
              <a:rPr lang="cs-CZ" sz="2000" dirty="0" err="1" smtClean="0">
                <a:latin typeface="ArnoPro-Display"/>
              </a:rPr>
              <a:t>Hodiškova</a:t>
            </a:r>
            <a:r>
              <a:rPr lang="cs-CZ" sz="2000" dirty="0" smtClean="0">
                <a:latin typeface="ArnoPro-Display"/>
              </a:rPr>
              <a:t>, Jiří </a:t>
            </a:r>
            <a:r>
              <a:rPr lang="cs-CZ" sz="2000" dirty="0" err="1" smtClean="0">
                <a:latin typeface="ArnoPro-Display"/>
              </a:rPr>
              <a:t>Melantrich</a:t>
            </a:r>
            <a:r>
              <a:rPr lang="cs-CZ" sz="2000" dirty="0" smtClean="0">
                <a:latin typeface="ArnoPro-Display"/>
              </a:rPr>
              <a:t>, </a:t>
            </a:r>
            <a:r>
              <a:rPr lang="cs-CZ" sz="2000" dirty="0" smtClean="0"/>
              <a:t>Jan </a:t>
            </a:r>
            <a:r>
              <a:rPr lang="cs-CZ" sz="2000" dirty="0" err="1" smtClean="0"/>
              <a:t>Günther</a:t>
            </a:r>
            <a:r>
              <a:rPr lang="cs-CZ" sz="2000" dirty="0" smtClean="0"/>
              <a:t> či Daniel Adam z Veleslavína, </a:t>
            </a:r>
          </a:p>
          <a:p>
            <a:endParaRPr lang="cs-CZ" sz="2000" dirty="0" smtClean="0"/>
          </a:p>
          <a:p>
            <a:r>
              <a:rPr lang="cs-CZ" sz="2000" dirty="0" smtClean="0"/>
              <a:t>ve 2. pol. 16. stol. pronikl definitivně na pražskou univerzitu, která se otevřela světu (např. Jan Campanus),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 smtClean="0"/>
              <a:t>humanismus se po počáteční polemice a odmítání nakonec prosadil i v Jednotě bratrské, jak svědčí Jan Blahoslav, překladatelé </a:t>
            </a:r>
            <a:r>
              <a:rPr lang="cs-CZ" sz="2000" i="1" dirty="0" smtClean="0"/>
              <a:t>Bible kralické </a:t>
            </a:r>
            <a:r>
              <a:rPr lang="cs-CZ" sz="2000" dirty="0" smtClean="0"/>
              <a:t>nebo Jan Ámos Komenský,</a:t>
            </a:r>
          </a:p>
        </p:txBody>
      </p:sp>
    </p:spTree>
    <p:extLst>
      <p:ext uri="{BB962C8B-B14F-4D97-AF65-F5344CB8AC3E}">
        <p14:creationId xmlns:p14="http://schemas.microsoft.com/office/powerpoint/2010/main" val="26021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1706" y="510988"/>
            <a:ext cx="11712388" cy="699246"/>
          </a:xfrm>
        </p:spPr>
        <p:txBody>
          <a:bodyPr/>
          <a:lstStyle/>
          <a:p>
            <a:r>
              <a:rPr lang="cs-CZ" dirty="0" smtClean="0"/>
              <a:t>Humanismus = mimořádný vliv latiny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1706" y="1519518"/>
            <a:ext cx="11990293" cy="4034118"/>
          </a:xfrm>
        </p:spPr>
        <p:txBody>
          <a:bodyPr/>
          <a:lstStyle/>
          <a:p>
            <a:r>
              <a:rPr lang="cs-CZ" sz="2000" dirty="0" smtClean="0"/>
              <a:t>latina stále zaujímá roli </a:t>
            </a:r>
            <a:r>
              <a:rPr lang="cs-CZ" sz="2000" dirty="0"/>
              <a:t>kultivovaného univerzálního </a:t>
            </a:r>
            <a:r>
              <a:rPr lang="cs-CZ" sz="2000" dirty="0" smtClean="0"/>
              <a:t>jazyka, který má prestižní status,</a:t>
            </a:r>
          </a:p>
          <a:p>
            <a:endParaRPr lang="cs-CZ" sz="2000" dirty="0" smtClean="0"/>
          </a:p>
          <a:p>
            <a:r>
              <a:rPr lang="cs-CZ" sz="2000" dirty="0" smtClean="0"/>
              <a:t>humanisté navazují na tradici antické latiny – odmítají středověkou latinu (zvýšený zájem o řečtinu),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čeština jazyk s nižšími komunikačními funkcemi,</a:t>
            </a:r>
          </a:p>
          <a:p>
            <a:endParaRPr lang="cs-CZ" sz="2000" dirty="0"/>
          </a:p>
          <a:p>
            <a:r>
              <a:rPr lang="cs-CZ" sz="2000" dirty="0" smtClean="0"/>
              <a:t>dobře patrné je to v dobových gramatikách psaných makarónsky česko-latinsky, kde vzdělanci pro formulaci některých myšlenek preferují </a:t>
            </a:r>
            <a:r>
              <a:rPr lang="cs-CZ" sz="2000" dirty="0" smtClean="0"/>
              <a:t>latinu.</a:t>
            </a:r>
            <a:endParaRPr lang="cs-CZ" sz="2000" dirty="0" smtClean="0"/>
          </a:p>
          <a:p>
            <a:endParaRPr lang="cs-CZ" sz="2000" dirty="0"/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568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1365" y="1021974"/>
            <a:ext cx="11712388" cy="645458"/>
          </a:xfrm>
        </p:spPr>
        <p:txBody>
          <a:bodyPr/>
          <a:lstStyle/>
          <a:p>
            <a:r>
              <a:rPr lang="cs-CZ" dirty="0" smtClean="0"/>
              <a:t>Ukázka makarónského česko-latinského textu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1706" y="2191871"/>
            <a:ext cx="11963399" cy="2944908"/>
          </a:xfrm>
        </p:spPr>
        <p:txBody>
          <a:bodyPr/>
          <a:lstStyle/>
          <a:p>
            <a:pPr marL="363538" indent="0">
              <a:lnSpc>
                <a:spcPct val="100000"/>
              </a:lnSpc>
              <a:buNone/>
            </a:pPr>
            <a:r>
              <a:rPr lang="cs-CZ" sz="1800" dirty="0"/>
              <a:t>Takové někdy některé slovíčko že by se nalezlo, i v </a:t>
            </a:r>
            <a:r>
              <a:rPr lang="cs-CZ" sz="1800" dirty="0" smtClean="0"/>
              <a:t>knihách znamenitých mužův</a:t>
            </a:r>
            <a:r>
              <a:rPr lang="cs-CZ" sz="1800" dirty="0"/>
              <a:t>, </a:t>
            </a:r>
            <a:r>
              <a:rPr lang="cs-CZ" sz="1800" i="1" dirty="0" err="1"/>
              <a:t>etiam</a:t>
            </a:r>
            <a:r>
              <a:rPr lang="cs-CZ" sz="1800" i="1" dirty="0"/>
              <a:t> in </a:t>
            </a:r>
            <a:r>
              <a:rPr lang="cs-CZ" sz="1800" i="1" dirty="0" err="1"/>
              <a:t>bonis</a:t>
            </a:r>
            <a:r>
              <a:rPr lang="cs-CZ" sz="1800" i="1" dirty="0"/>
              <a:t> </a:t>
            </a:r>
            <a:r>
              <a:rPr lang="cs-CZ" sz="1800" i="1" dirty="0" err="1" smtClean="0"/>
              <a:t>autoribus</a:t>
            </a:r>
            <a:r>
              <a:rPr lang="cs-CZ" sz="1800" dirty="0" smtClean="0"/>
              <a:t>, </a:t>
            </a:r>
            <a:r>
              <a:rPr lang="cs-CZ" sz="1800" dirty="0"/>
              <a:t>jako </a:t>
            </a:r>
            <a:r>
              <a:rPr lang="cs-CZ" sz="1800" i="1" dirty="0"/>
              <a:t>in </a:t>
            </a:r>
            <a:r>
              <a:rPr lang="cs-CZ" sz="1800" i="1" dirty="0" err="1"/>
              <a:t>rythmis</a:t>
            </a:r>
            <a:r>
              <a:rPr lang="cs-CZ" sz="1800" i="1" dirty="0"/>
              <a:t> aut </a:t>
            </a:r>
            <a:r>
              <a:rPr lang="cs-CZ" sz="1800" i="1" dirty="0" err="1"/>
              <a:t>aliquo</a:t>
            </a:r>
            <a:r>
              <a:rPr lang="cs-CZ" sz="1800" i="1" dirty="0"/>
              <a:t> </a:t>
            </a:r>
            <a:r>
              <a:rPr lang="cs-CZ" sz="1800" i="1" dirty="0" smtClean="0"/>
              <a:t>poemate</a:t>
            </a:r>
            <a:r>
              <a:rPr lang="cs-CZ" sz="1800" baseline="30000" dirty="0" smtClean="0"/>
              <a:t>1</a:t>
            </a:r>
            <a:r>
              <a:rPr lang="cs-CZ" sz="1800" dirty="0" smtClean="0"/>
              <a:t>, ne </a:t>
            </a:r>
            <a:r>
              <a:rPr lang="cs-CZ" sz="1800" dirty="0"/>
              <a:t>hned sluší </a:t>
            </a:r>
            <a:r>
              <a:rPr lang="cs-CZ" sz="1800" dirty="0" err="1"/>
              <a:t>leckomus</a:t>
            </a:r>
            <a:r>
              <a:rPr lang="cs-CZ" sz="1800" dirty="0"/>
              <a:t> již nyní to všetečně haněti, a nebo bez soudu a potřeby drze následovati, a nebo sobě </a:t>
            </a:r>
            <a:r>
              <a:rPr lang="cs-CZ" sz="1800" dirty="0" err="1"/>
              <a:t>nětco</a:t>
            </a:r>
            <a:r>
              <a:rPr lang="cs-CZ" sz="1800" dirty="0"/>
              <a:t> </a:t>
            </a:r>
            <a:r>
              <a:rPr lang="cs-CZ" sz="1800" dirty="0" err="1"/>
              <a:t>nespůsobného</a:t>
            </a:r>
            <a:r>
              <a:rPr lang="cs-CZ" sz="1800" dirty="0"/>
              <a:t>, a ovšem </a:t>
            </a:r>
            <a:r>
              <a:rPr lang="cs-CZ" sz="1800" dirty="0" err="1"/>
              <a:t>grobianského</a:t>
            </a:r>
            <a:r>
              <a:rPr lang="cs-CZ" sz="1800" dirty="0"/>
              <a:t> </a:t>
            </a:r>
            <a:r>
              <a:rPr lang="cs-CZ" sz="1800" dirty="0" err="1"/>
              <a:t>vymejšleti</a:t>
            </a:r>
            <a:r>
              <a:rPr lang="cs-CZ" sz="1800" dirty="0"/>
              <a:t>. </a:t>
            </a:r>
            <a:r>
              <a:rPr lang="cs-CZ" sz="1800" dirty="0" smtClean="0"/>
              <a:t>Hájek </a:t>
            </a:r>
            <a:r>
              <a:rPr lang="cs-CZ" sz="1800" dirty="0"/>
              <a:t>a </a:t>
            </a:r>
            <a:r>
              <a:rPr lang="cs-CZ" sz="1800" dirty="0" err="1" smtClean="0"/>
              <a:t>Proxenus</a:t>
            </a:r>
            <a:r>
              <a:rPr lang="cs-CZ" sz="1800" dirty="0" smtClean="0"/>
              <a:t>, </a:t>
            </a:r>
            <a:r>
              <a:rPr lang="cs-CZ" sz="1800" dirty="0"/>
              <a:t>oba již doktoři, užívají toho slova hovězí škola. </a:t>
            </a:r>
            <a:r>
              <a:rPr lang="cs-CZ" sz="1800" dirty="0" err="1"/>
              <a:t>Nějakáť</a:t>
            </a:r>
            <a:r>
              <a:rPr lang="cs-CZ" sz="1800" dirty="0"/>
              <a:t> jest to divná hovězí škola; musejí v ní </a:t>
            </a:r>
            <a:r>
              <a:rPr lang="cs-CZ" sz="1800" dirty="0" err="1"/>
              <a:t>bejkové</a:t>
            </a:r>
            <a:r>
              <a:rPr lang="cs-CZ" sz="1800" dirty="0"/>
              <a:t> a krávy, volové i telata se cvičiti a učiti. I nevím čemu; a také nevím </a:t>
            </a:r>
            <a:r>
              <a:rPr lang="cs-CZ" sz="1800" dirty="0" smtClean="0"/>
              <a:t>já, </a:t>
            </a:r>
            <a:r>
              <a:rPr lang="cs-CZ" sz="1800" dirty="0"/>
              <a:t>kde jest ta škola, </a:t>
            </a:r>
            <a:r>
              <a:rPr lang="cs-CZ" sz="1800" dirty="0" err="1" smtClean="0"/>
              <a:t>musíť</a:t>
            </a:r>
            <a:r>
              <a:rPr lang="cs-CZ" sz="1800" dirty="0" smtClean="0"/>
              <a:t> </a:t>
            </a:r>
            <a:r>
              <a:rPr lang="cs-CZ" sz="1800" dirty="0"/>
              <a:t>tam někde v Praze býti. </a:t>
            </a:r>
            <a:r>
              <a:rPr lang="cs-CZ" sz="1800" i="1" dirty="0" err="1"/>
              <a:t>Licet</a:t>
            </a:r>
            <a:r>
              <a:rPr lang="cs-CZ" sz="1800" i="1" dirty="0"/>
              <a:t> </a:t>
            </a:r>
            <a:r>
              <a:rPr lang="cs-CZ" sz="1800" i="1" dirty="0" err="1"/>
              <a:t>probe</a:t>
            </a:r>
            <a:r>
              <a:rPr lang="cs-CZ" sz="1800" i="1" dirty="0"/>
              <a:t> </a:t>
            </a:r>
            <a:r>
              <a:rPr lang="cs-CZ" sz="1800" i="1" dirty="0" err="1"/>
              <a:t>istis</a:t>
            </a:r>
            <a:r>
              <a:rPr lang="cs-CZ" sz="1800" i="1" dirty="0"/>
              <a:t> </a:t>
            </a:r>
            <a:r>
              <a:rPr lang="cs-CZ" sz="1800" i="1" dirty="0" err="1"/>
              <a:t>verbis</a:t>
            </a:r>
            <a:r>
              <a:rPr lang="cs-CZ" sz="1800" i="1" dirty="0"/>
              <a:t> </a:t>
            </a:r>
            <a:r>
              <a:rPr lang="cs-CZ" sz="1800" i="1" dirty="0" err="1"/>
              <a:t>taxari</a:t>
            </a:r>
            <a:r>
              <a:rPr lang="cs-CZ" sz="1800" i="1" dirty="0"/>
              <a:t> ab eis </a:t>
            </a:r>
            <a:r>
              <a:rPr lang="cs-CZ" sz="1800" i="1" dirty="0" err="1"/>
              <a:t>illum</a:t>
            </a:r>
            <a:r>
              <a:rPr lang="cs-CZ" sz="1800" i="1" dirty="0"/>
              <a:t> </a:t>
            </a:r>
            <a:r>
              <a:rPr lang="cs-CZ" sz="1800" i="1" dirty="0" err="1"/>
              <a:t>summum</a:t>
            </a:r>
            <a:r>
              <a:rPr lang="cs-CZ" sz="1800" i="1" dirty="0"/>
              <a:t> </a:t>
            </a:r>
            <a:r>
              <a:rPr lang="cs-CZ" sz="1800" i="1" dirty="0" err="1"/>
              <a:t>nebulonem</a:t>
            </a:r>
            <a:r>
              <a:rPr lang="cs-CZ" sz="1800" i="1" dirty="0"/>
              <a:t> </a:t>
            </a:r>
            <a:r>
              <a:rPr lang="cs-CZ" sz="1800" i="1" dirty="0" err="1" smtClean="0"/>
              <a:t>Mistopolum</a:t>
            </a:r>
            <a:r>
              <a:rPr lang="cs-CZ" sz="1800" i="1" dirty="0" smtClean="0"/>
              <a:t>, </a:t>
            </a:r>
            <a:r>
              <a:rPr lang="cs-CZ" sz="1800" i="1" dirty="0" err="1"/>
              <a:t>hominem</a:t>
            </a:r>
            <a:r>
              <a:rPr lang="cs-CZ" sz="1800" i="1" dirty="0"/>
              <a:t> </a:t>
            </a:r>
            <a:r>
              <a:rPr lang="cs-CZ" sz="1800" i="1" dirty="0" err="1"/>
              <a:t>perditissimum</a:t>
            </a:r>
            <a:r>
              <a:rPr lang="cs-CZ" sz="1800" i="1" dirty="0"/>
              <a:t> et </a:t>
            </a:r>
            <a:r>
              <a:rPr lang="cs-CZ" sz="1800" i="1" dirty="0" err="1"/>
              <a:t>nequissimum</a:t>
            </a:r>
            <a:r>
              <a:rPr lang="cs-CZ" sz="1800" i="1" dirty="0"/>
              <a:t>, cui </a:t>
            </a:r>
            <a:r>
              <a:rPr lang="cs-CZ" sz="1800" i="1" dirty="0" err="1"/>
              <a:t>vix</a:t>
            </a:r>
            <a:r>
              <a:rPr lang="cs-CZ" sz="1800" i="1" dirty="0"/>
              <a:t> </a:t>
            </a:r>
            <a:r>
              <a:rPr lang="cs-CZ" sz="1800" i="1" dirty="0" err="1"/>
              <a:t>parem</a:t>
            </a:r>
            <a:r>
              <a:rPr lang="cs-CZ" sz="1800" i="1" dirty="0"/>
              <a:t> to ta Bohemia </a:t>
            </a:r>
            <a:r>
              <a:rPr lang="cs-CZ" sz="1800" i="1" dirty="0" smtClean="0"/>
              <a:t>habet</a:t>
            </a:r>
            <a:r>
              <a:rPr lang="cs-CZ" sz="1800" baseline="30000" dirty="0" smtClean="0"/>
              <a:t>2</a:t>
            </a:r>
            <a:r>
              <a:rPr lang="cs-CZ" sz="1800" dirty="0" smtClean="0"/>
              <a:t>. Jan Blahoslav </a:t>
            </a:r>
            <a:r>
              <a:rPr lang="cs-CZ" sz="1800" i="1" dirty="0" err="1" smtClean="0"/>
              <a:t>Grammatica</a:t>
            </a:r>
            <a:r>
              <a:rPr lang="cs-CZ" sz="1800" i="1" dirty="0" smtClean="0"/>
              <a:t> česká</a:t>
            </a:r>
            <a:endParaRPr lang="cs-CZ" sz="18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baseline="30000" dirty="0" smtClean="0"/>
              <a:t>1 </a:t>
            </a:r>
            <a:r>
              <a:rPr lang="cs-CZ" sz="1800" i="1" dirty="0" smtClean="0"/>
              <a:t> ‚</a:t>
            </a:r>
            <a:r>
              <a:rPr lang="cs-CZ" sz="1800" dirty="0" smtClean="0"/>
              <a:t>a </a:t>
            </a:r>
            <a:r>
              <a:rPr lang="cs-CZ" sz="1800" dirty="0"/>
              <a:t>také u dobrých autorů, jako v rýmované skladbě nebo v nějaké časoměrné </a:t>
            </a:r>
            <a:r>
              <a:rPr lang="cs-CZ" sz="1800" dirty="0" smtClean="0"/>
              <a:t>básni</a:t>
            </a:r>
            <a:r>
              <a:rPr lang="cs-CZ" sz="1800" i="1" dirty="0"/>
              <a:t>‘</a:t>
            </a:r>
            <a:r>
              <a:rPr lang="cs-CZ" sz="1800" dirty="0" smtClean="0"/>
              <a:t> </a:t>
            </a:r>
            <a:endParaRPr lang="cs-CZ" sz="18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baseline="30000" dirty="0" smtClean="0"/>
              <a:t>2 </a:t>
            </a:r>
            <a:r>
              <a:rPr lang="cs-CZ" sz="1800" i="1" dirty="0"/>
              <a:t>‚ </a:t>
            </a:r>
            <a:r>
              <a:rPr lang="cs-CZ" sz="1800" dirty="0" smtClean="0"/>
              <a:t>Možná </a:t>
            </a:r>
            <a:r>
              <a:rPr lang="cs-CZ" sz="1800" dirty="0"/>
              <a:t>že se těmito slovy po zásluze otírají o onoho do­čista ničemného a daremného nejhoršího otrapu </a:t>
            </a:r>
            <a:r>
              <a:rPr lang="cs-CZ" sz="1800" dirty="0" err="1"/>
              <a:t>Mystopola</a:t>
            </a:r>
            <a:r>
              <a:rPr lang="cs-CZ" sz="1800" dirty="0"/>
              <a:t>, jemuž rovného stěží najdeš v </a:t>
            </a:r>
            <a:r>
              <a:rPr lang="cs-CZ" sz="1800" dirty="0" smtClean="0"/>
              <a:t>celých Čechách</a:t>
            </a:r>
            <a:r>
              <a:rPr lang="cs-CZ" sz="1800" dirty="0"/>
              <a:t> </a:t>
            </a:r>
            <a:endParaRPr lang="cs-CZ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40171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49622" y="603106"/>
            <a:ext cx="11150471" cy="514682"/>
          </a:xfrm>
        </p:spPr>
        <p:txBody>
          <a:bodyPr/>
          <a:lstStyle/>
          <a:p>
            <a:r>
              <a:rPr lang="cs-CZ" dirty="0" smtClean="0"/>
              <a:t>Rozvoj knihtisku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1627094"/>
            <a:ext cx="11896165" cy="350968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v</a:t>
            </a:r>
            <a:r>
              <a:rPr lang="cs-CZ" sz="2000" dirty="0"/>
              <a:t> prvních desetiletích 16. stol. </a:t>
            </a:r>
            <a:r>
              <a:rPr lang="cs-CZ" sz="2000" dirty="0" smtClean="0"/>
              <a:t>se vyznačoval </a:t>
            </a:r>
            <a:r>
              <a:rPr lang="cs-CZ" sz="2000" dirty="0"/>
              <a:t>ve srovnání s </a:t>
            </a:r>
            <a:r>
              <a:rPr lang="cs-CZ" sz="2000" dirty="0" smtClean="0"/>
              <a:t>německými </a:t>
            </a:r>
            <a:r>
              <a:rPr lang="cs-CZ" sz="2000" dirty="0"/>
              <a:t>zeměmi vývojovým zpožděním: v této době byly č. knihy ještě produkovány typografickým způsobem, který byl pevně zakotven v knižní kultuře středověku a který svědčí o tom, </a:t>
            </a:r>
            <a:r>
              <a:rPr lang="cs-CZ" sz="2000" dirty="0" smtClean="0"/>
              <a:t>že humanistické/renesanční impulsy do nelatinsky vzdělaného čtenářského prostředí ještě dostatečně </a:t>
            </a:r>
            <a:r>
              <a:rPr lang="cs-CZ" sz="2000" dirty="0"/>
              <a:t>nepronikly </a:t>
            </a:r>
            <a:r>
              <a:rPr lang="cs-CZ" sz="2000" dirty="0" smtClean="0"/>
              <a:t>(</a:t>
            </a:r>
            <a:r>
              <a:rPr lang="cs-CZ" sz="2000" dirty="0" err="1" smtClean="0"/>
              <a:t>Voit</a:t>
            </a:r>
            <a:r>
              <a:rPr lang="cs-CZ" sz="2000" dirty="0"/>
              <a:t>, 2013:36</a:t>
            </a:r>
            <a:r>
              <a:rPr lang="cs-CZ" sz="2000" dirty="0" smtClean="0"/>
              <a:t>),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proměna českého </a:t>
            </a:r>
            <a:r>
              <a:rPr lang="cs-CZ" sz="2000" dirty="0"/>
              <a:t>knihtisku přijímajícího podněty renesanční typografie nastala až v průběhu 2. třetiny 16. stol. </a:t>
            </a:r>
            <a:r>
              <a:rPr lang="cs-CZ" sz="2000" dirty="0" smtClean="0"/>
              <a:t>(</a:t>
            </a:r>
            <a:r>
              <a:rPr lang="cs-CZ" sz="2000" dirty="0" err="1" smtClean="0"/>
              <a:t>Voit</a:t>
            </a:r>
            <a:r>
              <a:rPr lang="cs-CZ" sz="2000" dirty="0"/>
              <a:t>, 2014:175).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2068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1706" y="226591"/>
            <a:ext cx="11981329" cy="459208"/>
          </a:xfrm>
        </p:spPr>
        <p:txBody>
          <a:bodyPr/>
          <a:lstStyle/>
          <a:p>
            <a:r>
              <a:rPr lang="cs-CZ" dirty="0" smtClean="0"/>
              <a:t>Humanistická čeština – žánrová pestrost v oblasti uměleckého jazyka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1706" y="1653987"/>
            <a:ext cx="11990293" cy="348279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rozvoj žánrů </a:t>
            </a:r>
            <a:r>
              <a:rPr lang="cs-CZ" sz="2000" dirty="0"/>
              <a:t>literární produkce s vyššími ambicemi: </a:t>
            </a:r>
            <a:r>
              <a:rPr lang="cs-CZ" sz="2000" dirty="0" smtClean="0"/>
              <a:t>dějepisná </a:t>
            </a:r>
            <a:r>
              <a:rPr lang="cs-CZ" sz="2000" dirty="0"/>
              <a:t>a memoárová próza, cestopisy, nábožensky vzdělavatelná próza, </a:t>
            </a:r>
            <a:r>
              <a:rPr lang="cs-CZ" sz="2000" dirty="0" smtClean="0"/>
              <a:t>homiletika</a:t>
            </a:r>
            <a:r>
              <a:rPr lang="cs-CZ" sz="2000" dirty="0"/>
              <a:t>, teologický traktát, liturgické příručky, </a:t>
            </a:r>
            <a:r>
              <a:rPr lang="cs-CZ" sz="2000" dirty="0" smtClean="0"/>
              <a:t>epistolografie či </a:t>
            </a:r>
            <a:r>
              <a:rPr lang="cs-CZ" sz="2000" dirty="0"/>
              <a:t>příležitostná </a:t>
            </a:r>
            <a:r>
              <a:rPr lang="cs-CZ" sz="2000" dirty="0" smtClean="0"/>
              <a:t>poezie,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vedle toho se také rozvíjí četba pro nižší vrstvy, jako jsou knížky lidového čtení </a:t>
            </a:r>
            <a:r>
              <a:rPr lang="cs-CZ" sz="2000" dirty="0" smtClean="0"/>
              <a:t>či </a:t>
            </a:r>
            <a:r>
              <a:rPr lang="cs-CZ" sz="2000" dirty="0" smtClean="0"/>
              <a:t>letáková produkce (předchůdce kramářského tisku),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 algn="ctr">
              <a:lnSpc>
                <a:spcPct val="120000"/>
              </a:lnSpc>
              <a:buNone/>
            </a:pPr>
            <a:r>
              <a:rPr lang="cs-CZ" sz="3000" dirty="0">
                <a:solidFill>
                  <a:srgbClr val="0000DC"/>
                </a:solidFill>
              </a:rPr>
              <a:t>×</a:t>
            </a:r>
            <a:endParaRPr lang="cs-CZ" sz="3000" dirty="0" smtClean="0">
              <a:solidFill>
                <a:srgbClr val="0000DC"/>
              </a:solidFill>
            </a:endParaRP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na rozdíl od jiných evropských kultur některé žánry scházejí, zejména ty, které jsou spojeny s </a:t>
            </a:r>
            <a:r>
              <a:rPr lang="cs-CZ" sz="2000" dirty="0"/>
              <a:t>recepčním prostředím </a:t>
            </a:r>
            <a:r>
              <a:rPr lang="cs-CZ" sz="2000" dirty="0" smtClean="0"/>
              <a:t>světských elit, např. světské drama, epos nebo román.</a:t>
            </a: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036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144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5153" y="282389"/>
            <a:ext cx="11793071" cy="632011"/>
          </a:xfrm>
        </p:spPr>
        <p:txBody>
          <a:bodyPr/>
          <a:lstStyle/>
          <a:p>
            <a:r>
              <a:rPr lang="cs-CZ" dirty="0" smtClean="0"/>
              <a:t>Od pol. 16. stol. pomalý ústup češtiny v </a:t>
            </a:r>
            <a:r>
              <a:rPr lang="cs-CZ" dirty="0" err="1" smtClean="0"/>
              <a:t>oblastni</a:t>
            </a:r>
            <a:r>
              <a:rPr lang="cs-CZ" dirty="0" smtClean="0"/>
              <a:t> administrativní a právní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5153" y="1506071"/>
            <a:ext cx="11949953" cy="3657603"/>
          </a:xfrm>
        </p:spPr>
        <p:txBody>
          <a:bodyPr/>
          <a:lstStyle/>
          <a:p>
            <a:r>
              <a:rPr lang="cs-CZ" sz="2000" dirty="0" smtClean="0"/>
              <a:t>v Čechách během husitské revoluce ústup němčiny, např. v Praze německé </a:t>
            </a:r>
            <a:r>
              <a:rPr lang="cs-CZ" sz="2000" dirty="0"/>
              <a:t>zápisy v městských knihách končí </a:t>
            </a:r>
            <a:r>
              <a:rPr lang="cs-CZ" sz="2000" dirty="0" smtClean="0"/>
              <a:t>1419 </a:t>
            </a:r>
            <a:r>
              <a:rPr lang="cs-CZ" sz="2000" dirty="0"/>
              <a:t>(viz Skála 1977</a:t>
            </a:r>
            <a:r>
              <a:rPr lang="cs-CZ" sz="2000" dirty="0" smtClean="0"/>
              <a:t>),</a:t>
            </a:r>
          </a:p>
          <a:p>
            <a:r>
              <a:rPr lang="cs-CZ" sz="2000" dirty="0" smtClean="0"/>
              <a:t>zemské desky podle rozhodnutí zemského sněmu roku 1495 výhradně české,</a:t>
            </a:r>
          </a:p>
          <a:p>
            <a:pPr marL="72000" indent="0" algn="ctr">
              <a:buNone/>
            </a:pPr>
            <a:r>
              <a:rPr lang="cs-CZ" sz="3000" dirty="0" smtClean="0">
                <a:solidFill>
                  <a:srgbClr val="0000DC"/>
                </a:solidFill>
              </a:rPr>
              <a:t>×</a:t>
            </a:r>
          </a:p>
          <a:p>
            <a:r>
              <a:rPr lang="cs-CZ" sz="2000" dirty="0" smtClean="0"/>
              <a:t>od poloviny </a:t>
            </a:r>
            <a:r>
              <a:rPr lang="cs-CZ" sz="2000" dirty="0"/>
              <a:t>16. století </a:t>
            </a:r>
            <a:r>
              <a:rPr lang="cs-CZ" sz="2000" dirty="0" smtClean="0"/>
              <a:t>se postupně posiluje pozice němčiny,</a:t>
            </a:r>
          </a:p>
          <a:p>
            <a:r>
              <a:rPr lang="cs-CZ" sz="2000" dirty="0" smtClean="0"/>
              <a:t>v pražských městských knihách se </a:t>
            </a:r>
            <a:r>
              <a:rPr lang="cs-CZ" sz="2000" dirty="0"/>
              <a:t>od roku 1564 znovu objevuje němčina (Skála 1977</a:t>
            </a:r>
            <a:r>
              <a:rPr lang="cs-CZ" sz="2000" dirty="0" smtClean="0"/>
              <a:t>), </a:t>
            </a:r>
          </a:p>
          <a:p>
            <a:r>
              <a:rPr lang="cs-CZ" sz="2000" dirty="0" smtClean="0"/>
              <a:t>příliv zahraničních šlechtických rodů vede k pronikání němčiny do jednání zemského sněmu </a:t>
            </a:r>
          </a:p>
          <a:p>
            <a:endParaRPr lang="cs-CZ" sz="2000" dirty="0"/>
          </a:p>
          <a:p>
            <a:pPr marL="72000" indent="0">
              <a:buNone/>
            </a:pPr>
            <a:r>
              <a:rPr lang="cs-CZ" sz="2000" dirty="0" smtClean="0"/>
              <a:t>                                   vznik prvního jazykového zákona</a:t>
            </a:r>
          </a:p>
        </p:txBody>
      </p:sp>
      <p:sp>
        <p:nvSpPr>
          <p:cNvPr id="6" name="Šipka doprava 5"/>
          <p:cNvSpPr/>
          <p:nvPr/>
        </p:nvSpPr>
        <p:spPr bwMode="auto">
          <a:xfrm>
            <a:off x="215153" y="5432608"/>
            <a:ext cx="2050941" cy="29583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144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1706" y="268942"/>
            <a:ext cx="11712388" cy="699246"/>
          </a:xfrm>
        </p:spPr>
        <p:txBody>
          <a:bodyPr/>
          <a:lstStyle/>
          <a:p>
            <a:r>
              <a:rPr lang="cs-CZ" dirty="0" smtClean="0"/>
              <a:t>První jazykový zákon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1706" y="1653988"/>
            <a:ext cx="11990293" cy="3455897"/>
          </a:xfrm>
        </p:spPr>
        <p:txBody>
          <a:bodyPr/>
          <a:lstStyle/>
          <a:p>
            <a:r>
              <a:rPr lang="cs-CZ" sz="2000" dirty="0"/>
              <a:t>z roku 1615 </a:t>
            </a:r>
            <a:r>
              <a:rPr lang="cs-CZ" sz="2000" dirty="0" smtClean="0"/>
              <a:t>usnesení českého </a:t>
            </a:r>
            <a:r>
              <a:rPr lang="cs-CZ" sz="2000" dirty="0"/>
              <a:t>zemského sněmu </a:t>
            </a:r>
            <a:r>
              <a:rPr lang="cs-CZ" sz="2000" i="1" dirty="0" smtClean="0"/>
              <a:t>O </a:t>
            </a:r>
            <a:r>
              <a:rPr lang="cs-CZ" sz="2000" i="1" dirty="0"/>
              <a:t>zachování starožitného jazyka českého a </a:t>
            </a:r>
            <a:r>
              <a:rPr lang="cs-CZ" sz="2000" i="1" dirty="0" smtClean="0"/>
              <a:t>vzdělání</a:t>
            </a:r>
            <a:r>
              <a:rPr lang="cs-CZ" sz="2000" dirty="0" smtClean="0"/>
              <a:t>, </a:t>
            </a:r>
          </a:p>
          <a:p>
            <a:endParaRPr lang="cs-CZ" sz="2000" dirty="0"/>
          </a:p>
          <a:p>
            <a:pPr marL="901700" indent="-457200">
              <a:buFont typeface="Wingdings" panose="05000000000000000000" pitchFamily="2" charset="2"/>
              <a:buChar char="Ø"/>
              <a:tabLst>
                <a:tab pos="901700" algn="l"/>
              </a:tabLst>
            </a:pPr>
            <a:r>
              <a:rPr lang="cs-CZ" sz="2000" dirty="0" smtClean="0"/>
              <a:t>ti, kdo byli přijati za </a:t>
            </a:r>
            <a:r>
              <a:rPr lang="cs-CZ" sz="2000" dirty="0"/>
              <a:t>zemské obyvatele nebo </a:t>
            </a:r>
            <a:r>
              <a:rPr lang="cs-CZ" sz="2000" dirty="0" smtClean="0"/>
              <a:t>měšťany, museli dát děti učit česky,</a:t>
            </a:r>
          </a:p>
          <a:p>
            <a:pPr marL="901700" indent="-457200">
              <a:buFont typeface="Wingdings" panose="05000000000000000000" pitchFamily="2" charset="2"/>
              <a:buChar char="Ø"/>
              <a:tabLst>
                <a:tab pos="901700" algn="l"/>
              </a:tabLst>
            </a:pPr>
            <a:r>
              <a:rPr lang="cs-CZ" sz="2000" dirty="0" smtClean="0"/>
              <a:t>v budoucnu neměla být za zemského </a:t>
            </a:r>
            <a:r>
              <a:rPr lang="cs-CZ" sz="2000" dirty="0"/>
              <a:t>obyvatele nebo </a:t>
            </a:r>
            <a:r>
              <a:rPr lang="cs-CZ" sz="2000" dirty="0" smtClean="0"/>
              <a:t>měšťana přijata osoba neznalá češtiny, </a:t>
            </a:r>
          </a:p>
          <a:p>
            <a:pPr marL="901700" indent="-457200">
              <a:buFont typeface="Wingdings" panose="05000000000000000000" pitchFamily="2" charset="2"/>
              <a:buChar char="Ø"/>
              <a:tabLst>
                <a:tab pos="901700" algn="l"/>
              </a:tabLst>
            </a:pPr>
            <a:r>
              <a:rPr lang="cs-CZ" sz="2000" dirty="0" smtClean="0"/>
              <a:t>při dědickém řízení měla přednost osoba </a:t>
            </a:r>
            <a:r>
              <a:rPr lang="cs-CZ" sz="2000" dirty="0"/>
              <a:t>znalá </a:t>
            </a:r>
            <a:r>
              <a:rPr lang="cs-CZ" sz="2000" dirty="0" smtClean="0"/>
              <a:t>češtiny,</a:t>
            </a:r>
            <a:endParaRPr lang="cs-CZ" sz="2000" dirty="0"/>
          </a:p>
          <a:p>
            <a:pPr marL="901700" indent="-457200">
              <a:buFont typeface="Wingdings" panose="05000000000000000000" pitchFamily="2" charset="2"/>
              <a:buChar char="Ø"/>
              <a:tabLst>
                <a:tab pos="901700" algn="l"/>
              </a:tabLst>
            </a:pPr>
            <a:r>
              <a:rPr lang="cs-CZ" sz="2000" dirty="0"/>
              <a:t>u soudů </a:t>
            </a:r>
            <a:r>
              <a:rPr lang="cs-CZ" sz="2000" dirty="0" smtClean="0"/>
              <a:t>měla být jednacím jazykem pouze čeština, </a:t>
            </a:r>
            <a:endParaRPr lang="cs-CZ" sz="2000" dirty="0"/>
          </a:p>
          <a:p>
            <a:pPr marL="901700" indent="-457200">
              <a:buFont typeface="Wingdings" panose="05000000000000000000" pitchFamily="2" charset="2"/>
              <a:buChar char="Ø"/>
              <a:tabLst>
                <a:tab pos="901700" algn="l"/>
              </a:tabLst>
            </a:pPr>
            <a:r>
              <a:rPr lang="cs-CZ" sz="2000" dirty="0"/>
              <a:t>kdo se úmyslně vyhýbal češtině, měl být vyhoštěn ze </a:t>
            </a:r>
            <a:r>
              <a:rPr lang="cs-CZ" sz="2000" dirty="0" smtClean="0"/>
              <a:t>země.</a:t>
            </a:r>
            <a:endParaRPr lang="cs-CZ" sz="2000" dirty="0"/>
          </a:p>
          <a:p>
            <a:pPr marL="7200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444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5153" y="537882"/>
            <a:ext cx="11793071" cy="632011"/>
          </a:xfrm>
        </p:spPr>
        <p:txBody>
          <a:bodyPr/>
          <a:lstStyle/>
          <a:p>
            <a:r>
              <a:rPr lang="cs-CZ" dirty="0" smtClean="0"/>
              <a:t>Období rozhodující pro vývoj českých nářečí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5153" y="2057400"/>
            <a:ext cx="11949953" cy="310627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/>
              <a:t>v tomto období se formují nářeční skupiny, jak je známe z moderní </a:t>
            </a:r>
            <a:r>
              <a:rPr lang="cs-CZ" sz="2000" dirty="0" smtClean="0"/>
              <a:t>doby, 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východní </a:t>
            </a:r>
            <a:r>
              <a:rPr lang="cs-CZ" sz="2000" dirty="0"/>
              <a:t>Morava zasažena valašskou kolonizací (specifické lexikum </a:t>
            </a:r>
            <a:r>
              <a:rPr lang="cs-CZ" sz="2000" i="1" dirty="0"/>
              <a:t>bača</a:t>
            </a:r>
            <a:r>
              <a:rPr lang="cs-CZ" sz="2000" dirty="0"/>
              <a:t>,</a:t>
            </a:r>
            <a:r>
              <a:rPr lang="cs-CZ" sz="2000" i="1" dirty="0"/>
              <a:t> brynza</a:t>
            </a:r>
            <a:r>
              <a:rPr lang="cs-CZ" sz="2000" dirty="0"/>
              <a:t>, </a:t>
            </a:r>
            <a:r>
              <a:rPr lang="cs-CZ" sz="2000" i="1" dirty="0"/>
              <a:t>salaš</a:t>
            </a:r>
            <a:r>
              <a:rPr lang="cs-CZ" sz="2000" dirty="0"/>
              <a:t>,</a:t>
            </a:r>
            <a:r>
              <a:rPr lang="cs-CZ" sz="2000" i="1" dirty="0"/>
              <a:t> gazda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err="1"/>
              <a:t>žinčica</a:t>
            </a:r>
            <a:r>
              <a:rPr lang="cs-CZ" sz="2000" i="1" dirty="0"/>
              <a:t>/e</a:t>
            </a:r>
            <a:r>
              <a:rPr lang="cs-CZ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625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968186"/>
            <a:ext cx="11032305" cy="391648"/>
          </a:xfrm>
        </p:spPr>
        <p:txBody>
          <a:bodyPr/>
          <a:lstStyle/>
          <a:p>
            <a:r>
              <a:rPr lang="cs-CZ" dirty="0" smtClean="0"/>
              <a:t>Humanistická čeština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936375"/>
            <a:ext cx="11778000" cy="320040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období přibližně od poč. 16. stol. (1526) do roku 1620,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období vývoje jazyka, které je mimořádně vysoce ceněno, často je hodnoceno jako období </a:t>
            </a:r>
            <a:r>
              <a:rPr lang="cs-CZ" sz="2000" b="1" i="1" dirty="0"/>
              <a:t>zlaté</a:t>
            </a:r>
            <a:r>
              <a:rPr lang="cs-CZ" sz="2000" i="1" dirty="0"/>
              <a:t> </a:t>
            </a:r>
            <a:r>
              <a:rPr lang="cs-CZ" sz="2000" dirty="0" smtClean="0"/>
              <a:t>– např. Marvan (2006),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 vedle toho se objevují </a:t>
            </a:r>
            <a:r>
              <a:rPr lang="cs-CZ" sz="2000" dirty="0"/>
              <a:t>alternativní termíny: </a:t>
            </a:r>
            <a:r>
              <a:rPr lang="cs-CZ" sz="2000" b="1" dirty="0"/>
              <a:t>období </a:t>
            </a:r>
            <a:r>
              <a:rPr lang="cs-CZ" sz="2000" b="1" dirty="0" smtClean="0"/>
              <a:t>humanistické a českobratrské</a:t>
            </a:r>
            <a:r>
              <a:rPr lang="cs-CZ" sz="2000" dirty="0" smtClean="0"/>
              <a:t> (Havránek, 1980), </a:t>
            </a:r>
            <a:r>
              <a:rPr lang="cs-CZ" sz="2000" b="1" dirty="0" smtClean="0"/>
              <a:t>raná </a:t>
            </a:r>
            <a:r>
              <a:rPr lang="cs-CZ" sz="2000" b="1" dirty="0"/>
              <a:t>čeština střední </a:t>
            </a:r>
            <a:r>
              <a:rPr lang="cs-CZ" sz="2000" b="1" dirty="0" smtClean="0"/>
              <a:t>doby </a:t>
            </a:r>
            <a:r>
              <a:rPr lang="cs-CZ" sz="2000" dirty="0" smtClean="0"/>
              <a:t>(Zikánová, 2009), </a:t>
            </a:r>
            <a:r>
              <a:rPr lang="cs-CZ" sz="2000" b="1" dirty="0"/>
              <a:t>čeština dlouhého 16. </a:t>
            </a:r>
            <a:r>
              <a:rPr lang="cs-CZ" sz="2000" b="1" dirty="0" smtClean="0"/>
              <a:t>století </a:t>
            </a:r>
            <a:r>
              <a:rPr lang="cs-CZ" sz="2000" dirty="0" smtClean="0"/>
              <a:t>(</a:t>
            </a:r>
            <a:r>
              <a:rPr lang="cs-CZ" sz="2000" dirty="0" err="1" smtClean="0"/>
              <a:t>Vykypělová</a:t>
            </a:r>
            <a:r>
              <a:rPr lang="cs-CZ" sz="2000" dirty="0" smtClean="0"/>
              <a:t>),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termín </a:t>
            </a:r>
            <a:r>
              <a:rPr lang="cs-CZ" sz="2000" i="1" u="sng" dirty="0" smtClean="0"/>
              <a:t>humanistická</a:t>
            </a:r>
            <a:r>
              <a:rPr lang="cs-CZ" sz="2000" i="1" dirty="0" smtClean="0"/>
              <a:t> čeština </a:t>
            </a:r>
            <a:r>
              <a:rPr lang="cs-CZ" sz="2000" dirty="0" smtClean="0"/>
              <a:t>je poněkud matoucí – ne všichni autoři této doby byli humanisté, ne všechna díla této doby se hlásila k humanismu.</a:t>
            </a:r>
          </a:p>
          <a:p>
            <a:pPr>
              <a:lnSpc>
                <a:spcPct val="12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61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495530"/>
            <a:ext cx="11150471" cy="514682"/>
          </a:xfrm>
        </p:spPr>
        <p:txBody>
          <a:bodyPr/>
          <a:lstStyle/>
          <a:p>
            <a:r>
              <a:rPr lang="cs-CZ" dirty="0"/>
              <a:t>Humanistická čeština </a:t>
            </a:r>
            <a:r>
              <a:rPr lang="cs-CZ" dirty="0" smtClean="0"/>
              <a:t>– fonologie </a:t>
            </a:r>
            <a:r>
              <a:rPr lang="cs-CZ" dirty="0"/>
              <a:t>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1532965"/>
            <a:ext cx="11896165" cy="360381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dokončila </a:t>
            </a:r>
            <a:r>
              <a:rPr lang="cs-CZ" sz="2000" dirty="0"/>
              <a:t>se </a:t>
            </a:r>
            <a:r>
              <a:rPr lang="cs-CZ" sz="2000" dirty="0" smtClean="0"/>
              <a:t>druhá fáze </a:t>
            </a:r>
            <a:r>
              <a:rPr lang="cs-CZ" sz="2000" b="1" dirty="0" smtClean="0"/>
              <a:t>diftongizace</a:t>
            </a:r>
            <a:r>
              <a:rPr lang="cs-CZ" sz="2000" dirty="0" smtClean="0"/>
              <a:t> </a:t>
            </a:r>
            <a:r>
              <a:rPr lang="cs-CZ" sz="2000" b="1" i="1" dirty="0"/>
              <a:t>ý</a:t>
            </a:r>
            <a:r>
              <a:rPr lang="cs-CZ" sz="2000" i="1" dirty="0"/>
              <a:t> </a:t>
            </a:r>
            <a:r>
              <a:rPr lang="cs-CZ" sz="2000" b="1" i="1" dirty="0"/>
              <a:t>&gt;</a:t>
            </a:r>
            <a:r>
              <a:rPr lang="cs-CZ" sz="2000" i="1" dirty="0"/>
              <a:t> </a:t>
            </a:r>
            <a:r>
              <a:rPr lang="cs-CZ" sz="2000" b="1" i="1" dirty="0" err="1" smtClean="0"/>
              <a:t>e̬j</a:t>
            </a:r>
            <a:r>
              <a:rPr lang="cs-CZ" sz="2000" b="1" i="1" dirty="0" smtClean="0"/>
              <a:t> &gt;</a:t>
            </a:r>
            <a:r>
              <a:rPr lang="cs-CZ" sz="2000" i="1" dirty="0" smtClean="0"/>
              <a:t> </a:t>
            </a:r>
            <a:r>
              <a:rPr lang="cs-CZ" sz="2000" b="1" i="1" dirty="0" smtClean="0"/>
              <a:t>ej</a:t>
            </a:r>
            <a:r>
              <a:rPr lang="cs-CZ" sz="2000" dirty="0" smtClean="0"/>
              <a:t>, ale spisovný jazyk ji přijal jen zčásti (1. v útvarech nižšího stylu, 2. zejména v prefixech a lexikálních morfémech),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b="1" dirty="0" smtClean="0"/>
              <a:t>diftongizace</a:t>
            </a:r>
            <a:r>
              <a:rPr lang="cs-CZ" sz="2000" dirty="0" smtClean="0"/>
              <a:t> </a:t>
            </a:r>
            <a:r>
              <a:rPr lang="cs-CZ" sz="2000" b="1" i="1" dirty="0"/>
              <a:t>ú</a:t>
            </a:r>
            <a:r>
              <a:rPr lang="cs-CZ" sz="2000" i="1" dirty="0"/>
              <a:t> </a:t>
            </a:r>
            <a:r>
              <a:rPr lang="cs-CZ" sz="2000" b="1" i="1" dirty="0"/>
              <a:t>&gt;</a:t>
            </a:r>
            <a:r>
              <a:rPr lang="cs-CZ" sz="2000" i="1" dirty="0"/>
              <a:t> </a:t>
            </a:r>
            <a:r>
              <a:rPr lang="cs-CZ" sz="2000" b="1" i="1" dirty="0" err="1" smtClean="0"/>
              <a:t>o̬u</a:t>
            </a:r>
            <a:r>
              <a:rPr lang="cs-CZ" sz="2000" b="1" i="1" dirty="0" smtClean="0"/>
              <a:t> &gt; ou</a:t>
            </a:r>
            <a:r>
              <a:rPr lang="cs-CZ" sz="2000" dirty="0" smtClean="0"/>
              <a:t> (původní </a:t>
            </a:r>
            <a:r>
              <a:rPr lang="cs-CZ" sz="2000" dirty="0"/>
              <a:t>grafika </a:t>
            </a:r>
            <a:r>
              <a:rPr lang="cs-CZ" sz="2000" dirty="0" smtClean="0"/>
              <a:t>&lt;</a:t>
            </a:r>
            <a:r>
              <a:rPr lang="cs-CZ" sz="2000" i="1" dirty="0" smtClean="0"/>
              <a:t>au&gt;</a:t>
            </a:r>
            <a:r>
              <a:rPr lang="cs-CZ" sz="2000" dirty="0" smtClean="0"/>
              <a:t> </a:t>
            </a:r>
            <a:r>
              <a:rPr lang="cs-CZ" sz="2000" dirty="0"/>
              <a:t>však </a:t>
            </a:r>
            <a:r>
              <a:rPr lang="cs-CZ" sz="2000" dirty="0" smtClean="0"/>
              <a:t>zůstala zachována), na </a:t>
            </a:r>
            <a:r>
              <a:rPr lang="cs-CZ" sz="2000" dirty="0"/>
              <a:t>počátku slova </a:t>
            </a:r>
            <a:r>
              <a:rPr lang="cs-CZ" sz="2000" dirty="0" smtClean="0"/>
              <a:t>pronikla </a:t>
            </a:r>
            <a:r>
              <a:rPr lang="cs-CZ" sz="2000" dirty="0"/>
              <a:t>jen do textů nižšího stylu a do literatury </a:t>
            </a:r>
            <a:r>
              <a:rPr lang="cs-CZ" sz="2000" dirty="0" smtClean="0"/>
              <a:t>odborné: </a:t>
            </a:r>
            <a:r>
              <a:rPr lang="cs-CZ" sz="2000" i="1" dirty="0"/>
              <a:t>úterý &gt; </a:t>
            </a:r>
            <a:r>
              <a:rPr lang="cs-CZ" sz="2000" i="1" dirty="0" err="1" smtClean="0"/>
              <a:t>outerý</a:t>
            </a:r>
            <a:r>
              <a:rPr lang="cs-CZ" sz="2000" dirty="0" smtClean="0"/>
              <a:t>,</a:t>
            </a:r>
            <a:r>
              <a:rPr lang="cs-CZ" sz="2000" i="1" dirty="0" smtClean="0"/>
              <a:t>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b="1" dirty="0" smtClean="0"/>
              <a:t>změna</a:t>
            </a:r>
            <a:r>
              <a:rPr lang="cs-CZ" sz="2000" dirty="0" smtClean="0"/>
              <a:t> </a:t>
            </a:r>
            <a:r>
              <a:rPr lang="cs-CZ" sz="2000" b="1" dirty="0" smtClean="0"/>
              <a:t>tautosylabického </a:t>
            </a:r>
            <a:r>
              <a:rPr lang="cs-CZ" sz="2000" b="1" i="1" dirty="0" smtClean="0"/>
              <a:t>aj</a:t>
            </a:r>
            <a:r>
              <a:rPr lang="cs-CZ" sz="2000" i="1" dirty="0" smtClean="0"/>
              <a:t> </a:t>
            </a:r>
            <a:r>
              <a:rPr lang="cs-CZ" sz="2000" b="1" i="1" dirty="0"/>
              <a:t>&gt;</a:t>
            </a:r>
            <a:r>
              <a:rPr lang="cs-CZ" sz="2000" i="1" dirty="0"/>
              <a:t> </a:t>
            </a:r>
            <a:r>
              <a:rPr lang="cs-CZ" sz="2000" b="1" i="1" dirty="0" smtClean="0"/>
              <a:t>ej</a:t>
            </a:r>
            <a:r>
              <a:rPr lang="cs-CZ" sz="2000" dirty="0" smtClean="0"/>
              <a:t>:</a:t>
            </a:r>
            <a:r>
              <a:rPr lang="cs-CZ" sz="2000" b="1" i="1" dirty="0" smtClean="0"/>
              <a:t> </a:t>
            </a:r>
            <a:r>
              <a:rPr lang="cs-CZ" sz="2000" i="1" dirty="0" err="1" smtClean="0"/>
              <a:t>děl</a:t>
            </a:r>
            <a:r>
              <a:rPr lang="cs-CZ" sz="2000" b="1" i="1" dirty="0" err="1" smtClean="0"/>
              <a:t>aj</a:t>
            </a:r>
            <a:r>
              <a:rPr lang="cs-CZ" sz="2000" dirty="0" smtClean="0"/>
              <a:t> </a:t>
            </a:r>
            <a:r>
              <a:rPr lang="cs-CZ" sz="2000" dirty="0"/>
              <a:t>&gt; </a:t>
            </a:r>
            <a:r>
              <a:rPr lang="cs-CZ" sz="2000" i="1" dirty="0" smtClean="0"/>
              <a:t>děl</a:t>
            </a:r>
            <a:r>
              <a:rPr lang="cs-CZ" sz="2000" b="1" i="1" dirty="0" smtClean="0"/>
              <a:t>ej</a:t>
            </a:r>
            <a:r>
              <a:rPr lang="cs-CZ" sz="2000" dirty="0"/>
              <a:t>, </a:t>
            </a:r>
            <a:r>
              <a:rPr lang="cs-CZ" sz="2000" i="1" dirty="0" err="1"/>
              <a:t>v</a:t>
            </a:r>
            <a:r>
              <a:rPr lang="cs-CZ" sz="2000" b="1" i="1" dirty="0" err="1"/>
              <a:t>aj</a:t>
            </a:r>
            <a:r>
              <a:rPr lang="cs-CZ" sz="2000" i="1" dirty="0" err="1"/>
              <a:t>ce</a:t>
            </a:r>
            <a:r>
              <a:rPr lang="cs-CZ" sz="2000" dirty="0"/>
              <a:t> &gt; </a:t>
            </a:r>
            <a:r>
              <a:rPr lang="cs-CZ" sz="2000" i="1" dirty="0" smtClean="0"/>
              <a:t>v</a:t>
            </a:r>
            <a:r>
              <a:rPr lang="cs-CZ" sz="2000" b="1" i="1" dirty="0" smtClean="0"/>
              <a:t>ej</a:t>
            </a:r>
            <a:r>
              <a:rPr lang="cs-CZ" sz="2000" i="1" dirty="0" smtClean="0"/>
              <a:t>ce</a:t>
            </a:r>
            <a:r>
              <a:rPr lang="cs-CZ" sz="2000" dirty="0"/>
              <a:t> × </a:t>
            </a:r>
            <a:r>
              <a:rPr lang="cs-CZ" sz="2000" dirty="0" smtClean="0"/>
              <a:t> </a:t>
            </a:r>
            <a:r>
              <a:rPr lang="cs-CZ" sz="2000" i="1" dirty="0" smtClean="0"/>
              <a:t>děl</a:t>
            </a:r>
            <a:r>
              <a:rPr lang="cs-CZ" sz="2000" b="1" i="1" dirty="0" smtClean="0"/>
              <a:t>a‑j</a:t>
            </a:r>
            <a:r>
              <a:rPr lang="cs-CZ" sz="2000" i="1" dirty="0" smtClean="0"/>
              <a:t>í</a:t>
            </a:r>
            <a:r>
              <a:rPr lang="cs-CZ" sz="2000" dirty="0"/>
              <a:t>, </a:t>
            </a:r>
            <a:r>
              <a:rPr lang="cs-CZ" sz="2000" i="1" dirty="0" err="1" smtClean="0"/>
              <a:t>v</a:t>
            </a:r>
            <a:r>
              <a:rPr lang="cs-CZ" sz="2000" b="1" i="1" dirty="0" err="1" smtClean="0"/>
              <a:t>a‑j</a:t>
            </a:r>
            <a:r>
              <a:rPr lang="cs-CZ" sz="2000" i="1" dirty="0" err="1" smtClean="0"/>
              <a:t>ec</a:t>
            </a:r>
            <a:r>
              <a:rPr lang="cs-CZ" sz="2000" dirty="0" smtClean="0"/>
              <a:t>, (územně podmíněná – rozšířila </a:t>
            </a:r>
            <a:r>
              <a:rPr lang="cs-CZ" sz="2000" dirty="0"/>
              <a:t>se do celých Čech, na </a:t>
            </a:r>
            <a:r>
              <a:rPr lang="cs-CZ" sz="2000" dirty="0" smtClean="0"/>
              <a:t>západní a</a:t>
            </a:r>
            <a:r>
              <a:rPr lang="cs-CZ" sz="2000" dirty="0"/>
              <a:t> </a:t>
            </a:r>
            <a:r>
              <a:rPr lang="cs-CZ" sz="2000" dirty="0" smtClean="0"/>
              <a:t>střední Moravu),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4329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683788"/>
            <a:ext cx="11150471" cy="514682"/>
          </a:xfrm>
        </p:spPr>
        <p:txBody>
          <a:bodyPr/>
          <a:lstStyle/>
          <a:p>
            <a:r>
              <a:rPr lang="cs-CZ" dirty="0"/>
              <a:t>Humanistická čeština </a:t>
            </a:r>
            <a:r>
              <a:rPr lang="cs-CZ" dirty="0" smtClean="0"/>
              <a:t>– fonologie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1801906"/>
            <a:ext cx="11896166" cy="336176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b="1" dirty="0" smtClean="0"/>
              <a:t>protetické</a:t>
            </a:r>
            <a:r>
              <a:rPr lang="cs-CZ" sz="2000" dirty="0" smtClean="0"/>
              <a:t> </a:t>
            </a:r>
            <a:r>
              <a:rPr lang="cs-CZ" sz="2000" b="1" i="1" dirty="0"/>
              <a:t>v‑</a:t>
            </a:r>
            <a:r>
              <a:rPr lang="cs-CZ" sz="2000" dirty="0"/>
              <a:t> před </a:t>
            </a:r>
            <a:r>
              <a:rPr lang="cs-CZ" sz="2000" i="1" dirty="0"/>
              <a:t>o</a:t>
            </a:r>
            <a:r>
              <a:rPr lang="cs-CZ" sz="2000" dirty="0"/>
              <a:t> (</a:t>
            </a:r>
            <a:r>
              <a:rPr lang="cs-CZ" sz="2000" i="1" dirty="0"/>
              <a:t>von</a:t>
            </a:r>
            <a:r>
              <a:rPr lang="cs-CZ" sz="2000" dirty="0"/>
              <a:t>, </a:t>
            </a:r>
            <a:r>
              <a:rPr lang="cs-CZ" sz="2000" i="1" dirty="0" err="1"/>
              <a:t>vokno</a:t>
            </a:r>
            <a:r>
              <a:rPr lang="cs-CZ" sz="2000" dirty="0"/>
              <a:t>), které </a:t>
            </a:r>
            <a:r>
              <a:rPr lang="cs-CZ" sz="2000" dirty="0" smtClean="0"/>
              <a:t>se začalo objevovat už </a:t>
            </a:r>
            <a:r>
              <a:rPr lang="cs-CZ" sz="2000" dirty="0"/>
              <a:t>ve 14. </a:t>
            </a:r>
            <a:r>
              <a:rPr lang="cs-CZ" sz="2000" dirty="0" smtClean="0"/>
              <a:t>století, </a:t>
            </a:r>
            <a:r>
              <a:rPr lang="cs-CZ" sz="2000" dirty="0"/>
              <a:t>se v 16. stol. </a:t>
            </a:r>
            <a:r>
              <a:rPr lang="cs-CZ" sz="2000" dirty="0" smtClean="0"/>
              <a:t>územně stabilizovalo na většině území Čech </a:t>
            </a:r>
            <a:r>
              <a:rPr lang="cs-CZ" sz="2000" dirty="0"/>
              <a:t>na </a:t>
            </a:r>
            <a:r>
              <a:rPr lang="cs-CZ" sz="2000" dirty="0" smtClean="0"/>
              <a:t>západní polovině Moravy (včetně západní části </a:t>
            </a:r>
            <a:r>
              <a:rPr lang="cs-CZ" sz="2000" dirty="0" smtClean="0"/>
              <a:t>středomoravských </a:t>
            </a:r>
            <a:r>
              <a:rPr lang="cs-CZ" sz="2000" dirty="0" smtClean="0"/>
              <a:t>dialektů),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/>
              <a:t>skupina [</a:t>
            </a:r>
            <a:r>
              <a:rPr lang="cs-CZ" sz="2000" i="1" dirty="0" err="1"/>
              <a:t>mje</a:t>
            </a:r>
            <a:r>
              <a:rPr lang="cs-CZ" sz="2000" dirty="0"/>
              <a:t>] vzniklá depalatalizací se změnila na většině území na [</a:t>
            </a:r>
            <a:r>
              <a:rPr lang="cs-CZ" sz="2000" i="1" dirty="0" err="1"/>
              <a:t>mňe</a:t>
            </a:r>
            <a:r>
              <a:rPr lang="cs-CZ" sz="2000" dirty="0"/>
              <a:t>]</a:t>
            </a:r>
            <a:r>
              <a:rPr lang="cs-CZ" sz="2000" i="1" dirty="0"/>
              <a:t> – </a:t>
            </a:r>
            <a:r>
              <a:rPr lang="cs-CZ" sz="2000" b="1" dirty="0"/>
              <a:t>progresivní asimilace artikulačního místa</a:t>
            </a:r>
            <a:r>
              <a:rPr lang="cs-CZ" sz="2000" dirty="0"/>
              <a:t>: [</a:t>
            </a:r>
            <a:r>
              <a:rPr lang="cs-CZ" sz="2000" i="1" dirty="0" err="1"/>
              <a:t>mjesíc</a:t>
            </a:r>
            <a:r>
              <a:rPr lang="cs-CZ" sz="2000" dirty="0"/>
              <a:t>]</a:t>
            </a:r>
            <a:r>
              <a:rPr lang="cs-CZ" sz="2000" i="1" dirty="0"/>
              <a:t> &gt; </a:t>
            </a:r>
            <a:r>
              <a:rPr lang="cs-CZ" sz="2000" dirty="0"/>
              <a:t>[</a:t>
            </a:r>
            <a:r>
              <a:rPr lang="cs-CZ" sz="2000" i="1" dirty="0" err="1"/>
              <a:t>mňesíc</a:t>
            </a:r>
            <a:r>
              <a:rPr lang="cs-CZ" sz="2000" dirty="0"/>
              <a:t>],  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pokračovaly změny, které spisovný jazyk nepřijal, ale které formovaly jednotlivá nářečí, např. </a:t>
            </a:r>
            <a:r>
              <a:rPr lang="cs-CZ" sz="2000" b="1" dirty="0" smtClean="0"/>
              <a:t>monoftongizace </a:t>
            </a:r>
            <a:r>
              <a:rPr lang="cs-CZ" sz="2000" i="1" dirty="0" smtClean="0"/>
              <a:t>ej</a:t>
            </a:r>
            <a:r>
              <a:rPr lang="cs-CZ" sz="2000" dirty="0" smtClean="0"/>
              <a:t> </a:t>
            </a:r>
            <a:r>
              <a:rPr lang="cs-CZ" sz="2000" dirty="0"/>
              <a:t>&gt; </a:t>
            </a:r>
            <a:r>
              <a:rPr lang="cs-CZ" sz="2000" i="1" dirty="0"/>
              <a:t>é</a:t>
            </a:r>
            <a:r>
              <a:rPr lang="cs-CZ" sz="2000" dirty="0"/>
              <a:t> </a:t>
            </a:r>
            <a:r>
              <a:rPr lang="cs-CZ" sz="2000" dirty="0" smtClean="0"/>
              <a:t>(</a:t>
            </a:r>
            <a:r>
              <a:rPr lang="cs-CZ" sz="2000" i="1" dirty="0" err="1" smtClean="0"/>
              <a:t>dobrej</a:t>
            </a:r>
            <a:r>
              <a:rPr lang="cs-CZ" sz="2000" i="1" dirty="0" smtClean="0"/>
              <a:t> &gt; dobré</a:t>
            </a:r>
            <a:r>
              <a:rPr lang="cs-CZ" sz="2000" dirty="0" smtClean="0"/>
              <a:t>) a</a:t>
            </a:r>
            <a:r>
              <a:rPr lang="cs-CZ" sz="2000" dirty="0"/>
              <a:t> </a:t>
            </a:r>
            <a:r>
              <a:rPr lang="cs-CZ" sz="2000" i="1" dirty="0"/>
              <a:t>ou</a:t>
            </a:r>
            <a:r>
              <a:rPr lang="cs-CZ" sz="2000" dirty="0"/>
              <a:t> &gt; </a:t>
            </a:r>
            <a:r>
              <a:rPr lang="cs-CZ" sz="2000" i="1" dirty="0"/>
              <a:t>ó</a:t>
            </a:r>
            <a:r>
              <a:rPr lang="cs-CZ" sz="2000" dirty="0"/>
              <a:t> </a:t>
            </a:r>
            <a:r>
              <a:rPr lang="cs-CZ" sz="2000" dirty="0" smtClean="0"/>
              <a:t>(</a:t>
            </a:r>
            <a:r>
              <a:rPr lang="cs-CZ" sz="2000" i="1" dirty="0" smtClean="0"/>
              <a:t>mouka</a:t>
            </a:r>
            <a:r>
              <a:rPr lang="cs-CZ" sz="2000" dirty="0" smtClean="0"/>
              <a:t> </a:t>
            </a:r>
            <a:r>
              <a:rPr lang="cs-CZ" sz="2000" dirty="0"/>
              <a:t>&gt; </a:t>
            </a:r>
            <a:r>
              <a:rPr lang="cs-CZ" sz="2000" i="1" dirty="0" err="1"/>
              <a:t>móka</a:t>
            </a:r>
            <a:r>
              <a:rPr lang="cs-CZ" sz="2000" dirty="0"/>
              <a:t>), které se rozšířily </a:t>
            </a:r>
            <a:r>
              <a:rPr lang="cs-CZ" sz="2000" dirty="0" smtClean="0"/>
              <a:t>ve středomoravské nářeční skupině.</a:t>
            </a: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1205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24434"/>
            <a:ext cx="11032305" cy="512671"/>
          </a:xfrm>
        </p:spPr>
        <p:txBody>
          <a:bodyPr/>
          <a:lstStyle/>
          <a:p>
            <a:r>
              <a:rPr lang="cs-CZ" dirty="0"/>
              <a:t>Humanistická čeština </a:t>
            </a:r>
            <a:r>
              <a:rPr lang="cs-CZ" dirty="0" smtClean="0"/>
              <a:t>– morfologie 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828800"/>
            <a:ext cx="11751106" cy="333487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dovršilo se uplatnění kategorie životnosti v deklinaci maskulin:</a:t>
            </a:r>
          </a:p>
          <a:p>
            <a:pPr marL="712788" indent="-3492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712788" indent="-3492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v singuláru</a:t>
            </a:r>
            <a:r>
              <a:rPr lang="cs-CZ" sz="2000" dirty="0"/>
              <a:t> jmen zvířat </a:t>
            </a:r>
            <a:r>
              <a:rPr lang="cs-CZ" sz="2000" dirty="0" smtClean="0"/>
              <a:t>se definitivně </a:t>
            </a:r>
            <a:r>
              <a:rPr lang="cs-CZ" sz="2000" dirty="0"/>
              <a:t>prosadil </a:t>
            </a:r>
            <a:r>
              <a:rPr lang="cs-CZ" sz="2000" dirty="0" smtClean="0"/>
              <a:t>genitiv-akuzativ (</a:t>
            </a:r>
            <a:r>
              <a:rPr lang="cs-CZ" sz="2000" i="1" dirty="0"/>
              <a:t>vidím </a:t>
            </a:r>
            <a:r>
              <a:rPr lang="cs-CZ" sz="2000" i="1" dirty="0" smtClean="0"/>
              <a:t>koně</a:t>
            </a:r>
            <a:r>
              <a:rPr lang="cs-CZ" sz="2000" dirty="0" smtClean="0"/>
              <a:t>), </a:t>
            </a:r>
          </a:p>
          <a:p>
            <a:pPr marL="712788" indent="-3492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712788" indent="-3492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v</a:t>
            </a:r>
            <a:r>
              <a:rPr lang="cs-CZ" sz="2000" dirty="0"/>
              <a:t> </a:t>
            </a:r>
            <a:r>
              <a:rPr lang="cs-CZ" sz="2000" dirty="0" smtClean="0"/>
              <a:t>singuláru se kategorie životnosti rozlišila </a:t>
            </a:r>
            <a:r>
              <a:rPr lang="cs-CZ" sz="2000" dirty="0"/>
              <a:t>také v jiných pádech (gen. </a:t>
            </a:r>
            <a:r>
              <a:rPr lang="cs-CZ" sz="2000" i="1" dirty="0"/>
              <a:t>pána</a:t>
            </a:r>
            <a:r>
              <a:rPr lang="cs-CZ" sz="2000" dirty="0"/>
              <a:t> × </a:t>
            </a:r>
            <a:r>
              <a:rPr lang="cs-CZ" sz="2000" i="1" dirty="0"/>
              <a:t>hradu</a:t>
            </a:r>
            <a:r>
              <a:rPr lang="cs-CZ" sz="2000" dirty="0"/>
              <a:t>, dat. </a:t>
            </a:r>
            <a:r>
              <a:rPr lang="cs-CZ" sz="2000" i="1" dirty="0"/>
              <a:t>pánovi</a:t>
            </a:r>
            <a:r>
              <a:rPr lang="cs-CZ" sz="2000" dirty="0"/>
              <a:t> × </a:t>
            </a:r>
            <a:r>
              <a:rPr lang="cs-CZ" sz="2000" i="1" dirty="0"/>
              <a:t>hradu</a:t>
            </a:r>
            <a:r>
              <a:rPr lang="cs-CZ" sz="2000" dirty="0" smtClean="0"/>
              <a:t>), </a:t>
            </a:r>
          </a:p>
          <a:p>
            <a:pPr marL="712788" indent="-3492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712788" indent="-3492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v </a:t>
            </a:r>
            <a:r>
              <a:rPr lang="cs-CZ" sz="2000" dirty="0"/>
              <a:t>plurálu o- a jo-kmenové deklinace se rozšířil </a:t>
            </a:r>
            <a:r>
              <a:rPr lang="cs-CZ" sz="2000" dirty="0" smtClean="0"/>
              <a:t>akuzativ-nominativ: </a:t>
            </a:r>
            <a:r>
              <a:rPr lang="cs-CZ" sz="2000" i="1" dirty="0" smtClean="0"/>
              <a:t>páni × potoky, muži × meče</a:t>
            </a:r>
            <a:r>
              <a:rPr lang="cs-CZ" sz="2000" dirty="0" smtClean="0"/>
              <a:t>,</a:t>
            </a:r>
            <a:endParaRPr lang="cs-CZ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9661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144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643447"/>
            <a:ext cx="11150471" cy="514682"/>
          </a:xfrm>
        </p:spPr>
        <p:txBody>
          <a:bodyPr/>
          <a:lstStyle/>
          <a:p>
            <a:r>
              <a:rPr lang="cs-CZ" dirty="0"/>
              <a:t>Humanistická čeština </a:t>
            </a:r>
            <a:r>
              <a:rPr lang="cs-CZ" dirty="0" smtClean="0"/>
              <a:t>– morfologie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2030506"/>
            <a:ext cx="11869272" cy="313316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v 1. pol. 16. stol. definitivně zanikl duál – zbytky jeho forem se uchovaly jako specifické </a:t>
            </a:r>
            <a:r>
              <a:rPr lang="cs-CZ" sz="2000" u="sng" dirty="0" smtClean="0"/>
              <a:t>plurálové</a:t>
            </a:r>
            <a:r>
              <a:rPr lang="cs-CZ" sz="2000" dirty="0" smtClean="0"/>
              <a:t> </a:t>
            </a:r>
            <a:r>
              <a:rPr lang="cs-CZ" sz="2000" dirty="0"/>
              <a:t>formy a. substantiv označující </a:t>
            </a:r>
            <a:r>
              <a:rPr lang="cs-CZ" sz="2000" dirty="0" smtClean="0"/>
              <a:t>párové lidské orgány (</a:t>
            </a:r>
            <a:r>
              <a:rPr lang="cs-CZ" sz="2000" i="1" dirty="0" smtClean="0"/>
              <a:t>ruce</a:t>
            </a:r>
            <a:r>
              <a:rPr lang="cs-CZ" sz="2000" dirty="0" smtClean="0"/>
              <a:t>, </a:t>
            </a:r>
            <a:r>
              <a:rPr lang="cs-CZ" sz="2000" i="1" dirty="0" smtClean="0"/>
              <a:t>nohy,</a:t>
            </a:r>
            <a:r>
              <a:rPr lang="cs-CZ" sz="2000" dirty="0" smtClean="0"/>
              <a:t> </a:t>
            </a:r>
            <a:r>
              <a:rPr lang="cs-CZ" sz="2000" i="1" dirty="0" smtClean="0"/>
              <a:t>oči</a:t>
            </a:r>
            <a:r>
              <a:rPr lang="cs-CZ" sz="2000" dirty="0"/>
              <a:t>, </a:t>
            </a:r>
            <a:r>
              <a:rPr lang="cs-CZ" sz="2000" i="1" dirty="0"/>
              <a:t>uši</a:t>
            </a:r>
            <a:r>
              <a:rPr lang="cs-CZ" sz="2000" dirty="0"/>
              <a:t>, </a:t>
            </a:r>
            <a:r>
              <a:rPr lang="cs-CZ" sz="2000" i="1" dirty="0"/>
              <a:t>ramena</a:t>
            </a:r>
            <a:r>
              <a:rPr lang="cs-CZ" sz="2000" dirty="0"/>
              <a:t>, </a:t>
            </a:r>
            <a:r>
              <a:rPr lang="cs-CZ" sz="2000" i="1" dirty="0"/>
              <a:t>kolena</a:t>
            </a:r>
            <a:r>
              <a:rPr lang="cs-CZ" sz="2000" dirty="0"/>
              <a:t>, </a:t>
            </a:r>
            <a:r>
              <a:rPr lang="cs-CZ" sz="2000" i="1" dirty="0" smtClean="0"/>
              <a:t>prsa</a:t>
            </a:r>
            <a:r>
              <a:rPr lang="cs-CZ" sz="2000" dirty="0" smtClean="0"/>
              <a:t>), b. číslovek (</a:t>
            </a:r>
            <a:r>
              <a:rPr lang="cs-CZ" sz="2000" i="1" dirty="0" smtClean="0"/>
              <a:t>dvě, obě + dvě </a:t>
            </a:r>
            <a:r>
              <a:rPr lang="cs-CZ" sz="2000" i="1" dirty="0"/>
              <a:t>st</a:t>
            </a:r>
            <a:r>
              <a:rPr lang="cs-CZ" sz="2000" b="1" i="1" dirty="0"/>
              <a:t>ě</a:t>
            </a:r>
            <a:r>
              <a:rPr lang="cs-CZ" sz="2000" dirty="0" smtClean="0"/>
              <a:t>),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v instrumentálu </a:t>
            </a:r>
            <a:r>
              <a:rPr lang="cs-CZ" sz="2000" dirty="0" err="1" smtClean="0"/>
              <a:t>pl</a:t>
            </a:r>
            <a:r>
              <a:rPr lang="cs-CZ" sz="2000" dirty="0" smtClean="0"/>
              <a:t>. m. se nesměle začínají objevovat inovované formy končící na </a:t>
            </a:r>
            <a:r>
              <a:rPr lang="cs-CZ" sz="2000" i="1" dirty="0" smtClean="0"/>
              <a:t>-mi </a:t>
            </a:r>
            <a:r>
              <a:rPr lang="cs-CZ" sz="2000" dirty="0" smtClean="0"/>
              <a:t>(podle </a:t>
            </a:r>
            <a:r>
              <a:rPr lang="cs-CZ" sz="2000" i="1" dirty="0" smtClean="0"/>
              <a:t>lidmi</a:t>
            </a:r>
            <a:r>
              <a:rPr lang="cs-CZ" sz="2000" dirty="0" smtClean="0"/>
              <a:t>) – </a:t>
            </a:r>
            <a:r>
              <a:rPr lang="cs-CZ" sz="2000" i="1" dirty="0" smtClean="0"/>
              <a:t> </a:t>
            </a:r>
            <a:r>
              <a:rPr lang="cs-CZ" sz="2000" dirty="0" smtClean="0"/>
              <a:t>motivováno homonymií akuzativu a</a:t>
            </a:r>
            <a:r>
              <a:rPr lang="cs-CZ" sz="2000" dirty="0"/>
              <a:t> </a:t>
            </a:r>
            <a:r>
              <a:rPr lang="cs-CZ" sz="2000" dirty="0" smtClean="0"/>
              <a:t>instrumentálu </a:t>
            </a:r>
            <a:r>
              <a:rPr lang="cs-CZ" sz="2000" dirty="0" err="1" smtClean="0"/>
              <a:t>pl</a:t>
            </a:r>
            <a:r>
              <a:rPr lang="cs-CZ" sz="2000" dirty="0"/>
              <a:t>. u </a:t>
            </a:r>
            <a:r>
              <a:rPr lang="cs-CZ" sz="2000" i="1" dirty="0" smtClean="0"/>
              <a:t>zuby</a:t>
            </a:r>
            <a:r>
              <a:rPr lang="cs-CZ" sz="2000" dirty="0" smtClean="0"/>
              <a:t> (typická pro texty nižšího stylu)</a:t>
            </a:r>
          </a:p>
          <a:p>
            <a:pPr marL="72000" indent="0" algn="ctr">
              <a:lnSpc>
                <a:spcPct val="120000"/>
              </a:lnSpc>
              <a:buNone/>
            </a:pPr>
            <a:endParaRPr lang="cs-CZ" sz="2000" i="1" dirty="0" smtClean="0"/>
          </a:p>
          <a:p>
            <a:pPr marL="72000" indent="0" algn="ctr">
              <a:lnSpc>
                <a:spcPct val="120000"/>
              </a:lnSpc>
              <a:buNone/>
            </a:pPr>
            <a:r>
              <a:rPr lang="cs-CZ" sz="2000" i="1" dirty="0" smtClean="0"/>
              <a:t>trhat </a:t>
            </a:r>
            <a:r>
              <a:rPr lang="cs-CZ" sz="2000" i="1" dirty="0"/>
              <a:t>zuby </a:t>
            </a:r>
            <a:r>
              <a:rPr lang="cs-CZ" sz="2000" i="1" dirty="0" smtClean="0"/>
              <a:t>× </a:t>
            </a:r>
            <a:r>
              <a:rPr lang="cs-CZ" sz="2000" i="1" dirty="0"/>
              <a:t>trhat zuby </a:t>
            </a:r>
            <a:r>
              <a:rPr lang="cs-CZ" sz="2000" i="1" dirty="0" smtClean="0"/>
              <a:t>– trhat </a:t>
            </a:r>
            <a:r>
              <a:rPr lang="cs-CZ" sz="2000" i="1" dirty="0" err="1" smtClean="0"/>
              <a:t>zubami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2500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83790"/>
            <a:ext cx="11032305" cy="541574"/>
          </a:xfrm>
        </p:spPr>
        <p:txBody>
          <a:bodyPr/>
          <a:lstStyle/>
          <a:p>
            <a:r>
              <a:rPr lang="cs-CZ" dirty="0"/>
              <a:t>Humanistická čeština </a:t>
            </a:r>
            <a:r>
              <a:rPr lang="cs-CZ" dirty="0" smtClean="0"/>
              <a:t>– morfologie III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815352"/>
            <a:ext cx="11526988" cy="341555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Definitivně </a:t>
            </a:r>
            <a:r>
              <a:rPr lang="cs-CZ" sz="2000" dirty="0"/>
              <a:t>zanikly jednoduché minulé časy </a:t>
            </a:r>
            <a:r>
              <a:rPr lang="cs-CZ" sz="2000" dirty="0" smtClean="0"/>
              <a:t>aorist a imperfektum – o zachování imperfekta v biblickém překladu ještě v pol. 16. stol. polemika: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363538" indent="0">
              <a:lnSpc>
                <a:spcPct val="120000"/>
              </a:lnSpc>
              <a:buNone/>
            </a:pPr>
            <a:r>
              <a:rPr lang="cs-CZ" sz="1800" i="1" dirty="0" smtClean="0"/>
              <a:t>Ten </a:t>
            </a:r>
            <a:r>
              <a:rPr lang="cs-CZ" sz="1800" i="1" dirty="0"/>
              <a:t>pak nebohý </a:t>
            </a:r>
            <a:r>
              <a:rPr lang="cs-CZ" sz="1800" b="1" i="1" dirty="0" err="1"/>
              <a:t>bíše</a:t>
            </a:r>
            <a:r>
              <a:rPr lang="cs-CZ" sz="1800" b="1" i="1" dirty="0"/>
              <a:t> </a:t>
            </a:r>
            <a:r>
              <a:rPr lang="cs-CZ" sz="1800" i="1" dirty="0"/>
              <a:t>obojího </a:t>
            </a:r>
            <a:r>
              <a:rPr lang="cs-CZ" sz="1800" i="1" dirty="0" err="1"/>
              <a:t>sa</a:t>
            </a:r>
            <a:r>
              <a:rPr lang="cs-CZ" sz="1800" i="1" dirty="0"/>
              <a:t> pohlaví a rozličných </a:t>
            </a:r>
            <a:r>
              <a:rPr lang="cs-CZ" sz="1800" i="1" dirty="0" err="1" smtClean="0"/>
              <a:t>stavův</a:t>
            </a:r>
            <a:r>
              <a:rPr lang="cs-CZ" sz="1800" i="1" dirty="0" smtClean="0"/>
              <a:t> </a:t>
            </a:r>
            <a:r>
              <a:rPr lang="cs-CZ" sz="1800" i="1" dirty="0"/>
              <a:t>divné věci </a:t>
            </a:r>
            <a:r>
              <a:rPr lang="cs-CZ" sz="1800" b="1" i="1" dirty="0" err="1" smtClean="0"/>
              <a:t>působíše</a:t>
            </a:r>
            <a:r>
              <a:rPr lang="cs-CZ" sz="1800" dirty="0" smtClean="0"/>
              <a:t> </a:t>
            </a:r>
            <a:r>
              <a:rPr lang="cs-CZ" sz="1800" dirty="0"/>
              <a:t>Václav </a:t>
            </a:r>
            <a:r>
              <a:rPr lang="cs-CZ" sz="1800" dirty="0" err="1" smtClean="0"/>
              <a:t>Filomates</a:t>
            </a:r>
            <a:r>
              <a:rPr lang="cs-CZ" sz="1800" dirty="0" smtClean="0"/>
              <a:t>, </a:t>
            </a:r>
            <a:r>
              <a:rPr lang="cs-CZ" sz="1800" i="1" dirty="0" err="1" smtClean="0"/>
              <a:t>Grammatyka</a:t>
            </a:r>
            <a:r>
              <a:rPr lang="cs-CZ" sz="1800" i="1" dirty="0" smtClean="0"/>
              <a:t> </a:t>
            </a:r>
            <a:r>
              <a:rPr lang="cs-CZ" sz="1800" i="1" dirty="0" smtClean="0"/>
              <a:t>česká</a:t>
            </a:r>
            <a:r>
              <a:rPr lang="cs-CZ" sz="1800" dirty="0" smtClean="0"/>
              <a:t>, </a:t>
            </a:r>
            <a:r>
              <a:rPr lang="cs-CZ" sz="1800" dirty="0" smtClean="0"/>
              <a:t>1533</a:t>
            </a:r>
            <a:endParaRPr lang="cs-CZ" sz="1800" dirty="0" smtClean="0"/>
          </a:p>
          <a:p>
            <a:pPr marL="363538" indent="0">
              <a:lnSpc>
                <a:spcPct val="120000"/>
              </a:lnSpc>
              <a:buNone/>
            </a:pPr>
            <a:endParaRPr lang="cs-CZ" sz="1800" dirty="0" smtClean="0"/>
          </a:p>
          <a:p>
            <a:pPr marL="363538" indent="0">
              <a:lnSpc>
                <a:spcPct val="120000"/>
              </a:lnSpc>
              <a:buNone/>
            </a:pPr>
            <a:r>
              <a:rPr lang="cs-CZ" sz="1800" i="1" dirty="0" err="1" smtClean="0"/>
              <a:t>Nemělť</a:t>
            </a:r>
            <a:r>
              <a:rPr lang="cs-CZ" sz="1800" i="1" dirty="0" smtClean="0"/>
              <a:t> jest se kněz tomu posmívati, že ten ubohý, jakž on </a:t>
            </a:r>
            <a:r>
              <a:rPr lang="cs-CZ" sz="1800" i="1" dirty="0" err="1" smtClean="0"/>
              <a:t>dí</a:t>
            </a:r>
            <a:r>
              <a:rPr lang="cs-CZ" sz="1800" i="1" dirty="0" smtClean="0"/>
              <a:t>, </a:t>
            </a:r>
            <a:r>
              <a:rPr lang="cs-CZ" sz="1800" b="1" i="1" dirty="0" err="1" smtClean="0"/>
              <a:t>Bieše</a:t>
            </a:r>
            <a:r>
              <a:rPr lang="cs-CZ" sz="1800" i="1" dirty="0" smtClean="0"/>
              <a:t> mnoho </a:t>
            </a:r>
            <a:r>
              <a:rPr lang="cs-CZ" sz="1800" i="1" dirty="0" err="1" smtClean="0"/>
              <a:t>působíše</a:t>
            </a:r>
            <a:r>
              <a:rPr lang="cs-CZ" sz="1800" i="1" dirty="0" smtClean="0"/>
              <a:t>, poněvadž vlastnosti řeči české </a:t>
            </a:r>
            <a:r>
              <a:rPr lang="cs-CZ" sz="1800" i="1" dirty="0" err="1" smtClean="0"/>
              <a:t>napravitelem</a:t>
            </a:r>
            <a:r>
              <a:rPr lang="cs-CZ" sz="1800" i="1" dirty="0" smtClean="0"/>
              <a:t> býti chtěl. Malá-liž jest to byla věc rozděliti </a:t>
            </a:r>
            <a:r>
              <a:rPr lang="cs-CZ" sz="1800" dirty="0" smtClean="0"/>
              <a:t>inter </a:t>
            </a:r>
            <a:r>
              <a:rPr lang="cs-CZ" sz="1800" dirty="0" err="1" smtClean="0"/>
              <a:t>tempus</a:t>
            </a:r>
            <a:r>
              <a:rPr lang="cs-CZ" sz="1800" dirty="0" smtClean="0"/>
              <a:t> </a:t>
            </a:r>
            <a:r>
              <a:rPr lang="cs-CZ" sz="1800" dirty="0" err="1" smtClean="0"/>
              <a:t>perfectum</a:t>
            </a:r>
            <a:r>
              <a:rPr lang="cs-CZ" sz="1800" dirty="0" smtClean="0"/>
              <a:t> et </a:t>
            </a:r>
            <a:r>
              <a:rPr lang="cs-CZ" sz="1800" dirty="0" err="1" smtClean="0"/>
              <a:t>imperfectum</a:t>
            </a:r>
            <a:r>
              <a:rPr lang="cs-CZ" sz="1800" dirty="0" smtClean="0"/>
              <a:t> </a:t>
            </a:r>
            <a:r>
              <a:rPr lang="cs-CZ" sz="1800" i="1" dirty="0" smtClean="0"/>
              <a:t>těmi slovy </a:t>
            </a:r>
            <a:r>
              <a:rPr lang="cs-CZ" sz="1800" b="1" i="1" dirty="0" err="1" smtClean="0"/>
              <a:t>bieše</a:t>
            </a:r>
            <a:r>
              <a:rPr lang="cs-CZ" sz="1800" b="1" i="1" dirty="0" smtClean="0"/>
              <a:t> </a:t>
            </a:r>
            <a:r>
              <a:rPr lang="cs-CZ" sz="1800" i="1" dirty="0" smtClean="0"/>
              <a:t>a </a:t>
            </a:r>
            <a:r>
              <a:rPr lang="cs-CZ" sz="1800" b="1" i="1" dirty="0" smtClean="0"/>
              <a:t>bylo</a:t>
            </a:r>
            <a:r>
              <a:rPr lang="cs-CZ" sz="1800" i="1" dirty="0" smtClean="0"/>
              <a:t>  </a:t>
            </a:r>
            <a:r>
              <a:rPr lang="cs-CZ" sz="1800" dirty="0"/>
              <a:t>Jan </a:t>
            </a:r>
            <a:r>
              <a:rPr lang="cs-CZ" sz="1800" dirty="0" smtClean="0"/>
              <a:t>Blahoslav, </a:t>
            </a:r>
            <a:r>
              <a:rPr lang="cs-CZ" sz="1800" i="1" dirty="0" err="1" smtClean="0"/>
              <a:t>Grammatica</a:t>
            </a:r>
            <a:r>
              <a:rPr lang="cs-CZ" sz="1800" i="1" dirty="0" smtClean="0"/>
              <a:t> </a:t>
            </a:r>
            <a:r>
              <a:rPr lang="cs-CZ" sz="1800" i="1" dirty="0"/>
              <a:t>česká</a:t>
            </a:r>
            <a:r>
              <a:rPr lang="cs-CZ" sz="1800" dirty="0"/>
              <a:t>, </a:t>
            </a:r>
            <a:r>
              <a:rPr lang="cs-CZ" sz="1800" dirty="0" smtClean="0"/>
              <a:t>1570</a:t>
            </a:r>
            <a:endParaRPr lang="cs-CZ" sz="1800" i="1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397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83790"/>
            <a:ext cx="11032305" cy="541574"/>
          </a:xfrm>
        </p:spPr>
        <p:txBody>
          <a:bodyPr/>
          <a:lstStyle/>
          <a:p>
            <a:r>
              <a:rPr lang="cs-CZ" dirty="0"/>
              <a:t>Humanistická čeština </a:t>
            </a:r>
            <a:r>
              <a:rPr lang="cs-CZ" dirty="0" smtClean="0"/>
              <a:t>– morfologie IV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65728"/>
            <a:ext cx="11751106" cy="3697945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podobně se archaizovaly formy préterita, u který se rozšířila nulová forma </a:t>
            </a:r>
            <a:r>
              <a:rPr lang="cs-CZ" sz="2000" dirty="0" err="1" smtClean="0"/>
              <a:t>auxiliáru</a:t>
            </a:r>
            <a:r>
              <a:rPr lang="cs-CZ" sz="2000" dirty="0" smtClean="0"/>
              <a:t> </a:t>
            </a:r>
          </a:p>
          <a:p>
            <a:pPr marL="3495675" indent="0">
              <a:lnSpc>
                <a:spcPct val="120000"/>
              </a:lnSpc>
              <a:buNone/>
            </a:pPr>
            <a:endParaRPr lang="cs-CZ" sz="2000" i="1" dirty="0" smtClean="0"/>
          </a:p>
          <a:p>
            <a:pPr marL="3495675" indent="0">
              <a:lnSpc>
                <a:spcPct val="120000"/>
              </a:lnSpc>
              <a:buNone/>
            </a:pPr>
            <a:r>
              <a:rPr lang="cs-CZ" sz="2000" i="1" dirty="0" smtClean="0"/>
              <a:t>nesl jest → nesl</a:t>
            </a:r>
          </a:p>
          <a:p>
            <a:pPr marL="3495675" indent="0">
              <a:lnSpc>
                <a:spcPct val="120000"/>
              </a:lnSpc>
              <a:buNone/>
            </a:pPr>
            <a:r>
              <a:rPr lang="cs-CZ" sz="2000" i="1" dirty="0" smtClean="0"/>
              <a:t>nesli jsou → nesli</a:t>
            </a:r>
          </a:p>
          <a:p>
            <a:pPr marL="3495675" indent="0">
              <a:lnSpc>
                <a:spcPct val="120000"/>
              </a:lnSpc>
              <a:buNone/>
            </a:pPr>
            <a:endParaRPr lang="cs-CZ" sz="2000" i="1" dirty="0" smtClean="0"/>
          </a:p>
          <a:p>
            <a:pPr marL="342900" indent="-342900">
              <a:lnSpc>
                <a:spcPct val="120000"/>
              </a:lnSpc>
            </a:pPr>
            <a:r>
              <a:rPr lang="cs-CZ" sz="2000" dirty="0" smtClean="0"/>
              <a:t>ve 2. os. </a:t>
            </a:r>
            <a:r>
              <a:rPr lang="cs-CZ" sz="2000" dirty="0" err="1" smtClean="0"/>
              <a:t>sg</a:t>
            </a:r>
            <a:r>
              <a:rPr lang="cs-CZ" sz="2000" dirty="0" smtClean="0"/>
              <a:t>. </a:t>
            </a:r>
            <a:r>
              <a:rPr lang="cs-CZ" sz="2000" dirty="0" err="1" smtClean="0"/>
              <a:t>kondicionálového</a:t>
            </a:r>
            <a:r>
              <a:rPr lang="cs-CZ" sz="2000" dirty="0" smtClean="0"/>
              <a:t> </a:t>
            </a:r>
            <a:r>
              <a:rPr lang="cs-CZ" sz="2000" dirty="0" err="1" smtClean="0"/>
              <a:t>auxiliáru</a:t>
            </a:r>
            <a:r>
              <a:rPr lang="cs-CZ" sz="2000" dirty="0" smtClean="0"/>
              <a:t> se začíná užívat </a:t>
            </a:r>
            <a:r>
              <a:rPr lang="cs-CZ" sz="2000" i="1" dirty="0" smtClean="0"/>
              <a:t>si / -s </a:t>
            </a:r>
            <a:r>
              <a:rPr lang="cs-CZ" sz="2000" dirty="0" smtClean="0"/>
              <a:t>(podle </a:t>
            </a:r>
            <a:r>
              <a:rPr lang="cs-CZ" sz="2000" dirty="0" err="1" smtClean="0"/>
              <a:t>auxiliáru</a:t>
            </a:r>
            <a:r>
              <a:rPr lang="cs-CZ" sz="2000" dirty="0" smtClean="0"/>
              <a:t> préterita)</a:t>
            </a:r>
          </a:p>
          <a:p>
            <a:pPr marL="3495675" indent="0">
              <a:lnSpc>
                <a:spcPct val="120000"/>
              </a:lnSpc>
              <a:buNone/>
            </a:pPr>
            <a:endParaRPr lang="cs-CZ" sz="2000" i="1" dirty="0" smtClean="0"/>
          </a:p>
          <a:p>
            <a:pPr marL="3495675" indent="0">
              <a:lnSpc>
                <a:spcPct val="120000"/>
              </a:lnSpc>
              <a:buNone/>
            </a:pPr>
            <a:r>
              <a:rPr lang="cs-CZ" sz="2000" i="1" dirty="0" smtClean="0"/>
              <a:t>Ty by nesl → Nesl bys / by si</a:t>
            </a:r>
          </a:p>
          <a:p>
            <a:pPr marL="3495675" indent="0">
              <a:lnSpc>
                <a:spcPct val="120000"/>
              </a:lnSpc>
              <a:buNone/>
            </a:pPr>
            <a:endParaRPr lang="cs-CZ" sz="2000" i="1" dirty="0"/>
          </a:p>
          <a:p>
            <a:pPr marL="0" indent="0">
              <a:lnSpc>
                <a:spcPct val="120000"/>
              </a:lnSpc>
              <a:buNone/>
            </a:pPr>
            <a:endParaRPr lang="cs-CZ" sz="2000" i="1" dirty="0"/>
          </a:p>
          <a:p>
            <a:pPr marL="342900" indent="-342900">
              <a:lnSpc>
                <a:spcPct val="12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5381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630000"/>
            <a:ext cx="11150471" cy="514682"/>
          </a:xfrm>
        </p:spPr>
        <p:txBody>
          <a:bodyPr/>
          <a:lstStyle/>
          <a:p>
            <a:r>
              <a:rPr lang="cs-CZ" dirty="0"/>
              <a:t>Humanistická čeština </a:t>
            </a:r>
            <a:r>
              <a:rPr lang="cs-CZ" dirty="0" smtClean="0"/>
              <a:t>– morfologie 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1196788"/>
            <a:ext cx="11869272" cy="3966886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Přechodníky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forma </a:t>
            </a:r>
            <a:r>
              <a:rPr lang="cs-CZ" sz="2000" dirty="0" err="1"/>
              <a:t>sg</a:t>
            </a:r>
            <a:r>
              <a:rPr lang="cs-CZ" sz="2000" dirty="0"/>
              <a:t>. </a:t>
            </a:r>
            <a:r>
              <a:rPr lang="cs-CZ" sz="2000" dirty="0" smtClean="0"/>
              <a:t>feminina přítomného přechodníku získala apokopovanou formu:</a:t>
            </a:r>
            <a:endParaRPr lang="cs-CZ" sz="2000" dirty="0"/>
          </a:p>
          <a:p>
            <a:pPr marL="3052763" indent="0">
              <a:lnSpc>
                <a:spcPct val="120000"/>
              </a:lnSpc>
              <a:buNone/>
            </a:pPr>
            <a:r>
              <a:rPr lang="cs-CZ" sz="2000" i="1" dirty="0" err="1" smtClean="0"/>
              <a:t>jdouci</a:t>
            </a:r>
            <a:r>
              <a:rPr lang="cs-CZ" sz="2000" i="1" dirty="0" smtClean="0"/>
              <a:t> </a:t>
            </a:r>
            <a:r>
              <a:rPr lang="cs-CZ" sz="2000" i="1" dirty="0"/>
              <a:t>→ </a:t>
            </a:r>
            <a:r>
              <a:rPr lang="cs-CZ" sz="2000" i="1" dirty="0" smtClean="0"/>
              <a:t>jdouc</a:t>
            </a:r>
            <a:endParaRPr lang="cs-CZ" sz="2000" i="1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forma </a:t>
            </a:r>
            <a:r>
              <a:rPr lang="cs-CZ" sz="2000" dirty="0" err="1" smtClean="0"/>
              <a:t>sg</a:t>
            </a:r>
            <a:r>
              <a:rPr lang="cs-CZ" sz="2000" dirty="0" smtClean="0"/>
              <a:t>. neutra splynula s formou feminina:</a:t>
            </a:r>
          </a:p>
          <a:p>
            <a:pPr marL="3052763" indent="0">
              <a:lnSpc>
                <a:spcPct val="120000"/>
              </a:lnSpc>
              <a:buNone/>
            </a:pPr>
            <a:r>
              <a:rPr lang="cs-CZ" sz="2000" i="1" dirty="0" smtClean="0"/>
              <a:t>dietě jda → dietě jdouc</a:t>
            </a:r>
            <a:r>
              <a:rPr lang="cs-CZ" sz="2000" dirty="0" smtClean="0"/>
              <a:t>(</a:t>
            </a:r>
            <a:r>
              <a:rPr lang="cs-CZ" sz="2000" i="1" dirty="0" smtClean="0"/>
              <a:t>i</a:t>
            </a:r>
            <a:r>
              <a:rPr lang="cs-CZ" sz="2000" dirty="0" smtClean="0"/>
              <a:t>)</a:t>
            </a:r>
            <a:endParaRPr lang="cs-CZ" sz="2000" i="1" dirty="0" smtClean="0"/>
          </a:p>
          <a:p>
            <a:pPr marL="3052763" indent="0">
              <a:lnSpc>
                <a:spcPct val="120000"/>
              </a:lnSpc>
              <a:buNone/>
            </a:pPr>
            <a:r>
              <a:rPr lang="cs-CZ" sz="2000" i="1" dirty="0" smtClean="0"/>
              <a:t>dietě vyšed → dietě vyšedši</a:t>
            </a:r>
            <a:endParaRPr lang="cs-CZ" sz="2000" i="1" dirty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v textech nižšího stylu začala být porušována </a:t>
            </a:r>
            <a:r>
              <a:rPr lang="cs-CZ" sz="2000" dirty="0" err="1" smtClean="0"/>
              <a:t>kongruence</a:t>
            </a:r>
            <a:r>
              <a:rPr lang="cs-CZ" sz="2000" dirty="0" smtClean="0"/>
              <a:t>: </a:t>
            </a:r>
          </a:p>
          <a:p>
            <a:pPr marL="3052763" indent="0">
              <a:lnSpc>
                <a:spcPct val="120000"/>
              </a:lnSpc>
              <a:buNone/>
            </a:pPr>
            <a:r>
              <a:rPr lang="cs-CZ" sz="2000" i="1" dirty="0" smtClean="0"/>
              <a:t>muž jda → muž jdouc, jdouce</a:t>
            </a:r>
          </a:p>
          <a:p>
            <a:pPr marL="3052763" indent="0">
              <a:lnSpc>
                <a:spcPct val="120000"/>
              </a:lnSpc>
              <a:buNone/>
            </a:pPr>
            <a:r>
              <a:rPr lang="cs-CZ" sz="2000" i="1" dirty="0" smtClean="0"/>
              <a:t>žena jdouc </a:t>
            </a:r>
            <a:r>
              <a:rPr lang="cs-CZ" sz="2000" i="1" dirty="0"/>
              <a:t>→ </a:t>
            </a:r>
            <a:r>
              <a:rPr lang="cs-CZ" sz="2000" i="1" dirty="0" smtClean="0"/>
              <a:t>žena jda, </a:t>
            </a:r>
            <a:r>
              <a:rPr lang="cs-CZ" sz="2000" i="1" dirty="0"/>
              <a:t>jdouce</a:t>
            </a:r>
            <a:endParaRPr lang="cs-CZ" sz="2000" dirty="0"/>
          </a:p>
          <a:p>
            <a:pPr marL="3052763" indent="0">
              <a:lnSpc>
                <a:spcPct val="120000"/>
              </a:lnSpc>
              <a:buNone/>
            </a:pPr>
            <a:r>
              <a:rPr lang="cs-CZ" sz="2000" i="1" dirty="0" smtClean="0"/>
              <a:t>muž a </a:t>
            </a:r>
            <a:r>
              <a:rPr lang="cs-CZ" sz="2000" i="1" dirty="0"/>
              <a:t>žena </a:t>
            </a:r>
            <a:r>
              <a:rPr lang="cs-CZ" sz="2000" i="1" dirty="0" smtClean="0"/>
              <a:t>jdouce → jda, jdouc</a:t>
            </a:r>
          </a:p>
        </p:txBody>
      </p:sp>
    </p:spTree>
    <p:extLst>
      <p:ext uri="{BB962C8B-B14F-4D97-AF65-F5344CB8AC3E}">
        <p14:creationId xmlns:p14="http://schemas.microsoft.com/office/powerpoint/2010/main" val="25995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771525"/>
            <a:ext cx="11032305" cy="458884"/>
          </a:xfrm>
        </p:spPr>
        <p:txBody>
          <a:bodyPr/>
          <a:lstStyle/>
          <a:p>
            <a:r>
              <a:rPr lang="cs-CZ" dirty="0"/>
              <a:t>Humanistická čeština </a:t>
            </a:r>
            <a:r>
              <a:rPr lang="cs-CZ" dirty="0" smtClean="0"/>
              <a:t>– morfologie VI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2314575"/>
            <a:ext cx="11869272" cy="317771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zdvořilostní </a:t>
            </a:r>
            <a:r>
              <a:rPr lang="cs-CZ" sz="2000" dirty="0"/>
              <a:t>formou se stává užívání 2. os. </a:t>
            </a:r>
            <a:r>
              <a:rPr lang="cs-CZ" sz="2000" dirty="0" err="1"/>
              <a:t>pl</a:t>
            </a:r>
            <a:r>
              <a:rPr lang="cs-CZ" sz="2000" dirty="0"/>
              <a:t>., tj. </a:t>
            </a:r>
            <a:r>
              <a:rPr lang="cs-CZ" sz="2000" dirty="0" smtClean="0"/>
              <a:t>vykání,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v</a:t>
            </a:r>
            <a:r>
              <a:rPr lang="cs-CZ" sz="2000" dirty="0"/>
              <a:t> písemném styku se šlechtou byla zdvořilostní formou 3. os. (</a:t>
            </a:r>
            <a:r>
              <a:rPr lang="cs-CZ" sz="2000" i="1" dirty="0"/>
              <a:t>aby</a:t>
            </a:r>
            <a:r>
              <a:rPr lang="cs-CZ" sz="2000" dirty="0"/>
              <a:t> </a:t>
            </a:r>
            <a:r>
              <a:rPr lang="cs-CZ" sz="2000" i="1" dirty="0"/>
              <a:t>mne Vaše Milost ráčila vyslyšeti</a:t>
            </a:r>
            <a:r>
              <a:rPr lang="cs-CZ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688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280378"/>
            <a:ext cx="11150471" cy="514682"/>
          </a:xfrm>
        </p:spPr>
        <p:txBody>
          <a:bodyPr/>
          <a:lstStyle/>
          <a:p>
            <a:r>
              <a:rPr lang="cs-CZ" dirty="0"/>
              <a:t>Humanistická čeština </a:t>
            </a:r>
            <a:r>
              <a:rPr lang="cs-CZ" dirty="0" smtClean="0"/>
              <a:t>– syntax, vliv latiny 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5493" y="1169894"/>
            <a:ext cx="11869272" cy="396688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napodobovaly </a:t>
            </a:r>
            <a:r>
              <a:rPr lang="cs-CZ" sz="2000" dirty="0"/>
              <a:t>se latinské vazby akuzativu </a:t>
            </a:r>
            <a:r>
              <a:rPr lang="cs-CZ" sz="2000" dirty="0" smtClean="0"/>
              <a:t>nebo </a:t>
            </a:r>
            <a:r>
              <a:rPr lang="cs-CZ" sz="2000" dirty="0"/>
              <a:t>nominativu s </a:t>
            </a:r>
            <a:r>
              <a:rPr lang="cs-CZ" sz="2000" dirty="0" smtClean="0"/>
              <a:t>infinitivem: </a:t>
            </a:r>
            <a:r>
              <a:rPr lang="cs-CZ" sz="2000" i="1" dirty="0" smtClean="0"/>
              <a:t>kmen </a:t>
            </a:r>
            <a:r>
              <a:rPr lang="cs-CZ" sz="2000" i="1" dirty="0"/>
              <a:t>stromový, jejž pravili palmovým býti </a:t>
            </a:r>
            <a:r>
              <a:rPr lang="cs-CZ" sz="2000" dirty="0" err="1" smtClean="0"/>
              <a:t>CestHar</a:t>
            </a:r>
            <a:r>
              <a:rPr lang="cs-CZ" sz="2000" dirty="0" smtClean="0"/>
              <a:t> </a:t>
            </a:r>
            <a:r>
              <a:rPr lang="cs-CZ" sz="2000" dirty="0"/>
              <a:t>‚kmen stromu, o němž tvrdili, že je palmový</a:t>
            </a:r>
            <a:r>
              <a:rPr lang="cs-CZ" sz="2000" dirty="0" smtClean="0"/>
              <a:t>‘, </a:t>
            </a: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přechodníky jen ve funkci nevazebného subjektového </a:t>
            </a:r>
            <a:r>
              <a:rPr lang="cs-CZ" sz="2000" dirty="0" err="1" smtClean="0"/>
              <a:t>kopredikátu</a:t>
            </a:r>
            <a:r>
              <a:rPr lang="cs-CZ" sz="2000" dirty="0" smtClean="0"/>
              <a:t>, pod vlivem latinských participiálních konstrukcí se staly oblíbeným prostředkem větné kondenzace (nahrazovaly vedlejší věty</a:t>
            </a:r>
            <a:r>
              <a:rPr lang="cs-CZ" sz="2000" dirty="0" smtClean="0"/>
              <a:t>)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 marL="363538" indent="0">
              <a:lnSpc>
                <a:spcPct val="100000"/>
              </a:lnSpc>
              <a:buNone/>
            </a:pPr>
            <a:r>
              <a:rPr lang="cs-CZ" sz="1800" i="1" dirty="0" err="1" smtClean="0"/>
              <a:t>Nazajtří</a:t>
            </a:r>
            <a:r>
              <a:rPr lang="cs-CZ" sz="1800" i="1" dirty="0" smtClean="0"/>
              <a:t> </a:t>
            </a:r>
            <a:r>
              <a:rPr lang="cs-CZ" sz="1800" i="1" dirty="0"/>
              <a:t>pak, když slunce z hor vycházeti </a:t>
            </a:r>
            <a:r>
              <a:rPr lang="cs-CZ" sz="1800" i="1" dirty="0" smtClean="0"/>
              <a:t>počalo, Čech </a:t>
            </a:r>
            <a:r>
              <a:rPr lang="cs-CZ" sz="1800" b="1" i="1" dirty="0"/>
              <a:t>povolav </a:t>
            </a:r>
            <a:r>
              <a:rPr lang="cs-CZ" sz="1800" i="1" dirty="0"/>
              <a:t>bratra a starších, rozkázal </a:t>
            </a:r>
            <a:r>
              <a:rPr lang="cs-CZ" sz="1800" i="1" dirty="0" smtClean="0"/>
              <a:t>svolati všecku </a:t>
            </a:r>
            <a:r>
              <a:rPr lang="cs-CZ" sz="1800" i="1" dirty="0"/>
              <a:t>rodinu i jich služebníky a </a:t>
            </a:r>
            <a:r>
              <a:rPr lang="cs-CZ" sz="1800" b="1" i="1" dirty="0"/>
              <a:t>posadiv </a:t>
            </a:r>
            <a:r>
              <a:rPr lang="cs-CZ" sz="1800" i="1" dirty="0" smtClean="0"/>
              <a:t>se na </a:t>
            </a:r>
            <a:r>
              <a:rPr lang="cs-CZ" sz="1800" i="1" dirty="0"/>
              <a:t>jednom </a:t>
            </a:r>
            <a:r>
              <a:rPr lang="cs-CZ" sz="1800" i="1" dirty="0" smtClean="0"/>
              <a:t>pařezu </a:t>
            </a:r>
            <a:r>
              <a:rPr lang="cs-CZ" sz="1800" i="1" dirty="0"/>
              <a:t>i </a:t>
            </a:r>
            <a:r>
              <a:rPr lang="cs-CZ" sz="1800" i="1" dirty="0" smtClean="0"/>
              <a:t>učinil </a:t>
            </a:r>
            <a:r>
              <a:rPr lang="cs-CZ" sz="1800" i="1" dirty="0"/>
              <a:t>jest </a:t>
            </a:r>
            <a:r>
              <a:rPr lang="cs-CZ" sz="1800" i="1" dirty="0" smtClean="0"/>
              <a:t>řeč </a:t>
            </a:r>
            <a:r>
              <a:rPr lang="cs-CZ" sz="1800" i="1" dirty="0"/>
              <a:t>tuto: </a:t>
            </a:r>
            <a:r>
              <a:rPr lang="cs-CZ" sz="1800" i="1" dirty="0" smtClean="0"/>
              <a:t>„Nuže, milý </a:t>
            </a:r>
            <a:r>
              <a:rPr lang="cs-CZ" sz="1800" i="1" dirty="0" err="1" smtClean="0"/>
              <a:t>bratřie</a:t>
            </a:r>
            <a:r>
              <a:rPr lang="cs-CZ" sz="1800" i="1" dirty="0" smtClean="0"/>
              <a:t>, </a:t>
            </a:r>
            <a:r>
              <a:rPr lang="cs-CZ" sz="1800" i="1" dirty="0"/>
              <a:t>milí </a:t>
            </a:r>
            <a:r>
              <a:rPr lang="cs-CZ" sz="1800" i="1" dirty="0" smtClean="0"/>
              <a:t>přátelé </a:t>
            </a:r>
            <a:r>
              <a:rPr lang="cs-CZ" sz="1800" i="1" dirty="0"/>
              <a:t>a tovaryší, jenž </a:t>
            </a:r>
            <a:r>
              <a:rPr lang="cs-CZ" sz="1800" i="1" dirty="0" err="1" smtClean="0"/>
              <a:t>ste</a:t>
            </a:r>
            <a:r>
              <a:rPr lang="cs-CZ" sz="1800" i="1" dirty="0" smtClean="0"/>
              <a:t> </a:t>
            </a:r>
            <a:r>
              <a:rPr lang="pt-BR" sz="1800" i="1" dirty="0" smtClean="0"/>
              <a:t>ú</a:t>
            </a:r>
            <a:r>
              <a:rPr lang="cs-CZ" sz="1800" i="1" dirty="0" smtClean="0"/>
              <a:t>č</a:t>
            </a:r>
            <a:r>
              <a:rPr lang="pt-BR" sz="1800" i="1" dirty="0" smtClean="0"/>
              <a:t>astníci </a:t>
            </a:r>
            <a:r>
              <a:rPr lang="pt-BR" sz="1800" i="1" dirty="0"/>
              <a:t>mého putování a této práce</a:t>
            </a:r>
            <a:r>
              <a:rPr lang="pt-BR" sz="1800" i="1" dirty="0" smtClean="0"/>
              <a:t>!</a:t>
            </a:r>
            <a:r>
              <a:rPr lang="cs-CZ" sz="1800" i="1" dirty="0" smtClean="0"/>
              <a:t>“ </a:t>
            </a:r>
            <a:r>
              <a:rPr lang="cs-CZ" sz="1800" dirty="0" smtClean="0"/>
              <a:t>V. Hájek </a:t>
            </a:r>
            <a:r>
              <a:rPr lang="cs-CZ" sz="1800" i="1" dirty="0" smtClean="0"/>
              <a:t>Kronika česká</a:t>
            </a:r>
          </a:p>
          <a:p>
            <a:pPr marL="363538" indent="0">
              <a:lnSpc>
                <a:spcPct val="100000"/>
              </a:lnSpc>
              <a:buNone/>
            </a:pPr>
            <a:endParaRPr lang="cs-CZ" sz="1800" i="1" dirty="0"/>
          </a:p>
          <a:p>
            <a:pPr marL="363538" indent="0">
              <a:lnSpc>
                <a:spcPct val="100000"/>
              </a:lnSpc>
              <a:buNone/>
            </a:pPr>
            <a:endParaRPr lang="cs-CZ" sz="1800" i="1" dirty="0" smtClean="0"/>
          </a:p>
          <a:p>
            <a:pPr marL="285750" indent="-192088">
              <a:lnSpc>
                <a:spcPct val="100000"/>
              </a:lnSpc>
            </a:pPr>
            <a:r>
              <a:rPr lang="cs-CZ" sz="2000" dirty="0" smtClean="0"/>
              <a:t>kondicionál v obsahových větách jako signál nezaručeného sdělení (ekvivalent novočeského </a:t>
            </a:r>
            <a:r>
              <a:rPr lang="cs-CZ" sz="2000" i="1" dirty="0" smtClean="0"/>
              <a:t>prý</a:t>
            </a:r>
            <a:r>
              <a:rPr lang="cs-CZ" sz="2000" dirty="0" smtClean="0"/>
              <a:t>)</a:t>
            </a:r>
          </a:p>
          <a:p>
            <a:pPr marL="363538" indent="0">
              <a:lnSpc>
                <a:spcPct val="100000"/>
              </a:lnSpc>
              <a:buNone/>
            </a:pPr>
            <a:endParaRPr lang="cs-CZ" sz="2000" dirty="0"/>
          </a:p>
          <a:p>
            <a:pPr marL="363538" indent="0">
              <a:lnSpc>
                <a:spcPct val="100000"/>
              </a:lnSpc>
              <a:buNone/>
            </a:pPr>
            <a:r>
              <a:rPr lang="cs-CZ" sz="1800" i="1" dirty="0" smtClean="0"/>
              <a:t>A </a:t>
            </a:r>
            <a:r>
              <a:rPr lang="cs-CZ" sz="1800" i="1" dirty="0"/>
              <a:t>svolav všecky biskupy a učitele lidu, tázal se jich, kde </a:t>
            </a:r>
            <a:r>
              <a:rPr lang="cs-CZ" sz="1800" b="1" i="1" dirty="0"/>
              <a:t>by</a:t>
            </a:r>
            <a:r>
              <a:rPr lang="cs-CZ" sz="1800" i="1" dirty="0"/>
              <a:t> se Kristus </a:t>
            </a:r>
            <a:r>
              <a:rPr lang="cs-CZ" sz="1800" b="1" i="1" dirty="0"/>
              <a:t>měl </a:t>
            </a:r>
            <a:r>
              <a:rPr lang="cs-CZ" sz="1800" i="1" dirty="0" smtClean="0"/>
              <a:t>naroditi </a:t>
            </a:r>
            <a:r>
              <a:rPr lang="cs-CZ" sz="1800" dirty="0" smtClean="0"/>
              <a:t>Bible kralická</a:t>
            </a:r>
          </a:p>
        </p:txBody>
      </p:sp>
    </p:spTree>
    <p:extLst>
      <p:ext uri="{BB962C8B-B14F-4D97-AF65-F5344CB8AC3E}">
        <p14:creationId xmlns:p14="http://schemas.microsoft.com/office/powerpoint/2010/main" val="2143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423255"/>
            <a:ext cx="11150471" cy="514682"/>
          </a:xfrm>
        </p:spPr>
        <p:txBody>
          <a:bodyPr/>
          <a:lstStyle/>
          <a:p>
            <a:r>
              <a:rPr lang="cs-CZ" dirty="0"/>
              <a:t>Humanistická čeština </a:t>
            </a:r>
            <a:r>
              <a:rPr lang="cs-CZ" dirty="0" smtClean="0"/>
              <a:t>– syntax, vliv latiny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1428750"/>
            <a:ext cx="11869272" cy="373492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vrcholem </a:t>
            </a:r>
            <a:r>
              <a:rPr lang="cs-CZ" sz="2000" dirty="0"/>
              <a:t>stylizačního umění bylo pravidelně konstruovaná složité souvětí, tzv. perioda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363538" indent="0">
              <a:lnSpc>
                <a:spcPct val="100000"/>
              </a:lnSpc>
              <a:buNone/>
            </a:pPr>
            <a:r>
              <a:rPr lang="cs-CZ" sz="1800" b="1" i="1" dirty="0"/>
              <a:t>Rovně jako </a:t>
            </a:r>
            <a:r>
              <a:rPr lang="cs-CZ" sz="1800" i="1" dirty="0"/>
              <a:t>nebe, kdyby na něm dvě slunce byla, nemohlo by ani ozdoby a náležité okrasy své míti, ani v svém dobrém řádu stati: </a:t>
            </a:r>
            <a:r>
              <a:rPr lang="cs-CZ" sz="1800" b="1" i="1" dirty="0"/>
              <a:t>tak i </a:t>
            </a:r>
            <a:r>
              <a:rPr lang="cs-CZ" sz="1800" i="1" dirty="0"/>
              <a:t>svět tento, kdyby v něm </a:t>
            </a:r>
            <a:r>
              <a:rPr lang="cs-CZ" sz="1800" i="1" dirty="0" err="1"/>
              <a:t>dvá</a:t>
            </a:r>
            <a:r>
              <a:rPr lang="cs-CZ" sz="1800" i="1" dirty="0"/>
              <a:t> zároveň kralovali měli, nemohl by bez nevoli a válek spravován býti </a:t>
            </a:r>
            <a:r>
              <a:rPr lang="cs-CZ" sz="1800" dirty="0"/>
              <a:t>D. Adam z </a:t>
            </a:r>
            <a:r>
              <a:rPr lang="cs-CZ" sz="1800" dirty="0" smtClean="0"/>
              <a:t>Veleslavína, </a:t>
            </a:r>
            <a:r>
              <a:rPr lang="cs-CZ" sz="1800" i="1" dirty="0" err="1"/>
              <a:t>Politia</a:t>
            </a:r>
            <a:r>
              <a:rPr lang="cs-CZ" sz="1800" i="1" dirty="0"/>
              <a:t> </a:t>
            </a:r>
            <a:r>
              <a:rPr lang="cs-CZ" sz="1800" i="1" dirty="0" err="1"/>
              <a:t>historica</a:t>
            </a:r>
            <a:endParaRPr lang="cs-CZ" sz="1800" dirty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pod vlivem latiny užívány „nepravé“ vztažné věty (prostředek textové koherence): </a:t>
            </a:r>
          </a:p>
          <a:p>
            <a:pPr marL="363538" indent="0">
              <a:lnSpc>
                <a:spcPct val="100000"/>
              </a:lnSpc>
              <a:buNone/>
            </a:pPr>
            <a:endParaRPr lang="cs-CZ" sz="1800" i="1" dirty="0" smtClean="0"/>
          </a:p>
          <a:p>
            <a:pPr marL="363538" indent="0">
              <a:lnSpc>
                <a:spcPct val="100000"/>
              </a:lnSpc>
              <a:buNone/>
            </a:pPr>
            <a:r>
              <a:rPr lang="cs-CZ" sz="1800" i="1" dirty="0" smtClean="0"/>
              <a:t>Takové věci </a:t>
            </a:r>
            <a:r>
              <a:rPr lang="cs-CZ" sz="1800" i="1" dirty="0"/>
              <a:t>mnozí z </a:t>
            </a:r>
            <a:r>
              <a:rPr lang="cs-CZ" sz="1800" i="1" dirty="0" smtClean="0"/>
              <a:t>učených </a:t>
            </a:r>
            <a:r>
              <a:rPr lang="cs-CZ" sz="1800" i="1" dirty="0"/>
              <a:t>lidí a </a:t>
            </a:r>
            <a:r>
              <a:rPr lang="cs-CZ" sz="1800" i="1" dirty="0" smtClean="0"/>
              <a:t>zběhlí v kronikách </a:t>
            </a:r>
            <a:r>
              <a:rPr lang="cs-CZ" sz="1800" i="1" dirty="0"/>
              <a:t>psali o pojití </a:t>
            </a:r>
            <a:r>
              <a:rPr lang="cs-CZ" sz="1800" i="1" dirty="0" smtClean="0"/>
              <a:t>rozličných </a:t>
            </a:r>
            <a:r>
              <a:rPr lang="cs-CZ" sz="1800" i="1" dirty="0" err="1"/>
              <a:t>národuov</a:t>
            </a:r>
            <a:r>
              <a:rPr lang="cs-CZ" sz="1800" i="1" dirty="0" smtClean="0"/>
              <a:t>. </a:t>
            </a:r>
            <a:r>
              <a:rPr lang="cs-CZ" sz="1800" b="1" i="1" dirty="0" err="1" smtClean="0"/>
              <a:t>Jíchžto</a:t>
            </a:r>
            <a:r>
              <a:rPr lang="cs-CZ" sz="1800" i="1" dirty="0" smtClean="0"/>
              <a:t> </a:t>
            </a:r>
            <a:r>
              <a:rPr lang="cs-CZ" sz="1800" i="1" dirty="0"/>
              <a:t>kníže a </a:t>
            </a:r>
            <a:r>
              <a:rPr lang="cs-CZ" sz="1800" i="1" dirty="0" smtClean="0"/>
              <a:t>kronikář </a:t>
            </a:r>
            <a:r>
              <a:rPr lang="cs-CZ" sz="1800" i="1" dirty="0"/>
              <a:t>první jest Mojžíš, </a:t>
            </a:r>
            <a:r>
              <a:rPr lang="cs-CZ" sz="1800" i="1" dirty="0" smtClean="0"/>
              <a:t>kterýž </a:t>
            </a:r>
            <a:r>
              <a:rPr lang="pt-BR" sz="1800" i="1" dirty="0" smtClean="0"/>
              <a:t>(</a:t>
            </a:r>
            <a:r>
              <a:rPr lang="pt-BR" sz="1800" i="1" dirty="0"/>
              <a:t>psal) o </a:t>
            </a:r>
            <a:r>
              <a:rPr lang="pt-BR" sz="1800" i="1" dirty="0" smtClean="0"/>
              <a:t>najprvn</a:t>
            </a:r>
            <a:r>
              <a:rPr lang="cs-CZ" sz="1800" i="1" dirty="0" smtClean="0"/>
              <a:t>ě</a:t>
            </a:r>
            <a:r>
              <a:rPr lang="pt-BR" sz="1800" i="1" dirty="0" smtClean="0"/>
              <a:t>jším </a:t>
            </a:r>
            <a:r>
              <a:rPr lang="cs-CZ" sz="1800" i="1" dirty="0" smtClean="0"/>
              <a:t>č</a:t>
            </a:r>
            <a:r>
              <a:rPr lang="pt-BR" sz="1800" i="1" dirty="0" smtClean="0"/>
              <a:t>lov</a:t>
            </a:r>
            <a:r>
              <a:rPr lang="cs-CZ" sz="1800" i="1" dirty="0" smtClean="0"/>
              <a:t>ě</a:t>
            </a:r>
            <a:r>
              <a:rPr lang="pt-BR" sz="1800" i="1" dirty="0" smtClean="0"/>
              <a:t>ku</a:t>
            </a:r>
            <a:r>
              <a:rPr lang="pt-BR" sz="1800" i="1" dirty="0"/>
              <a:t>, </a:t>
            </a:r>
            <a:r>
              <a:rPr lang="pt-BR" sz="1800" i="1" dirty="0" smtClean="0"/>
              <a:t>tj</a:t>
            </a:r>
            <a:r>
              <a:rPr lang="pt-BR" sz="1800" i="1" dirty="0"/>
              <a:t>. Adamovi</a:t>
            </a:r>
            <a:r>
              <a:rPr lang="pt-BR" sz="1800" i="1" dirty="0" smtClean="0"/>
              <a:t>,</a:t>
            </a:r>
            <a:r>
              <a:rPr lang="cs-CZ" sz="1800" i="1" dirty="0" smtClean="0"/>
              <a:t> jenž </a:t>
            </a:r>
            <a:r>
              <a:rPr lang="cs-CZ" sz="1800" i="1" dirty="0"/>
              <a:t>byl dílo </a:t>
            </a:r>
            <a:r>
              <a:rPr lang="cs-CZ" sz="1800" i="1" dirty="0" err="1" smtClean="0"/>
              <a:t>rukú</a:t>
            </a:r>
            <a:r>
              <a:rPr lang="cs-CZ" sz="1800" i="1" dirty="0" smtClean="0"/>
              <a:t> </a:t>
            </a:r>
            <a:r>
              <a:rPr lang="cs-CZ" sz="1800" i="1" dirty="0"/>
              <a:t>Božích, </a:t>
            </a:r>
            <a:r>
              <a:rPr lang="cs-CZ" sz="1800" b="1" i="1" dirty="0" smtClean="0"/>
              <a:t>od kteréhož</a:t>
            </a:r>
            <a:r>
              <a:rPr lang="cs-CZ" sz="1800" i="1" dirty="0" smtClean="0"/>
              <a:t> </a:t>
            </a:r>
            <a:r>
              <a:rPr lang="cs-CZ" sz="1800" i="1" dirty="0"/>
              <a:t>pošli </a:t>
            </a:r>
            <a:r>
              <a:rPr lang="cs-CZ" sz="1800" i="1" dirty="0" smtClean="0"/>
              <a:t>jiní </a:t>
            </a:r>
            <a:r>
              <a:rPr lang="cs-CZ" sz="1800" i="1" dirty="0" err="1" smtClean="0"/>
              <a:t>všickni</a:t>
            </a:r>
            <a:r>
              <a:rPr lang="cs-CZ" sz="1800" i="1" dirty="0"/>
              <a:t>, </a:t>
            </a:r>
            <a:r>
              <a:rPr lang="cs-CZ" sz="1800" i="1" dirty="0" smtClean="0"/>
              <a:t>kteříž </a:t>
            </a:r>
            <a:r>
              <a:rPr lang="cs-CZ" sz="1800" i="1" dirty="0"/>
              <a:t>byli </a:t>
            </a:r>
            <a:r>
              <a:rPr lang="cs-CZ" sz="1800" i="1" dirty="0" smtClean="0"/>
              <a:t>před </a:t>
            </a:r>
            <a:r>
              <a:rPr lang="cs-CZ" sz="1800" i="1" dirty="0"/>
              <a:t>potopou </a:t>
            </a:r>
            <a:r>
              <a:rPr lang="cs-CZ" sz="1800" i="1" dirty="0" smtClean="0"/>
              <a:t>světa </a:t>
            </a:r>
            <a:r>
              <a:rPr lang="cs-CZ" sz="1800" i="1" dirty="0" smtClean="0"/>
              <a:t>lidé </a:t>
            </a:r>
            <a:r>
              <a:rPr lang="cs-CZ" sz="1800" dirty="0" smtClean="0"/>
              <a:t>V. </a:t>
            </a:r>
            <a:r>
              <a:rPr lang="cs-CZ" sz="1800" dirty="0" smtClean="0"/>
              <a:t>Hájek, </a:t>
            </a:r>
            <a:r>
              <a:rPr lang="cs-CZ" sz="1800" i="1" dirty="0" smtClean="0"/>
              <a:t>Kronika česká</a:t>
            </a: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24266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307274"/>
            <a:ext cx="11032305" cy="514679"/>
          </a:xfrm>
        </p:spPr>
        <p:txBody>
          <a:bodyPr/>
          <a:lstStyle/>
          <a:p>
            <a:r>
              <a:rPr lang="cs-CZ" dirty="0" smtClean="0"/>
              <a:t>Humanistická čeština – </a:t>
            </a:r>
            <a:r>
              <a:rPr lang="cs-CZ" dirty="0" err="1" smtClean="0"/>
              <a:t>sociohistorické</a:t>
            </a:r>
            <a:r>
              <a:rPr lang="cs-CZ" dirty="0" smtClean="0"/>
              <a:t> </a:t>
            </a:r>
            <a:r>
              <a:rPr lang="cs-CZ" dirty="0"/>
              <a:t>souvislosti: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532965"/>
            <a:ext cx="11777999" cy="270286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v 1. pol. 16. stol. překonává česká společnost kulturní izolaci, do které ji uvrhla husitská a pohusitská doba,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celé období je formováno konfesijními spory: 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 algn="ctr">
              <a:lnSpc>
                <a:spcPct val="120000"/>
              </a:lnSpc>
              <a:buNone/>
            </a:pPr>
            <a:r>
              <a:rPr lang="cs-CZ" sz="2000" b="1" dirty="0" smtClean="0"/>
              <a:t>utrakvisté/kališníci</a:t>
            </a:r>
            <a:r>
              <a:rPr lang="cs-CZ" sz="2000" dirty="0" smtClean="0"/>
              <a:t> (oscilující mezi husitskou tradicí, katolictvím a </a:t>
            </a:r>
            <a:r>
              <a:rPr lang="cs-CZ" sz="2000" dirty="0"/>
              <a:t>luterstvím) </a:t>
            </a:r>
            <a:endParaRPr lang="cs-CZ" sz="2000" dirty="0" smtClean="0"/>
          </a:p>
          <a:p>
            <a:pPr marL="72000" indent="0" algn="ctr">
              <a:lnSpc>
                <a:spcPct val="120000"/>
              </a:lnSpc>
              <a:buNone/>
            </a:pPr>
            <a:r>
              <a:rPr lang="cs-CZ" sz="2000" dirty="0" smtClean="0"/>
              <a:t>× </a:t>
            </a:r>
          </a:p>
          <a:p>
            <a:pPr marL="72000" indent="0" algn="ctr">
              <a:lnSpc>
                <a:spcPct val="120000"/>
              </a:lnSpc>
              <a:buNone/>
            </a:pPr>
            <a:r>
              <a:rPr lang="cs-CZ" sz="2000" b="1" dirty="0" smtClean="0"/>
              <a:t>čeští </a:t>
            </a:r>
            <a:r>
              <a:rPr lang="cs-CZ" sz="2000" b="1" dirty="0"/>
              <a:t>bratři </a:t>
            </a:r>
            <a:r>
              <a:rPr lang="cs-CZ" sz="2000" dirty="0"/>
              <a:t>(oscilující </a:t>
            </a:r>
            <a:r>
              <a:rPr lang="cs-CZ" sz="2000" dirty="0" smtClean="0"/>
              <a:t>mezi vlastním pojetí husitství, luterstvím a kalvínstvím) </a:t>
            </a:r>
          </a:p>
          <a:p>
            <a:pPr marL="72000" indent="0" algn="ctr">
              <a:lnSpc>
                <a:spcPct val="120000"/>
              </a:lnSpc>
              <a:buNone/>
            </a:pPr>
            <a:r>
              <a:rPr lang="cs-CZ" sz="2000" dirty="0" smtClean="0"/>
              <a:t>×</a:t>
            </a:r>
          </a:p>
          <a:p>
            <a:pPr marL="72000" indent="0" algn="ctr">
              <a:lnSpc>
                <a:spcPct val="120000"/>
              </a:lnSpc>
              <a:buNone/>
            </a:pPr>
            <a:r>
              <a:rPr lang="cs-CZ" sz="2000" dirty="0" smtClean="0"/>
              <a:t> </a:t>
            </a:r>
            <a:r>
              <a:rPr lang="cs-CZ" sz="2000" b="1" dirty="0" smtClean="0"/>
              <a:t>katolíci </a:t>
            </a:r>
            <a:r>
              <a:rPr lang="cs-CZ" sz="2000" dirty="0" smtClean="0"/>
              <a:t>(aktivizovaní katolickou tridentskou reformací, před 1620 </a:t>
            </a:r>
            <a:r>
              <a:rPr lang="cs-CZ" sz="2000" dirty="0" err="1" smtClean="0"/>
              <a:t>marginalizovaní</a:t>
            </a:r>
            <a:r>
              <a:rPr lang="cs-CZ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94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280378"/>
            <a:ext cx="11150471" cy="514682"/>
          </a:xfrm>
        </p:spPr>
        <p:txBody>
          <a:bodyPr/>
          <a:lstStyle/>
          <a:p>
            <a:r>
              <a:rPr lang="cs-CZ" dirty="0"/>
              <a:t>Humanistická čeština </a:t>
            </a:r>
            <a:r>
              <a:rPr lang="cs-CZ" dirty="0" smtClean="0"/>
              <a:t>– syntax, vliv latiny III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1085850"/>
            <a:ext cx="11869272" cy="407782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rozličné slovosledné a </a:t>
            </a:r>
            <a:r>
              <a:rPr lang="cs-CZ" sz="2000" dirty="0" err="1" smtClean="0"/>
              <a:t>větosledné</a:t>
            </a:r>
            <a:r>
              <a:rPr lang="cs-CZ" sz="2000" dirty="0" smtClean="0"/>
              <a:t> aktualizace,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 marL="631825" indent="-268288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v </a:t>
            </a:r>
            <a:r>
              <a:rPr lang="cs-CZ" sz="2000" dirty="0"/>
              <a:t>textech některých žánrů se prosazuje koncové postavení slovesa (Zikánová 2009:184</a:t>
            </a:r>
            <a:r>
              <a:rPr lang="cs-CZ" sz="2000" dirty="0" smtClean="0"/>
              <a:t>)</a:t>
            </a:r>
          </a:p>
          <a:p>
            <a:pPr marL="363537" indent="0">
              <a:lnSpc>
                <a:spcPct val="100000"/>
              </a:lnSpc>
              <a:buNone/>
            </a:pPr>
            <a:r>
              <a:rPr lang="cs-CZ" sz="1800" i="1" dirty="0" smtClean="0"/>
              <a:t>Rovně </a:t>
            </a:r>
            <a:r>
              <a:rPr lang="cs-CZ" sz="1800" i="1" dirty="0"/>
              <a:t>jako nebe, kdyby na něm dvě slunce </a:t>
            </a:r>
            <a:r>
              <a:rPr lang="cs-CZ" sz="1800" b="1" i="1" dirty="0"/>
              <a:t>byla</a:t>
            </a:r>
            <a:r>
              <a:rPr lang="cs-CZ" sz="1800" i="1" dirty="0"/>
              <a:t>, nemohlo by ani ozdoby a náležité okrasy své míti, ani v svém dobrém řádu stati: tak i svět tento, kdyby v něm </a:t>
            </a:r>
            <a:r>
              <a:rPr lang="cs-CZ" sz="1800" i="1" dirty="0" err="1"/>
              <a:t>dvá</a:t>
            </a:r>
            <a:r>
              <a:rPr lang="cs-CZ" sz="1800" i="1" dirty="0"/>
              <a:t> zároveň kralovali </a:t>
            </a:r>
            <a:r>
              <a:rPr lang="cs-CZ" sz="1800" b="1" i="1" dirty="0"/>
              <a:t>měli</a:t>
            </a:r>
            <a:r>
              <a:rPr lang="cs-CZ" sz="1800" i="1" dirty="0"/>
              <a:t>, nemohl by bez nevoli a válek spravován býti </a:t>
            </a:r>
            <a:r>
              <a:rPr lang="cs-CZ" sz="1800" dirty="0"/>
              <a:t>D. Adam z Veleslavína </a:t>
            </a:r>
            <a:r>
              <a:rPr lang="cs-CZ" sz="1800" i="1" dirty="0" err="1"/>
              <a:t>Politia</a:t>
            </a:r>
            <a:r>
              <a:rPr lang="cs-CZ" sz="1800" i="1" dirty="0"/>
              <a:t> </a:t>
            </a:r>
            <a:r>
              <a:rPr lang="cs-CZ" sz="1800" i="1" dirty="0" err="1"/>
              <a:t>historica</a:t>
            </a:r>
            <a:endParaRPr lang="cs-CZ" sz="1800" dirty="0"/>
          </a:p>
          <a:p>
            <a:pPr marL="363537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631825" indent="-268288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neprojektivní konstrukce nominální skupiny: </a:t>
            </a:r>
            <a:r>
              <a:rPr lang="cs-CZ" sz="2000" i="1" dirty="0" smtClean="0"/>
              <a:t>předešlých </a:t>
            </a:r>
            <a:r>
              <a:rPr lang="cs-CZ" sz="2000" i="1" dirty="0" err="1" smtClean="0"/>
              <a:t>časuov</a:t>
            </a:r>
            <a:r>
              <a:rPr lang="cs-CZ" sz="2000" i="1" dirty="0" smtClean="0"/>
              <a:t> historie </a:t>
            </a:r>
            <a:r>
              <a:rPr lang="cs-CZ" sz="2000" dirty="0" err="1" smtClean="0"/>
              <a:t>Konáč</a:t>
            </a:r>
            <a:r>
              <a:rPr lang="cs-CZ" sz="2000" dirty="0" smtClean="0"/>
              <a:t> z </a:t>
            </a:r>
            <a:r>
              <a:rPr lang="cs-CZ" sz="2000" dirty="0" err="1" smtClean="0"/>
              <a:t>Hodiškova</a:t>
            </a:r>
            <a:endParaRPr lang="cs-CZ" sz="2000" dirty="0" smtClean="0"/>
          </a:p>
          <a:p>
            <a:pPr marL="631825" indent="-268288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2000" dirty="0"/>
          </a:p>
          <a:p>
            <a:r>
              <a:rPr lang="cs-CZ" sz="2000" dirty="0" smtClean="0"/>
              <a:t>slovní </a:t>
            </a:r>
            <a:r>
              <a:rPr lang="cs-CZ" sz="2000" dirty="0" err="1" smtClean="0"/>
              <a:t>interpozice</a:t>
            </a:r>
            <a:r>
              <a:rPr lang="cs-CZ" sz="2000" dirty="0" smtClean="0"/>
              <a:t> (hyperbaton): </a:t>
            </a:r>
            <a:r>
              <a:rPr lang="cs-CZ" sz="2000" i="1" dirty="0" smtClean="0"/>
              <a:t>Učí, aby </a:t>
            </a:r>
            <a:r>
              <a:rPr lang="cs-CZ" sz="2000" i="1" dirty="0"/>
              <a:t>žádný </a:t>
            </a:r>
            <a:r>
              <a:rPr lang="cs-CZ" sz="2000" i="1" dirty="0" smtClean="0"/>
              <a:t>dobrého skutku </a:t>
            </a:r>
            <a:r>
              <a:rPr lang="cs-CZ" sz="2000" b="1" i="1" dirty="0"/>
              <a:t>pro </a:t>
            </a:r>
            <a:r>
              <a:rPr lang="cs-CZ" sz="2000" b="1" i="1" dirty="0" err="1" smtClean="0"/>
              <a:t>marnú</a:t>
            </a:r>
            <a:r>
              <a:rPr lang="cs-CZ" sz="2000" b="1" i="1" dirty="0" smtClean="0"/>
              <a:t> </a:t>
            </a:r>
            <a:r>
              <a:rPr lang="cs-CZ" sz="2000" i="1" dirty="0" smtClean="0"/>
              <a:t>nečinil </a:t>
            </a:r>
            <a:r>
              <a:rPr lang="cs-CZ" sz="2000" b="1" i="1" dirty="0" smtClean="0"/>
              <a:t>chválu </a:t>
            </a:r>
            <a:r>
              <a:rPr lang="cs-CZ" sz="2000" dirty="0" err="1" smtClean="0"/>
              <a:t>BiblBen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větné </a:t>
            </a:r>
            <a:r>
              <a:rPr lang="cs-CZ" sz="2000" dirty="0" err="1" smtClean="0"/>
              <a:t>interpozice</a:t>
            </a:r>
            <a:endParaRPr lang="cs-CZ" sz="2000" dirty="0" smtClean="0"/>
          </a:p>
          <a:p>
            <a:pPr marL="363537" indent="0">
              <a:lnSpc>
                <a:spcPct val="100000"/>
              </a:lnSpc>
              <a:buNone/>
            </a:pPr>
            <a:r>
              <a:rPr lang="cs-CZ" sz="1800" b="1" i="1" dirty="0" smtClean="0"/>
              <a:t>Rovně </a:t>
            </a:r>
            <a:r>
              <a:rPr lang="cs-CZ" sz="1800" b="1" i="1" dirty="0"/>
              <a:t>jako nebe, </a:t>
            </a:r>
            <a:r>
              <a:rPr lang="cs-CZ" sz="1800" dirty="0" smtClean="0"/>
              <a:t>[</a:t>
            </a:r>
            <a:r>
              <a:rPr lang="cs-CZ" sz="1800" i="1" dirty="0" smtClean="0"/>
              <a:t>kdyby </a:t>
            </a:r>
            <a:r>
              <a:rPr lang="cs-CZ" sz="1800" i="1" dirty="0"/>
              <a:t>na něm dvě slunce </a:t>
            </a:r>
            <a:r>
              <a:rPr lang="cs-CZ" sz="1800" i="1" dirty="0" smtClean="0"/>
              <a:t>byla</a:t>
            </a:r>
            <a:r>
              <a:rPr lang="cs-CZ" sz="1800" dirty="0" smtClean="0"/>
              <a:t>]</a:t>
            </a:r>
            <a:r>
              <a:rPr lang="cs-CZ" sz="1800" i="1" dirty="0" smtClean="0"/>
              <a:t>, </a:t>
            </a:r>
            <a:r>
              <a:rPr lang="cs-CZ" sz="1800" b="1" i="1" dirty="0"/>
              <a:t>nemohlo by ani ozdoby a náležité okrasy své míti</a:t>
            </a:r>
            <a:r>
              <a:rPr lang="cs-CZ" sz="1800" i="1" dirty="0" smtClean="0"/>
              <a:t>,</a:t>
            </a:r>
          </a:p>
          <a:p>
            <a:pPr marL="363537" indent="0">
              <a:lnSpc>
                <a:spcPct val="100000"/>
              </a:lnSpc>
              <a:buNone/>
            </a:pPr>
            <a:r>
              <a:rPr lang="cs-CZ" sz="1800" b="1" i="1" dirty="0" smtClean="0"/>
              <a:t>tak </a:t>
            </a:r>
            <a:r>
              <a:rPr lang="cs-CZ" sz="1800" b="1" i="1" dirty="0"/>
              <a:t>i svět tento</a:t>
            </a:r>
            <a:r>
              <a:rPr lang="cs-CZ" sz="1800" i="1" dirty="0"/>
              <a:t>, </a:t>
            </a:r>
            <a:r>
              <a:rPr lang="cs-CZ" sz="1800" dirty="0" smtClean="0"/>
              <a:t>[</a:t>
            </a:r>
            <a:r>
              <a:rPr lang="cs-CZ" sz="1800" i="1" dirty="0" smtClean="0"/>
              <a:t>kdyby </a:t>
            </a:r>
            <a:r>
              <a:rPr lang="cs-CZ" sz="1800" i="1" dirty="0"/>
              <a:t>v něm </a:t>
            </a:r>
            <a:r>
              <a:rPr lang="cs-CZ" sz="1800" i="1" dirty="0" err="1"/>
              <a:t>dvá</a:t>
            </a:r>
            <a:r>
              <a:rPr lang="cs-CZ" sz="1800" i="1" dirty="0"/>
              <a:t> zároveň kralovali měli</a:t>
            </a:r>
            <a:r>
              <a:rPr lang="cs-CZ" sz="1800" i="1" dirty="0" smtClean="0"/>
              <a:t>,</a:t>
            </a:r>
            <a:r>
              <a:rPr lang="cs-CZ" sz="1800" dirty="0" smtClean="0"/>
              <a:t>]</a:t>
            </a:r>
            <a:r>
              <a:rPr lang="cs-CZ" sz="1800" i="1" dirty="0" smtClean="0"/>
              <a:t> </a:t>
            </a:r>
            <a:r>
              <a:rPr lang="cs-CZ" sz="1800" b="1" i="1" dirty="0"/>
              <a:t>nemohl by bez nevoli a válek spravován </a:t>
            </a:r>
            <a:r>
              <a:rPr lang="cs-CZ" sz="1800" b="1" i="1" dirty="0" smtClean="0"/>
              <a:t>býti</a:t>
            </a: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3943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85752"/>
            <a:ext cx="11032305" cy="514353"/>
          </a:xfrm>
        </p:spPr>
        <p:txBody>
          <a:bodyPr/>
          <a:lstStyle/>
          <a:p>
            <a:r>
              <a:rPr lang="cs-CZ" dirty="0"/>
              <a:t>Humanistická čeština </a:t>
            </a:r>
            <a:r>
              <a:rPr lang="cs-CZ" dirty="0" smtClean="0"/>
              <a:t>– souvětná syntax 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571625"/>
            <a:ext cx="11764553" cy="351136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vrcholí proces nahrazení spojovacích výrazů utvořených od j</a:t>
            </a:r>
            <a:r>
              <a:rPr lang="cs-CZ" sz="2000" i="1" dirty="0" smtClean="0"/>
              <a:t>-</a:t>
            </a:r>
            <a:r>
              <a:rPr lang="cs-CZ" sz="2000" dirty="0" err="1" smtClean="0"/>
              <a:t>ového</a:t>
            </a:r>
            <a:r>
              <a:rPr lang="cs-CZ" sz="2000" dirty="0" smtClean="0"/>
              <a:t> kořene výrazy utvořenými od k-</a:t>
            </a:r>
            <a:r>
              <a:rPr lang="cs-CZ" sz="2000" dirty="0" err="1" smtClean="0"/>
              <a:t>ového</a:t>
            </a:r>
            <a:r>
              <a:rPr lang="cs-CZ" sz="2000" dirty="0" smtClean="0"/>
              <a:t> kořene, např. zánik </a:t>
            </a:r>
            <a:r>
              <a:rPr lang="cs-CZ" sz="2000" i="1" dirty="0" smtClean="0"/>
              <a:t>jenž </a:t>
            </a:r>
            <a:r>
              <a:rPr lang="cs-CZ" sz="2000" dirty="0" smtClean="0"/>
              <a:t>v mluveném jazyce, v psaném jazyce prostředkem stylové disimilace,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 smtClean="0"/>
          </a:p>
          <a:p>
            <a:pPr marL="363538" indent="0">
              <a:lnSpc>
                <a:spcPct val="100000"/>
              </a:lnSpc>
              <a:buNone/>
            </a:pPr>
            <a:r>
              <a:rPr lang="cs-CZ" sz="1800" i="1" dirty="0" smtClean="0"/>
              <a:t>Takové </a:t>
            </a:r>
            <a:r>
              <a:rPr lang="cs-CZ" sz="1800" i="1" dirty="0"/>
              <a:t>věci mnozí z učených lidí a zběhlí v kronikách psali o pojití rozličných </a:t>
            </a:r>
            <a:r>
              <a:rPr lang="cs-CZ" sz="1800" i="1" dirty="0" err="1"/>
              <a:t>národuov</a:t>
            </a:r>
            <a:r>
              <a:rPr lang="cs-CZ" sz="1800" i="1" dirty="0"/>
              <a:t>. </a:t>
            </a:r>
            <a:r>
              <a:rPr lang="cs-CZ" sz="1800" i="1" dirty="0" err="1"/>
              <a:t>Jíchžto</a:t>
            </a:r>
            <a:r>
              <a:rPr lang="cs-CZ" sz="1800" i="1" dirty="0"/>
              <a:t> kníže a kronikář první jest Mojžíš, </a:t>
            </a:r>
            <a:r>
              <a:rPr lang="cs-CZ" sz="1800" b="1" i="1" dirty="0"/>
              <a:t>kterýž </a:t>
            </a:r>
            <a:r>
              <a:rPr lang="pt-BR" sz="1800" i="1" dirty="0"/>
              <a:t>(psal) o najprvn</a:t>
            </a:r>
            <a:r>
              <a:rPr lang="cs-CZ" sz="1800" i="1" dirty="0"/>
              <a:t>ě</a:t>
            </a:r>
            <a:r>
              <a:rPr lang="pt-BR" sz="1800" i="1" dirty="0"/>
              <a:t>jším </a:t>
            </a:r>
            <a:r>
              <a:rPr lang="cs-CZ" sz="1800" i="1" dirty="0"/>
              <a:t>č</a:t>
            </a:r>
            <a:r>
              <a:rPr lang="pt-BR" sz="1800" i="1" dirty="0"/>
              <a:t>lov</a:t>
            </a:r>
            <a:r>
              <a:rPr lang="cs-CZ" sz="1800" i="1" dirty="0"/>
              <a:t>ě</a:t>
            </a:r>
            <a:r>
              <a:rPr lang="pt-BR" sz="1800" i="1" dirty="0"/>
              <a:t>ku, tj. Adamovi,</a:t>
            </a:r>
            <a:r>
              <a:rPr lang="cs-CZ" sz="1800" i="1" dirty="0"/>
              <a:t> </a:t>
            </a:r>
            <a:r>
              <a:rPr lang="cs-CZ" sz="1800" b="1" i="1" dirty="0"/>
              <a:t>jenž </a:t>
            </a:r>
            <a:r>
              <a:rPr lang="cs-CZ" sz="1800" i="1" dirty="0"/>
              <a:t>byl dílo </a:t>
            </a:r>
            <a:r>
              <a:rPr lang="cs-CZ" sz="1800" i="1" dirty="0" err="1"/>
              <a:t>rukú</a:t>
            </a:r>
            <a:r>
              <a:rPr lang="cs-CZ" sz="1800" i="1" dirty="0"/>
              <a:t> Božích, od kteréhož pošli jiní </a:t>
            </a:r>
            <a:r>
              <a:rPr lang="cs-CZ" sz="1800" i="1" dirty="0" err="1"/>
              <a:t>všickni</a:t>
            </a:r>
            <a:r>
              <a:rPr lang="cs-CZ" sz="1800" i="1" dirty="0"/>
              <a:t>, kteříž byli před potopou světa lidé. </a:t>
            </a:r>
            <a:r>
              <a:rPr lang="cs-CZ" sz="1800" dirty="0"/>
              <a:t>V. Hájek </a:t>
            </a:r>
            <a:r>
              <a:rPr lang="cs-CZ" sz="1800" i="1" dirty="0"/>
              <a:t>Kronika česká</a:t>
            </a:r>
            <a:endParaRPr lang="cs-CZ" sz="1800" dirty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z tohoto procesu se vymanilo </a:t>
            </a:r>
            <a:r>
              <a:rPr lang="cs-CZ" sz="2000" i="1" dirty="0" smtClean="0"/>
              <a:t>jak, jaký</a:t>
            </a:r>
            <a:r>
              <a:rPr lang="cs-CZ" sz="2000" dirty="0" smtClean="0"/>
              <a:t>, které nahradilo </a:t>
            </a:r>
            <a:r>
              <a:rPr lang="cs-CZ" sz="2000" i="1" dirty="0" smtClean="0"/>
              <a:t>kterak</a:t>
            </a:r>
            <a:r>
              <a:rPr lang="cs-CZ" sz="2000" i="1" dirty="0"/>
              <a:t>, </a:t>
            </a:r>
            <a:r>
              <a:rPr lang="cs-CZ" sz="2000" i="1" dirty="0" smtClean="0"/>
              <a:t>kteraký</a:t>
            </a:r>
            <a:r>
              <a:rPr lang="cs-CZ" sz="2000" dirty="0" smtClean="0"/>
              <a:t>, např. v doplňkových </a:t>
            </a:r>
            <a:r>
              <a:rPr lang="cs-CZ" sz="2000" dirty="0"/>
              <a:t>se objevuje spojka </a:t>
            </a:r>
            <a:r>
              <a:rPr lang="cs-CZ" sz="2000" i="1" dirty="0" smtClean="0"/>
              <a:t>jak</a:t>
            </a:r>
            <a:r>
              <a:rPr lang="cs-CZ" sz="2000" dirty="0" smtClean="0"/>
              <a:t> namísto starého </a:t>
            </a:r>
            <a:r>
              <a:rPr lang="cs-CZ" sz="2000" i="1" dirty="0" err="1" smtClean="0"/>
              <a:t>an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cs-CZ" sz="2000" i="1" dirty="0" smtClean="0"/>
              <a:t>vidím otce, </a:t>
            </a:r>
            <a:r>
              <a:rPr lang="cs-CZ" sz="2000" i="1" dirty="0" err="1" smtClean="0"/>
              <a:t>an</a:t>
            </a:r>
            <a:r>
              <a:rPr lang="cs-CZ" sz="2000" i="1" dirty="0" smtClean="0"/>
              <a:t> přichází </a:t>
            </a:r>
            <a:r>
              <a:rPr lang="cs-CZ" sz="2000" dirty="0" smtClean="0"/>
              <a:t>→</a:t>
            </a:r>
            <a:r>
              <a:rPr lang="cs-CZ" sz="2000" i="1" dirty="0" smtClean="0"/>
              <a:t> vidím otce, jak přichází</a:t>
            </a:r>
            <a:r>
              <a:rPr lang="cs-CZ" sz="2000" dirty="0" smtClean="0"/>
              <a:t>)</a:t>
            </a:r>
            <a:r>
              <a:rPr lang="cs-CZ" sz="200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98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683788"/>
            <a:ext cx="11150471" cy="514682"/>
          </a:xfrm>
        </p:spPr>
        <p:txBody>
          <a:bodyPr/>
          <a:lstStyle/>
          <a:p>
            <a:r>
              <a:rPr lang="cs-CZ" dirty="0"/>
              <a:t>Humanistická čeština </a:t>
            </a:r>
            <a:r>
              <a:rPr lang="cs-CZ" dirty="0" smtClean="0"/>
              <a:t>– souvětná syntax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1896035"/>
            <a:ext cx="11882719" cy="318695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spojka </a:t>
            </a:r>
            <a:r>
              <a:rPr lang="cs-CZ" sz="2000" i="1" dirty="0"/>
              <a:t>ač</a:t>
            </a:r>
            <a:r>
              <a:rPr lang="cs-CZ" sz="2000" dirty="0"/>
              <a:t>(</a:t>
            </a:r>
            <a:r>
              <a:rPr lang="cs-CZ" sz="2000" i="1" dirty="0" err="1"/>
              <a:t>koli</a:t>
            </a:r>
            <a:r>
              <a:rPr lang="cs-CZ" sz="2000" dirty="0"/>
              <a:t>) má </a:t>
            </a:r>
            <a:r>
              <a:rPr lang="cs-CZ" sz="2000" dirty="0" smtClean="0"/>
              <a:t>definitivně význam přípustkový, </a:t>
            </a:r>
            <a:r>
              <a:rPr lang="cs-CZ" sz="2000" dirty="0"/>
              <a:t>jako </a:t>
            </a:r>
            <a:r>
              <a:rPr lang="cs-CZ" sz="2000" dirty="0" smtClean="0"/>
              <a:t>odkazovací výraz se v maticové větě začíná užívat </a:t>
            </a:r>
            <a:r>
              <a:rPr lang="cs-CZ" sz="2000" i="1" dirty="0" err="1" smtClean="0"/>
              <a:t>předse</a:t>
            </a:r>
            <a:r>
              <a:rPr lang="cs-CZ" sz="2000" dirty="0" smtClean="0"/>
              <a:t>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v disjunktivním vztahu se vedle dvojčlenného </a:t>
            </a:r>
            <a:r>
              <a:rPr lang="cs-CZ" sz="2000" i="1" dirty="0" smtClean="0"/>
              <a:t>nebo </a:t>
            </a:r>
            <a:r>
              <a:rPr lang="cs-CZ" sz="2000" i="1" dirty="0"/>
              <a:t>‒ nebo, leč ‒ leč </a:t>
            </a:r>
            <a:r>
              <a:rPr lang="cs-CZ" sz="2000" dirty="0" smtClean="0"/>
              <a:t>začíná užívat </a:t>
            </a:r>
            <a:r>
              <a:rPr lang="cs-CZ" sz="2000" i="1" dirty="0" smtClean="0"/>
              <a:t>buď </a:t>
            </a:r>
            <a:r>
              <a:rPr lang="cs-CZ" sz="2000" i="1" dirty="0"/>
              <a:t>‒ </a:t>
            </a:r>
            <a:r>
              <a:rPr lang="cs-CZ" sz="2000" i="1" dirty="0" smtClean="0"/>
              <a:t>buď </a:t>
            </a:r>
            <a:r>
              <a:rPr lang="cs-CZ" sz="2000" dirty="0" smtClean="0"/>
              <a:t>(zpočátku ve významu </a:t>
            </a:r>
            <a:r>
              <a:rPr lang="cs-CZ" sz="2000" dirty="0" err="1" smtClean="0"/>
              <a:t>libovolnostním</a:t>
            </a:r>
            <a:r>
              <a:rPr lang="cs-CZ" sz="2000" dirty="0" smtClean="0"/>
              <a:t>),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konstituje se spojka </a:t>
            </a:r>
            <a:r>
              <a:rPr lang="cs-CZ" sz="2000" i="1" dirty="0" err="1" smtClean="0"/>
              <a:t>nébrž</a:t>
            </a:r>
            <a:r>
              <a:rPr lang="cs-CZ" sz="2000" i="1" dirty="0" smtClean="0"/>
              <a:t> </a:t>
            </a:r>
            <a:r>
              <a:rPr lang="cs-CZ" sz="2000" dirty="0" smtClean="0"/>
              <a:t>(zpočátku jako stupňovací).</a:t>
            </a:r>
          </a:p>
        </p:txBody>
      </p:sp>
    </p:spTree>
    <p:extLst>
      <p:ext uri="{BB962C8B-B14F-4D97-AF65-F5344CB8AC3E}">
        <p14:creationId xmlns:p14="http://schemas.microsoft.com/office/powerpoint/2010/main" val="25111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8601" y="685800"/>
            <a:ext cx="11177364" cy="539564"/>
          </a:xfrm>
        </p:spPr>
        <p:txBody>
          <a:bodyPr/>
          <a:lstStyle/>
          <a:p>
            <a:r>
              <a:rPr lang="cs-CZ" dirty="0"/>
              <a:t>Humanistická čeština </a:t>
            </a:r>
            <a:r>
              <a:rPr lang="cs-CZ" dirty="0" smtClean="0"/>
              <a:t>– slovotvorba, derivace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6" y="1514640"/>
            <a:ext cx="11537576" cy="3944866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Substantiva</a:t>
            </a:r>
          </a:p>
          <a:p>
            <a:pPr marL="442913" indent="-257175"/>
            <a:r>
              <a:rPr lang="cs-CZ" sz="2000" dirty="0" smtClean="0"/>
              <a:t>u konatelských jmen se zesiluje produktivita sufixu </a:t>
            </a:r>
            <a:r>
              <a:rPr lang="cs-CZ" sz="2000" i="1" dirty="0"/>
              <a:t>‑</a:t>
            </a:r>
            <a:r>
              <a:rPr lang="cs-CZ" sz="2000" i="1" dirty="0" err="1"/>
              <a:t>ař</a:t>
            </a:r>
            <a:r>
              <a:rPr lang="cs-CZ" sz="2000" i="1" dirty="0"/>
              <a:t>/‑</a:t>
            </a:r>
            <a:r>
              <a:rPr lang="cs-CZ" sz="2000" i="1" dirty="0" err="1"/>
              <a:t>ář</a:t>
            </a:r>
            <a:r>
              <a:rPr lang="cs-CZ" sz="2000" dirty="0"/>
              <a:t> </a:t>
            </a:r>
            <a:r>
              <a:rPr lang="cs-CZ" sz="2000" dirty="0" smtClean="0"/>
              <a:t>(na úkor sufixu </a:t>
            </a:r>
            <a:r>
              <a:rPr lang="cs-CZ" sz="2000" i="1" dirty="0" smtClean="0"/>
              <a:t>‑</a:t>
            </a:r>
            <a:r>
              <a:rPr lang="cs-CZ" sz="2000" i="1" dirty="0" err="1" smtClean="0"/>
              <a:t>ník</a:t>
            </a:r>
            <a:r>
              <a:rPr lang="cs-CZ" sz="2000" dirty="0" smtClean="0"/>
              <a:t>), </a:t>
            </a:r>
          </a:p>
          <a:p>
            <a:pPr marL="442913" indent="-257175"/>
            <a:r>
              <a:rPr lang="cs-CZ" sz="2000" dirty="0" smtClean="0"/>
              <a:t>sufix </a:t>
            </a:r>
            <a:r>
              <a:rPr lang="cs-CZ" sz="2000" i="1" dirty="0"/>
              <a:t>‑</a:t>
            </a:r>
            <a:r>
              <a:rPr lang="cs-CZ" sz="2000" i="1" dirty="0" err="1"/>
              <a:t>ník</a:t>
            </a:r>
            <a:r>
              <a:rPr lang="cs-CZ" sz="2000" dirty="0"/>
              <a:t> </a:t>
            </a:r>
            <a:r>
              <a:rPr lang="cs-CZ" sz="2000" dirty="0" smtClean="0"/>
              <a:t>se prosazuje u </a:t>
            </a:r>
            <a:r>
              <a:rPr lang="cs-CZ" sz="2000" dirty="0"/>
              <a:t>jmen </a:t>
            </a:r>
            <a:r>
              <a:rPr lang="cs-CZ" sz="2000" dirty="0" smtClean="0"/>
              <a:t>činitelských (od </a:t>
            </a:r>
            <a:r>
              <a:rPr lang="cs-CZ" sz="2000" dirty="0"/>
              <a:t>sloves na </a:t>
            </a:r>
            <a:r>
              <a:rPr lang="cs-CZ" sz="2000" i="1" dirty="0"/>
              <a:t>‑</a:t>
            </a:r>
            <a:r>
              <a:rPr lang="cs-CZ" sz="2000" i="1" dirty="0" err="1"/>
              <a:t>ovati</a:t>
            </a:r>
            <a:r>
              <a:rPr lang="cs-CZ" sz="2000" dirty="0"/>
              <a:t> </a:t>
            </a:r>
            <a:r>
              <a:rPr lang="cs-CZ" sz="2000" dirty="0" smtClean="0"/>
              <a:t>– </a:t>
            </a:r>
            <a:r>
              <a:rPr lang="cs-CZ" sz="2000" i="1" dirty="0" smtClean="0"/>
              <a:t>hodovník</a:t>
            </a:r>
            <a:r>
              <a:rPr lang="cs-CZ" sz="2000" dirty="0" smtClean="0"/>
              <a:t>), </a:t>
            </a:r>
          </a:p>
          <a:p>
            <a:pPr marL="442913" indent="-257175"/>
            <a:r>
              <a:rPr lang="cs-CZ" sz="2000" dirty="0" smtClean="0"/>
              <a:t>u jmen </a:t>
            </a:r>
            <a:r>
              <a:rPr lang="cs-CZ" sz="2000" dirty="0"/>
              <a:t>míst se </a:t>
            </a:r>
            <a:r>
              <a:rPr lang="cs-CZ" sz="2000" dirty="0" smtClean="0"/>
              <a:t>se prosazuje sufix </a:t>
            </a:r>
            <a:r>
              <a:rPr lang="cs-CZ" sz="2000" i="1" dirty="0"/>
              <a:t>‑</a:t>
            </a:r>
            <a:r>
              <a:rPr lang="cs-CZ" sz="2000" i="1" dirty="0" err="1"/>
              <a:t>árna</a:t>
            </a:r>
            <a:r>
              <a:rPr lang="cs-CZ" sz="2000" dirty="0"/>
              <a:t> (</a:t>
            </a:r>
            <a:r>
              <a:rPr lang="cs-CZ" sz="2000" i="1" dirty="0"/>
              <a:t>knihárna</a:t>
            </a:r>
            <a:r>
              <a:rPr lang="cs-CZ" sz="2000" dirty="0"/>
              <a:t>). </a:t>
            </a:r>
            <a:endParaRPr lang="cs-CZ" sz="2000" dirty="0" smtClean="0"/>
          </a:p>
          <a:p>
            <a:pPr marL="442913" indent="-257175"/>
            <a:r>
              <a:rPr lang="cs-CZ" sz="2000" dirty="0" smtClean="0"/>
              <a:t>u</a:t>
            </a:r>
            <a:r>
              <a:rPr lang="cs-CZ" sz="2000" dirty="0"/>
              <a:t> názvů vlastností se vyhraňuje </a:t>
            </a:r>
            <a:r>
              <a:rPr lang="cs-CZ" sz="2000" dirty="0" smtClean="0"/>
              <a:t>komplementární distribuce sufixů </a:t>
            </a:r>
            <a:r>
              <a:rPr lang="cs-CZ" sz="2000" i="1" dirty="0"/>
              <a:t>‑</a:t>
            </a:r>
            <a:r>
              <a:rPr lang="cs-CZ" sz="2000" i="1" dirty="0" err="1"/>
              <a:t>ost</a:t>
            </a:r>
            <a:r>
              <a:rPr lang="cs-CZ" sz="2000" dirty="0"/>
              <a:t> a </a:t>
            </a:r>
            <a:r>
              <a:rPr lang="cs-CZ" sz="2000" i="1" dirty="0"/>
              <a:t>‑</a:t>
            </a:r>
            <a:r>
              <a:rPr lang="cs-CZ" sz="2000" i="1" dirty="0" err="1"/>
              <a:t>ství</a:t>
            </a:r>
            <a:r>
              <a:rPr lang="cs-CZ" sz="2000" i="1" dirty="0"/>
              <a:t>/‑</a:t>
            </a:r>
            <a:r>
              <a:rPr lang="cs-CZ" sz="2000" i="1" dirty="0" err="1" smtClean="0"/>
              <a:t>ctví</a:t>
            </a:r>
            <a:r>
              <a:rPr lang="cs-CZ" sz="2000" i="1" dirty="0" smtClean="0"/>
              <a:t> </a:t>
            </a:r>
            <a:r>
              <a:rPr lang="cs-CZ" sz="2000" dirty="0" smtClean="0"/>
              <a:t>(od </a:t>
            </a:r>
            <a:r>
              <a:rPr lang="cs-CZ" sz="2000" dirty="0" err="1"/>
              <a:t>adj</a:t>
            </a:r>
            <a:r>
              <a:rPr lang="cs-CZ" sz="2000" dirty="0"/>
              <a:t>. na </a:t>
            </a:r>
            <a:r>
              <a:rPr lang="cs-CZ" sz="2000" i="1" dirty="0"/>
              <a:t>‑</a:t>
            </a:r>
            <a:r>
              <a:rPr lang="cs-CZ" sz="2000" i="1" dirty="0" err="1"/>
              <a:t>ský</a:t>
            </a:r>
            <a:r>
              <a:rPr lang="cs-CZ" sz="2000" i="1" dirty="0"/>
              <a:t>/‑</a:t>
            </a:r>
            <a:r>
              <a:rPr lang="cs-CZ" sz="2000" i="1" dirty="0" err="1" smtClean="0"/>
              <a:t>cký</a:t>
            </a:r>
            <a:r>
              <a:rPr lang="cs-CZ" sz="2000" dirty="0" smtClean="0"/>
              <a:t>), </a:t>
            </a:r>
          </a:p>
          <a:p>
            <a:pPr marL="442913" indent="-257175"/>
            <a:r>
              <a:rPr lang="cs-CZ" sz="2000" dirty="0" smtClean="0"/>
              <a:t>funkce sufixu </a:t>
            </a:r>
            <a:r>
              <a:rPr lang="cs-CZ" sz="2000" i="1" dirty="0"/>
              <a:t>‑</a:t>
            </a:r>
            <a:r>
              <a:rPr lang="cs-CZ" sz="2000" i="1" dirty="0" err="1"/>
              <a:t>stvo</a:t>
            </a:r>
            <a:r>
              <a:rPr lang="cs-CZ" sz="2000" i="1" dirty="0"/>
              <a:t>/‑</a:t>
            </a:r>
            <a:r>
              <a:rPr lang="cs-CZ" sz="2000" i="1" dirty="0" err="1"/>
              <a:t>ctvo</a:t>
            </a:r>
            <a:r>
              <a:rPr lang="cs-CZ" sz="2000" dirty="0"/>
              <a:t> </a:t>
            </a:r>
            <a:r>
              <a:rPr lang="cs-CZ" sz="2000" dirty="0" smtClean="0"/>
              <a:t>se změnila na derivaci kolektiv </a:t>
            </a:r>
            <a:r>
              <a:rPr lang="cs-CZ" sz="2000" dirty="0"/>
              <a:t>(</a:t>
            </a:r>
            <a:r>
              <a:rPr lang="cs-CZ" sz="2000" i="1" dirty="0"/>
              <a:t>bratrstvo</a:t>
            </a:r>
            <a:r>
              <a:rPr lang="cs-CZ" sz="2000" dirty="0"/>
              <a:t>, </a:t>
            </a:r>
            <a:r>
              <a:rPr lang="cs-CZ" sz="2000" i="1" dirty="0"/>
              <a:t>ptactvo</a:t>
            </a:r>
            <a:r>
              <a:rPr lang="cs-CZ" sz="2000" dirty="0" smtClean="0"/>
              <a:t>), </a:t>
            </a:r>
          </a:p>
          <a:p>
            <a:pPr marL="442913" indent="-257175"/>
            <a:r>
              <a:rPr lang="cs-CZ" sz="2000" dirty="0" smtClean="0"/>
              <a:t>začínají se prosazovat sekundární deminutiva (</a:t>
            </a:r>
            <a:r>
              <a:rPr lang="cs-CZ" sz="2000" i="1" dirty="0" smtClean="0"/>
              <a:t>‑</a:t>
            </a:r>
            <a:r>
              <a:rPr lang="cs-CZ" sz="2000" i="1" dirty="0" err="1" smtClean="0"/>
              <a:t>ček</a:t>
            </a:r>
            <a:r>
              <a:rPr lang="cs-CZ" sz="2000" i="1" dirty="0" smtClean="0"/>
              <a:t>, zvonek →</a:t>
            </a:r>
            <a:r>
              <a:rPr lang="cs-CZ" sz="2000" dirty="0" smtClean="0"/>
              <a:t> </a:t>
            </a:r>
            <a:r>
              <a:rPr lang="cs-CZ" sz="2000" i="1" dirty="0" err="1" smtClean="0"/>
              <a:t>zvonček</a:t>
            </a:r>
            <a:r>
              <a:rPr lang="cs-CZ" sz="2000" dirty="0" smtClean="0"/>
              <a:t>)</a:t>
            </a:r>
            <a:r>
              <a:rPr lang="cs-CZ" sz="2000" i="1" dirty="0" smtClean="0"/>
              <a:t>.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399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68942" y="416857"/>
            <a:ext cx="11177364" cy="617395"/>
          </a:xfrm>
        </p:spPr>
        <p:txBody>
          <a:bodyPr/>
          <a:lstStyle/>
          <a:p>
            <a:r>
              <a:rPr lang="cs-CZ" dirty="0"/>
              <a:t>Humanistická čeština </a:t>
            </a:r>
            <a:r>
              <a:rPr lang="cs-CZ" dirty="0" smtClean="0"/>
              <a:t>– slovotvorba, derivace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68942" y="1411940"/>
            <a:ext cx="11896164" cy="3751733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Adjektiva</a:t>
            </a:r>
          </a:p>
          <a:p>
            <a:pPr marL="442913" indent="-171450"/>
            <a:r>
              <a:rPr lang="cs-CZ" sz="2000" dirty="0" smtClean="0"/>
              <a:t>posesivní adjektiva od </a:t>
            </a:r>
            <a:r>
              <a:rPr lang="cs-CZ" sz="2000" dirty="0"/>
              <a:t>pojmenování zvířat </a:t>
            </a:r>
            <a:r>
              <a:rPr lang="cs-CZ" sz="2000" dirty="0" smtClean="0"/>
              <a:t>se odvozují </a:t>
            </a:r>
            <a:r>
              <a:rPr lang="cs-CZ" sz="2000" dirty="0"/>
              <a:t>jen formantem ‑</a:t>
            </a:r>
            <a:r>
              <a:rPr lang="cs-CZ" sz="2000" i="1" dirty="0"/>
              <a:t>í</a:t>
            </a:r>
            <a:r>
              <a:rPr lang="cs-CZ" sz="2000" dirty="0"/>
              <a:t> </a:t>
            </a:r>
            <a:r>
              <a:rPr lang="cs-CZ" sz="2000" dirty="0" smtClean="0"/>
              <a:t>(</a:t>
            </a:r>
            <a:r>
              <a:rPr lang="cs-CZ" sz="2000" i="1" dirty="0" smtClean="0"/>
              <a:t>psí</a:t>
            </a:r>
            <a:r>
              <a:rPr lang="cs-CZ" sz="2000" dirty="0" smtClean="0"/>
              <a:t>) </a:t>
            </a:r>
            <a:r>
              <a:rPr lang="cs-CZ" sz="2000" dirty="0"/>
              <a:t>a vytlačují z úzu některé útvary starší (</a:t>
            </a:r>
            <a:r>
              <a:rPr lang="cs-CZ" sz="2000" i="1" dirty="0" err="1"/>
              <a:t>býkový</a:t>
            </a:r>
            <a:r>
              <a:rPr lang="cs-CZ" sz="2000" dirty="0" smtClean="0"/>
              <a:t>), </a:t>
            </a:r>
          </a:p>
          <a:p>
            <a:pPr marL="442913" indent="-171450"/>
            <a:r>
              <a:rPr lang="cs-CZ" sz="2000" dirty="0" smtClean="0"/>
              <a:t>definitivně se vyhraňuje subkategorie adjektiv </a:t>
            </a:r>
            <a:r>
              <a:rPr lang="cs-CZ" sz="2000" dirty="0"/>
              <a:t>vyjadřujících podobnost, </a:t>
            </a:r>
            <a:r>
              <a:rPr lang="cs-CZ" sz="2000" dirty="0" smtClean="0"/>
              <a:t>jejíchž </a:t>
            </a:r>
            <a:r>
              <a:rPr lang="cs-CZ" sz="2000" dirty="0"/>
              <a:t>prostředkem se stávají sufixy </a:t>
            </a:r>
            <a:r>
              <a:rPr lang="cs-CZ" sz="2000" i="1" dirty="0"/>
              <a:t>‑</a:t>
            </a:r>
            <a:r>
              <a:rPr lang="cs-CZ" sz="2000" i="1" dirty="0" err="1"/>
              <a:t>ovatý</a:t>
            </a:r>
            <a:r>
              <a:rPr lang="cs-CZ" sz="2000" dirty="0"/>
              <a:t> a </a:t>
            </a:r>
            <a:r>
              <a:rPr lang="cs-CZ" sz="2000" i="1" dirty="0"/>
              <a:t>‑ovitý</a:t>
            </a:r>
            <a:r>
              <a:rPr lang="cs-CZ" sz="2000" dirty="0"/>
              <a:t> (</a:t>
            </a:r>
            <a:r>
              <a:rPr lang="cs-CZ" sz="2000" i="1" dirty="0" err="1"/>
              <a:t>cibulovatý</a:t>
            </a:r>
            <a:r>
              <a:rPr lang="cs-CZ" sz="2000" dirty="0"/>
              <a:t>, </a:t>
            </a:r>
            <a:r>
              <a:rPr lang="cs-CZ" sz="2000" i="1" dirty="0"/>
              <a:t>jablkovitý</a:t>
            </a:r>
            <a:r>
              <a:rPr lang="cs-CZ" sz="2000" dirty="0"/>
              <a:t>). </a:t>
            </a:r>
            <a:endParaRPr lang="cs-CZ" sz="2000" dirty="0" smtClean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r>
              <a:rPr lang="cs-CZ" sz="2000" dirty="0" smtClean="0"/>
              <a:t>Slovesa</a:t>
            </a:r>
            <a:endParaRPr lang="cs-CZ" sz="2000" dirty="0"/>
          </a:p>
          <a:p>
            <a:pPr marL="442913" indent="-171450"/>
            <a:r>
              <a:rPr lang="cs-CZ" sz="2000" dirty="0" smtClean="0"/>
              <a:t>rozvíjí se skupina sloves vyjadřujících násobenost tvořených pomocí sufixu </a:t>
            </a:r>
            <a:r>
              <a:rPr lang="cs-CZ" sz="2000" i="1" dirty="0"/>
              <a:t>‑</a:t>
            </a:r>
            <a:r>
              <a:rPr lang="cs-CZ" sz="2000" i="1" dirty="0" err="1"/>
              <a:t>va</a:t>
            </a:r>
            <a:r>
              <a:rPr lang="cs-CZ" sz="2000" i="1" dirty="0"/>
              <a:t>‑</a:t>
            </a:r>
            <a:r>
              <a:rPr lang="cs-CZ" sz="2000" dirty="0"/>
              <a:t> (</a:t>
            </a:r>
            <a:r>
              <a:rPr lang="cs-CZ" sz="2000" i="1" dirty="0"/>
              <a:t>mluviti</a:t>
            </a:r>
            <a:r>
              <a:rPr lang="cs-CZ" sz="2000" dirty="0"/>
              <a:t> </a:t>
            </a:r>
            <a:r>
              <a:rPr lang="cs-CZ" sz="2000" dirty="0" smtClean="0"/>
              <a:t>→</a:t>
            </a:r>
            <a:r>
              <a:rPr lang="cs-CZ" sz="2000" dirty="0"/>
              <a:t> </a:t>
            </a:r>
            <a:r>
              <a:rPr lang="cs-CZ" sz="2000" i="1" dirty="0"/>
              <a:t>mluvívati</a:t>
            </a:r>
            <a:r>
              <a:rPr lang="cs-CZ" sz="2000" dirty="0"/>
              <a:t>, </a:t>
            </a:r>
            <a:r>
              <a:rPr lang="cs-CZ" sz="2000" i="1" dirty="0"/>
              <a:t>volati</a:t>
            </a:r>
            <a:r>
              <a:rPr lang="cs-CZ" sz="2000" dirty="0"/>
              <a:t>  → </a:t>
            </a:r>
            <a:r>
              <a:rPr lang="cs-CZ" sz="2000" i="1" dirty="0" smtClean="0"/>
              <a:t>volávati</a:t>
            </a:r>
            <a:r>
              <a:rPr lang="cs-CZ" sz="2000" dirty="0" smtClean="0"/>
              <a:t>), dokonce se jako expresivum mohl tento sufix</a:t>
            </a:r>
            <a:r>
              <a:rPr lang="cs-CZ" sz="2000" dirty="0"/>
              <a:t> </a:t>
            </a:r>
            <a:r>
              <a:rPr lang="cs-CZ" sz="2000" dirty="0" smtClean="0"/>
              <a:t>reduplikovat </a:t>
            </a:r>
            <a:r>
              <a:rPr lang="cs-CZ" sz="2000" dirty="0"/>
              <a:t>(</a:t>
            </a:r>
            <a:r>
              <a:rPr lang="cs-CZ" sz="2000" i="1" dirty="0"/>
              <a:t>chodívávati</a:t>
            </a:r>
            <a:r>
              <a:rPr lang="cs-CZ" sz="2000" dirty="0" smtClean="0"/>
              <a:t>), </a:t>
            </a:r>
          </a:p>
        </p:txBody>
      </p:sp>
    </p:spTree>
    <p:extLst>
      <p:ext uri="{BB962C8B-B14F-4D97-AF65-F5344CB8AC3E}">
        <p14:creationId xmlns:p14="http://schemas.microsoft.com/office/powerpoint/2010/main" val="21250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68942" y="188260"/>
            <a:ext cx="11896164" cy="605115"/>
          </a:xfrm>
        </p:spPr>
        <p:txBody>
          <a:bodyPr/>
          <a:lstStyle/>
          <a:p>
            <a:r>
              <a:rPr lang="cs-CZ" dirty="0"/>
              <a:t>Humanistická čeština </a:t>
            </a:r>
            <a:r>
              <a:rPr lang="cs-CZ" dirty="0" smtClean="0"/>
              <a:t>– slovotvorba, kompozice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68942" y="1100134"/>
            <a:ext cx="11896164" cy="3992099"/>
          </a:xfrm>
        </p:spPr>
        <p:txBody>
          <a:bodyPr/>
          <a:lstStyle/>
          <a:p>
            <a:r>
              <a:rPr lang="cs-CZ" sz="2000" dirty="0" smtClean="0"/>
              <a:t>její vývoj mírně stagnuje, </a:t>
            </a:r>
            <a:r>
              <a:rPr lang="cs-CZ" sz="2000" dirty="0"/>
              <a:t>objevují se nepočetná nová kompozita dějová (</a:t>
            </a:r>
            <a:r>
              <a:rPr lang="cs-CZ" sz="2000" i="1" dirty="0"/>
              <a:t>hromobití</a:t>
            </a:r>
            <a:r>
              <a:rPr lang="cs-CZ" sz="2000" dirty="0"/>
              <a:t>) a činitelská (typ </a:t>
            </a:r>
            <a:r>
              <a:rPr lang="cs-CZ" sz="2000" i="1" dirty="0" err="1"/>
              <a:t>šatůkrádce</a:t>
            </a:r>
            <a:r>
              <a:rPr lang="cs-CZ" sz="2000" dirty="0"/>
              <a:t>, </a:t>
            </a:r>
            <a:r>
              <a:rPr lang="cs-CZ" sz="2000" i="1" dirty="0" err="1"/>
              <a:t>břichopásek</a:t>
            </a:r>
            <a:r>
              <a:rPr lang="cs-CZ" sz="2000" dirty="0" smtClean="0"/>
              <a:t>), </a:t>
            </a:r>
          </a:p>
          <a:p>
            <a:r>
              <a:rPr lang="cs-CZ" sz="2000" dirty="0" smtClean="0"/>
              <a:t>kompozita </a:t>
            </a:r>
            <a:r>
              <a:rPr lang="cs-CZ" sz="2000" dirty="0"/>
              <a:t>s předním členem verbálním se jen omezeně uplatňují v terminologii (</a:t>
            </a:r>
            <a:r>
              <a:rPr lang="cs-CZ" sz="2000" i="1" dirty="0"/>
              <a:t>lomikámen</a:t>
            </a:r>
            <a:r>
              <a:rPr lang="cs-CZ" sz="2000" dirty="0"/>
              <a:t>, </a:t>
            </a:r>
            <a:r>
              <a:rPr lang="cs-CZ" sz="2000" i="1" dirty="0" err="1"/>
              <a:t>střebíkrevka</a:t>
            </a:r>
            <a:r>
              <a:rPr lang="cs-CZ" sz="2000" dirty="0"/>
              <a:t>), </a:t>
            </a:r>
            <a:r>
              <a:rPr lang="cs-CZ" sz="2000" dirty="0" smtClean="0"/>
              <a:t>podobně kompozita </a:t>
            </a:r>
            <a:r>
              <a:rPr lang="cs-CZ" sz="2000" dirty="0"/>
              <a:t>s předním členem </a:t>
            </a:r>
            <a:r>
              <a:rPr lang="cs-CZ" sz="2000" dirty="0" smtClean="0"/>
              <a:t>adjektivním </a:t>
            </a:r>
            <a:r>
              <a:rPr lang="cs-CZ" sz="2000" dirty="0"/>
              <a:t>(</a:t>
            </a:r>
            <a:r>
              <a:rPr lang="cs-CZ" sz="2000" i="1" dirty="0"/>
              <a:t>mateřídouška</a:t>
            </a:r>
            <a:r>
              <a:rPr lang="cs-CZ" sz="2000" dirty="0"/>
              <a:t>, </a:t>
            </a:r>
            <a:r>
              <a:rPr lang="cs-CZ" sz="2000" i="1" dirty="0" err="1"/>
              <a:t>holobrádek</a:t>
            </a:r>
            <a:r>
              <a:rPr lang="cs-CZ" sz="2000" dirty="0" smtClean="0"/>
              <a:t>), </a:t>
            </a:r>
          </a:p>
          <a:p>
            <a:r>
              <a:rPr lang="cs-CZ" sz="2000" dirty="0" smtClean="0"/>
              <a:t>kompozita pojmenovávající osoby s</a:t>
            </a:r>
            <a:r>
              <a:rPr lang="cs-CZ" sz="2000" dirty="0"/>
              <a:t> předním členem </a:t>
            </a:r>
            <a:r>
              <a:rPr lang="cs-CZ" sz="2000" i="1" dirty="0" smtClean="0"/>
              <a:t>spolu</a:t>
            </a:r>
            <a:r>
              <a:rPr lang="cs-CZ" sz="2000" dirty="0" smtClean="0"/>
              <a:t>- nabývají na produktivitě </a:t>
            </a:r>
            <a:r>
              <a:rPr lang="cs-CZ" sz="2000" dirty="0"/>
              <a:t>(</a:t>
            </a:r>
            <a:r>
              <a:rPr lang="cs-CZ" sz="2000" i="1" dirty="0" err="1"/>
              <a:t>spolukníže</a:t>
            </a:r>
            <a:r>
              <a:rPr lang="cs-CZ" sz="2000" dirty="0"/>
              <a:t>, </a:t>
            </a:r>
            <a:r>
              <a:rPr lang="cs-CZ" sz="2000" i="1" dirty="0"/>
              <a:t>spoluhejtman</a:t>
            </a:r>
            <a:r>
              <a:rPr lang="cs-CZ" sz="2000" dirty="0" smtClean="0"/>
              <a:t>), </a:t>
            </a:r>
          </a:p>
          <a:p>
            <a:r>
              <a:rPr lang="cs-CZ" sz="2000" dirty="0" smtClean="0"/>
              <a:t>tradiční </a:t>
            </a:r>
            <a:r>
              <a:rPr lang="cs-CZ" sz="2000" dirty="0"/>
              <a:t>typ </a:t>
            </a:r>
            <a:r>
              <a:rPr lang="cs-CZ" sz="2000" dirty="0" smtClean="0"/>
              <a:t>adjektivních </a:t>
            </a:r>
            <a:r>
              <a:rPr lang="cs-CZ" sz="2000" dirty="0"/>
              <a:t>kompozit s předním členem </a:t>
            </a:r>
            <a:r>
              <a:rPr lang="cs-CZ" sz="2000" dirty="0" smtClean="0"/>
              <a:t>adjektivním </a:t>
            </a:r>
            <a:r>
              <a:rPr lang="cs-CZ" sz="2000" dirty="0"/>
              <a:t>a zadním </a:t>
            </a:r>
            <a:r>
              <a:rPr lang="cs-CZ" sz="2000" dirty="0" err="1"/>
              <a:t>desubstantivním</a:t>
            </a:r>
            <a:r>
              <a:rPr lang="cs-CZ" sz="2000" dirty="0"/>
              <a:t> (</a:t>
            </a:r>
            <a:r>
              <a:rPr lang="cs-CZ" sz="2000" i="1" dirty="0"/>
              <a:t>ploskonohý</a:t>
            </a:r>
            <a:r>
              <a:rPr lang="cs-CZ" sz="2000" dirty="0"/>
              <a:t>, </a:t>
            </a:r>
            <a:r>
              <a:rPr lang="cs-CZ" sz="2000" i="1" dirty="0"/>
              <a:t>tvrdošíjný</a:t>
            </a:r>
            <a:r>
              <a:rPr lang="cs-CZ" sz="2000" dirty="0"/>
              <a:t>) poněkud stagnuje, </a:t>
            </a:r>
            <a:endParaRPr lang="cs-CZ" sz="2000" dirty="0" smtClean="0"/>
          </a:p>
          <a:p>
            <a:r>
              <a:rPr lang="cs-CZ" sz="2000" dirty="0" smtClean="0"/>
              <a:t>trvá produktivita adjektiv s</a:t>
            </a:r>
            <a:r>
              <a:rPr lang="cs-CZ" sz="2000" dirty="0"/>
              <a:t> předním členem </a:t>
            </a:r>
            <a:r>
              <a:rPr lang="cs-CZ" sz="2000" dirty="0" err="1"/>
              <a:t>numerálním</a:t>
            </a:r>
            <a:r>
              <a:rPr lang="cs-CZ" sz="2000" dirty="0"/>
              <a:t> (</a:t>
            </a:r>
            <a:r>
              <a:rPr lang="cs-CZ" sz="2000" i="1" dirty="0"/>
              <a:t>čtvernohý</a:t>
            </a:r>
            <a:r>
              <a:rPr lang="cs-CZ" sz="2000" dirty="0" smtClean="0"/>
              <a:t>), </a:t>
            </a:r>
          </a:p>
          <a:p>
            <a:r>
              <a:rPr lang="cs-CZ" sz="2000" dirty="0" smtClean="0"/>
              <a:t>nově se objevují kompozita </a:t>
            </a:r>
            <a:r>
              <a:rPr lang="cs-CZ" sz="2000" dirty="0"/>
              <a:t>se zadním členem </a:t>
            </a:r>
            <a:r>
              <a:rPr lang="cs-CZ" sz="2000" dirty="0" err="1" smtClean="0"/>
              <a:t>deverbálním</a:t>
            </a:r>
            <a:r>
              <a:rPr lang="cs-CZ" sz="2000" dirty="0"/>
              <a:t> </a:t>
            </a:r>
            <a:r>
              <a:rPr lang="cs-CZ" sz="2000" dirty="0" smtClean="0"/>
              <a:t>a</a:t>
            </a:r>
            <a:r>
              <a:rPr lang="cs-CZ" sz="2000" dirty="0"/>
              <a:t> předním členem </a:t>
            </a:r>
            <a:r>
              <a:rPr lang="cs-CZ" sz="2000" dirty="0" smtClean="0"/>
              <a:t>substantivním v</a:t>
            </a:r>
            <a:r>
              <a:rPr lang="cs-CZ" sz="2000" dirty="0"/>
              <a:t> </a:t>
            </a:r>
            <a:r>
              <a:rPr lang="cs-CZ" sz="2000" dirty="0" smtClean="0"/>
              <a:t>genitivu </a:t>
            </a:r>
            <a:r>
              <a:rPr lang="cs-CZ" sz="2000" dirty="0"/>
              <a:t>tvaru (</a:t>
            </a:r>
            <a:r>
              <a:rPr lang="cs-CZ" sz="2000" i="1" dirty="0"/>
              <a:t>chvályhodný</a:t>
            </a:r>
            <a:r>
              <a:rPr lang="cs-CZ" sz="2000" dirty="0"/>
              <a:t>, </a:t>
            </a:r>
            <a:r>
              <a:rPr lang="cs-CZ" sz="2000" i="1" dirty="0"/>
              <a:t>krvežíznivý</a:t>
            </a:r>
            <a:r>
              <a:rPr lang="cs-CZ" sz="2000" dirty="0"/>
              <a:t>). </a:t>
            </a:r>
            <a:endParaRPr lang="cs-CZ" sz="2000" dirty="0" smtClean="0"/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6061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68942" y="188261"/>
            <a:ext cx="11177364" cy="539564"/>
          </a:xfrm>
        </p:spPr>
        <p:txBody>
          <a:bodyPr/>
          <a:lstStyle/>
          <a:p>
            <a:r>
              <a:rPr lang="cs-CZ" dirty="0"/>
              <a:t>Humanistická čeština </a:t>
            </a:r>
            <a:r>
              <a:rPr lang="cs-CZ" dirty="0" smtClean="0"/>
              <a:t>– lexikum, přejímky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68942" y="941294"/>
            <a:ext cx="11896164" cy="422238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latina a řečtina tradičně ovlivnila pojmové okruhy vědecké, školské a</a:t>
            </a:r>
            <a:r>
              <a:rPr lang="cs-CZ" sz="2000" dirty="0"/>
              <a:t> administrativní </a:t>
            </a:r>
            <a:r>
              <a:rPr lang="cs-CZ" sz="2000" dirty="0" smtClean="0"/>
              <a:t>(</a:t>
            </a:r>
            <a:r>
              <a:rPr lang="cs-CZ" sz="2000" i="1" dirty="0"/>
              <a:t>akta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err="1"/>
              <a:t>appelací</a:t>
            </a:r>
            <a:r>
              <a:rPr lang="cs-CZ" sz="2000" dirty="0"/>
              <a:t>, </a:t>
            </a:r>
            <a:r>
              <a:rPr lang="cs-CZ" sz="2000" i="1" dirty="0"/>
              <a:t>audiencí</a:t>
            </a:r>
            <a:r>
              <a:rPr lang="cs-CZ" sz="2000" dirty="0"/>
              <a:t>, </a:t>
            </a:r>
            <a:r>
              <a:rPr lang="cs-CZ" sz="2000" i="1" dirty="0"/>
              <a:t>bibliotéka</a:t>
            </a:r>
            <a:r>
              <a:rPr lang="cs-CZ" sz="2000" dirty="0"/>
              <a:t>, </a:t>
            </a:r>
            <a:r>
              <a:rPr lang="cs-CZ" sz="2000" i="1" dirty="0" err="1"/>
              <a:t>diftoňg</a:t>
            </a:r>
            <a:r>
              <a:rPr lang="cs-CZ" sz="2000" dirty="0"/>
              <a:t>, </a:t>
            </a:r>
            <a:r>
              <a:rPr lang="cs-CZ" sz="2000" i="1" dirty="0" err="1" smtClean="0"/>
              <a:t>geminus</a:t>
            </a:r>
            <a:r>
              <a:rPr lang="cs-CZ" sz="2000" i="1" dirty="0" smtClean="0"/>
              <a:t> </a:t>
            </a:r>
            <a:r>
              <a:rPr lang="cs-CZ" sz="2000" dirty="0" smtClean="0"/>
              <a:t>‚dvojtečka</a:t>
            </a:r>
            <a:r>
              <a:rPr lang="cs-CZ" sz="2000" dirty="0"/>
              <a:t>‘</a:t>
            </a:r>
            <a:r>
              <a:rPr lang="cs-CZ" sz="2000" dirty="0" smtClean="0"/>
              <a:t>, </a:t>
            </a:r>
            <a:r>
              <a:rPr lang="cs-CZ" sz="2000" i="1" dirty="0" smtClean="0"/>
              <a:t>intonací, mandát, </a:t>
            </a:r>
            <a:r>
              <a:rPr lang="cs-CZ" sz="2000" i="1" dirty="0" err="1" smtClean="0"/>
              <a:t>syllaba</a:t>
            </a:r>
            <a:r>
              <a:rPr lang="cs-CZ" sz="2000" dirty="0"/>
              <a:t>),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vliv </a:t>
            </a:r>
            <a:r>
              <a:rPr lang="cs-CZ" sz="2000" dirty="0" smtClean="0"/>
              <a:t>latiny se projevuje v přejímání textových </a:t>
            </a:r>
            <a:r>
              <a:rPr lang="cs-CZ" sz="2000" dirty="0" err="1" smtClean="0"/>
              <a:t>orientátorů</a:t>
            </a:r>
            <a:r>
              <a:rPr lang="cs-CZ" sz="2000" dirty="0"/>
              <a:t> </a:t>
            </a:r>
            <a:r>
              <a:rPr lang="cs-CZ" sz="2000" i="1" dirty="0" smtClean="0"/>
              <a:t>alias, </a:t>
            </a:r>
            <a:r>
              <a:rPr lang="cs-CZ" sz="2000" i="1" dirty="0" err="1" smtClean="0"/>
              <a:t>item</a:t>
            </a:r>
            <a:r>
              <a:rPr lang="cs-CZ" sz="2000" i="1" dirty="0" smtClean="0"/>
              <a:t> </a:t>
            </a:r>
            <a:r>
              <a:rPr lang="cs-CZ" sz="2000" i="1" dirty="0" smtClean="0"/>
              <a:t>‚</a:t>
            </a:r>
            <a:r>
              <a:rPr lang="cs-CZ" sz="2000" dirty="0" smtClean="0"/>
              <a:t>dále, také</a:t>
            </a:r>
            <a:r>
              <a:rPr lang="cs-CZ" sz="2000" i="1" dirty="0"/>
              <a:t>‘</a:t>
            </a:r>
            <a:r>
              <a:rPr lang="cs-CZ" sz="2000" dirty="0" smtClean="0"/>
              <a:t>, </a:t>
            </a:r>
            <a:r>
              <a:rPr lang="cs-CZ" sz="2000" i="1" dirty="0" err="1" smtClean="0"/>
              <a:t>exempli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gratia</a:t>
            </a:r>
            <a:r>
              <a:rPr lang="cs-CZ" sz="2000" i="1" dirty="0" smtClean="0"/>
              <a:t> </a:t>
            </a:r>
            <a:r>
              <a:rPr lang="cs-CZ" sz="2000" dirty="0"/>
              <a:t>(e. g.), </a:t>
            </a:r>
            <a:r>
              <a:rPr lang="cs-CZ" sz="2000" i="1" dirty="0"/>
              <a:t>et </a:t>
            </a:r>
            <a:r>
              <a:rPr lang="cs-CZ" sz="2000" i="1" dirty="0" err="1"/>
              <a:t>cetera</a:t>
            </a:r>
            <a:r>
              <a:rPr lang="cs-CZ" sz="2000" i="1" dirty="0"/>
              <a:t> </a:t>
            </a:r>
            <a:r>
              <a:rPr lang="cs-CZ" sz="2000" dirty="0"/>
              <a:t>(</a:t>
            </a:r>
            <a:r>
              <a:rPr lang="cs-CZ" sz="2000" dirty="0" err="1"/>
              <a:t>etc</a:t>
            </a:r>
            <a:r>
              <a:rPr lang="cs-CZ" sz="2000" dirty="0" smtClean="0"/>
              <a:t>.), </a:t>
            </a:r>
            <a:r>
              <a:rPr lang="cs-CZ" sz="2000" i="1" dirty="0" err="1" smtClean="0"/>
              <a:t>ut</a:t>
            </a:r>
            <a:r>
              <a:rPr lang="cs-CZ" sz="2000" i="1" dirty="0" smtClean="0"/>
              <a:t> pote</a:t>
            </a:r>
            <a:r>
              <a:rPr lang="cs-CZ" sz="2000" dirty="0" smtClean="0"/>
              <a:t> </a:t>
            </a:r>
            <a:r>
              <a:rPr lang="cs-CZ" sz="2000" dirty="0"/>
              <a:t>apod.,</a:t>
            </a: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vliv </a:t>
            </a:r>
            <a:r>
              <a:rPr lang="cs-CZ" sz="2000" dirty="0" smtClean="0"/>
              <a:t>němčiny se projevil zejména v oblasti </a:t>
            </a:r>
            <a:r>
              <a:rPr lang="cs-CZ" sz="2000" dirty="0"/>
              <a:t>řemesel a výroby (</a:t>
            </a:r>
            <a:r>
              <a:rPr lang="cs-CZ" sz="2000" i="1" dirty="0" err="1"/>
              <a:t>hamrle</a:t>
            </a:r>
            <a:r>
              <a:rPr lang="cs-CZ" sz="2000" dirty="0"/>
              <a:t>, </a:t>
            </a:r>
            <a:r>
              <a:rPr lang="cs-CZ" sz="2000" i="1" dirty="0"/>
              <a:t>rašple</a:t>
            </a:r>
            <a:r>
              <a:rPr lang="cs-CZ" sz="2000" dirty="0"/>
              <a:t>, </a:t>
            </a:r>
            <a:r>
              <a:rPr lang="cs-CZ" sz="2000" i="1" dirty="0" err="1"/>
              <a:t>verkpaňk</a:t>
            </a:r>
            <a:r>
              <a:rPr lang="cs-CZ" sz="2000" dirty="0"/>
              <a:t>) </a:t>
            </a:r>
            <a:r>
              <a:rPr lang="cs-CZ" sz="2000" dirty="0" smtClean="0"/>
              <a:t>a </a:t>
            </a:r>
            <a:r>
              <a:rPr lang="cs-CZ" sz="2000" dirty="0"/>
              <a:t>vojenství (</a:t>
            </a:r>
            <a:r>
              <a:rPr lang="cs-CZ" sz="2000" i="1" dirty="0"/>
              <a:t>halapartna</a:t>
            </a:r>
            <a:r>
              <a:rPr lang="cs-CZ" sz="2000" dirty="0"/>
              <a:t>, </a:t>
            </a:r>
            <a:r>
              <a:rPr lang="cs-CZ" sz="2000" i="1" dirty="0" err="1" smtClean="0"/>
              <a:t>fendrych</a:t>
            </a:r>
            <a:r>
              <a:rPr lang="cs-CZ" sz="2000" i="1" dirty="0"/>
              <a:t>, kyrys</a:t>
            </a:r>
            <a:r>
              <a:rPr lang="cs-CZ" sz="2000" dirty="0"/>
              <a:t>, </a:t>
            </a:r>
            <a:r>
              <a:rPr lang="cs-CZ" sz="2000" i="1" dirty="0" smtClean="0"/>
              <a:t>rytmistr, mustrovati</a:t>
            </a:r>
            <a:r>
              <a:rPr lang="cs-CZ" sz="2000" dirty="0" smtClean="0"/>
              <a:t>)</a:t>
            </a:r>
            <a:r>
              <a:rPr lang="cs-CZ" sz="2000" dirty="0"/>
              <a:t>,</a:t>
            </a: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němčina </a:t>
            </a:r>
            <a:r>
              <a:rPr lang="cs-CZ" sz="2000" dirty="0" smtClean="0"/>
              <a:t>a latina také </a:t>
            </a:r>
            <a:r>
              <a:rPr lang="cs-CZ" sz="2000" dirty="0"/>
              <a:t>obohatily </a:t>
            </a:r>
            <a:r>
              <a:rPr lang="cs-CZ" sz="2000" dirty="0" smtClean="0"/>
              <a:t>konverzační vrstvu </a:t>
            </a:r>
            <a:r>
              <a:rPr lang="cs-CZ" sz="2000" dirty="0"/>
              <a:t>slovní zásoby (</a:t>
            </a:r>
            <a:r>
              <a:rPr lang="cs-CZ" sz="2000" i="1" dirty="0"/>
              <a:t>apetit</a:t>
            </a:r>
            <a:r>
              <a:rPr lang="cs-CZ" sz="2000" dirty="0"/>
              <a:t>, </a:t>
            </a:r>
            <a:r>
              <a:rPr lang="cs-CZ" sz="2000" i="1" dirty="0"/>
              <a:t>kalendář</a:t>
            </a:r>
            <a:r>
              <a:rPr lang="cs-CZ" sz="2000" dirty="0"/>
              <a:t>, </a:t>
            </a:r>
            <a:r>
              <a:rPr lang="cs-CZ" sz="2000" i="1" dirty="0"/>
              <a:t>foch</a:t>
            </a:r>
            <a:r>
              <a:rPr lang="cs-CZ" sz="2000" dirty="0"/>
              <a:t>, </a:t>
            </a:r>
            <a:r>
              <a:rPr lang="cs-CZ" sz="2000" i="1" dirty="0" smtClean="0"/>
              <a:t>handlovati</a:t>
            </a:r>
            <a:r>
              <a:rPr lang="cs-CZ" sz="2000" dirty="0" smtClean="0"/>
              <a:t>, </a:t>
            </a:r>
            <a:r>
              <a:rPr lang="cs-CZ" sz="2000" i="1" dirty="0" smtClean="0"/>
              <a:t>pasírovati</a:t>
            </a:r>
            <a:r>
              <a:rPr lang="cs-CZ" sz="2000" dirty="0" smtClean="0"/>
              <a:t>),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němčina </a:t>
            </a:r>
            <a:r>
              <a:rPr lang="cs-CZ" sz="2000" dirty="0" smtClean="0"/>
              <a:t>tradičně zprostředkovává </a:t>
            </a:r>
            <a:r>
              <a:rPr lang="cs-CZ" sz="2000" dirty="0"/>
              <a:t>výrazy </a:t>
            </a:r>
            <a:r>
              <a:rPr lang="cs-CZ" sz="2000" dirty="0"/>
              <a:t>původu francouzského (</a:t>
            </a:r>
            <a:r>
              <a:rPr lang="cs-CZ" sz="2000" i="1" dirty="0"/>
              <a:t>oficír</a:t>
            </a:r>
            <a:r>
              <a:rPr lang="cs-CZ" sz="2000" dirty="0"/>
              <a:t>,</a:t>
            </a:r>
            <a:r>
              <a:rPr lang="cs-CZ" sz="2000" i="1" dirty="0"/>
              <a:t> kurýr</a:t>
            </a:r>
            <a:r>
              <a:rPr lang="cs-CZ" sz="2000" dirty="0"/>
              <a:t>,</a:t>
            </a:r>
            <a:r>
              <a:rPr lang="cs-CZ" sz="2000" i="1" dirty="0"/>
              <a:t> kvartýr</a:t>
            </a:r>
            <a:r>
              <a:rPr lang="cs-CZ" sz="2000" dirty="0"/>
              <a:t>),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pronikání slov italského úvodu (</a:t>
            </a:r>
            <a:r>
              <a:rPr lang="cs-CZ" sz="2000" i="1" dirty="0" smtClean="0"/>
              <a:t>admirál </a:t>
            </a:r>
            <a:r>
              <a:rPr lang="cs-CZ" sz="2000" i="1" dirty="0" err="1" smtClean="0"/>
              <a:t>náve</a:t>
            </a:r>
            <a:r>
              <a:rPr lang="cs-CZ" sz="2000" i="1" dirty="0" smtClean="0"/>
              <a:t>, korzár </a:t>
            </a:r>
            <a:r>
              <a:rPr lang="cs-CZ" sz="2000" dirty="0" smtClean="0"/>
              <a:t>a</a:t>
            </a:r>
            <a:r>
              <a:rPr lang="cs-CZ" sz="2000" i="1" dirty="0" smtClean="0"/>
              <a:t> </a:t>
            </a:r>
            <a:r>
              <a:rPr lang="cs-CZ" sz="2000" dirty="0" smtClean="0"/>
              <a:t>zejména </a:t>
            </a:r>
            <a:r>
              <a:rPr lang="cs-CZ" sz="2000" dirty="0" smtClean="0"/>
              <a:t>v </a:t>
            </a:r>
            <a:r>
              <a:rPr lang="cs-CZ" sz="2000" dirty="0"/>
              <a:t>oblasti </a:t>
            </a:r>
            <a:r>
              <a:rPr lang="cs-CZ" sz="2000" dirty="0" smtClean="0"/>
              <a:t>umění a uměleckých </a:t>
            </a:r>
            <a:r>
              <a:rPr lang="cs-CZ" sz="2000" dirty="0" smtClean="0"/>
              <a:t>řemesel, např. </a:t>
            </a:r>
            <a:r>
              <a:rPr lang="cs-CZ" sz="2000" i="1" dirty="0" smtClean="0"/>
              <a:t>altán</a:t>
            </a:r>
            <a:r>
              <a:rPr lang="cs-CZ" sz="2000" dirty="0" smtClean="0"/>
              <a:t>), vedle </a:t>
            </a:r>
            <a:r>
              <a:rPr lang="cs-CZ" sz="2000" dirty="0" smtClean="0"/>
              <a:t>toho </a:t>
            </a:r>
            <a:r>
              <a:rPr lang="cs-CZ" sz="2000" dirty="0" smtClean="0"/>
              <a:t>také slova spojená s deklasovanými vrstvami: </a:t>
            </a:r>
            <a:r>
              <a:rPr lang="cs-CZ" sz="2000" i="1" dirty="0" smtClean="0"/>
              <a:t>banda, </a:t>
            </a:r>
            <a:r>
              <a:rPr lang="cs-CZ" sz="2000" i="1" dirty="0" err="1" smtClean="0"/>
              <a:t>badita</a:t>
            </a:r>
            <a:r>
              <a:rPr lang="cs-CZ" sz="2000" i="1" dirty="0" smtClean="0"/>
              <a:t>, bambitka.</a:t>
            </a:r>
            <a:endParaRPr lang="cs-CZ" sz="2000" i="1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. </a:t>
            </a: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782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630000"/>
            <a:ext cx="11150471" cy="514682"/>
          </a:xfrm>
        </p:spPr>
        <p:txBody>
          <a:bodyPr/>
          <a:lstStyle/>
          <a:p>
            <a:r>
              <a:rPr lang="cs-CZ" dirty="0" smtClean="0"/>
              <a:t>Jazyk básnický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1452282"/>
            <a:ext cx="11658601" cy="3751730"/>
          </a:xfrm>
        </p:spPr>
        <p:txBody>
          <a:bodyPr/>
          <a:lstStyle/>
          <a:p>
            <a:pPr algn="just"/>
            <a:r>
              <a:rPr lang="cs-CZ" sz="2000" dirty="0" smtClean="0"/>
              <a:t>čeština proniká do časoměrné poezie (Benešovský, Blahoslav, </a:t>
            </a:r>
            <a:r>
              <a:rPr lang="cs-CZ" sz="2000" dirty="0" err="1" smtClean="0"/>
              <a:t>Nudožerský</a:t>
            </a:r>
            <a:r>
              <a:rPr lang="cs-CZ" sz="2000" dirty="0" smtClean="0"/>
              <a:t>), ale jde o efemerní </a:t>
            </a:r>
            <a:r>
              <a:rPr lang="cs-CZ" sz="2000" dirty="0" smtClean="0"/>
              <a:t>epizody,</a:t>
            </a:r>
            <a:endParaRPr lang="cs-CZ" sz="2000" dirty="0" smtClean="0"/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rozvíjí </a:t>
            </a:r>
            <a:r>
              <a:rPr lang="cs-CZ" sz="2000" dirty="0"/>
              <a:t>se tradice duchovní písně, která kulminuje v kancionálové produkci,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/>
              <a:t>Šimon Lomnický z Budče obohatil básnický jazyk užíváním deminutiv v přírodních obrazech </a:t>
            </a:r>
            <a:r>
              <a:rPr lang="cs-CZ" sz="2000" i="1" dirty="0" err="1" smtClean="0"/>
              <a:t>an</a:t>
            </a:r>
            <a:r>
              <a:rPr lang="cs-CZ" sz="2000" i="1" dirty="0" smtClean="0"/>
              <a:t> </a:t>
            </a:r>
            <a:r>
              <a:rPr lang="cs-CZ" sz="2000" i="1" dirty="0"/>
              <a:t>to již </a:t>
            </a:r>
            <a:r>
              <a:rPr lang="cs-CZ" sz="2000" i="1" dirty="0" err="1"/>
              <a:t>slunečko</a:t>
            </a:r>
            <a:r>
              <a:rPr lang="cs-CZ" sz="2000" i="1" dirty="0"/>
              <a:t> svítí </a:t>
            </a:r>
            <a:r>
              <a:rPr lang="cs-CZ" sz="2000" i="1" dirty="0" err="1"/>
              <a:t>jasnějí</a:t>
            </a:r>
            <a:r>
              <a:rPr lang="cs-CZ" sz="2000" i="1" dirty="0"/>
              <a:t>, </a:t>
            </a:r>
            <a:r>
              <a:rPr lang="cs-CZ" sz="2000" i="1" dirty="0" err="1"/>
              <a:t>an</a:t>
            </a:r>
            <a:r>
              <a:rPr lang="cs-CZ" sz="2000" i="1" dirty="0"/>
              <a:t> ptáčkové zpívají </a:t>
            </a:r>
            <a:r>
              <a:rPr lang="cs-CZ" sz="2000" i="1" dirty="0" err="1"/>
              <a:t>veselejí</a:t>
            </a:r>
            <a:r>
              <a:rPr lang="cs-CZ" sz="2000" i="1" dirty="0" smtClean="0"/>
              <a:t>…</a:t>
            </a:r>
            <a:endParaRPr lang="cs-CZ" sz="2000" dirty="0" smtClean="0"/>
          </a:p>
          <a:p>
            <a:pPr algn="just"/>
            <a:endParaRPr lang="cs-CZ" sz="2000" dirty="0"/>
          </a:p>
          <a:p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0568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630000"/>
            <a:ext cx="11150471" cy="514682"/>
          </a:xfrm>
        </p:spPr>
        <p:txBody>
          <a:bodyPr/>
          <a:lstStyle/>
          <a:p>
            <a:r>
              <a:rPr lang="cs-CZ" dirty="0" smtClean="0"/>
              <a:t>Jazyk právnický a administrativní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628775"/>
            <a:ext cx="11444625" cy="3900488"/>
          </a:xfrm>
        </p:spPr>
        <p:txBody>
          <a:bodyPr/>
          <a:lstStyle/>
          <a:p>
            <a:pPr algn="just"/>
            <a:r>
              <a:rPr lang="cs-CZ" sz="2000" dirty="0" smtClean="0"/>
              <a:t>vrcholí jeho vývoj v </a:t>
            </a:r>
            <a:r>
              <a:rPr lang="cs-CZ" sz="2000" dirty="0" err="1" smtClean="0"/>
              <a:t>předspisovném</a:t>
            </a:r>
            <a:r>
              <a:rPr lang="cs-CZ" sz="2000" dirty="0" smtClean="0"/>
              <a:t> období, </a:t>
            </a:r>
          </a:p>
          <a:p>
            <a:pPr algn="just"/>
            <a:r>
              <a:rPr lang="cs-CZ" sz="2000" dirty="0" smtClean="0"/>
              <a:t>dosahuje </a:t>
            </a:r>
            <a:r>
              <a:rPr lang="cs-CZ" sz="2000" dirty="0"/>
              <a:t>vysokého </a:t>
            </a:r>
            <a:r>
              <a:rPr lang="cs-CZ" sz="2000" dirty="0" smtClean="0"/>
              <a:t>standardu – naplňuje náročné stylistické ideály, právní terminologie se </a:t>
            </a:r>
            <a:r>
              <a:rPr lang="cs-CZ" sz="2000" dirty="0"/>
              <a:t>dále </a:t>
            </a:r>
            <a:r>
              <a:rPr lang="cs-CZ" sz="2000" dirty="0" smtClean="0"/>
              <a:t>obohacuje </a:t>
            </a:r>
            <a:r>
              <a:rPr lang="cs-CZ" sz="2000" dirty="0" smtClean="0"/>
              <a:t>a syntax </a:t>
            </a:r>
            <a:r>
              <a:rPr lang="cs-CZ" sz="2000" dirty="0"/>
              <a:t>se </a:t>
            </a:r>
            <a:r>
              <a:rPr lang="cs-CZ" sz="2000" dirty="0" smtClean="0"/>
              <a:t>zdokonaluje, </a:t>
            </a:r>
            <a:endParaRPr lang="cs-CZ" sz="2000" dirty="0" smtClean="0"/>
          </a:p>
          <a:p>
            <a:pPr algn="just"/>
            <a:r>
              <a:rPr lang="cs-CZ" sz="2000" dirty="0" smtClean="0"/>
              <a:t>pro </a:t>
            </a:r>
            <a:r>
              <a:rPr lang="cs-CZ" sz="2000" dirty="0"/>
              <a:t>potřeby právnického jazyka vznikají jisté slovotvorné typy, hlavně </a:t>
            </a:r>
            <a:r>
              <a:rPr lang="cs-CZ" sz="2000" dirty="0" err="1"/>
              <a:t>deverbální</a:t>
            </a:r>
            <a:r>
              <a:rPr lang="cs-CZ" sz="2000" dirty="0"/>
              <a:t> adjektiva se sufixem -</a:t>
            </a:r>
            <a:r>
              <a:rPr lang="cs-CZ" sz="2000" i="1" dirty="0" err="1"/>
              <a:t>itý</a:t>
            </a:r>
            <a:r>
              <a:rPr lang="cs-CZ" sz="2000" dirty="0"/>
              <a:t> (</a:t>
            </a:r>
            <a:r>
              <a:rPr lang="cs-CZ" sz="2000" i="1" dirty="0"/>
              <a:t>důležitý, určitý, nepřetržitý</a:t>
            </a:r>
            <a:r>
              <a:rPr lang="cs-CZ" sz="2000" dirty="0" smtClean="0"/>
              <a:t>),</a:t>
            </a:r>
            <a:endParaRPr lang="cs-CZ" sz="2000" dirty="0"/>
          </a:p>
          <a:p>
            <a:pPr algn="just"/>
            <a:r>
              <a:rPr lang="cs-CZ" sz="2000" dirty="0" smtClean="0"/>
              <a:t>úsilí </a:t>
            </a:r>
            <a:r>
              <a:rPr lang="cs-CZ" sz="2000" dirty="0"/>
              <a:t>o vytříbené vyjadřování se projevuje i ve stylu jednacím,</a:t>
            </a:r>
          </a:p>
          <a:p>
            <a:pPr algn="just"/>
            <a:r>
              <a:rPr lang="cs-CZ" sz="2000" dirty="0"/>
              <a:t>užívá se </a:t>
            </a:r>
            <a:r>
              <a:rPr lang="cs-CZ" sz="2000" dirty="0" smtClean="0"/>
              <a:t>jako administrativní jazyk v </a:t>
            </a:r>
            <a:r>
              <a:rPr lang="cs-CZ" sz="2000" dirty="0" smtClean="0"/>
              <a:t>(Horních) Uhrách </a:t>
            </a:r>
            <a:r>
              <a:rPr lang="cs-CZ" sz="2000" dirty="0"/>
              <a:t>a </a:t>
            </a:r>
            <a:r>
              <a:rPr lang="cs-CZ" sz="2000" dirty="0" smtClean="0"/>
              <a:t>ve Slezsku.  </a:t>
            </a:r>
            <a:endParaRPr lang="cs-CZ" sz="2000" dirty="0"/>
          </a:p>
          <a:p>
            <a:pPr algn="just"/>
            <a:endParaRPr lang="cs-CZ" sz="2000" dirty="0"/>
          </a:p>
          <a:p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513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363070"/>
            <a:ext cx="11150471" cy="431989"/>
          </a:xfrm>
        </p:spPr>
        <p:txBody>
          <a:bodyPr/>
          <a:lstStyle/>
          <a:p>
            <a:r>
              <a:rPr lang="cs-CZ" dirty="0" smtClean="0"/>
              <a:t>Zvýšený zájem o biblický překlad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1331259"/>
            <a:ext cx="11869272" cy="3832416"/>
          </a:xfrm>
        </p:spPr>
        <p:txBody>
          <a:bodyPr/>
          <a:lstStyle/>
          <a:p>
            <a:r>
              <a:rPr lang="cs-CZ" sz="2000" dirty="0" smtClean="0"/>
              <a:t>ústřední roli ve stabilizaci spisovného jazyka hrály edice biblického překladu,</a:t>
            </a:r>
          </a:p>
          <a:p>
            <a:endParaRPr lang="cs-CZ" sz="2000" dirty="0" smtClean="0"/>
          </a:p>
          <a:p>
            <a:r>
              <a:rPr lang="cs-CZ" sz="2000" dirty="0" smtClean="0"/>
              <a:t>v průběhu 16. stol. klíčové křesťanské denominace vydaly svůj biblický překlad (příklady zásadních):</a:t>
            </a:r>
          </a:p>
          <a:p>
            <a:pPr marL="631825" indent="-268288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631825" indent="-268288">
              <a:buFont typeface="Wingdings" panose="05000000000000000000" pitchFamily="2" charset="2"/>
              <a:buChar char="Ø"/>
            </a:pPr>
            <a:r>
              <a:rPr lang="cs-CZ" sz="2000" b="1" dirty="0" smtClean="0"/>
              <a:t>utrakvistické</a:t>
            </a:r>
            <a:r>
              <a:rPr lang="cs-CZ" sz="2000" dirty="0" smtClean="0"/>
              <a:t> – </a:t>
            </a:r>
            <a:r>
              <a:rPr lang="cs-CZ" sz="2000" i="1" dirty="0" smtClean="0"/>
              <a:t>Bible benátská</a:t>
            </a:r>
            <a:r>
              <a:rPr lang="cs-CZ" sz="2000" dirty="0" smtClean="0"/>
              <a:t> (1506), </a:t>
            </a:r>
            <a:r>
              <a:rPr lang="cs-CZ" sz="2000" i="1" dirty="0" smtClean="0"/>
              <a:t>Optátův Nový zákon</a:t>
            </a:r>
            <a:r>
              <a:rPr lang="cs-CZ" sz="2000" dirty="0" smtClean="0"/>
              <a:t> (1533), </a:t>
            </a:r>
            <a:r>
              <a:rPr lang="cs-CZ" sz="2000" i="1" dirty="0" smtClean="0"/>
              <a:t>Bible Severýnova</a:t>
            </a:r>
            <a:r>
              <a:rPr lang="cs-CZ" sz="2000" dirty="0" smtClean="0"/>
              <a:t> (1529, 1537), </a:t>
            </a:r>
            <a:r>
              <a:rPr lang="cs-CZ" sz="2000" i="1" dirty="0" smtClean="0"/>
              <a:t>Bible norimberská</a:t>
            </a:r>
            <a:r>
              <a:rPr lang="cs-CZ" sz="2000" dirty="0" smtClean="0"/>
              <a:t> (1540), </a:t>
            </a:r>
            <a:r>
              <a:rPr lang="cs-CZ" sz="2000" i="1" dirty="0" smtClean="0"/>
              <a:t>Bible Melantrichova</a:t>
            </a:r>
            <a:r>
              <a:rPr lang="cs-CZ" sz="2000" dirty="0" smtClean="0"/>
              <a:t> (1549, 1556‒1557, 1560‒1561, 1570, 1577; ve Veleslavínově vydání ještě 1613); </a:t>
            </a:r>
          </a:p>
          <a:p>
            <a:pPr marL="631825" indent="-268288">
              <a:buFont typeface="Wingdings" panose="05000000000000000000" pitchFamily="2" charset="2"/>
              <a:buChar char="Ø"/>
            </a:pPr>
            <a:r>
              <a:rPr lang="cs-CZ" sz="2000" b="1" dirty="0" smtClean="0"/>
              <a:t>bratrské</a:t>
            </a:r>
            <a:r>
              <a:rPr lang="cs-CZ" sz="2000" dirty="0" smtClean="0"/>
              <a:t> – </a:t>
            </a:r>
            <a:r>
              <a:rPr lang="cs-CZ" sz="2000" i="1" dirty="0" err="1" smtClean="0"/>
              <a:t>Klaudyánův</a:t>
            </a:r>
            <a:r>
              <a:rPr lang="cs-CZ" sz="2000" i="1" dirty="0" smtClean="0"/>
              <a:t> Nový zákon</a:t>
            </a:r>
            <a:r>
              <a:rPr lang="cs-CZ" sz="2000" dirty="0" smtClean="0"/>
              <a:t> (1518), </a:t>
            </a:r>
            <a:r>
              <a:rPr lang="cs-CZ" sz="2000" i="1" dirty="0" smtClean="0"/>
              <a:t>Lukášův Nový Zákon</a:t>
            </a:r>
            <a:r>
              <a:rPr lang="cs-CZ" sz="2000" dirty="0" smtClean="0"/>
              <a:t> (1525), </a:t>
            </a:r>
            <a:r>
              <a:rPr lang="cs-CZ" sz="2000" i="1" dirty="0" smtClean="0"/>
              <a:t>Nový zákon Blahoslavův</a:t>
            </a:r>
            <a:r>
              <a:rPr lang="cs-CZ" sz="2000" dirty="0" smtClean="0"/>
              <a:t> (1564, 1568), </a:t>
            </a:r>
            <a:r>
              <a:rPr lang="cs-CZ" sz="2000" i="1" dirty="0" smtClean="0"/>
              <a:t>Kralická bible</a:t>
            </a:r>
            <a:r>
              <a:rPr lang="cs-CZ" sz="2000" dirty="0" smtClean="0"/>
              <a:t> (1579‒1594, 1596, 1613);</a:t>
            </a:r>
          </a:p>
          <a:p>
            <a:pPr marL="631825" indent="-268288">
              <a:buFont typeface="Wingdings" panose="05000000000000000000" pitchFamily="2" charset="2"/>
              <a:buChar char="Ø"/>
            </a:pPr>
            <a:r>
              <a:rPr lang="cs-CZ" sz="2000" b="1" dirty="0" smtClean="0"/>
              <a:t>katolické</a:t>
            </a:r>
            <a:r>
              <a:rPr lang="cs-CZ" sz="2000" dirty="0" smtClean="0"/>
              <a:t> – </a:t>
            </a:r>
            <a:r>
              <a:rPr lang="cs-CZ" sz="2000" i="1" dirty="0" smtClean="0"/>
              <a:t>Plzeňský Nový zákon </a:t>
            </a:r>
            <a:r>
              <a:rPr lang="cs-CZ" sz="2000" dirty="0" smtClean="0"/>
              <a:t>(1527, přetisky v Norimberku 1534, 1538 ad.).</a:t>
            </a:r>
          </a:p>
        </p:txBody>
      </p:sp>
    </p:spTree>
    <p:extLst>
      <p:ext uri="{BB962C8B-B14F-4D97-AF65-F5344CB8AC3E}">
        <p14:creationId xmlns:p14="http://schemas.microsoft.com/office/powerpoint/2010/main" val="10122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82388"/>
            <a:ext cx="11769035" cy="403411"/>
          </a:xfrm>
        </p:spPr>
        <p:txBody>
          <a:bodyPr/>
          <a:lstStyle/>
          <a:p>
            <a:r>
              <a:rPr lang="cs-CZ" dirty="0" smtClean="0"/>
              <a:t>Humanistická čeština – funkční a sociální expanze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532965"/>
            <a:ext cx="11777999" cy="360381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vývoj spisovného jazyka je výraznou měrou formován rozvojem knihtisku a školství – rozšiřuje se počet uživatelů jazyka,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kulminuje </a:t>
            </a:r>
            <a:r>
              <a:rPr lang="cs-CZ" sz="2000" dirty="0" smtClean="0"/>
              <a:t>pronikání češtiny do funkčních sfér, čeština vyspělým </a:t>
            </a:r>
            <a:r>
              <a:rPr lang="cs-CZ" sz="2000" dirty="0" smtClean="0"/>
              <a:t>jazykem (završuje se proces zahájený v předchozí husitské době):</a:t>
            </a:r>
            <a:endParaRPr lang="cs-CZ" sz="2000" dirty="0" smtClean="0"/>
          </a:p>
          <a:p>
            <a:pPr marL="631825" indent="-363538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vědy, </a:t>
            </a:r>
          </a:p>
          <a:p>
            <a:pPr marL="631825" indent="-363538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administrativy a práva, </a:t>
            </a:r>
          </a:p>
          <a:p>
            <a:pPr marL="631825" indent="-363538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náročné literární tvorby,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s tímto funkčním rozvojem souvisí rozvoj výrazových prostředků.</a:t>
            </a: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060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361060"/>
            <a:ext cx="11150471" cy="514682"/>
          </a:xfrm>
        </p:spPr>
        <p:txBody>
          <a:bodyPr/>
          <a:lstStyle/>
          <a:p>
            <a:r>
              <a:rPr lang="cs-CZ" dirty="0" smtClean="0"/>
              <a:t>Polemika o povahu biblického jazyka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1290916"/>
            <a:ext cx="11869272" cy="4208933"/>
          </a:xfrm>
        </p:spPr>
        <p:txBody>
          <a:bodyPr/>
          <a:lstStyle/>
          <a:p>
            <a:r>
              <a:rPr lang="cs-CZ" sz="2000" dirty="0" smtClean="0"/>
              <a:t>mohutný </a:t>
            </a:r>
            <a:r>
              <a:rPr lang="cs-CZ" sz="2000" dirty="0"/>
              <a:t>proud </a:t>
            </a:r>
            <a:r>
              <a:rPr lang="cs-CZ" sz="2000" dirty="0" smtClean="0"/>
              <a:t>úsilí o český biblický překlad </a:t>
            </a:r>
            <a:r>
              <a:rPr lang="cs-CZ" sz="2000" dirty="0"/>
              <a:t>se </a:t>
            </a:r>
            <a:r>
              <a:rPr lang="cs-CZ" sz="2000" dirty="0" smtClean="0"/>
              <a:t>stal základnou stabilizace spisovné češtiny, </a:t>
            </a:r>
          </a:p>
          <a:p>
            <a:endParaRPr lang="cs-CZ" sz="2000" dirty="0" smtClean="0"/>
          </a:p>
          <a:p>
            <a:r>
              <a:rPr lang="cs-CZ" sz="2000" dirty="0" smtClean="0"/>
              <a:t>předmluvy některých edic </a:t>
            </a:r>
            <a:r>
              <a:rPr lang="cs-CZ" sz="2000" dirty="0"/>
              <a:t>biblických textů a dobové </a:t>
            </a:r>
            <a:r>
              <a:rPr lang="cs-CZ" sz="2000" dirty="0" err="1"/>
              <a:t>gramatografické</a:t>
            </a:r>
            <a:r>
              <a:rPr lang="cs-CZ" sz="2000" dirty="0"/>
              <a:t> </a:t>
            </a:r>
            <a:r>
              <a:rPr lang="cs-CZ" sz="2000" dirty="0" smtClean="0"/>
              <a:t>příručky svědčí o polemice </a:t>
            </a:r>
            <a:r>
              <a:rPr lang="cs-CZ" sz="2000" dirty="0"/>
              <a:t>mezi představiteli Jednoty bratrské a zástupci utrakvistů o povaze biblického překladu </a:t>
            </a:r>
            <a:r>
              <a:rPr lang="cs-CZ" sz="2000" dirty="0" smtClean="0"/>
              <a:t>(</a:t>
            </a:r>
            <a:r>
              <a:rPr lang="cs-CZ" sz="2000" dirty="0" err="1" smtClean="0"/>
              <a:t>Vykypělová</a:t>
            </a:r>
            <a:r>
              <a:rPr lang="cs-CZ" sz="2000" dirty="0"/>
              <a:t>, 2008</a:t>
            </a:r>
            <a:r>
              <a:rPr lang="cs-CZ" sz="2000" dirty="0" smtClean="0"/>
              <a:t>), </a:t>
            </a:r>
          </a:p>
          <a:p>
            <a:pPr marL="712788" indent="-349250">
              <a:buFont typeface="Wingdings" panose="05000000000000000000" pitchFamily="2" charset="2"/>
              <a:buChar char="Ø"/>
            </a:pPr>
            <a:r>
              <a:rPr lang="cs-CZ" sz="2000" dirty="0" smtClean="0"/>
              <a:t>čeští bratři inklinovali </a:t>
            </a:r>
            <a:r>
              <a:rPr lang="cs-CZ" sz="2000" b="1" dirty="0" smtClean="0"/>
              <a:t>k archaizaci</a:t>
            </a:r>
            <a:r>
              <a:rPr lang="cs-CZ" sz="2000" dirty="0" smtClean="0"/>
              <a:t> biblického jazyka, </a:t>
            </a:r>
          </a:p>
          <a:p>
            <a:pPr marL="712788" indent="-349250">
              <a:buFont typeface="Wingdings" panose="05000000000000000000" pitchFamily="2" charset="2"/>
              <a:buChar char="Ø"/>
            </a:pPr>
            <a:r>
              <a:rPr lang="cs-CZ" sz="2000" dirty="0" smtClean="0"/>
              <a:t>kdežto </a:t>
            </a:r>
            <a:r>
              <a:rPr lang="cs-CZ" sz="2000" dirty="0"/>
              <a:t>utrakvisté </a:t>
            </a:r>
            <a:r>
              <a:rPr lang="cs-CZ" sz="2000" dirty="0" smtClean="0"/>
              <a:t>usilovali </a:t>
            </a:r>
            <a:r>
              <a:rPr lang="cs-CZ" sz="2000" dirty="0"/>
              <a:t>o </a:t>
            </a:r>
            <a:r>
              <a:rPr lang="cs-CZ" sz="2000" dirty="0" smtClean="0"/>
              <a:t>jeho </a:t>
            </a:r>
            <a:r>
              <a:rPr lang="cs-CZ" sz="2000" b="1" dirty="0" smtClean="0"/>
              <a:t>modernizaci</a:t>
            </a:r>
            <a:r>
              <a:rPr lang="cs-CZ" sz="2000" dirty="0" smtClean="0"/>
              <a:t>, </a:t>
            </a:r>
          </a:p>
          <a:p>
            <a:pPr marL="712788" indent="-349250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r>
              <a:rPr lang="cs-CZ" sz="2000" dirty="0" smtClean="0"/>
              <a:t>někteří autoři vidí v tomto vývoji tendenci ke </a:t>
            </a:r>
            <a:r>
              <a:rPr lang="cs-CZ" sz="2000" b="1" dirty="0" err="1" smtClean="0"/>
              <a:t>konfesionalizaci</a:t>
            </a:r>
            <a:r>
              <a:rPr lang="cs-CZ" sz="2000" dirty="0" smtClean="0"/>
              <a:t> </a:t>
            </a:r>
            <a:r>
              <a:rPr lang="cs-CZ" sz="2000" dirty="0"/>
              <a:t>spisovného </a:t>
            </a:r>
            <a:r>
              <a:rPr lang="cs-CZ" sz="2000" dirty="0" smtClean="0"/>
              <a:t>jazyka, která se však nakonec  </a:t>
            </a:r>
            <a:r>
              <a:rPr lang="cs-CZ" sz="2000" dirty="0"/>
              <a:t>neprosadila </a:t>
            </a:r>
            <a:r>
              <a:rPr lang="cs-CZ" sz="2000" dirty="0" smtClean="0"/>
              <a:t>(</a:t>
            </a:r>
            <a:r>
              <a:rPr lang="cs-CZ" sz="2000" dirty="0" err="1" smtClean="0"/>
              <a:t>Vykypělová</a:t>
            </a:r>
            <a:r>
              <a:rPr lang="cs-CZ" sz="2000" dirty="0"/>
              <a:t>, </a:t>
            </a:r>
            <a:r>
              <a:rPr lang="cs-CZ" sz="2000" dirty="0" smtClean="0"/>
              <a:t>2008; </a:t>
            </a:r>
            <a:r>
              <a:rPr lang="cs-CZ" sz="2000" dirty="0" err="1" smtClean="0"/>
              <a:t>Vykypělová</a:t>
            </a:r>
            <a:r>
              <a:rPr lang="cs-CZ" sz="2000" dirty="0"/>
              <a:t>, </a:t>
            </a:r>
            <a:r>
              <a:rPr lang="cs-CZ" sz="2000" dirty="0" smtClean="0"/>
              <a:t>2013).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477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643447"/>
            <a:ext cx="11150471" cy="514682"/>
          </a:xfrm>
        </p:spPr>
        <p:txBody>
          <a:bodyPr/>
          <a:lstStyle/>
          <a:p>
            <a:r>
              <a:rPr lang="cs-CZ" i="1" dirty="0" smtClean="0"/>
              <a:t>Bible kralická 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1694329"/>
            <a:ext cx="11869272" cy="3469345"/>
          </a:xfrm>
        </p:spPr>
        <p:txBody>
          <a:bodyPr/>
          <a:lstStyle/>
          <a:p>
            <a:r>
              <a:rPr lang="cs-CZ" sz="2000" dirty="0" smtClean="0"/>
              <a:t>velké </a:t>
            </a:r>
            <a:r>
              <a:rPr lang="cs-CZ" sz="2000" dirty="0"/>
              <a:t>(ale nikoli jediné) zásluhy o stabilizaci a výslednou podobu </a:t>
            </a:r>
            <a:r>
              <a:rPr lang="cs-CZ" sz="2000" dirty="0" smtClean="0"/>
              <a:t>spisovné češtiny 2</a:t>
            </a:r>
            <a:r>
              <a:rPr lang="cs-CZ" sz="2000" dirty="0"/>
              <a:t>. pol. 16. stol. </a:t>
            </a:r>
            <a:r>
              <a:rPr lang="cs-CZ" sz="2000" dirty="0" smtClean="0"/>
              <a:t>má Jednota bratrská, </a:t>
            </a:r>
            <a:r>
              <a:rPr lang="cs-CZ" sz="2000" dirty="0"/>
              <a:t>z jejíhož středu vzešla </a:t>
            </a:r>
            <a:r>
              <a:rPr lang="cs-CZ" sz="2000" i="1" dirty="0"/>
              <a:t>Bible </a:t>
            </a:r>
            <a:r>
              <a:rPr lang="cs-CZ" sz="2000" i="1" dirty="0" smtClean="0"/>
              <a:t>kralická</a:t>
            </a:r>
            <a:r>
              <a:rPr lang="cs-CZ" sz="2000" dirty="0" smtClean="0"/>
              <a:t>,</a:t>
            </a:r>
          </a:p>
          <a:p>
            <a:r>
              <a:rPr lang="cs-CZ" sz="2000" dirty="0" smtClean="0"/>
              <a:t>její jazyk syntézou </a:t>
            </a:r>
            <a:r>
              <a:rPr lang="cs-CZ" sz="2000" dirty="0"/>
              <a:t>nového humanistického stylu s tradičními hodnotami dřívějších </a:t>
            </a:r>
            <a:r>
              <a:rPr lang="cs-CZ" sz="2000" dirty="0" smtClean="0"/>
              <a:t>období, </a:t>
            </a:r>
          </a:p>
          <a:p>
            <a:r>
              <a:rPr lang="cs-CZ" sz="2000" dirty="0" smtClean="0"/>
              <a:t>navazuje na Blahoslavovy překlady </a:t>
            </a:r>
            <a:r>
              <a:rPr lang="cs-CZ" sz="2000" i="1" dirty="0" smtClean="0"/>
              <a:t>Nového zákona </a:t>
            </a:r>
            <a:r>
              <a:rPr lang="cs-CZ" sz="2000" dirty="0"/>
              <a:t>(1564, 1568</a:t>
            </a:r>
            <a:r>
              <a:rPr lang="cs-CZ" sz="2000" dirty="0" smtClean="0"/>
              <a:t>) a jeho jazyková a stylistická doporučení, které formuloval ve své </a:t>
            </a:r>
            <a:r>
              <a:rPr lang="cs-CZ" sz="2000" dirty="0"/>
              <a:t>rukopisné </a:t>
            </a:r>
            <a:r>
              <a:rPr lang="cs-CZ" sz="2000" dirty="0" smtClean="0"/>
              <a:t>gramatice,</a:t>
            </a:r>
          </a:p>
          <a:p>
            <a:r>
              <a:rPr lang="cs-CZ" sz="2000" dirty="0" smtClean="0"/>
              <a:t>první překlad z původních jazyků (hebrejštiny a řečtiny),</a:t>
            </a:r>
          </a:p>
          <a:p>
            <a:r>
              <a:rPr lang="cs-CZ" sz="2000" dirty="0" smtClean="0"/>
              <a:t>1. vydání v šesti dílech v rozmezí 1579 až 1594, tzv. </a:t>
            </a:r>
            <a:r>
              <a:rPr lang="cs-CZ" sz="2000" b="1" dirty="0" err="1" smtClean="0">
                <a:solidFill>
                  <a:srgbClr val="0000DC"/>
                </a:solidFill>
              </a:rPr>
              <a:t>šestidílka</a:t>
            </a:r>
            <a:r>
              <a:rPr lang="cs-CZ" sz="2000" dirty="0" smtClean="0"/>
              <a:t>, po vzoru tóry doplněno komentáři a různočteními,</a:t>
            </a:r>
          </a:p>
        </p:txBody>
      </p:sp>
    </p:spTree>
    <p:extLst>
      <p:ext uri="{BB962C8B-B14F-4D97-AF65-F5344CB8AC3E}">
        <p14:creationId xmlns:p14="http://schemas.microsoft.com/office/powerpoint/2010/main" val="7896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280378"/>
            <a:ext cx="11150471" cy="514682"/>
          </a:xfrm>
        </p:spPr>
        <p:txBody>
          <a:bodyPr/>
          <a:lstStyle/>
          <a:p>
            <a:r>
              <a:rPr lang="cs-CZ" i="1" dirty="0" smtClean="0"/>
              <a:t>Bible kralická – </a:t>
            </a:r>
            <a:br>
              <a:rPr lang="cs-CZ" i="1" dirty="0" smtClean="0"/>
            </a:br>
            <a:r>
              <a:rPr lang="cs-CZ" i="1" dirty="0" err="1" smtClean="0"/>
              <a:t>šestidílka</a:t>
            </a:r>
            <a:r>
              <a:rPr lang="cs-CZ" i="1" dirty="0" smtClean="0"/>
              <a:t>  </a:t>
            </a:r>
            <a:endParaRPr lang="cs-CZ" i="1" dirty="0"/>
          </a:p>
        </p:txBody>
      </p:sp>
      <p:cxnSp>
        <p:nvCxnSpPr>
          <p:cNvPr id="10" name="Přímá spojnice se šipkou 9"/>
          <p:cNvCxnSpPr/>
          <p:nvPr/>
        </p:nvCxnSpPr>
        <p:spPr bwMode="auto">
          <a:xfrm flipH="1">
            <a:off x="8808248" y="1803753"/>
            <a:ext cx="1949823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719999" y="900953"/>
            <a:ext cx="11126859" cy="4931047"/>
          </a:xfrm>
        </p:spPr>
        <p:txBody>
          <a:bodyPr/>
          <a:lstStyle/>
          <a:p>
            <a:pPr marL="72000" indent="0" algn="r">
              <a:buNone/>
            </a:pPr>
            <a:r>
              <a:rPr lang="cs-CZ" sz="2000" dirty="0" smtClean="0"/>
              <a:t>                          </a:t>
            </a:r>
          </a:p>
          <a:p>
            <a:pPr marL="72000" indent="0" algn="r">
              <a:buNone/>
            </a:pPr>
            <a:r>
              <a:rPr lang="cs-CZ" sz="2000" dirty="0" smtClean="0"/>
              <a:t> komentáře a různočtení </a:t>
            </a:r>
          </a:p>
          <a:p>
            <a:pPr marL="72000" indent="0">
              <a:buNone/>
            </a:pPr>
            <a:r>
              <a:rPr lang="cs-CZ" sz="2000" dirty="0" smtClean="0"/>
              <a:t>novozákonní znění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  <a:tabLst>
                <a:tab pos="3859213" algn="l"/>
              </a:tabLst>
            </a:pPr>
            <a:r>
              <a:rPr lang="cs-CZ" sz="2000" dirty="0" smtClean="0"/>
              <a:t>odkazy na </a:t>
            </a:r>
            <a:r>
              <a:rPr lang="cs-CZ" sz="2000" dirty="0" err="1" smtClean="0"/>
              <a:t>parelní</a:t>
            </a: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  <a:tabLst>
                <a:tab pos="3859213" algn="l"/>
              </a:tabLst>
            </a:pPr>
            <a:r>
              <a:rPr lang="cs-CZ" sz="2000" dirty="0" smtClean="0"/>
              <a:t>biblická místa</a:t>
            </a:r>
            <a:endParaRPr lang="cs-CZ" sz="2000" dirty="0"/>
          </a:p>
        </p:txBody>
      </p:sp>
      <p:pic>
        <p:nvPicPr>
          <p:cNvPr id="12" name="Zástupný symbol pro obsah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5882" r="4302" b="784"/>
          <a:stretch/>
        </p:blipFill>
        <p:spPr>
          <a:xfrm>
            <a:off x="4115224" y="280378"/>
            <a:ext cx="4693024" cy="6400800"/>
          </a:xfrm>
          <a:prstGeom prst="rect">
            <a:avLst/>
          </a:prstGeom>
        </p:spPr>
      </p:pic>
      <p:cxnSp>
        <p:nvCxnSpPr>
          <p:cNvPr id="14" name="Přímá spojnice se šipkou 13"/>
          <p:cNvCxnSpPr/>
          <p:nvPr/>
        </p:nvCxnSpPr>
        <p:spPr bwMode="auto">
          <a:xfrm>
            <a:off x="2165401" y="2375253"/>
            <a:ext cx="2742775" cy="2603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/>
          <p:cNvCxnSpPr/>
          <p:nvPr/>
        </p:nvCxnSpPr>
        <p:spPr bwMode="auto">
          <a:xfrm flipV="1">
            <a:off x="2675965" y="3375212"/>
            <a:ext cx="1439259" cy="2554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899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280378"/>
            <a:ext cx="11150471" cy="514682"/>
          </a:xfrm>
        </p:spPr>
        <p:txBody>
          <a:bodyPr/>
          <a:lstStyle/>
          <a:p>
            <a:r>
              <a:rPr lang="cs-CZ" i="1" dirty="0" smtClean="0"/>
              <a:t>Bible kralická 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954741"/>
            <a:ext cx="11869272" cy="4208933"/>
          </a:xfrm>
        </p:spPr>
        <p:txBody>
          <a:bodyPr/>
          <a:lstStyle/>
          <a:p>
            <a:r>
              <a:rPr lang="cs-CZ" sz="2000" dirty="0" smtClean="0"/>
              <a:t>jazyk </a:t>
            </a:r>
            <a:r>
              <a:rPr lang="cs-CZ" sz="2000" dirty="0"/>
              <a:t>a styl </a:t>
            </a:r>
            <a:r>
              <a:rPr lang="cs-CZ" sz="2000" i="1" dirty="0"/>
              <a:t>Bible kralické</a:t>
            </a:r>
            <a:r>
              <a:rPr lang="cs-CZ" sz="2000" dirty="0"/>
              <a:t> byl mírně konzervativní v hláskosloví a morfologii,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syntakticky </a:t>
            </a:r>
            <a:r>
              <a:rPr lang="cs-CZ" sz="2000" dirty="0"/>
              <a:t>bohatý, avšak bez výrazných </a:t>
            </a:r>
            <a:r>
              <a:rPr lang="cs-CZ" sz="2000" dirty="0" smtClean="0"/>
              <a:t>latinismů,</a:t>
            </a:r>
            <a:r>
              <a:rPr lang="cs-CZ" sz="2000" dirty="0"/>
              <a:t> 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s</a:t>
            </a:r>
            <a:r>
              <a:rPr lang="cs-CZ" sz="2000" dirty="0"/>
              <a:t> širokou slovní zásobou, oproštěnou </a:t>
            </a:r>
            <a:r>
              <a:rPr lang="cs-CZ" sz="2000" dirty="0" smtClean="0"/>
              <a:t>od </a:t>
            </a:r>
            <a:r>
              <a:rPr lang="cs-CZ" sz="2000" dirty="0"/>
              <a:t>dobové příměsi slov cizího </a:t>
            </a:r>
            <a:r>
              <a:rPr lang="cs-CZ" sz="2000" dirty="0" smtClean="0"/>
              <a:t>původu (nevyhýbá se ovšem běžným dobovým germanismům). </a:t>
            </a:r>
          </a:p>
          <a:p>
            <a:endParaRPr lang="cs-CZ" sz="2000" dirty="0"/>
          </a:p>
          <a:p>
            <a:r>
              <a:rPr lang="cs-CZ" sz="2000" dirty="0" smtClean="0"/>
              <a:t>v předbělohorském období byla vydána ještě dvakrát 1596</a:t>
            </a:r>
            <a:r>
              <a:rPr lang="cs-CZ" sz="2000" dirty="0"/>
              <a:t>, </a:t>
            </a:r>
            <a:r>
              <a:rPr lang="cs-CZ" sz="2000" dirty="0" smtClean="0"/>
              <a:t>1613, ale už bez komentářů, </a:t>
            </a:r>
          </a:p>
          <a:p>
            <a:endParaRPr lang="cs-CZ" sz="2000" dirty="0"/>
          </a:p>
          <a:p>
            <a:r>
              <a:rPr lang="cs-CZ" sz="2000" dirty="0" smtClean="0"/>
              <a:t>v následujících obdobích se stala vzorem jazykové správnosti, v nové době hlavním zdrojem a emblémem kodifikace </a:t>
            </a:r>
            <a:r>
              <a:rPr lang="cs-CZ" sz="2000" dirty="0"/>
              <a:t>nové </a:t>
            </a:r>
            <a:r>
              <a:rPr lang="cs-CZ" sz="2000" dirty="0" smtClean="0"/>
              <a:t>spisovné češtiny. 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851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280378"/>
            <a:ext cx="11150471" cy="514682"/>
          </a:xfrm>
        </p:spPr>
        <p:txBody>
          <a:bodyPr/>
          <a:lstStyle/>
          <a:p>
            <a:r>
              <a:rPr lang="cs-CZ" i="1" dirty="0" smtClean="0"/>
              <a:t>Bible Melantrichova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1371600"/>
            <a:ext cx="11869272" cy="3792074"/>
          </a:xfrm>
        </p:spPr>
        <p:txBody>
          <a:bodyPr/>
          <a:lstStyle/>
          <a:p>
            <a:r>
              <a:rPr lang="cs-CZ" sz="2000" dirty="0" smtClean="0"/>
              <a:t>vedle </a:t>
            </a:r>
            <a:r>
              <a:rPr lang="cs-CZ" sz="2000" i="1" dirty="0"/>
              <a:t>Bible kralické</a:t>
            </a:r>
            <a:r>
              <a:rPr lang="cs-CZ" sz="2000" dirty="0"/>
              <a:t> se v 16. a 17. stol. velké vážnosti napříč rozličnými konfesemi těšila také </a:t>
            </a:r>
            <a:r>
              <a:rPr lang="cs-CZ" sz="2000" i="1" dirty="0"/>
              <a:t>Bible </a:t>
            </a:r>
            <a:r>
              <a:rPr lang="cs-CZ" sz="2000" i="1" dirty="0" smtClean="0"/>
              <a:t>Melantrichova</a:t>
            </a:r>
            <a:r>
              <a:rPr lang="cs-CZ" sz="2000" dirty="0" smtClean="0"/>
              <a:t>, kterou </a:t>
            </a:r>
            <a:r>
              <a:rPr lang="cs-CZ" sz="2000" dirty="0" err="1" smtClean="0"/>
              <a:t>Melantrich</a:t>
            </a:r>
            <a:r>
              <a:rPr lang="cs-CZ" sz="2000" dirty="0" smtClean="0"/>
              <a:t> vydal </a:t>
            </a:r>
            <a:r>
              <a:rPr lang="cs-CZ" sz="2000" dirty="0" smtClean="0"/>
              <a:t>celkem pětkrát (1549–1577</a:t>
            </a:r>
            <a:r>
              <a:rPr lang="cs-CZ" sz="2000" dirty="0" smtClean="0"/>
              <a:t>) a </a:t>
            </a:r>
            <a:r>
              <a:rPr lang="cs-CZ" sz="2000" dirty="0" smtClean="0"/>
              <a:t>roku 1613 </a:t>
            </a:r>
            <a:r>
              <a:rPr lang="cs-CZ" sz="2000" dirty="0" smtClean="0"/>
              <a:t>ještě </a:t>
            </a:r>
            <a:r>
              <a:rPr lang="cs-CZ" sz="2000" dirty="0" smtClean="0"/>
              <a:t>jednou </a:t>
            </a:r>
            <a:r>
              <a:rPr lang="cs-CZ" sz="2000" dirty="0" smtClean="0"/>
              <a:t>D</a:t>
            </a:r>
            <a:r>
              <a:rPr lang="cs-CZ" sz="2000" dirty="0" smtClean="0"/>
              <a:t>. Adam z Veleslavína, </a:t>
            </a:r>
          </a:p>
          <a:p>
            <a:pPr marL="72000" indent="0">
              <a:buNone/>
            </a:pPr>
            <a:endParaRPr lang="cs-CZ" sz="2000" dirty="0" smtClean="0"/>
          </a:p>
          <a:p>
            <a:r>
              <a:rPr lang="cs-CZ" sz="2000" dirty="0" smtClean="0"/>
              <a:t>jazykový </a:t>
            </a:r>
            <a:r>
              <a:rPr lang="cs-CZ" sz="2000" dirty="0"/>
              <a:t>úzus tiskařské produkce D. Adama, který se věnoval programové kultivaci č., se v mnoha oblastech nakonec sblížil s </a:t>
            </a:r>
            <a:r>
              <a:rPr lang="cs-CZ" sz="2000" dirty="0" err="1"/>
              <a:t>jaz</a:t>
            </a:r>
            <a:r>
              <a:rPr lang="cs-CZ" sz="2000" dirty="0"/>
              <a:t>. územ bratrských tisků (v souvislosti s tím se hovoří o </a:t>
            </a:r>
            <a:r>
              <a:rPr lang="cs-CZ" sz="2000" b="1" i="1" dirty="0"/>
              <a:t>češtině </a:t>
            </a:r>
            <a:r>
              <a:rPr lang="cs-CZ" sz="2000" b="1" i="1" dirty="0" smtClean="0"/>
              <a:t>veleslavínské</a:t>
            </a:r>
            <a:r>
              <a:rPr lang="cs-CZ" sz="2000" dirty="0" smtClean="0"/>
              <a:t>), </a:t>
            </a:r>
          </a:p>
          <a:p>
            <a:endParaRPr lang="cs-CZ" sz="2000" dirty="0"/>
          </a:p>
          <a:p>
            <a:r>
              <a:rPr lang="cs-CZ" sz="2000" dirty="0" smtClean="0"/>
              <a:t>někdy </a:t>
            </a:r>
            <a:r>
              <a:rPr lang="cs-CZ" sz="2000" dirty="0"/>
              <a:t>se </a:t>
            </a:r>
            <a:r>
              <a:rPr lang="cs-CZ" sz="2000" dirty="0" smtClean="0"/>
              <a:t>jazykový </a:t>
            </a:r>
            <a:r>
              <a:rPr lang="cs-CZ" sz="2000" dirty="0"/>
              <a:t>úzus obou center rozděluje na </a:t>
            </a:r>
            <a:r>
              <a:rPr lang="cs-CZ" sz="2000" i="1" dirty="0"/>
              <a:t>kralický/českobratrský</a:t>
            </a:r>
            <a:r>
              <a:rPr lang="cs-CZ" sz="2000" dirty="0"/>
              <a:t> a </a:t>
            </a:r>
            <a:r>
              <a:rPr lang="cs-CZ" sz="2000" i="1" dirty="0"/>
              <a:t>veleslavínský ‒</a:t>
            </a:r>
            <a:r>
              <a:rPr lang="cs-CZ" sz="2000" dirty="0"/>
              <a:t> srov. </a:t>
            </a:r>
            <a:r>
              <a:rPr lang="cs-CZ" sz="2000" dirty="0" smtClean="0"/>
              <a:t>(</a:t>
            </a:r>
            <a:r>
              <a:rPr lang="cs-CZ" sz="2000" dirty="0" err="1" smtClean="0"/>
              <a:t>Porák</a:t>
            </a:r>
            <a:r>
              <a:rPr lang="cs-CZ" sz="2000" dirty="0"/>
              <a:t>, </a:t>
            </a:r>
            <a:r>
              <a:rPr lang="cs-CZ" sz="2000" dirty="0" smtClean="0"/>
              <a:t>1983; Koupil 2019).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816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7918" y="161366"/>
            <a:ext cx="12044082" cy="618564"/>
          </a:xfrm>
        </p:spPr>
        <p:txBody>
          <a:bodyPr/>
          <a:lstStyle/>
          <a:p>
            <a:r>
              <a:rPr lang="cs-CZ" i="1" dirty="0" smtClean="0"/>
              <a:t>Bible </a:t>
            </a:r>
            <a:r>
              <a:rPr lang="cs-CZ" i="1" dirty="0"/>
              <a:t>Melantrichova </a:t>
            </a:r>
            <a:r>
              <a:rPr lang="cs-CZ" dirty="0"/>
              <a:t>(1570</a:t>
            </a:r>
            <a:r>
              <a:rPr lang="cs-CZ" dirty="0" smtClean="0"/>
              <a:t>) </a:t>
            </a:r>
            <a:r>
              <a:rPr lang="cs-CZ" i="1" dirty="0"/>
              <a:t>– </a:t>
            </a:r>
            <a:r>
              <a:rPr lang="cs-CZ" i="1" dirty="0" smtClean="0"/>
              <a:t>Bible kralická </a:t>
            </a:r>
            <a:r>
              <a:rPr lang="cs-CZ" dirty="0" smtClean="0">
                <a:solidFill>
                  <a:schemeClr val="accent1"/>
                </a:solidFill>
              </a:rPr>
              <a:t>(1593)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2295" y="954741"/>
            <a:ext cx="11697318" cy="4874559"/>
          </a:xfrm>
        </p:spPr>
        <p:txBody>
          <a:bodyPr numCol="2"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1800" b="1" i="1" dirty="0" smtClean="0"/>
              <a:t>Bible Melantrichova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cs-CZ" sz="1800" i="1" dirty="0" smtClean="0"/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 smtClean="0"/>
              <a:t>1  Když </a:t>
            </a:r>
            <a:r>
              <a:rPr lang="cs-CZ" sz="1800" dirty="0"/>
              <a:t>se pak byl narodil </a:t>
            </a:r>
            <a:r>
              <a:rPr lang="cs-CZ" sz="1800" b="1" dirty="0" err="1" smtClean="0"/>
              <a:t>Jézus</a:t>
            </a:r>
            <a:r>
              <a:rPr lang="cs-CZ" sz="1800" dirty="0"/>
              <a:t>, v </a:t>
            </a:r>
            <a:r>
              <a:rPr lang="cs-CZ" sz="1800" dirty="0" err="1"/>
              <a:t>Be</a:t>
            </a:r>
            <a:r>
              <a:rPr lang="cs-CZ" sz="1800" b="1" dirty="0" err="1"/>
              <a:t>th</a:t>
            </a:r>
            <a:r>
              <a:rPr lang="cs-CZ" sz="1800" dirty="0" err="1"/>
              <a:t>lémě</a:t>
            </a:r>
            <a:r>
              <a:rPr lang="cs-CZ" sz="1800" dirty="0"/>
              <a:t> </a:t>
            </a:r>
            <a:r>
              <a:rPr lang="cs-CZ" sz="1800" dirty="0" err="1"/>
              <a:t>Júdově</a:t>
            </a:r>
            <a:r>
              <a:rPr lang="cs-CZ" sz="1800" dirty="0"/>
              <a:t>, za </a:t>
            </a:r>
            <a:r>
              <a:rPr lang="cs-CZ" sz="1800" dirty="0" err="1"/>
              <a:t>dnův</a:t>
            </a:r>
            <a:r>
              <a:rPr lang="cs-CZ" sz="1800" dirty="0"/>
              <a:t> </a:t>
            </a:r>
            <a:r>
              <a:rPr lang="cs-CZ" sz="1800" dirty="0" err="1"/>
              <a:t>Herodesa</a:t>
            </a:r>
            <a:r>
              <a:rPr lang="cs-CZ" sz="1800" dirty="0"/>
              <a:t> </a:t>
            </a:r>
            <a:r>
              <a:rPr lang="cs-CZ" sz="1800" dirty="0" smtClean="0"/>
              <a:t>krále, hle, </a:t>
            </a:r>
            <a:r>
              <a:rPr lang="cs-CZ" sz="1800" b="1" dirty="0" smtClean="0"/>
              <a:t>mudrci </a:t>
            </a:r>
            <a:r>
              <a:rPr lang="cs-CZ" sz="1800" b="1" dirty="0"/>
              <a:t>přijeli od východu </a:t>
            </a:r>
            <a:r>
              <a:rPr lang="cs-CZ" sz="1800" dirty="0" smtClean="0"/>
              <a:t>slunce </a:t>
            </a:r>
            <a:r>
              <a:rPr lang="cs-CZ" sz="1800" dirty="0"/>
              <a:t>do Jeruzaléma, 2 řkouce: </a:t>
            </a:r>
            <a:r>
              <a:rPr lang="cs-CZ" sz="1800" dirty="0" smtClean="0"/>
              <a:t>„Kde </a:t>
            </a:r>
            <a:r>
              <a:rPr lang="cs-CZ" sz="1800" dirty="0"/>
              <a:t>jest, kterýž se narodil Král židovský? Nebo viděli jsme </a:t>
            </a:r>
            <a:r>
              <a:rPr lang="cs-CZ" sz="1800" dirty="0" smtClean="0"/>
              <a:t>hvězdu </a:t>
            </a:r>
            <a:r>
              <a:rPr lang="cs-CZ" sz="1800" dirty="0"/>
              <a:t>jeho na východu </a:t>
            </a:r>
            <a:r>
              <a:rPr lang="cs-CZ" sz="1800" dirty="0" smtClean="0"/>
              <a:t>slunce </a:t>
            </a:r>
            <a:r>
              <a:rPr lang="cs-CZ" sz="1800" dirty="0"/>
              <a:t>a přijeli jsme, </a:t>
            </a:r>
            <a:r>
              <a:rPr lang="cs-CZ" sz="1800" b="1" dirty="0"/>
              <a:t>abychom se jemu klaněli</a:t>
            </a:r>
            <a:r>
              <a:rPr lang="cs-CZ" sz="1800" dirty="0" smtClean="0"/>
              <a:t>.“ </a:t>
            </a:r>
            <a:r>
              <a:rPr lang="cs-CZ" sz="1800" dirty="0"/>
              <a:t>3 To </a:t>
            </a:r>
            <a:r>
              <a:rPr lang="cs-CZ" sz="1800" b="1" dirty="0" err="1"/>
              <a:t>uslyšav</a:t>
            </a:r>
            <a:r>
              <a:rPr lang="cs-CZ" sz="1800" dirty="0"/>
              <a:t> Herodes </a:t>
            </a:r>
            <a:r>
              <a:rPr lang="cs-CZ" sz="1800" dirty="0" smtClean="0"/>
              <a:t>král</a:t>
            </a:r>
            <a:r>
              <a:rPr lang="cs-CZ" sz="1800" dirty="0"/>
              <a:t>, zarmoutil </a:t>
            </a:r>
            <a:r>
              <a:rPr lang="cs-CZ" sz="1800" dirty="0" smtClean="0"/>
              <a:t>se </a:t>
            </a:r>
            <a:r>
              <a:rPr lang="cs-CZ" sz="1800" dirty="0"/>
              <a:t>i </a:t>
            </a:r>
            <a:r>
              <a:rPr lang="cs-CZ" sz="1800" b="1" dirty="0" err="1"/>
              <a:t>všickni</a:t>
            </a:r>
            <a:r>
              <a:rPr lang="cs-CZ" sz="1800" dirty="0"/>
              <a:t> Jeruzalémští s nim. 4 A povolav všech </a:t>
            </a:r>
            <a:r>
              <a:rPr lang="cs-CZ" sz="1800" b="1" dirty="0"/>
              <a:t>prvních z </a:t>
            </a:r>
            <a:r>
              <a:rPr lang="cs-CZ" sz="1800" b="1" dirty="0" smtClean="0"/>
              <a:t>kněží </a:t>
            </a:r>
            <a:r>
              <a:rPr lang="cs-CZ" sz="1800" b="1" dirty="0"/>
              <a:t>a </a:t>
            </a:r>
            <a:r>
              <a:rPr lang="cs-CZ" sz="1800" b="1" dirty="0" smtClean="0"/>
              <a:t>učitelův lidu</a:t>
            </a:r>
            <a:r>
              <a:rPr lang="cs-CZ" sz="1800" dirty="0"/>
              <a:t>, tázal se jich, </a:t>
            </a:r>
            <a:r>
              <a:rPr lang="cs-CZ" sz="1800" dirty="0" smtClean="0"/>
              <a:t>kde by </a:t>
            </a:r>
            <a:r>
              <a:rPr lang="cs-CZ" sz="1800" dirty="0"/>
              <a:t>se měl Kristus naroditi. 5 A oni řekli: </a:t>
            </a:r>
            <a:r>
              <a:rPr lang="cs-CZ" sz="1800" dirty="0" smtClean="0"/>
              <a:t>„V </a:t>
            </a:r>
            <a:r>
              <a:rPr lang="cs-CZ" sz="1800" dirty="0" err="1"/>
              <a:t>Bethlémě</a:t>
            </a:r>
            <a:r>
              <a:rPr lang="cs-CZ" sz="1800" dirty="0"/>
              <a:t> </a:t>
            </a:r>
            <a:r>
              <a:rPr lang="cs-CZ" sz="1800" dirty="0" err="1" smtClean="0"/>
              <a:t>Júdově</a:t>
            </a:r>
            <a:r>
              <a:rPr lang="cs-CZ" sz="1800" dirty="0" smtClean="0"/>
              <a:t>.“ Neb </a:t>
            </a:r>
            <a:r>
              <a:rPr lang="cs-CZ" sz="1800" dirty="0"/>
              <a:t>tak jest psáno skrze Proroka: 6 </a:t>
            </a:r>
            <a:r>
              <a:rPr lang="cs-CZ" sz="1800" dirty="0" smtClean="0"/>
              <a:t>‚A </a:t>
            </a:r>
            <a:r>
              <a:rPr lang="cs-CZ" sz="1800" dirty="0"/>
              <a:t>ty </a:t>
            </a:r>
            <a:r>
              <a:rPr lang="cs-CZ" sz="1800" dirty="0" err="1" smtClean="0"/>
              <a:t>Bethléme</a:t>
            </a:r>
            <a:r>
              <a:rPr lang="cs-CZ" sz="1800" dirty="0" smtClean="0"/>
              <a:t>, </a:t>
            </a:r>
            <a:r>
              <a:rPr lang="cs-CZ" sz="1800" dirty="0"/>
              <a:t>země </a:t>
            </a:r>
            <a:r>
              <a:rPr lang="cs-CZ" sz="1800" dirty="0" err="1" smtClean="0"/>
              <a:t>júdská</a:t>
            </a:r>
            <a:r>
              <a:rPr lang="cs-CZ" sz="1800" dirty="0"/>
              <a:t>, nikoli nejsi nejmenší mezi </a:t>
            </a:r>
            <a:r>
              <a:rPr lang="cs-CZ" sz="1800" dirty="0" smtClean="0"/>
              <a:t>knížaty </a:t>
            </a:r>
            <a:r>
              <a:rPr lang="cs-CZ" sz="1800" dirty="0" err="1" smtClean="0"/>
              <a:t>júdskými</a:t>
            </a:r>
            <a:r>
              <a:rPr lang="cs-CZ" sz="1800" dirty="0"/>
              <a:t>, neboť z tebe mně vyjde </a:t>
            </a:r>
            <a:r>
              <a:rPr lang="cs-CZ" sz="1800" dirty="0" err="1"/>
              <a:t>V</a:t>
            </a:r>
            <a:r>
              <a:rPr lang="cs-CZ" sz="1800" b="1" dirty="0" err="1"/>
              <a:t>uo</a:t>
            </a:r>
            <a:r>
              <a:rPr lang="cs-CZ" sz="1800" dirty="0" err="1"/>
              <a:t>dce</a:t>
            </a:r>
            <a:r>
              <a:rPr lang="cs-CZ" sz="1800" dirty="0"/>
              <a:t>, kterýž bude zpravovati </a:t>
            </a:r>
            <a:r>
              <a:rPr lang="cs-CZ" sz="1800" dirty="0" smtClean="0"/>
              <a:t>lid </a:t>
            </a:r>
            <a:r>
              <a:rPr lang="cs-CZ" sz="1800" dirty="0"/>
              <a:t>můj </a:t>
            </a:r>
            <a:r>
              <a:rPr lang="cs-CZ" sz="1800" dirty="0" err="1"/>
              <a:t>Izrahelský</a:t>
            </a:r>
            <a:r>
              <a:rPr lang="cs-CZ" sz="1800" dirty="0" smtClean="0"/>
              <a:t>.“ </a:t>
            </a:r>
            <a:r>
              <a:rPr lang="cs-CZ" sz="1800" dirty="0"/>
              <a:t>7 T</a:t>
            </a:r>
            <a:r>
              <a:rPr lang="cs-CZ" sz="1800" b="1" dirty="0"/>
              <a:t>eh</a:t>
            </a:r>
            <a:r>
              <a:rPr lang="cs-CZ" sz="1800" dirty="0"/>
              <a:t>dy Herodes tajně povolav </a:t>
            </a:r>
            <a:r>
              <a:rPr lang="cs-CZ" sz="1800" dirty="0" smtClean="0"/>
              <a:t>mudrc</a:t>
            </a:r>
            <a:r>
              <a:rPr lang="cs-CZ" sz="1800" b="1" dirty="0" smtClean="0"/>
              <a:t>ův</a:t>
            </a:r>
            <a:r>
              <a:rPr lang="cs-CZ" sz="1800" dirty="0"/>
              <a:t>, pilně se jich ptal </a:t>
            </a:r>
            <a:r>
              <a:rPr lang="cs-CZ" sz="1800" b="1" dirty="0"/>
              <a:t>na čas Hvězdy, kteráž </a:t>
            </a:r>
            <a:r>
              <a:rPr lang="cs-CZ" sz="1800" b="1" dirty="0" smtClean="0"/>
              <a:t> </a:t>
            </a:r>
            <a:r>
              <a:rPr lang="cs-CZ" sz="1800" b="1" dirty="0"/>
              <a:t>byla </a:t>
            </a:r>
            <a:r>
              <a:rPr lang="cs-CZ" sz="1800" b="1" dirty="0" smtClean="0"/>
              <a:t>ukázala</a:t>
            </a:r>
            <a:r>
              <a:rPr lang="cs-CZ" sz="1800" dirty="0" smtClean="0"/>
              <a:t>. </a:t>
            </a:r>
            <a:endParaRPr lang="cs-CZ" sz="1800" dirty="0" smtClean="0"/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b="1" i="1" dirty="0" smtClean="0"/>
              <a:t>Bible </a:t>
            </a:r>
            <a:r>
              <a:rPr lang="cs-CZ" sz="1800" b="1" i="1" dirty="0"/>
              <a:t>kralická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cs-CZ" sz="1800" dirty="0"/>
          </a:p>
          <a:p>
            <a:pPr marL="174625" indent="0" algn="just">
              <a:lnSpc>
                <a:spcPct val="100000"/>
              </a:lnSpc>
              <a:buNone/>
            </a:pPr>
            <a:r>
              <a:rPr lang="cs-CZ" sz="1800" dirty="0" smtClean="0"/>
              <a:t>1 </a:t>
            </a:r>
            <a:r>
              <a:rPr lang="cs-CZ" sz="1800" dirty="0"/>
              <a:t>Když se pak narodil </a:t>
            </a:r>
            <a:r>
              <a:rPr lang="cs-CZ" sz="1800" b="1" dirty="0"/>
              <a:t>Ježíš</a:t>
            </a:r>
            <a:r>
              <a:rPr lang="cs-CZ" sz="1800" dirty="0"/>
              <a:t> v Be</a:t>
            </a:r>
            <a:r>
              <a:rPr lang="cs-CZ" sz="1800" b="1" dirty="0"/>
              <a:t>t</a:t>
            </a:r>
            <a:r>
              <a:rPr lang="cs-CZ" sz="1800" dirty="0"/>
              <a:t>lémě </a:t>
            </a:r>
            <a:r>
              <a:rPr lang="cs-CZ" sz="1800" dirty="0" err="1" smtClean="0"/>
              <a:t>Júdově</a:t>
            </a:r>
            <a:r>
              <a:rPr lang="cs-CZ" sz="1800" dirty="0"/>
              <a:t>, za </a:t>
            </a:r>
            <a:r>
              <a:rPr lang="cs-CZ" sz="1800" dirty="0" err="1"/>
              <a:t>dnův</a:t>
            </a:r>
            <a:r>
              <a:rPr lang="cs-CZ" sz="1800" dirty="0"/>
              <a:t> </a:t>
            </a:r>
            <a:r>
              <a:rPr lang="cs-CZ" sz="1800" dirty="0" err="1"/>
              <a:t>Heródesa</a:t>
            </a:r>
            <a:r>
              <a:rPr lang="cs-CZ" sz="1800" dirty="0"/>
              <a:t> krále, </a:t>
            </a:r>
            <a:r>
              <a:rPr lang="cs-CZ" sz="1800" dirty="0" smtClean="0"/>
              <a:t>aj, mudrci </a:t>
            </a:r>
            <a:r>
              <a:rPr lang="cs-CZ" sz="1800" b="1" dirty="0"/>
              <a:t>od </a:t>
            </a:r>
            <a:r>
              <a:rPr lang="cs-CZ" sz="1800" b="1" dirty="0" smtClean="0"/>
              <a:t>východu </a:t>
            </a:r>
            <a:r>
              <a:rPr lang="cs-CZ" sz="1800" b="1" dirty="0"/>
              <a:t>slunce přijeli </a:t>
            </a:r>
            <a:r>
              <a:rPr lang="cs-CZ" sz="1800" dirty="0"/>
              <a:t>do Jeruzaléma, 2 </a:t>
            </a:r>
            <a:r>
              <a:rPr lang="cs-CZ" sz="1800" dirty="0" smtClean="0"/>
              <a:t>řkouce: „Kde </a:t>
            </a:r>
            <a:r>
              <a:rPr lang="cs-CZ" sz="1800" dirty="0"/>
              <a:t>jest </a:t>
            </a:r>
            <a:r>
              <a:rPr lang="cs-CZ" sz="1800" dirty="0" smtClean="0"/>
              <a:t>ten, </a:t>
            </a:r>
            <a:r>
              <a:rPr lang="cs-CZ" sz="1800" dirty="0"/>
              <a:t>kterýž se narodil </a:t>
            </a:r>
            <a:r>
              <a:rPr lang="cs-CZ" sz="1800" dirty="0" smtClean="0"/>
              <a:t>Král židovský</a:t>
            </a:r>
            <a:r>
              <a:rPr lang="cs-CZ" sz="1800" dirty="0"/>
              <a:t>? Nebo viděli </a:t>
            </a:r>
            <a:r>
              <a:rPr lang="cs-CZ" sz="1800" dirty="0" err="1"/>
              <a:t>sme</a:t>
            </a:r>
            <a:r>
              <a:rPr lang="cs-CZ" sz="1800" dirty="0"/>
              <a:t> hvězdu jeho na </a:t>
            </a:r>
            <a:r>
              <a:rPr lang="cs-CZ" sz="1800" dirty="0" smtClean="0"/>
              <a:t>východu slunce </a:t>
            </a:r>
            <a:r>
              <a:rPr lang="cs-CZ" sz="1800" dirty="0"/>
              <a:t>a přijeli </a:t>
            </a:r>
            <a:r>
              <a:rPr lang="cs-CZ" sz="1800" dirty="0" err="1"/>
              <a:t>sme</a:t>
            </a:r>
            <a:r>
              <a:rPr lang="cs-CZ" sz="1800" dirty="0"/>
              <a:t> </a:t>
            </a:r>
            <a:r>
              <a:rPr lang="cs-CZ" sz="1800" b="1" dirty="0"/>
              <a:t>klaněti se jemu</a:t>
            </a:r>
            <a:r>
              <a:rPr lang="cs-CZ" sz="1800" dirty="0" smtClean="0"/>
              <a:t>.“ 3 </a:t>
            </a:r>
            <a:r>
              <a:rPr lang="cs-CZ" sz="1800" dirty="0"/>
              <a:t>To </a:t>
            </a:r>
            <a:r>
              <a:rPr lang="cs-CZ" sz="1800" b="1" dirty="0"/>
              <a:t>uslyšev</a:t>
            </a:r>
            <a:r>
              <a:rPr lang="cs-CZ" sz="1800" dirty="0"/>
              <a:t> </a:t>
            </a:r>
            <a:r>
              <a:rPr lang="cs-CZ" sz="1800" dirty="0" err="1"/>
              <a:t>Heródes</a:t>
            </a:r>
            <a:r>
              <a:rPr lang="cs-CZ" sz="1800" dirty="0"/>
              <a:t> král, zarmoutil </a:t>
            </a:r>
            <a:r>
              <a:rPr lang="cs-CZ" sz="1800" dirty="0" smtClean="0"/>
              <a:t>se </a:t>
            </a:r>
            <a:r>
              <a:rPr lang="cs-CZ" sz="1800" dirty="0"/>
              <a:t>i </a:t>
            </a:r>
            <a:r>
              <a:rPr lang="cs-CZ" sz="1800" b="1" dirty="0" err="1"/>
              <a:t>všecken</a:t>
            </a:r>
            <a:r>
              <a:rPr lang="cs-CZ" sz="1800" b="1" dirty="0"/>
              <a:t> </a:t>
            </a:r>
            <a:r>
              <a:rPr lang="cs-CZ" sz="1800" dirty="0"/>
              <a:t>Jeruzalém s ním. 4 A svolav všecky </a:t>
            </a:r>
            <a:r>
              <a:rPr lang="cs-CZ" sz="1800" b="1" dirty="0" smtClean="0"/>
              <a:t>biskupy </a:t>
            </a:r>
            <a:r>
              <a:rPr lang="cs-CZ" sz="1800" b="1" dirty="0"/>
              <a:t>a </a:t>
            </a:r>
            <a:r>
              <a:rPr lang="cs-CZ" sz="1800" b="1" dirty="0" smtClean="0"/>
              <a:t>učitele </a:t>
            </a:r>
            <a:r>
              <a:rPr lang="cs-CZ" sz="1800" b="1" dirty="0"/>
              <a:t>lidu</a:t>
            </a:r>
            <a:r>
              <a:rPr lang="cs-CZ" sz="1800" dirty="0"/>
              <a:t>, tázal se jich, kde by se Kristus měl naroditi. 5 Oni pak řekli </a:t>
            </a:r>
            <a:r>
              <a:rPr lang="cs-CZ" sz="1800" dirty="0" smtClean="0"/>
              <a:t>mu: „V </a:t>
            </a:r>
            <a:r>
              <a:rPr lang="cs-CZ" sz="1800" dirty="0"/>
              <a:t>Betlémě </a:t>
            </a:r>
            <a:r>
              <a:rPr lang="cs-CZ" sz="1800" dirty="0" err="1" smtClean="0"/>
              <a:t>Júdově</a:t>
            </a:r>
            <a:r>
              <a:rPr lang="cs-CZ" sz="1800" dirty="0" smtClean="0"/>
              <a:t>.“ Nebo </a:t>
            </a:r>
            <a:r>
              <a:rPr lang="cs-CZ" sz="1800" dirty="0"/>
              <a:t>tak jest psáno skrze Proroka. 6 </a:t>
            </a:r>
            <a:r>
              <a:rPr lang="cs-CZ" sz="1800" dirty="0" smtClean="0"/>
              <a:t>„A </a:t>
            </a:r>
            <a:r>
              <a:rPr lang="cs-CZ" sz="1800" dirty="0"/>
              <a:t>ty </a:t>
            </a:r>
            <a:r>
              <a:rPr lang="cs-CZ" sz="1800" dirty="0" smtClean="0"/>
              <a:t>Betléme, země </a:t>
            </a:r>
            <a:r>
              <a:rPr lang="cs-CZ" sz="1800" dirty="0" err="1" smtClean="0"/>
              <a:t>júdská</a:t>
            </a:r>
            <a:r>
              <a:rPr lang="cs-CZ" sz="1800" dirty="0"/>
              <a:t>, nikoli nejsi nejmenší mezi knížaty </a:t>
            </a:r>
            <a:r>
              <a:rPr lang="cs-CZ" sz="1800" dirty="0" smtClean="0"/>
              <a:t>judskými, </a:t>
            </a:r>
            <a:r>
              <a:rPr lang="cs-CZ" sz="1800" dirty="0"/>
              <a:t>neboť z tebe vyjde V</a:t>
            </a:r>
            <a:r>
              <a:rPr lang="cs-CZ" sz="1800" b="1" dirty="0"/>
              <a:t>ý</a:t>
            </a:r>
            <a:r>
              <a:rPr lang="cs-CZ" sz="1800" dirty="0"/>
              <a:t>voda</a:t>
            </a:r>
            <a:r>
              <a:rPr lang="cs-CZ" sz="1800" dirty="0" smtClean="0"/>
              <a:t>, </a:t>
            </a:r>
            <a:r>
              <a:rPr lang="cs-CZ" sz="1800" dirty="0"/>
              <a:t>kterýž pásti bude lid můj Izraelský</a:t>
            </a:r>
            <a:r>
              <a:rPr lang="cs-CZ" sz="1800" dirty="0" smtClean="0"/>
              <a:t>.“ </a:t>
            </a:r>
            <a:r>
              <a:rPr lang="cs-CZ" sz="1800" dirty="0"/>
              <a:t>7 T</a:t>
            </a:r>
            <a:r>
              <a:rPr lang="cs-CZ" sz="1800" b="1" dirty="0"/>
              <a:t>ed</a:t>
            </a:r>
            <a:r>
              <a:rPr lang="cs-CZ" sz="1800" dirty="0"/>
              <a:t>y </a:t>
            </a:r>
            <a:r>
              <a:rPr lang="cs-CZ" sz="1800" dirty="0" err="1"/>
              <a:t>Heródes</a:t>
            </a:r>
            <a:r>
              <a:rPr lang="cs-CZ" sz="1800" dirty="0"/>
              <a:t> tajně povolav m</a:t>
            </a:r>
            <a:r>
              <a:rPr lang="cs-CZ" sz="1800" dirty="0" smtClean="0"/>
              <a:t>udrc</a:t>
            </a:r>
            <a:r>
              <a:rPr lang="cs-CZ" sz="1800" b="1" dirty="0" smtClean="0"/>
              <a:t>ů</a:t>
            </a:r>
            <a:r>
              <a:rPr lang="cs-CZ" sz="1800" dirty="0"/>
              <a:t>, pilně se jich ptal, </a:t>
            </a:r>
            <a:r>
              <a:rPr lang="cs-CZ" sz="1800" b="1" dirty="0"/>
              <a:t>kterého by se jim času hvězda </a:t>
            </a:r>
            <a:r>
              <a:rPr lang="cs-CZ" sz="1800" b="1" dirty="0" smtClean="0"/>
              <a:t>ukázala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862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280378"/>
            <a:ext cx="11150471" cy="514682"/>
          </a:xfrm>
        </p:spPr>
        <p:txBody>
          <a:bodyPr/>
          <a:lstStyle/>
          <a:p>
            <a:r>
              <a:rPr lang="cs-CZ" dirty="0" smtClean="0"/>
              <a:t>Daniel Adam z Veleslavína(1546–1599)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1042988"/>
            <a:ext cx="11869272" cy="4120686"/>
          </a:xfrm>
        </p:spPr>
        <p:txBody>
          <a:bodyPr/>
          <a:lstStyle/>
          <a:p>
            <a:r>
              <a:rPr lang="cs-CZ" sz="2000" dirty="0"/>
              <a:t>Melantrichův zeť a dědic jeho tiskárny,</a:t>
            </a:r>
          </a:p>
          <a:p>
            <a:endParaRPr lang="cs-CZ" sz="2000" dirty="0" smtClean="0"/>
          </a:p>
          <a:p>
            <a:r>
              <a:rPr lang="cs-CZ" sz="2000" dirty="0" smtClean="0"/>
              <a:t>významný vzdělanec a vydavatel českých knih, </a:t>
            </a:r>
            <a:r>
              <a:rPr lang="cs-CZ" sz="2000" dirty="0"/>
              <a:t>který </a:t>
            </a:r>
            <a:r>
              <a:rPr lang="cs-CZ" sz="2000" dirty="0" smtClean="0"/>
              <a:t>se svou činností překladatelskou a ediční zasloužil o kultivaci češtiny,</a:t>
            </a:r>
          </a:p>
          <a:p>
            <a:pPr marL="72000" indent="0">
              <a:buNone/>
            </a:pPr>
            <a:endParaRPr lang="cs-CZ" sz="2000" dirty="0" smtClean="0"/>
          </a:p>
          <a:p>
            <a:r>
              <a:rPr lang="cs-CZ" sz="2000" dirty="0" smtClean="0"/>
              <a:t>jazykový </a:t>
            </a:r>
            <a:r>
              <a:rPr lang="cs-CZ" sz="2000" dirty="0"/>
              <a:t>úzus </a:t>
            </a:r>
            <a:r>
              <a:rPr lang="cs-CZ" sz="2000" dirty="0" smtClean="0"/>
              <a:t>jeho tiskařské </a:t>
            </a:r>
            <a:r>
              <a:rPr lang="cs-CZ" sz="2000" dirty="0"/>
              <a:t>produkce </a:t>
            </a:r>
            <a:r>
              <a:rPr lang="cs-CZ" sz="2000" dirty="0" smtClean="0"/>
              <a:t>se v</a:t>
            </a:r>
            <a:r>
              <a:rPr lang="cs-CZ" sz="2000" dirty="0"/>
              <a:t> mnoha oblastech nakonec sblížil s </a:t>
            </a:r>
            <a:r>
              <a:rPr lang="cs-CZ" sz="2000" dirty="0" smtClean="0"/>
              <a:t>jazykovým </a:t>
            </a:r>
            <a:r>
              <a:rPr lang="cs-CZ" sz="2000" dirty="0"/>
              <a:t>územ bratrských tisků (v souvislosti s tím se hovoří o </a:t>
            </a:r>
            <a:r>
              <a:rPr lang="cs-CZ" sz="2000" b="1" i="1" dirty="0"/>
              <a:t>češtině </a:t>
            </a:r>
            <a:r>
              <a:rPr lang="cs-CZ" sz="2000" b="1" i="1" dirty="0" smtClean="0"/>
              <a:t>veleslavínské</a:t>
            </a:r>
            <a:r>
              <a:rPr lang="cs-CZ" sz="2000" dirty="0" smtClean="0"/>
              <a:t>), </a:t>
            </a:r>
          </a:p>
          <a:p>
            <a:endParaRPr lang="cs-CZ" sz="2000" dirty="0"/>
          </a:p>
          <a:p>
            <a:r>
              <a:rPr lang="cs-CZ" sz="2000" dirty="0" smtClean="0"/>
              <a:t>někdy </a:t>
            </a:r>
            <a:r>
              <a:rPr lang="cs-CZ" sz="2000" dirty="0"/>
              <a:t>se </a:t>
            </a:r>
            <a:r>
              <a:rPr lang="cs-CZ" sz="2000" dirty="0" smtClean="0"/>
              <a:t>jazykový </a:t>
            </a:r>
            <a:r>
              <a:rPr lang="cs-CZ" sz="2000" dirty="0"/>
              <a:t>úzus obou center rozděluje na </a:t>
            </a:r>
            <a:r>
              <a:rPr lang="cs-CZ" sz="2000" i="1" dirty="0"/>
              <a:t>kralický/českobratrský</a:t>
            </a:r>
            <a:r>
              <a:rPr lang="cs-CZ" sz="2000" dirty="0"/>
              <a:t> a </a:t>
            </a:r>
            <a:r>
              <a:rPr lang="cs-CZ" sz="2000" i="1" dirty="0"/>
              <a:t>veleslavínský ‒</a:t>
            </a:r>
            <a:r>
              <a:rPr lang="cs-CZ" sz="2000" dirty="0"/>
              <a:t> srov. </a:t>
            </a:r>
            <a:r>
              <a:rPr lang="cs-CZ" sz="2000" dirty="0" smtClean="0"/>
              <a:t>(</a:t>
            </a:r>
            <a:r>
              <a:rPr lang="cs-CZ" sz="2000" dirty="0" err="1" smtClean="0"/>
              <a:t>Porák</a:t>
            </a:r>
            <a:r>
              <a:rPr lang="cs-CZ" sz="2000" dirty="0"/>
              <a:t>, </a:t>
            </a:r>
            <a:r>
              <a:rPr lang="cs-CZ" sz="2000" dirty="0" smtClean="0"/>
              <a:t>1983; Koupil 2019).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908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55734"/>
            <a:ext cx="252000" cy="238553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766482"/>
            <a:ext cx="11166776" cy="364753"/>
          </a:xfrm>
        </p:spPr>
        <p:txBody>
          <a:bodyPr/>
          <a:lstStyle/>
          <a:p>
            <a:r>
              <a:rPr lang="cs-CZ" dirty="0" smtClean="0"/>
              <a:t>Období teoretického zájmu o češtinu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2138082"/>
            <a:ext cx="11751106" cy="3025592"/>
          </a:xfrm>
        </p:spPr>
        <p:txBody>
          <a:bodyPr/>
          <a:lstStyle/>
          <a:p>
            <a:r>
              <a:rPr lang="cs-CZ" sz="2000" dirty="0" smtClean="0"/>
              <a:t>rozvoj gramatik a slovníků stimulován humanismem a knihtiskem,</a:t>
            </a:r>
          </a:p>
          <a:p>
            <a:endParaRPr lang="cs-CZ" sz="2000" dirty="0"/>
          </a:p>
          <a:p>
            <a:r>
              <a:rPr lang="cs-CZ" sz="2000" dirty="0" smtClean="0"/>
              <a:t>vznikly první gramatiky češtiny,</a:t>
            </a:r>
          </a:p>
          <a:p>
            <a:endParaRPr lang="cs-CZ" sz="2000" dirty="0"/>
          </a:p>
          <a:p>
            <a:r>
              <a:rPr lang="cs-CZ" sz="2000" dirty="0" smtClean="0"/>
              <a:t>mimořádný rozvoj lexikografie.</a:t>
            </a:r>
          </a:p>
        </p:txBody>
      </p:sp>
    </p:spTree>
    <p:extLst>
      <p:ext uri="{BB962C8B-B14F-4D97-AF65-F5344CB8AC3E}">
        <p14:creationId xmlns:p14="http://schemas.microsoft.com/office/powerpoint/2010/main" val="42659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55735"/>
            <a:ext cx="252000" cy="238552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64776"/>
            <a:ext cx="11166776" cy="566459"/>
          </a:xfrm>
        </p:spPr>
        <p:txBody>
          <a:bodyPr/>
          <a:lstStyle/>
          <a:p>
            <a:r>
              <a:rPr lang="cs-CZ" dirty="0" smtClean="0"/>
              <a:t>První „gramatika“ češtiny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92624"/>
            <a:ext cx="11751106" cy="3671050"/>
          </a:xfrm>
        </p:spPr>
        <p:txBody>
          <a:bodyPr/>
          <a:lstStyle/>
          <a:p>
            <a:r>
              <a:rPr lang="cs-CZ" sz="2000" i="1" dirty="0" err="1" smtClean="0"/>
              <a:t>Grammatika</a:t>
            </a:r>
            <a:r>
              <a:rPr lang="cs-CZ" sz="2000" i="1" dirty="0" smtClean="0"/>
              <a:t> česká</a:t>
            </a:r>
            <a:r>
              <a:rPr lang="cs-CZ" sz="2000" dirty="0" smtClean="0"/>
              <a:t>, Náměšť n. Oslavou 1533, Beneš</a:t>
            </a:r>
            <a:r>
              <a:rPr lang="cs-CZ" sz="2000" dirty="0"/>
              <a:t> </a:t>
            </a:r>
            <a:r>
              <a:rPr lang="cs-CZ" sz="2000" dirty="0" err="1" smtClean="0"/>
              <a:t>Optát</a:t>
            </a:r>
            <a:r>
              <a:rPr lang="cs-CZ" sz="2000" dirty="0" smtClean="0"/>
              <a:t>, Petr</a:t>
            </a:r>
            <a:r>
              <a:rPr lang="cs-CZ" sz="2000" dirty="0"/>
              <a:t> </a:t>
            </a:r>
            <a:r>
              <a:rPr lang="cs-CZ" sz="2000" dirty="0" err="1" smtClean="0"/>
              <a:t>Gzell</a:t>
            </a:r>
            <a:r>
              <a:rPr lang="cs-CZ" sz="2000" dirty="0" smtClean="0"/>
              <a:t>, Václav</a:t>
            </a:r>
            <a:r>
              <a:rPr lang="cs-CZ" sz="2000" dirty="0"/>
              <a:t> </a:t>
            </a:r>
            <a:r>
              <a:rPr lang="cs-CZ" sz="2000" dirty="0" err="1" smtClean="0"/>
              <a:t>Philomates</a:t>
            </a:r>
            <a:r>
              <a:rPr lang="cs-CZ" sz="2000" dirty="0" smtClean="0"/>
              <a:t>, zvaná též </a:t>
            </a:r>
            <a:r>
              <a:rPr lang="cs-CZ" sz="2000" i="1" dirty="0" smtClean="0"/>
              <a:t>náměšťská mluvnice</a:t>
            </a:r>
            <a:r>
              <a:rPr lang="cs-CZ" sz="2000" dirty="0" smtClean="0"/>
              <a:t> </a:t>
            </a:r>
          </a:p>
          <a:p>
            <a:pPr marL="806450" indent="-268288">
              <a:buFont typeface="Wingdings" panose="05000000000000000000" pitchFamily="2" charset="2"/>
              <a:buChar char="Ø"/>
            </a:pPr>
            <a:r>
              <a:rPr lang="cs-CZ" sz="2000" dirty="0" smtClean="0"/>
              <a:t>návrh reformy pravopisu,</a:t>
            </a:r>
          </a:p>
          <a:p>
            <a:pPr marL="806450" indent="-268288">
              <a:buFont typeface="Wingdings" panose="05000000000000000000" pitchFamily="2" charset="2"/>
              <a:buChar char="Ø"/>
            </a:pPr>
            <a:r>
              <a:rPr lang="cs-CZ" sz="2000" dirty="0" smtClean="0"/>
              <a:t>nesoustavná morfologická, syntaktická </a:t>
            </a:r>
            <a:r>
              <a:rPr lang="cs-CZ" sz="2000" dirty="0"/>
              <a:t>a </a:t>
            </a:r>
            <a:r>
              <a:rPr lang="cs-CZ" sz="2000" dirty="0" smtClean="0"/>
              <a:t>stylistická doporučení týkající se povahy překladu biblického jazyka (z latiny),</a:t>
            </a:r>
          </a:p>
          <a:p>
            <a:pPr marL="806450" indent="-268288">
              <a:buFont typeface="Wingdings" panose="05000000000000000000" pitchFamily="2" charset="2"/>
              <a:buChar char="Ø"/>
            </a:pPr>
            <a:r>
              <a:rPr lang="cs-CZ" sz="2000" dirty="0" smtClean="0"/>
              <a:t>mimořádný dopad na další </a:t>
            </a:r>
            <a:r>
              <a:rPr lang="cs-CZ" sz="2000" dirty="0"/>
              <a:t>vývoj </a:t>
            </a:r>
            <a:r>
              <a:rPr lang="cs-CZ" sz="2000" dirty="0" smtClean="0"/>
              <a:t>(</a:t>
            </a:r>
            <a:r>
              <a:rPr lang="cs-CZ" sz="2000" dirty="0"/>
              <a:t>vyšla ještě 3</a:t>
            </a:r>
            <a:r>
              <a:rPr lang="cs-CZ" sz="2000" dirty="0" smtClean="0"/>
              <a:t>×: 1543 </a:t>
            </a:r>
            <a:r>
              <a:rPr lang="cs-CZ" sz="2000" dirty="0"/>
              <a:t>v Norimberku, 1588 </a:t>
            </a:r>
            <a:r>
              <a:rPr lang="cs-CZ" sz="2000" dirty="0" smtClean="0"/>
              <a:t>a 1643 v Praze),</a:t>
            </a:r>
          </a:p>
          <a:p>
            <a:pPr marL="806450" indent="-268288">
              <a:buFont typeface="Wingdings" panose="05000000000000000000" pitchFamily="2" charset="2"/>
              <a:buChar char="Ø"/>
            </a:pPr>
            <a:r>
              <a:rPr lang="cs-CZ" sz="2000" dirty="0" smtClean="0"/>
              <a:t>stala se základem </a:t>
            </a:r>
            <a:r>
              <a:rPr lang="cs-CZ" sz="2000" dirty="0"/>
              <a:t>gramatiky J. </a:t>
            </a:r>
            <a:r>
              <a:rPr lang="cs-CZ" sz="2000" dirty="0" smtClean="0"/>
              <a:t>Blahoslava,</a:t>
            </a:r>
          </a:p>
        </p:txBody>
      </p:sp>
    </p:spTree>
    <p:extLst>
      <p:ext uri="{BB962C8B-B14F-4D97-AF65-F5344CB8AC3E}">
        <p14:creationId xmlns:p14="http://schemas.microsoft.com/office/powerpoint/2010/main" val="12879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280378"/>
            <a:ext cx="11150471" cy="514682"/>
          </a:xfrm>
        </p:spPr>
        <p:txBody>
          <a:bodyPr/>
          <a:lstStyle/>
          <a:p>
            <a:r>
              <a:rPr lang="cs-CZ" i="1" dirty="0" err="1" smtClean="0"/>
              <a:t>Grammatika</a:t>
            </a:r>
            <a:r>
              <a:rPr lang="cs-CZ" i="1" dirty="0" smtClean="0"/>
              <a:t> česká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1533</a:t>
            </a:r>
            <a:endParaRPr lang="cs-CZ" i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t="4814" r="3018" b="5875"/>
          <a:stretch/>
        </p:blipFill>
        <p:spPr>
          <a:xfrm>
            <a:off x="5419428" y="59015"/>
            <a:ext cx="6441143" cy="6798985"/>
          </a:xfrm>
        </p:spPr>
      </p:pic>
    </p:spTree>
    <p:extLst>
      <p:ext uri="{BB962C8B-B14F-4D97-AF65-F5344CB8AC3E}">
        <p14:creationId xmlns:p14="http://schemas.microsoft.com/office/powerpoint/2010/main" val="25546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6424" y="820271"/>
            <a:ext cx="11032305" cy="351305"/>
          </a:xfrm>
        </p:spPr>
        <p:txBody>
          <a:bodyPr/>
          <a:lstStyle/>
          <a:p>
            <a:r>
              <a:rPr lang="cs-CZ" dirty="0" smtClean="0"/>
              <a:t>Období programové kultivace češtiny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6424" y="1801906"/>
            <a:ext cx="11885575" cy="333487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čeština se stala objektem kultivační péče, vznikly </a:t>
            </a:r>
          </a:p>
          <a:p>
            <a:pPr marL="538163" indent="-174625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538163" indent="-17462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 gramatiky</a:t>
            </a:r>
          </a:p>
          <a:p>
            <a:pPr marL="538163" indent="-174625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538163" indent="-17462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 rozsáhlá a zčásti i pokročilá lexikografická </a:t>
            </a:r>
            <a:r>
              <a:rPr lang="cs-CZ" sz="2000" dirty="0" smtClean="0"/>
              <a:t>díla,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vznikly texty hájící práva češtiny (</a:t>
            </a:r>
            <a:r>
              <a:rPr lang="cs-CZ" sz="2000" dirty="0" smtClean="0"/>
              <a:t>Viktorin Kornel</a:t>
            </a:r>
            <a:r>
              <a:rPr lang="cs-CZ" sz="2000" dirty="0" smtClean="0"/>
              <a:t> či </a:t>
            </a:r>
            <a:r>
              <a:rPr lang="cs-CZ" sz="2000" dirty="0"/>
              <a:t>Jan </a:t>
            </a:r>
            <a:r>
              <a:rPr lang="cs-CZ" sz="2000" dirty="0" smtClean="0"/>
              <a:t>Vodňanský – viz níže).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6468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831705"/>
            <a:ext cx="11150471" cy="514682"/>
          </a:xfrm>
        </p:spPr>
        <p:txBody>
          <a:bodyPr/>
          <a:lstStyle/>
          <a:p>
            <a:r>
              <a:rPr lang="cs-CZ" dirty="0" smtClean="0"/>
              <a:t>Blahoslavova gramatika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1721223"/>
            <a:ext cx="11869272" cy="3442451"/>
          </a:xfrm>
        </p:spPr>
        <p:txBody>
          <a:bodyPr/>
          <a:lstStyle/>
          <a:p>
            <a:r>
              <a:rPr lang="cs-CZ" sz="2000" i="1" dirty="0" err="1"/>
              <a:t>Grammatica</a:t>
            </a:r>
            <a:r>
              <a:rPr lang="cs-CZ" sz="2000" i="1" dirty="0"/>
              <a:t> česká, </a:t>
            </a:r>
            <a:r>
              <a:rPr lang="cs-CZ" sz="2000" i="1" dirty="0" smtClean="0"/>
              <a:t>od </a:t>
            </a:r>
            <a:r>
              <a:rPr lang="cs-CZ" sz="2000" i="1" dirty="0" err="1"/>
              <a:t>kněza</a:t>
            </a:r>
            <a:r>
              <a:rPr lang="cs-CZ" sz="2000" i="1" dirty="0"/>
              <a:t> Beneše </a:t>
            </a:r>
            <a:r>
              <a:rPr lang="cs-CZ" sz="2000" i="1" dirty="0" err="1"/>
              <a:t>Optáta</a:t>
            </a:r>
            <a:r>
              <a:rPr lang="cs-CZ" sz="2000" i="1" dirty="0"/>
              <a:t>, a od kněze Václava </a:t>
            </a:r>
            <a:r>
              <a:rPr lang="cs-CZ" sz="2000" i="1" dirty="0" err="1" smtClean="0"/>
              <a:t>Filomátesa</a:t>
            </a:r>
            <a:r>
              <a:rPr lang="cs-CZ" sz="2000" i="1" dirty="0" smtClean="0"/>
              <a:t> předešlých let vydaná </a:t>
            </a:r>
            <a:r>
              <a:rPr lang="cs-CZ" sz="2000" i="1" dirty="0"/>
              <a:t>a nyní od J . B . P . </a:t>
            </a:r>
            <a:r>
              <a:rPr lang="cs-CZ" sz="2000" i="1" dirty="0" err="1" smtClean="0"/>
              <a:t>povysvětlená</a:t>
            </a:r>
            <a:r>
              <a:rPr lang="cs-CZ" sz="2000" i="1" dirty="0" smtClean="0"/>
              <a:t>, nemálo </a:t>
            </a:r>
            <a:r>
              <a:rPr lang="cs-CZ" sz="2000" i="1" dirty="0"/>
              <a:t>i napravená a </a:t>
            </a:r>
            <a:r>
              <a:rPr lang="cs-CZ" sz="2000" i="1" dirty="0" smtClean="0"/>
              <a:t>porozšířená</a:t>
            </a:r>
            <a:r>
              <a:rPr lang="cs-CZ" sz="2000" dirty="0" smtClean="0"/>
              <a:t>,</a:t>
            </a:r>
          </a:p>
          <a:p>
            <a:pPr marL="712788" indent="-349250">
              <a:buFont typeface="Wingdings" panose="05000000000000000000" pitchFamily="2" charset="2"/>
              <a:buChar char="Ø"/>
            </a:pPr>
            <a:r>
              <a:rPr lang="cs-CZ" sz="2000" dirty="0" smtClean="0"/>
              <a:t>autorem Jan</a:t>
            </a:r>
            <a:r>
              <a:rPr lang="cs-CZ" sz="2000" dirty="0"/>
              <a:t> </a:t>
            </a:r>
            <a:r>
              <a:rPr lang="cs-CZ" sz="2000" dirty="0" smtClean="0"/>
              <a:t>Blahoslav – vznikla jako komentář k náměšťské mluvnici, navíc doplněna o dalších 7 knih,</a:t>
            </a:r>
          </a:p>
          <a:p>
            <a:pPr marL="712788" indent="-349250">
              <a:buFont typeface="Wingdings" panose="05000000000000000000" pitchFamily="2" charset="2"/>
              <a:buChar char="Ø"/>
            </a:pPr>
            <a:r>
              <a:rPr lang="cs-CZ" sz="2000" dirty="0" smtClean="0"/>
              <a:t>práci </a:t>
            </a:r>
            <a:r>
              <a:rPr lang="cs-CZ" sz="2000" dirty="0"/>
              <a:t>dokončil 1571, </a:t>
            </a:r>
            <a:r>
              <a:rPr lang="cs-CZ" sz="2000" dirty="0" smtClean="0"/>
              <a:t>avšak do 19. stol. </a:t>
            </a:r>
            <a:r>
              <a:rPr lang="cs-CZ" sz="2000" dirty="0"/>
              <a:t>nevyšla </a:t>
            </a:r>
            <a:r>
              <a:rPr lang="cs-CZ" sz="2000" dirty="0" smtClean="0"/>
              <a:t>tiskem (zůstala zachována jen v rukopisné formě),</a:t>
            </a:r>
          </a:p>
          <a:p>
            <a:pPr marL="712788" indent="-349250">
              <a:buFont typeface="Wingdings" panose="05000000000000000000" pitchFamily="2" charset="2"/>
              <a:buChar char="Ø"/>
            </a:pPr>
            <a:r>
              <a:rPr lang="cs-CZ" sz="2000" dirty="0" smtClean="0"/>
              <a:t>ve druhé </a:t>
            </a:r>
            <a:r>
              <a:rPr lang="cs-CZ" sz="2000" dirty="0"/>
              <a:t>části nazvané </a:t>
            </a:r>
            <a:r>
              <a:rPr lang="cs-CZ" sz="2000" i="1" dirty="0"/>
              <a:t>Přidání některých věcí k </a:t>
            </a:r>
            <a:r>
              <a:rPr lang="cs-CZ" sz="2000" i="1" dirty="0" err="1"/>
              <a:t>Grammatice</a:t>
            </a:r>
            <a:r>
              <a:rPr lang="cs-CZ" sz="2000" i="1" dirty="0"/>
              <a:t> české příhodných</a:t>
            </a:r>
            <a:r>
              <a:rPr lang="cs-CZ" sz="2000" dirty="0"/>
              <a:t> shrnul své zkušenosti překladatelské, uvedl výklad o přejatých slovech, pojednal o požadavcích na vysoký styl, o dialektech, uvedl příklady nevhodného i vhodného vyjadřování, předložil sbírku přísloví a rčení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679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361060"/>
            <a:ext cx="11150471" cy="514682"/>
          </a:xfrm>
        </p:spPr>
        <p:txBody>
          <a:bodyPr/>
          <a:lstStyle/>
          <a:p>
            <a:r>
              <a:rPr lang="cs-CZ" dirty="0" smtClean="0"/>
              <a:t>Další gramatiky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1304365"/>
            <a:ext cx="11869272" cy="3859310"/>
          </a:xfrm>
        </p:spPr>
        <p:txBody>
          <a:bodyPr/>
          <a:lstStyle/>
          <a:p>
            <a:r>
              <a:rPr lang="cs-CZ" sz="2000" dirty="0" smtClean="0"/>
              <a:t>1577 vydal Matouš Benešovský, zvaný </a:t>
            </a:r>
            <a:r>
              <a:rPr lang="cs-CZ" sz="2000" dirty="0" err="1" smtClean="0"/>
              <a:t>Philomonus</a:t>
            </a:r>
            <a:r>
              <a:rPr lang="cs-CZ" sz="2000" dirty="0" smtClean="0"/>
              <a:t>, mluvnici </a:t>
            </a:r>
            <a:r>
              <a:rPr lang="cs-CZ" sz="2000" i="1" dirty="0" err="1" smtClean="0"/>
              <a:t>Grammatica</a:t>
            </a:r>
            <a:r>
              <a:rPr lang="cs-CZ" sz="2000" i="1" dirty="0" smtClean="0"/>
              <a:t> </a:t>
            </a:r>
            <a:r>
              <a:rPr lang="cs-CZ" sz="2000" i="1" dirty="0" err="1"/>
              <a:t>Bohemica</a:t>
            </a:r>
            <a:r>
              <a:rPr lang="cs-CZ" sz="2000" dirty="0"/>
              <a:t>, </a:t>
            </a:r>
            <a:r>
              <a:rPr lang="cs-CZ" sz="2000" dirty="0" smtClean="0"/>
              <a:t>uvádějící jen deklinační </a:t>
            </a:r>
            <a:r>
              <a:rPr lang="cs-CZ" sz="2000" dirty="0"/>
              <a:t>a konjugační </a:t>
            </a:r>
            <a:r>
              <a:rPr lang="cs-CZ" sz="2000" dirty="0" smtClean="0"/>
              <a:t>paradigmata, </a:t>
            </a:r>
          </a:p>
          <a:p>
            <a:endParaRPr lang="cs-CZ" sz="2000" dirty="0" smtClean="0"/>
          </a:p>
          <a:p>
            <a:r>
              <a:rPr lang="cs-CZ" sz="2000" dirty="0" smtClean="0"/>
              <a:t>1603 </a:t>
            </a:r>
            <a:r>
              <a:rPr lang="cs-CZ" sz="2000" dirty="0"/>
              <a:t>vydal </a:t>
            </a:r>
            <a:r>
              <a:rPr lang="cs-CZ" sz="2000" dirty="0" smtClean="0"/>
              <a:t>Vavřinec Benedikt </a:t>
            </a:r>
            <a:r>
              <a:rPr lang="cs-CZ" sz="2000" dirty="0" err="1"/>
              <a:t>Nudožerský</a:t>
            </a:r>
            <a:r>
              <a:rPr lang="cs-CZ" sz="2000" dirty="0"/>
              <a:t> knihu </a:t>
            </a:r>
            <a:r>
              <a:rPr lang="cs-CZ" sz="2000" i="1" dirty="0" err="1"/>
              <a:t>Grammaticae</a:t>
            </a:r>
            <a:r>
              <a:rPr lang="cs-CZ" sz="2000" i="1" dirty="0"/>
              <a:t> </a:t>
            </a:r>
            <a:r>
              <a:rPr lang="cs-CZ" sz="2000" i="1" dirty="0" err="1"/>
              <a:t>Bohemicae</a:t>
            </a:r>
            <a:r>
              <a:rPr lang="cs-CZ" sz="2000" i="1" dirty="0"/>
              <a:t> </a:t>
            </a:r>
            <a:r>
              <a:rPr lang="cs-CZ" sz="2000" i="1" dirty="0" err="1"/>
              <a:t>libri</a:t>
            </a:r>
            <a:r>
              <a:rPr lang="cs-CZ" sz="2000" i="1" dirty="0"/>
              <a:t> </a:t>
            </a:r>
            <a:r>
              <a:rPr lang="cs-CZ" sz="2000" i="1" dirty="0" smtClean="0"/>
              <a:t>II,</a:t>
            </a:r>
            <a:r>
              <a:rPr lang="cs-CZ" sz="2000" dirty="0" smtClean="0"/>
              <a:t> </a:t>
            </a:r>
          </a:p>
          <a:p>
            <a:pPr marL="712788" indent="-349250">
              <a:buFont typeface="Wingdings" panose="05000000000000000000" pitchFamily="2" charset="2"/>
              <a:buChar char="Ø"/>
            </a:pPr>
            <a:r>
              <a:rPr lang="cs-CZ" sz="2000" dirty="0"/>
              <a:t>první </a:t>
            </a:r>
            <a:r>
              <a:rPr lang="cs-CZ" sz="2000" dirty="0" smtClean="0"/>
              <a:t>soustavná gramatika češtiny,</a:t>
            </a:r>
          </a:p>
          <a:p>
            <a:pPr marL="712788" indent="-349250">
              <a:buFont typeface="Wingdings" panose="05000000000000000000" pitchFamily="2" charset="2"/>
              <a:buChar char="Ø"/>
            </a:pPr>
            <a:r>
              <a:rPr lang="cs-CZ" sz="2000" dirty="0" smtClean="0"/>
              <a:t>první gramatika čeština napsaná Slovákem, </a:t>
            </a:r>
            <a:endParaRPr lang="cs-CZ" sz="2000" dirty="0"/>
          </a:p>
          <a:p>
            <a:pPr marL="712788" indent="-349250">
              <a:buFont typeface="Wingdings" panose="05000000000000000000" pitchFamily="2" charset="2"/>
              <a:buChar char="Ø"/>
            </a:pPr>
            <a:r>
              <a:rPr lang="cs-CZ" sz="2000" dirty="0" smtClean="0"/>
              <a:t>první </a:t>
            </a:r>
            <a:r>
              <a:rPr lang="cs-CZ" sz="2000" dirty="0"/>
              <a:t>kniha pojednává o výslovnosti, grafice a zejména o morfologii, </a:t>
            </a:r>
            <a:endParaRPr lang="cs-CZ" sz="2000" dirty="0" smtClean="0"/>
          </a:p>
          <a:p>
            <a:pPr marL="712788" indent="-349250">
              <a:buFont typeface="Wingdings" panose="05000000000000000000" pitchFamily="2" charset="2"/>
              <a:buChar char="Ø"/>
            </a:pPr>
            <a:r>
              <a:rPr lang="cs-CZ" sz="2000" dirty="0" smtClean="0"/>
              <a:t>stručnější </a:t>
            </a:r>
            <a:r>
              <a:rPr lang="cs-CZ" sz="2000" dirty="0"/>
              <a:t>druhá </a:t>
            </a:r>
            <a:r>
              <a:rPr lang="cs-CZ" sz="2000" dirty="0" smtClean="0"/>
              <a:t>kniha o</a:t>
            </a:r>
            <a:r>
              <a:rPr lang="cs-CZ" sz="2000" dirty="0"/>
              <a:t> syntaxi jednoduché věty </a:t>
            </a:r>
            <a:r>
              <a:rPr lang="cs-CZ" sz="2000" dirty="0" smtClean="0"/>
              <a:t>(výklady </a:t>
            </a:r>
            <a:r>
              <a:rPr lang="cs-CZ" sz="2000" dirty="0" err="1" smtClean="0"/>
              <a:t>kongruence</a:t>
            </a:r>
            <a:r>
              <a:rPr lang="cs-CZ" sz="2000" dirty="0" smtClean="0"/>
              <a:t> </a:t>
            </a:r>
            <a:r>
              <a:rPr lang="cs-CZ" sz="2000" dirty="0"/>
              <a:t>a </a:t>
            </a:r>
            <a:r>
              <a:rPr lang="cs-CZ" sz="2000" dirty="0" smtClean="0"/>
              <a:t>rekce).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067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4129" y="147918"/>
            <a:ext cx="12070977" cy="5015758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/>
              <a:t>Benešovský </a:t>
            </a:r>
            <a:r>
              <a:rPr lang="cs-CZ" sz="2000" dirty="0" smtClean="0"/>
              <a:t>                                                                   </a:t>
            </a:r>
            <a:r>
              <a:rPr lang="cs-CZ" sz="2000" dirty="0" err="1" smtClean="0"/>
              <a:t>Nudožerský</a:t>
            </a:r>
            <a:endParaRPr lang="cs-CZ" sz="2000" dirty="0" smtClean="0"/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endParaRPr lang="cs-CZ" sz="1400" dirty="0" smtClean="0"/>
          </a:p>
          <a:p>
            <a:pPr marL="72000" indent="0">
              <a:buNone/>
            </a:pPr>
            <a:r>
              <a:rPr lang="cs-CZ" sz="1400" dirty="0" smtClean="0"/>
              <a:t>Přejato z </a:t>
            </a:r>
            <a:r>
              <a:rPr lang="cs-CZ" sz="1400" i="1" dirty="0" smtClean="0"/>
              <a:t>Vokabulář webový</a:t>
            </a:r>
            <a:r>
              <a:rPr lang="cs-CZ" sz="1400" dirty="0" smtClean="0"/>
              <a:t>. </a:t>
            </a:r>
            <a:r>
              <a:rPr lang="cs-CZ" sz="1400" dirty="0"/>
              <a:t>Dostupné z https://vokabular.ujc.cas.cz/moduly/mluvnice/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62890"/>
            <a:ext cx="3179064" cy="53096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4" t="5223" r="16180" b="8895"/>
          <a:stretch/>
        </p:blipFill>
        <p:spPr>
          <a:xfrm>
            <a:off x="5776719" y="662890"/>
            <a:ext cx="6178166" cy="530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240037"/>
            <a:ext cx="11150471" cy="514682"/>
          </a:xfrm>
        </p:spPr>
        <p:txBody>
          <a:bodyPr/>
          <a:lstStyle/>
          <a:p>
            <a:r>
              <a:rPr lang="cs-CZ" dirty="0" smtClean="0"/>
              <a:t>První tištěný slovník češtiny – </a:t>
            </a:r>
            <a:r>
              <a:rPr lang="cs-CZ" i="1" dirty="0" err="1" smtClean="0"/>
              <a:t>Lactifer</a:t>
            </a:r>
            <a:r>
              <a:rPr lang="cs-CZ" i="1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754720"/>
            <a:ext cx="11869272" cy="4713312"/>
          </a:xfrm>
        </p:spPr>
        <p:txBody>
          <a:bodyPr/>
          <a:lstStyle/>
          <a:p>
            <a:r>
              <a:rPr lang="cs-CZ" sz="2000" dirty="0" smtClean="0"/>
              <a:t>(</a:t>
            </a:r>
            <a:r>
              <a:rPr lang="cs-CZ" sz="2000" i="1" dirty="0" smtClean="0"/>
              <a:t>Vokabulář</a:t>
            </a:r>
            <a:r>
              <a:rPr lang="cs-CZ" sz="2000" dirty="0" smtClean="0"/>
              <a:t>)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Lactifer</a:t>
            </a:r>
            <a:r>
              <a:rPr lang="cs-CZ" sz="2000" i="1" dirty="0" smtClean="0"/>
              <a:t> latinsko-český</a:t>
            </a:r>
            <a:r>
              <a:rPr lang="cs-CZ" sz="2000" dirty="0" smtClean="0"/>
              <a:t>, bosák Jan Vodňanský zvaný </a:t>
            </a:r>
            <a:r>
              <a:rPr lang="cs-CZ" sz="2000" dirty="0" err="1" smtClean="0"/>
              <a:t>Aquensis</a:t>
            </a:r>
            <a:r>
              <a:rPr lang="cs-CZ" sz="2000" dirty="0" smtClean="0"/>
              <a:t>, 1511, Plzeň, východiskem latinské </a:t>
            </a:r>
            <a:r>
              <a:rPr lang="cs-CZ" sz="2000" i="1" dirty="0" err="1" smtClean="0"/>
              <a:t>Regulae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grammaticales</a:t>
            </a:r>
            <a:r>
              <a:rPr lang="cs-CZ" sz="2000" i="1" dirty="0" smtClean="0"/>
              <a:t> </a:t>
            </a:r>
            <a:r>
              <a:rPr lang="cs-CZ" sz="2000" dirty="0" smtClean="0"/>
              <a:t>(1470), jejichž autorem byl </a:t>
            </a:r>
            <a:r>
              <a:rPr lang="cs-CZ" sz="2000" dirty="0" err="1" smtClean="0"/>
              <a:t>Guarinus</a:t>
            </a:r>
            <a:r>
              <a:rPr lang="cs-CZ" sz="2000" dirty="0" smtClean="0"/>
              <a:t> </a:t>
            </a:r>
            <a:r>
              <a:rPr lang="cs-CZ" sz="2000" dirty="0" err="1" smtClean="0"/>
              <a:t>Veronensis</a:t>
            </a:r>
            <a:r>
              <a:rPr lang="cs-CZ" sz="2000" dirty="0" smtClean="0"/>
              <a:t>,</a:t>
            </a:r>
          </a:p>
          <a:p>
            <a:r>
              <a:rPr lang="cs-CZ" sz="2000" dirty="0" smtClean="0"/>
              <a:t>v předmluvě obrana češtiny: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65" y="2140178"/>
            <a:ext cx="7746720" cy="4717822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 bwMode="auto">
          <a:xfrm>
            <a:off x="1573307" y="3012141"/>
            <a:ext cx="6199093" cy="14496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10"/>
          <p:cNvCxnSpPr/>
          <p:nvPr/>
        </p:nvCxnSpPr>
        <p:spPr bwMode="auto">
          <a:xfrm flipV="1">
            <a:off x="6562165" y="4572000"/>
            <a:ext cx="4773706" cy="5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12"/>
          <p:cNvCxnSpPr/>
          <p:nvPr/>
        </p:nvCxnSpPr>
        <p:spPr bwMode="auto">
          <a:xfrm flipV="1">
            <a:off x="4872326" y="4867835"/>
            <a:ext cx="6463545" cy="98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14"/>
          <p:cNvCxnSpPr/>
          <p:nvPr/>
        </p:nvCxnSpPr>
        <p:spPr bwMode="auto">
          <a:xfrm flipV="1">
            <a:off x="4764750" y="5177119"/>
            <a:ext cx="6463545" cy="672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 flipV="1">
            <a:off x="4710962" y="5419604"/>
            <a:ext cx="6571121" cy="1586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 flipV="1">
            <a:off x="4751305" y="5683624"/>
            <a:ext cx="5656719" cy="1299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55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240037"/>
            <a:ext cx="11150471" cy="514682"/>
          </a:xfrm>
        </p:spPr>
        <p:txBody>
          <a:bodyPr/>
          <a:lstStyle/>
          <a:p>
            <a:r>
              <a:rPr lang="cs-CZ" dirty="0" smtClean="0"/>
              <a:t>Slovníky češtiny – </a:t>
            </a:r>
            <a:r>
              <a:rPr lang="cs-CZ" i="1" dirty="0" err="1" smtClean="0"/>
              <a:t>Lactifer</a:t>
            </a:r>
            <a:r>
              <a:rPr lang="cs-CZ" i="1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754720"/>
            <a:ext cx="11869272" cy="4713312"/>
          </a:xfrm>
        </p:spPr>
        <p:txBody>
          <a:bodyPr/>
          <a:lstStyle/>
          <a:p>
            <a:r>
              <a:rPr lang="cs-CZ" sz="2000" dirty="0" smtClean="0"/>
              <a:t>členěn </a:t>
            </a:r>
            <a:r>
              <a:rPr lang="cs-CZ" sz="2000" dirty="0"/>
              <a:t>do 12 pojmových okruhů</a:t>
            </a:r>
            <a:r>
              <a:rPr lang="cs-CZ" sz="2000" dirty="0" smtClean="0"/>
              <a:t>, lexikograficky jednoduchá metoda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94" y="1169639"/>
            <a:ext cx="8200001" cy="557309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 bwMode="auto">
          <a:xfrm>
            <a:off x="4222376" y="2514600"/>
            <a:ext cx="1398495" cy="34962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4921623" y="2864224"/>
            <a:ext cx="1438836" cy="24715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4921623" y="3111376"/>
            <a:ext cx="1748118" cy="26662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3025588" y="3358048"/>
            <a:ext cx="1317812" cy="27959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4020670" y="3956188"/>
            <a:ext cx="1116105" cy="36031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4504765" y="4209185"/>
            <a:ext cx="1371600" cy="34962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8041341" y="1869141"/>
            <a:ext cx="793377" cy="44375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8216153" y="2514600"/>
            <a:ext cx="941294" cy="34962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Obdélník 16"/>
          <p:cNvSpPr/>
          <p:nvPr/>
        </p:nvSpPr>
        <p:spPr bwMode="auto">
          <a:xfrm>
            <a:off x="6804212" y="3086309"/>
            <a:ext cx="3576917" cy="42337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144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293825"/>
            <a:ext cx="11150471" cy="514682"/>
          </a:xfrm>
        </p:spPr>
        <p:txBody>
          <a:bodyPr/>
          <a:lstStyle/>
          <a:p>
            <a:r>
              <a:rPr lang="cs-CZ" dirty="0" smtClean="0"/>
              <a:t>Vícejazyčné slovníky češtiny – </a:t>
            </a:r>
            <a:r>
              <a:rPr lang="cs-CZ" i="1" dirty="0" err="1" smtClean="0"/>
              <a:t>Dictionarius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878986"/>
            <a:ext cx="11869272" cy="4481469"/>
          </a:xfrm>
        </p:spPr>
        <p:txBody>
          <a:bodyPr/>
          <a:lstStyle/>
          <a:p>
            <a:r>
              <a:rPr lang="cs-CZ" sz="2000" dirty="0" smtClean="0"/>
              <a:t>oblibě se těšil vícejazyčný slovník </a:t>
            </a:r>
            <a:r>
              <a:rPr lang="cs-CZ" sz="2000" i="1" dirty="0" err="1" smtClean="0"/>
              <a:t>Dictionarius</a:t>
            </a:r>
            <a:r>
              <a:rPr lang="cs-CZ" sz="2000" i="1" dirty="0" smtClean="0"/>
              <a:t> </a:t>
            </a:r>
            <a:r>
              <a:rPr lang="cs-CZ" sz="2000" i="1" dirty="0" err="1"/>
              <a:t>trium</a:t>
            </a:r>
            <a:r>
              <a:rPr lang="cs-CZ" sz="2000" i="1" dirty="0"/>
              <a:t> </a:t>
            </a:r>
            <a:r>
              <a:rPr lang="cs-CZ" sz="2000" i="1" dirty="0" err="1"/>
              <a:t>linguarum</a:t>
            </a:r>
            <a:r>
              <a:rPr lang="cs-CZ" sz="2000" i="1" dirty="0"/>
              <a:t> </a:t>
            </a:r>
            <a:r>
              <a:rPr lang="cs-CZ" sz="2000" i="1" dirty="0" err="1"/>
              <a:t>latine</a:t>
            </a:r>
            <a:r>
              <a:rPr lang="cs-CZ" sz="2000" i="1" dirty="0"/>
              <a:t>, </a:t>
            </a:r>
            <a:r>
              <a:rPr lang="cs-CZ" sz="2000" i="1" dirty="0" err="1"/>
              <a:t>teutonice</a:t>
            </a:r>
            <a:r>
              <a:rPr lang="cs-CZ" sz="2000" i="1" dirty="0"/>
              <a:t>, </a:t>
            </a:r>
            <a:r>
              <a:rPr lang="cs-CZ" sz="2000" i="1" dirty="0" err="1"/>
              <a:t>boemice</a:t>
            </a:r>
            <a:r>
              <a:rPr lang="cs-CZ" sz="2000" dirty="0"/>
              <a:t> </a:t>
            </a:r>
            <a:r>
              <a:rPr lang="cs-CZ" sz="2000" dirty="0" smtClean="0"/>
              <a:t>(1510, 1513, v mírně modifikované podobě 1514</a:t>
            </a:r>
            <a:r>
              <a:rPr lang="cs-CZ" sz="2000" dirty="0"/>
              <a:t>,</a:t>
            </a:r>
            <a:endParaRPr lang="cs-CZ" sz="2000" dirty="0" smtClean="0"/>
          </a:p>
          <a:p>
            <a:pPr marL="268288" indent="0">
              <a:buNone/>
            </a:pPr>
            <a:r>
              <a:rPr lang="cs-CZ" sz="2000" dirty="0" smtClean="0"/>
              <a:t>1526, 1532).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8" t="6453" r="-344" b="19713"/>
          <a:stretch/>
        </p:blipFill>
        <p:spPr>
          <a:xfrm>
            <a:off x="5284695" y="1454212"/>
            <a:ext cx="6528812" cy="536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349624"/>
            <a:ext cx="11150471" cy="445436"/>
          </a:xfrm>
        </p:spPr>
        <p:txBody>
          <a:bodyPr/>
          <a:lstStyle/>
          <a:p>
            <a:r>
              <a:rPr lang="cs-CZ" dirty="0"/>
              <a:t>Vícejazyčné humanistické slovníky češtiny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1102659"/>
            <a:ext cx="11869272" cy="4257796"/>
          </a:xfrm>
        </p:spPr>
        <p:txBody>
          <a:bodyPr/>
          <a:lstStyle/>
          <a:p>
            <a:r>
              <a:rPr lang="cs-CZ" sz="2000" dirty="0" smtClean="0"/>
              <a:t>vznikaly další podobné humanistické </a:t>
            </a:r>
            <a:r>
              <a:rPr lang="cs-CZ" sz="2000" dirty="0"/>
              <a:t>slovníky </a:t>
            </a:r>
            <a:r>
              <a:rPr lang="cs-CZ" sz="2000" dirty="0" smtClean="0"/>
              <a:t>(</a:t>
            </a:r>
            <a:r>
              <a:rPr lang="cs-CZ" sz="2000" i="1" dirty="0" smtClean="0"/>
              <a:t>vokabuláře</a:t>
            </a:r>
            <a:r>
              <a:rPr lang="cs-CZ" sz="2000" dirty="0" smtClean="0"/>
              <a:t>), zejména </a:t>
            </a:r>
            <a:r>
              <a:rPr lang="cs-CZ" sz="2000" i="1" dirty="0" err="1" smtClean="0"/>
              <a:t>Vocabularium</a:t>
            </a:r>
            <a:r>
              <a:rPr lang="cs-CZ" sz="2000" i="1" dirty="0" smtClean="0"/>
              <a:t> </a:t>
            </a:r>
            <a:r>
              <a:rPr lang="cs-CZ" sz="2000" i="1" dirty="0" err="1"/>
              <a:t>trilingue</a:t>
            </a:r>
            <a:r>
              <a:rPr lang="cs-CZ" sz="2000" dirty="0"/>
              <a:t> Petra </a:t>
            </a:r>
            <a:r>
              <a:rPr lang="cs-CZ" sz="2000" dirty="0" err="1"/>
              <a:t>Codicilla</a:t>
            </a:r>
            <a:r>
              <a:rPr lang="cs-CZ" sz="2000" dirty="0"/>
              <a:t> (Praha 1546</a:t>
            </a:r>
            <a:r>
              <a:rPr lang="cs-CZ" sz="2000" dirty="0" smtClean="0"/>
              <a:t>), který byl </a:t>
            </a:r>
            <a:r>
              <a:rPr lang="cs-CZ" sz="2000" dirty="0"/>
              <a:t>později </a:t>
            </a:r>
            <a:r>
              <a:rPr lang="cs-CZ" sz="2000" dirty="0" smtClean="0"/>
              <a:t>přepracován </a:t>
            </a:r>
            <a:r>
              <a:rPr lang="cs-CZ" sz="2000" dirty="0"/>
              <a:t>Pavlem </a:t>
            </a:r>
            <a:r>
              <a:rPr lang="cs-CZ" sz="2000" dirty="0" err="1"/>
              <a:t>Pressiem</a:t>
            </a:r>
            <a:r>
              <a:rPr lang="cs-CZ" sz="2000" dirty="0"/>
              <a:t> pod názvem </a:t>
            </a:r>
            <a:r>
              <a:rPr lang="cs-CZ" sz="2000" i="1" dirty="0"/>
              <a:t>Vokabulář v nově spravený a rozšířený</a:t>
            </a:r>
            <a:r>
              <a:rPr lang="cs-CZ" sz="2000" dirty="0"/>
              <a:t> (Praha 1576) a do konce 18. století </a:t>
            </a:r>
            <a:r>
              <a:rPr lang="cs-CZ" sz="2000" dirty="0" smtClean="0"/>
              <a:t>vydán </a:t>
            </a:r>
            <a:r>
              <a:rPr lang="cs-CZ" sz="2000" dirty="0"/>
              <a:t>ve více než 30 dalších vydání,</a:t>
            </a:r>
          </a:p>
          <a:p>
            <a:endParaRPr lang="cs-CZ" sz="2000" i="1" dirty="0" smtClean="0"/>
          </a:p>
          <a:p>
            <a:r>
              <a:rPr lang="cs-CZ" sz="2000" i="1" dirty="0" smtClean="0"/>
              <a:t>Lexicon </a:t>
            </a:r>
            <a:r>
              <a:rPr lang="cs-CZ" sz="2000" i="1" dirty="0" err="1"/>
              <a:t>symphonum</a:t>
            </a:r>
            <a:r>
              <a:rPr lang="cs-CZ" sz="2000" i="1" dirty="0"/>
              <a:t>, </a:t>
            </a:r>
            <a:r>
              <a:rPr lang="cs-CZ" sz="2000" dirty="0"/>
              <a:t>čtyřjazyčný slovník Zikmunda Hrubého z Jelení (</a:t>
            </a:r>
            <a:r>
              <a:rPr lang="cs-CZ" sz="2000" dirty="0" err="1"/>
              <a:t>Basel</a:t>
            </a:r>
            <a:r>
              <a:rPr lang="cs-CZ" sz="2000" dirty="0"/>
              <a:t> 1537–1544</a:t>
            </a:r>
            <a:r>
              <a:rPr lang="cs-CZ" sz="2000" dirty="0" smtClean="0"/>
              <a:t>),</a:t>
            </a:r>
          </a:p>
          <a:p>
            <a:endParaRPr lang="cs-CZ" sz="2000" i="1" dirty="0" smtClean="0"/>
          </a:p>
          <a:p>
            <a:r>
              <a:rPr lang="cs-CZ" sz="2000" i="1" dirty="0" err="1" smtClean="0"/>
              <a:t>Dictionarium</a:t>
            </a:r>
            <a:r>
              <a:rPr lang="cs-CZ" sz="2000" i="1" dirty="0" smtClean="0"/>
              <a:t> </a:t>
            </a:r>
            <a:r>
              <a:rPr lang="cs-CZ" sz="2000" i="1" dirty="0"/>
              <a:t>septem </a:t>
            </a:r>
            <a:r>
              <a:rPr lang="cs-CZ" sz="2000" i="1" dirty="0" err="1"/>
              <a:t>diversarum</a:t>
            </a:r>
            <a:r>
              <a:rPr lang="cs-CZ" sz="2000" i="1" dirty="0"/>
              <a:t> </a:t>
            </a:r>
            <a:r>
              <a:rPr lang="cs-CZ" sz="2000" i="1" dirty="0" err="1"/>
              <a:t>linguarum</a:t>
            </a:r>
            <a:r>
              <a:rPr lang="cs-CZ" sz="2000" dirty="0"/>
              <a:t> (1605), Petr </a:t>
            </a:r>
            <a:r>
              <a:rPr lang="cs-CZ" sz="2000" dirty="0" err="1"/>
              <a:t>Loderecker</a:t>
            </a:r>
            <a:r>
              <a:rPr lang="cs-CZ" sz="2000" dirty="0"/>
              <a:t> (též </a:t>
            </a:r>
            <a:r>
              <a:rPr lang="cs-CZ" sz="2000" dirty="0" err="1"/>
              <a:t>Lodorecker</a:t>
            </a:r>
            <a:r>
              <a:rPr lang="cs-CZ" sz="2000" dirty="0"/>
              <a:t>): latinsko-italsko-německo-chorvatsko-česko-polsko-maďarský lexikon (přepracovaný pětijazyčný slovník Charváta Fausta </a:t>
            </a:r>
            <a:r>
              <a:rPr lang="cs-CZ" sz="2000" dirty="0" err="1"/>
              <a:t>Vrančiće</a:t>
            </a:r>
            <a:r>
              <a:rPr lang="cs-CZ" sz="2000" dirty="0"/>
              <a:t>-Veranda (1595), doplněný o češtinu a polštinu.</a:t>
            </a:r>
          </a:p>
          <a:p>
            <a:pPr marL="631825" indent="-363538">
              <a:buFont typeface="Wingdings" panose="05000000000000000000" pitchFamily="2" charset="2"/>
              <a:buChar char="Ø"/>
            </a:pPr>
            <a:endParaRPr lang="cs-CZ" sz="2000" dirty="0"/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854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293824"/>
            <a:ext cx="12035119" cy="548803"/>
          </a:xfrm>
        </p:spPr>
        <p:txBody>
          <a:bodyPr/>
          <a:lstStyle/>
          <a:p>
            <a:r>
              <a:rPr lang="cs-CZ" dirty="0" smtClean="0"/>
              <a:t>Zikmund Hrubý </a:t>
            </a:r>
            <a:br>
              <a:rPr lang="cs-CZ" dirty="0" smtClean="0"/>
            </a:br>
            <a:r>
              <a:rPr lang="cs-CZ" dirty="0" smtClean="0"/>
              <a:t>z</a:t>
            </a:r>
            <a:r>
              <a:rPr lang="cs-CZ" dirty="0"/>
              <a:t> </a:t>
            </a:r>
            <a:r>
              <a:rPr lang="cs-CZ" dirty="0" smtClean="0"/>
              <a:t>Jelení: </a:t>
            </a:r>
            <a:br>
              <a:rPr lang="cs-CZ" dirty="0" smtClean="0"/>
            </a:br>
            <a:r>
              <a:rPr lang="cs-CZ" i="1" dirty="0" smtClean="0"/>
              <a:t>Lexicon </a:t>
            </a:r>
            <a:r>
              <a:rPr lang="cs-CZ" i="1" dirty="0" err="1" smtClean="0"/>
              <a:t>symphonum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06" y="81162"/>
            <a:ext cx="6340553" cy="6544647"/>
          </a:xfrm>
        </p:spPr>
      </p:pic>
    </p:spTree>
    <p:extLst>
      <p:ext uri="{BB962C8B-B14F-4D97-AF65-F5344CB8AC3E}">
        <p14:creationId xmlns:p14="http://schemas.microsoft.com/office/powerpoint/2010/main" val="25616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293825"/>
            <a:ext cx="11150471" cy="514682"/>
          </a:xfrm>
        </p:spPr>
        <p:txBody>
          <a:bodyPr/>
          <a:lstStyle/>
          <a:p>
            <a:r>
              <a:rPr lang="cs-CZ" dirty="0" smtClean="0"/>
              <a:t>První </a:t>
            </a:r>
            <a:r>
              <a:rPr lang="cs-CZ" u="sng" dirty="0"/>
              <a:t>česko</a:t>
            </a:r>
            <a:r>
              <a:rPr lang="cs-CZ" dirty="0"/>
              <a:t>-latinský slovník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878986"/>
            <a:ext cx="11869272" cy="4481469"/>
          </a:xfrm>
        </p:spPr>
        <p:txBody>
          <a:bodyPr/>
          <a:lstStyle/>
          <a:p>
            <a:r>
              <a:rPr lang="cs-CZ" sz="2000" i="1" dirty="0" err="1" smtClean="0"/>
              <a:t>Dictionarium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Bobohemicolatinum</a:t>
            </a:r>
            <a:r>
              <a:rPr lang="cs-CZ" sz="2000" i="1" dirty="0" smtClean="0"/>
              <a:t> in </a:t>
            </a:r>
            <a:r>
              <a:rPr lang="cs-CZ" sz="2000" i="1" dirty="0" err="1" smtClean="0"/>
              <a:t>usum</a:t>
            </a:r>
            <a:r>
              <a:rPr lang="cs-CZ" sz="2000" i="1" dirty="0" smtClean="0"/>
              <a:t> </a:t>
            </a:r>
            <a:r>
              <a:rPr lang="cs-CZ" sz="2000" dirty="0" smtClean="0"/>
              <a:t>1562 (2. díl k latinsko-českému. slovníku 1560) Tomáše </a:t>
            </a:r>
            <a:r>
              <a:rPr lang="cs-CZ" sz="2000" dirty="0" err="1" smtClean="0"/>
              <a:t>Rešelia</a:t>
            </a:r>
            <a:r>
              <a:rPr lang="cs-CZ" sz="2000" dirty="0" smtClean="0"/>
              <a:t> Hradeckého – po vzoru slovníku německého humanisty Petra </a:t>
            </a:r>
            <a:r>
              <a:rPr lang="cs-CZ" sz="2000" dirty="0" err="1" smtClean="0"/>
              <a:t>Dasypodia</a:t>
            </a:r>
            <a:r>
              <a:rPr lang="cs-CZ" sz="2000" dirty="0" smtClean="0"/>
              <a:t> (</a:t>
            </a:r>
            <a:r>
              <a:rPr lang="cs-CZ" sz="2000" dirty="0" err="1" smtClean="0"/>
              <a:t>Rauchfusse</a:t>
            </a:r>
            <a:r>
              <a:rPr lang="cs-CZ" sz="2000" dirty="0" smtClean="0"/>
              <a:t>), </a:t>
            </a: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75" y="1898496"/>
            <a:ext cx="5870289" cy="482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293825"/>
            <a:ext cx="11150471" cy="514682"/>
          </a:xfrm>
        </p:spPr>
        <p:txBody>
          <a:bodyPr/>
          <a:lstStyle/>
          <a:p>
            <a:r>
              <a:rPr lang="cs-CZ" dirty="0" smtClean="0"/>
              <a:t>První etymologický slovník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9281" y="878986"/>
            <a:ext cx="11869272" cy="4481469"/>
          </a:xfrm>
        </p:spPr>
        <p:txBody>
          <a:bodyPr/>
          <a:lstStyle/>
          <a:p>
            <a:pPr marL="72000" indent="0">
              <a:buNone/>
            </a:pPr>
            <a:r>
              <a:rPr lang="cs-CZ" sz="2000" i="1" dirty="0" smtClean="0"/>
              <a:t>Knížka </a:t>
            </a:r>
            <a:r>
              <a:rPr lang="cs-CZ" sz="2000" i="1" dirty="0"/>
              <a:t>slov českých vyložených, odkud svůj počátek mají</a:t>
            </a:r>
            <a:r>
              <a:rPr lang="cs-CZ" sz="2000" i="1" dirty="0" smtClean="0"/>
              <a:t>…</a:t>
            </a:r>
            <a:r>
              <a:rPr lang="cs-CZ" sz="2000" dirty="0" smtClean="0"/>
              <a:t>, Matouš </a:t>
            </a:r>
            <a:r>
              <a:rPr lang="cs-CZ" sz="2000" dirty="0"/>
              <a:t>Benešovský zvaný </a:t>
            </a:r>
            <a:r>
              <a:rPr lang="cs-CZ" sz="2000" dirty="0" err="1" smtClean="0"/>
              <a:t>Philonomus</a:t>
            </a:r>
            <a:r>
              <a:rPr lang="cs-CZ" sz="2000" dirty="0" smtClean="0"/>
              <a:t> (autor gramatiky), 1587. </a:t>
            </a:r>
          </a:p>
          <a:p>
            <a:pPr marL="712788" indent="-641350">
              <a:lnSpc>
                <a:spcPct val="100000"/>
              </a:lnSpc>
              <a:buNone/>
            </a:pPr>
            <a:endParaRPr lang="cs-CZ" sz="1800" dirty="0"/>
          </a:p>
          <a:p>
            <a:pPr marL="712788" indent="-641350">
              <a:lnSpc>
                <a:spcPct val="100000"/>
              </a:lnSpc>
              <a:buNone/>
            </a:pPr>
            <a:r>
              <a:rPr lang="cs-CZ" sz="1800" b="1" dirty="0"/>
              <a:t>Temnost, tma, temnice</a:t>
            </a:r>
            <a:r>
              <a:rPr lang="cs-CZ" sz="1800" dirty="0"/>
              <a:t>, vše za jedno, </a:t>
            </a:r>
            <a:r>
              <a:rPr lang="cs-CZ" sz="1800" dirty="0" err="1"/>
              <a:t>oxotóg</a:t>
            </a:r>
            <a:r>
              <a:rPr lang="cs-CZ" sz="1800" dirty="0"/>
              <a:t>, </a:t>
            </a:r>
            <a:r>
              <a:rPr lang="cs-CZ" sz="1800" dirty="0" err="1"/>
              <a:t>tenebrae</a:t>
            </a:r>
            <a:r>
              <a:rPr lang="cs-CZ" sz="1800" dirty="0"/>
              <a:t>.</a:t>
            </a:r>
          </a:p>
          <a:p>
            <a:pPr marL="712788" indent="-641350">
              <a:lnSpc>
                <a:spcPct val="100000"/>
              </a:lnSpc>
              <a:buNone/>
            </a:pPr>
            <a:r>
              <a:rPr lang="cs-CZ" sz="1800" b="1" dirty="0" smtClean="0"/>
              <a:t>Mrákota</a:t>
            </a:r>
            <a:r>
              <a:rPr lang="cs-CZ" sz="1800" b="1" dirty="0"/>
              <a:t>, mračno</a:t>
            </a:r>
            <a:r>
              <a:rPr lang="cs-CZ" sz="1800" dirty="0"/>
              <a:t>, vše jedno.</a:t>
            </a:r>
          </a:p>
          <a:p>
            <a:pPr marL="712788" indent="-641350">
              <a:lnSpc>
                <a:spcPct val="100000"/>
              </a:lnSpc>
              <a:buNone/>
            </a:pPr>
            <a:r>
              <a:rPr lang="cs-CZ" sz="1800" b="1" dirty="0" smtClean="0"/>
              <a:t>Mráz</a:t>
            </a:r>
            <a:r>
              <a:rPr lang="cs-CZ" sz="1800" b="1" dirty="0"/>
              <a:t>, sníh, jíní</a:t>
            </a:r>
            <a:r>
              <a:rPr lang="cs-CZ" sz="1800" dirty="0"/>
              <a:t>. Těchto věcí počátku nenacházíme, nebo některé věci takové samy jsou počátkem a počátek počátku míti nemůže, jinak by bez konce bylo počátku hledati.</a:t>
            </a:r>
          </a:p>
          <a:p>
            <a:pPr marL="712788" indent="-641350">
              <a:lnSpc>
                <a:spcPct val="100000"/>
              </a:lnSpc>
              <a:buNone/>
            </a:pPr>
            <a:r>
              <a:rPr lang="cs-CZ" sz="1800" b="1" dirty="0" smtClean="0"/>
              <a:t>Hlava </a:t>
            </a:r>
            <a:r>
              <a:rPr lang="cs-CZ" sz="1800" dirty="0"/>
              <a:t>Rusové říkají </a:t>
            </a:r>
            <a:r>
              <a:rPr lang="cs-CZ" sz="1800" dirty="0" err="1"/>
              <a:t>holova</a:t>
            </a:r>
            <a:r>
              <a:rPr lang="cs-CZ" sz="1800" dirty="0"/>
              <a:t>, snad že </a:t>
            </a:r>
            <a:r>
              <a:rPr lang="cs-CZ" sz="1800" dirty="0" err="1"/>
              <a:t>holo</a:t>
            </a:r>
            <a:r>
              <a:rPr lang="cs-CZ" sz="1800" dirty="0"/>
              <a:t> vlasů.</a:t>
            </a:r>
          </a:p>
          <a:p>
            <a:pPr marL="712788" indent="-641350">
              <a:lnSpc>
                <a:spcPct val="100000"/>
              </a:lnSpc>
              <a:buNone/>
            </a:pPr>
            <a:r>
              <a:rPr lang="cs-CZ" sz="1800" b="1" dirty="0" smtClean="0"/>
              <a:t>Nos</a:t>
            </a:r>
            <a:r>
              <a:rPr lang="cs-CZ" sz="1800" dirty="0"/>
              <a:t>, </a:t>
            </a:r>
            <a:r>
              <a:rPr lang="cs-CZ" sz="1800" dirty="0" err="1" smtClean="0"/>
              <a:t>nasus</a:t>
            </a:r>
            <a:r>
              <a:rPr lang="cs-CZ" sz="1800" b="1" dirty="0" smtClean="0"/>
              <a:t> </a:t>
            </a:r>
            <a:r>
              <a:rPr lang="cs-CZ" sz="1800" dirty="0"/>
              <a:t>podobná slova, snad od nesení.</a:t>
            </a:r>
          </a:p>
          <a:p>
            <a:pPr marL="712788" indent="-641350">
              <a:lnSpc>
                <a:spcPct val="100000"/>
              </a:lnSpc>
              <a:buNone/>
            </a:pPr>
            <a:r>
              <a:rPr lang="cs-CZ" sz="1800" b="1" dirty="0" smtClean="0"/>
              <a:t>Chřípí </a:t>
            </a:r>
            <a:r>
              <a:rPr lang="cs-CZ" sz="1800" dirty="0"/>
              <a:t>od hlasu, který od nich pochází, nebo od chrápání.</a:t>
            </a:r>
          </a:p>
          <a:p>
            <a:pPr marL="712788" indent="-641350">
              <a:lnSpc>
                <a:spcPct val="100000"/>
              </a:lnSpc>
              <a:buNone/>
            </a:pPr>
            <a:r>
              <a:rPr lang="cs-CZ" sz="1800" b="1" dirty="0" smtClean="0"/>
              <a:t>Oči</a:t>
            </a:r>
            <a:r>
              <a:rPr lang="cs-CZ" sz="1800" b="1" dirty="0"/>
              <a:t>. Oko</a:t>
            </a:r>
            <a:r>
              <a:rPr lang="cs-CZ" sz="1800" dirty="0"/>
              <a:t>, odtud okolek.</a:t>
            </a:r>
          </a:p>
          <a:p>
            <a:pPr marL="712788" indent="-641350">
              <a:lnSpc>
                <a:spcPct val="100000"/>
              </a:lnSpc>
              <a:buNone/>
            </a:pPr>
            <a:r>
              <a:rPr lang="cs-CZ" sz="1800" b="1" dirty="0" smtClean="0"/>
              <a:t>Vlas</a:t>
            </a:r>
            <a:r>
              <a:rPr lang="cs-CZ" sz="1800" dirty="0"/>
              <a:t>, že se vleče, jakožto věc </a:t>
            </a:r>
            <a:r>
              <a:rPr lang="cs-CZ" sz="1800" dirty="0" err="1"/>
              <a:t>vláčkovitá</a:t>
            </a:r>
            <a:r>
              <a:rPr lang="cs-CZ" sz="1800" dirty="0"/>
              <a:t>.</a:t>
            </a:r>
          </a:p>
          <a:p>
            <a:pPr marL="712788" indent="-641350">
              <a:lnSpc>
                <a:spcPct val="100000"/>
              </a:lnSpc>
              <a:buNone/>
            </a:pPr>
            <a:r>
              <a:rPr lang="cs-CZ" sz="1800" b="1" dirty="0" smtClean="0"/>
              <a:t>Ústa </a:t>
            </a:r>
            <a:r>
              <a:rPr lang="cs-CZ" sz="1800" dirty="0"/>
              <a:t>od </a:t>
            </a:r>
            <a:r>
              <a:rPr lang="cs-CZ" sz="1800" dirty="0" err="1"/>
              <a:t>ouzkosti</a:t>
            </a:r>
            <a:r>
              <a:rPr lang="cs-CZ" sz="1800" dirty="0"/>
              <a:t>, neb </a:t>
            </a:r>
            <a:r>
              <a:rPr lang="cs-CZ" sz="1800" dirty="0" err="1"/>
              <a:t>ouzká</a:t>
            </a:r>
            <a:r>
              <a:rPr lang="cs-CZ" sz="1800" dirty="0"/>
              <a:t> jsou </a:t>
            </a:r>
            <a:r>
              <a:rPr lang="cs-CZ" sz="1800" dirty="0" err="1"/>
              <a:t>rta</a:t>
            </a:r>
            <a:r>
              <a:rPr lang="cs-CZ" sz="1800" dirty="0"/>
              <a:t>. Labia.</a:t>
            </a:r>
          </a:p>
          <a:p>
            <a:pPr marL="712788" indent="-641350">
              <a:lnSpc>
                <a:spcPct val="100000"/>
              </a:lnSpc>
              <a:buNone/>
            </a:pPr>
            <a:r>
              <a:rPr lang="cs-CZ" sz="1800" b="1" dirty="0" smtClean="0"/>
              <a:t>Jazyk</a:t>
            </a:r>
            <a:r>
              <a:rPr lang="cs-CZ" sz="1800" dirty="0"/>
              <a:t>. Toto slovo v slovanském jazyku </a:t>
            </a:r>
            <a:r>
              <a:rPr lang="cs-CZ" sz="1800" dirty="0" err="1"/>
              <a:t>indiferens</a:t>
            </a:r>
            <a:r>
              <a:rPr lang="cs-CZ" sz="1800" dirty="0"/>
              <a:t>, nebo i jazyk v ústech i národ se jím rozumí. Jako: Chválíte Hospodina vsí </a:t>
            </a:r>
            <a:r>
              <a:rPr lang="cs-CZ" sz="1800" dirty="0" err="1"/>
              <a:t>jazyci</a:t>
            </a:r>
            <a:r>
              <a:rPr lang="cs-CZ" sz="1800" dirty="0"/>
              <a:t> </a:t>
            </a:r>
            <a:r>
              <a:rPr lang="cs-CZ" sz="1800" dirty="0" err="1"/>
              <a:t>etc</a:t>
            </a:r>
            <a:r>
              <a:rPr lang="cs-CZ" sz="1800" dirty="0"/>
              <a:t>, a jinde v žalmu 44.: Jazyk </a:t>
            </a:r>
            <a:r>
              <a:rPr lang="cs-CZ" sz="1800" dirty="0" err="1" smtClean="0"/>
              <a:t>moj</a:t>
            </a:r>
            <a:r>
              <a:rPr lang="cs-CZ" sz="1800" dirty="0" smtClean="0"/>
              <a:t> </a:t>
            </a:r>
            <a:r>
              <a:rPr lang="cs-CZ" sz="1800" dirty="0" err="1"/>
              <a:t>trosto</a:t>
            </a:r>
            <a:r>
              <a:rPr lang="cs-CZ" sz="1800" dirty="0"/>
              <a:t> </a:t>
            </a:r>
            <a:r>
              <a:rPr lang="cs-CZ" sz="1800" dirty="0" err="1" smtClean="0"/>
              <a:t>knížníka</a:t>
            </a:r>
            <a:r>
              <a:rPr lang="cs-CZ" sz="1800" dirty="0" smtClean="0"/>
              <a:t> </a:t>
            </a:r>
            <a:r>
              <a:rPr lang="cs-CZ" sz="1800" dirty="0" err="1" smtClean="0"/>
              <a:t>skoropisca</a:t>
            </a:r>
            <a:r>
              <a:rPr lang="cs-CZ" sz="1800" dirty="0"/>
              <a:t>.</a:t>
            </a:r>
          </a:p>
          <a:p>
            <a:pPr marL="712788" indent="-641350">
              <a:lnSpc>
                <a:spcPct val="100000"/>
              </a:lnSpc>
              <a:buNone/>
            </a:pPr>
            <a:r>
              <a:rPr lang="cs-CZ" sz="1800" b="1" dirty="0" smtClean="0"/>
              <a:t>Ruka</a:t>
            </a:r>
            <a:r>
              <a:rPr lang="cs-CZ" sz="1800" dirty="0"/>
              <a:t>, odtud rek, člověk udatné ruky, Polsky </a:t>
            </a:r>
            <a:r>
              <a:rPr lang="cs-CZ" sz="1800" dirty="0" err="1"/>
              <a:t>renka</a:t>
            </a:r>
            <a:r>
              <a:rPr lang="cs-CZ" sz="1800" dirty="0"/>
              <a:t>.</a:t>
            </a:r>
          </a:p>
          <a:p>
            <a:pPr marL="712788" indent="-641350">
              <a:lnSpc>
                <a:spcPct val="100000"/>
              </a:lnSpc>
              <a:buNone/>
            </a:pPr>
            <a:r>
              <a:rPr lang="cs-CZ" sz="1800" b="1" dirty="0" smtClean="0"/>
              <a:t>Prst</a:t>
            </a:r>
            <a:r>
              <a:rPr lang="cs-CZ" sz="1800" dirty="0"/>
              <a:t>, že jest prost, to jest odděleny od jiných prstů. Slovansky a polsky </a:t>
            </a:r>
            <a:r>
              <a:rPr lang="cs-CZ" sz="1800" dirty="0" err="1"/>
              <a:t>perst</a:t>
            </a:r>
            <a:r>
              <a:rPr lang="cs-CZ" sz="1800" dirty="0"/>
              <a:t>; odtud prsten.</a:t>
            </a:r>
          </a:p>
          <a:p>
            <a:pPr marL="712788" indent="-641350">
              <a:lnSpc>
                <a:spcPct val="100000"/>
              </a:lnSpc>
              <a:buNone/>
            </a:pPr>
            <a:r>
              <a:rPr lang="cs-CZ" sz="1800" b="1" dirty="0" smtClean="0"/>
              <a:t>Palec</a:t>
            </a:r>
            <a:r>
              <a:rPr lang="cs-CZ" sz="1800" dirty="0"/>
              <a:t>, že jest jako palice; palice slovansky berla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526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753036"/>
            <a:ext cx="11500094" cy="510989"/>
          </a:xfrm>
        </p:spPr>
        <p:txBody>
          <a:bodyPr/>
          <a:lstStyle/>
          <a:p>
            <a:r>
              <a:rPr lang="cs-CZ" dirty="0" smtClean="0"/>
              <a:t>Spisovný jazyk 1. pol. 16. stol.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748114"/>
            <a:ext cx="11777999" cy="3388665"/>
          </a:xfrm>
        </p:spPr>
        <p:txBody>
          <a:bodyPr/>
          <a:lstStyle/>
          <a:p>
            <a:r>
              <a:rPr lang="cs-CZ" sz="2000" dirty="0"/>
              <a:t>vyznačuje se výraznou nejednotností,</a:t>
            </a:r>
          </a:p>
          <a:p>
            <a:endParaRPr lang="cs-CZ" sz="2000" dirty="0" smtClean="0"/>
          </a:p>
          <a:p>
            <a:r>
              <a:rPr lang="cs-CZ" sz="2000" dirty="0" smtClean="0"/>
              <a:t>pravopis objektem turbulentního vývoje,</a:t>
            </a:r>
            <a:endParaRPr lang="cs-CZ" sz="2000" i="1" dirty="0" smtClean="0">
              <a:solidFill>
                <a:srgbClr val="FF0000"/>
              </a:solidFill>
            </a:endParaRPr>
          </a:p>
          <a:p>
            <a:endParaRPr lang="cs-CZ" sz="2000" dirty="0" smtClean="0"/>
          </a:p>
          <a:p>
            <a:r>
              <a:rPr lang="cs-CZ" sz="2000" dirty="0" smtClean="0"/>
              <a:t>v průběhu 16. stol. definitivně zanikají některé archaismy (imperfektum a duál) a pronikají některé progresivní formy (</a:t>
            </a:r>
            <a:r>
              <a:rPr lang="cs-CZ" sz="2000" i="1" dirty="0" err="1" smtClean="0"/>
              <a:t>ie</a:t>
            </a:r>
            <a:r>
              <a:rPr lang="cs-CZ" sz="2000" i="1" dirty="0" smtClean="0"/>
              <a:t> &gt; í, </a:t>
            </a:r>
            <a:r>
              <a:rPr lang="cs-CZ" sz="2000" i="1" dirty="0" err="1" smtClean="0"/>
              <a:t>uo</a:t>
            </a:r>
            <a:r>
              <a:rPr lang="cs-CZ" sz="2000" i="1" dirty="0" smtClean="0"/>
              <a:t> &gt; ú &lt;ů&gt;, aj &gt; ej</a:t>
            </a:r>
            <a:r>
              <a:rPr lang="cs-CZ" sz="2000" dirty="0" smtClean="0"/>
              <a:t>)</a:t>
            </a:r>
            <a:r>
              <a:rPr lang="cs-CZ" sz="2000" i="1" dirty="0" smtClean="0"/>
              <a:t>.</a:t>
            </a:r>
          </a:p>
          <a:p>
            <a:endParaRPr lang="cs-CZ" sz="2000" i="1" dirty="0" smtClean="0"/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7872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318317"/>
            <a:ext cx="11150471" cy="490189"/>
          </a:xfrm>
        </p:spPr>
        <p:txBody>
          <a:bodyPr/>
          <a:lstStyle/>
          <a:p>
            <a:r>
              <a:rPr lang="cs-CZ" dirty="0" smtClean="0"/>
              <a:t>Slovníky češtiny – </a:t>
            </a:r>
            <a:r>
              <a:rPr lang="cs-CZ" dirty="0"/>
              <a:t>D</a:t>
            </a:r>
            <a:r>
              <a:rPr lang="cs-CZ" dirty="0" smtClean="0"/>
              <a:t>aniel Adam z Veleslavína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1185863"/>
            <a:ext cx="11882719" cy="4174592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Ztělesňuje vyvrcholení českého předbělohorského slovníkářství, </a:t>
            </a:r>
          </a:p>
          <a:p>
            <a:r>
              <a:rPr lang="cs-CZ" sz="2000" i="1" dirty="0" err="1" smtClean="0"/>
              <a:t>Dictionarium</a:t>
            </a:r>
            <a:r>
              <a:rPr lang="cs-CZ" sz="2000" i="1" dirty="0" smtClean="0"/>
              <a:t> </a:t>
            </a:r>
            <a:r>
              <a:rPr lang="cs-CZ" sz="2000" i="1" dirty="0"/>
              <a:t>linguae </a:t>
            </a:r>
            <a:r>
              <a:rPr lang="cs-CZ" sz="2000" i="1" dirty="0" err="1"/>
              <a:t>latinae</a:t>
            </a:r>
            <a:r>
              <a:rPr lang="cs-CZ" sz="2000" dirty="0"/>
              <a:t> (1579</a:t>
            </a:r>
            <a:r>
              <a:rPr lang="cs-CZ" sz="2000" dirty="0" smtClean="0"/>
              <a:t>) – na </a:t>
            </a:r>
            <a:r>
              <a:rPr lang="cs-CZ" sz="2000" dirty="0"/>
              <a:t>základě </a:t>
            </a:r>
            <a:r>
              <a:rPr lang="cs-CZ" sz="2000" dirty="0" smtClean="0"/>
              <a:t>latinsko-německého </a:t>
            </a:r>
            <a:r>
              <a:rPr lang="cs-CZ" sz="2000" dirty="0"/>
              <a:t>slovníku </a:t>
            </a:r>
            <a:r>
              <a:rPr lang="cs-CZ" sz="2000" dirty="0" err="1"/>
              <a:t>Basilia</a:t>
            </a:r>
            <a:r>
              <a:rPr lang="cs-CZ" sz="2000" dirty="0"/>
              <a:t> </a:t>
            </a:r>
            <a:r>
              <a:rPr lang="cs-CZ" sz="2000" dirty="0" err="1"/>
              <a:t>Fabera</a:t>
            </a:r>
            <a:r>
              <a:rPr lang="cs-CZ" sz="2000" dirty="0"/>
              <a:t> </a:t>
            </a:r>
            <a:r>
              <a:rPr lang="cs-CZ" sz="2000" dirty="0" err="1"/>
              <a:t>Sorana</a:t>
            </a:r>
            <a:r>
              <a:rPr lang="cs-CZ" sz="2000" dirty="0"/>
              <a:t> </a:t>
            </a:r>
            <a:r>
              <a:rPr lang="cs-CZ" sz="2000" dirty="0" smtClean="0"/>
              <a:t>(1571), </a:t>
            </a:r>
          </a:p>
          <a:p>
            <a:r>
              <a:rPr lang="cs-CZ" sz="2000" i="1" dirty="0" err="1" smtClean="0"/>
              <a:t>Nomenclator</a:t>
            </a:r>
            <a:r>
              <a:rPr lang="cs-CZ" sz="2000" i="1" dirty="0" smtClean="0"/>
              <a:t> omnium </a:t>
            </a:r>
            <a:r>
              <a:rPr lang="cs-CZ" sz="2000" i="1" dirty="0" err="1" smtClean="0"/>
              <a:t>rerum</a:t>
            </a:r>
            <a:r>
              <a:rPr lang="cs-CZ" sz="2000" i="1" dirty="0" smtClean="0"/>
              <a:t> propria </a:t>
            </a:r>
            <a:r>
              <a:rPr lang="cs-CZ" sz="2000" i="1" dirty="0" err="1" smtClean="0"/>
              <a:t>nomina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tribus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linguis</a:t>
            </a:r>
            <a:r>
              <a:rPr lang="cs-CZ" sz="2000" i="1" dirty="0" smtClean="0"/>
              <a:t> </a:t>
            </a:r>
            <a:r>
              <a:rPr lang="cs-CZ" sz="2000" dirty="0" smtClean="0"/>
              <a:t>[</a:t>
            </a:r>
            <a:r>
              <a:rPr lang="cs-CZ" sz="2000" i="1" dirty="0" smtClean="0"/>
              <a:t>…</a:t>
            </a:r>
            <a:r>
              <a:rPr lang="cs-CZ" sz="2000" dirty="0" smtClean="0"/>
              <a:t> ] </a:t>
            </a:r>
            <a:r>
              <a:rPr lang="cs-CZ" sz="2000" i="1" dirty="0" err="1" smtClean="0"/>
              <a:t>continens</a:t>
            </a:r>
            <a:r>
              <a:rPr lang="cs-CZ" sz="2000" i="1" dirty="0" smtClean="0"/>
              <a:t> </a:t>
            </a:r>
            <a:r>
              <a:rPr lang="cs-CZ" sz="2000" dirty="0" smtClean="0"/>
              <a:t>(1586), vzniklo podle slovníku Hadriana </a:t>
            </a:r>
            <a:r>
              <a:rPr lang="cs-CZ" sz="2000" dirty="0" err="1" smtClean="0"/>
              <a:t>Junia</a:t>
            </a:r>
            <a:r>
              <a:rPr lang="cs-CZ" sz="2000" dirty="0" smtClean="0"/>
              <a:t> (Antverpy, 1567</a:t>
            </a:r>
            <a:r>
              <a:rPr lang="cs-CZ" sz="2000" dirty="0" smtClean="0"/>
              <a:t>),</a:t>
            </a:r>
            <a:endParaRPr lang="cs-CZ" sz="2000" dirty="0" smtClean="0"/>
          </a:p>
          <a:p>
            <a:r>
              <a:rPr lang="cs-CZ" sz="2000" i="1" dirty="0" err="1" smtClean="0"/>
              <a:t>Nomenclator</a:t>
            </a:r>
            <a:r>
              <a:rPr lang="cs-CZ" sz="2000" i="1" dirty="0" smtClean="0"/>
              <a:t> </a:t>
            </a:r>
            <a:r>
              <a:rPr lang="cs-CZ" sz="2000" i="1" dirty="0" err="1"/>
              <a:t>quadrilinguis</a:t>
            </a:r>
            <a:r>
              <a:rPr lang="cs-CZ" sz="2000" dirty="0"/>
              <a:t> (1598), </a:t>
            </a:r>
            <a:r>
              <a:rPr lang="cs-CZ" sz="2000" dirty="0" smtClean="0"/>
              <a:t>vzniklo podle čtyřjazyčného </a:t>
            </a:r>
            <a:r>
              <a:rPr lang="cs-CZ" sz="2000" dirty="0" err="1" smtClean="0"/>
              <a:t>nomenklatoru</a:t>
            </a:r>
            <a:r>
              <a:rPr lang="cs-CZ" sz="2000" dirty="0" smtClean="0"/>
              <a:t> </a:t>
            </a:r>
            <a:r>
              <a:rPr lang="cs-CZ" sz="2000" dirty="0" err="1" smtClean="0"/>
              <a:t>Elfrica</a:t>
            </a:r>
            <a:r>
              <a:rPr lang="cs-CZ" sz="2000" dirty="0" smtClean="0"/>
              <a:t> </a:t>
            </a:r>
            <a:r>
              <a:rPr lang="cs-CZ" sz="2000" dirty="0" err="1" smtClean="0"/>
              <a:t>Emmelia</a:t>
            </a:r>
            <a:r>
              <a:rPr lang="cs-CZ" sz="2000" dirty="0" smtClean="0"/>
              <a:t>, členěno do pojmových okruhů, převažují </a:t>
            </a:r>
            <a:r>
              <a:rPr lang="cs-CZ" sz="2000" dirty="0" smtClean="0"/>
              <a:t>substantiva,</a:t>
            </a:r>
            <a:endParaRPr lang="cs-CZ" sz="2000" dirty="0" smtClean="0"/>
          </a:p>
          <a:p>
            <a:r>
              <a:rPr lang="cs-CZ" sz="2000" i="1" dirty="0" smtClean="0"/>
              <a:t>Sylva </a:t>
            </a:r>
            <a:r>
              <a:rPr lang="cs-CZ" sz="2000" i="1" dirty="0" err="1"/>
              <a:t>quadrilinguis</a:t>
            </a:r>
            <a:r>
              <a:rPr lang="cs-CZ" sz="2000" dirty="0"/>
              <a:t> (1598), </a:t>
            </a:r>
            <a:r>
              <a:rPr lang="cs-CZ" sz="2000" dirty="0" smtClean="0"/>
              <a:t>nejvýznamnější dílo, abecední česko-latinsko-řecko-německý slovník, </a:t>
            </a:r>
            <a:r>
              <a:rPr lang="cs-CZ" sz="2000" dirty="0"/>
              <a:t>vytvořený </a:t>
            </a:r>
            <a:r>
              <a:rPr lang="cs-CZ" sz="2000" dirty="0" smtClean="0"/>
              <a:t>rovněž na podkladě díla </a:t>
            </a:r>
            <a:r>
              <a:rPr lang="cs-CZ" sz="2000" dirty="0" err="1" smtClean="0"/>
              <a:t>Elfrica</a:t>
            </a:r>
            <a:r>
              <a:rPr lang="cs-CZ" sz="2000" dirty="0" smtClean="0"/>
              <a:t> </a:t>
            </a:r>
            <a:r>
              <a:rPr lang="cs-CZ" sz="2000" dirty="0" err="1" smtClean="0"/>
              <a:t>Emmelia</a:t>
            </a:r>
            <a:r>
              <a:rPr lang="cs-CZ" sz="2000" dirty="0" smtClean="0"/>
              <a:t>, a sice pětijazyčné </a:t>
            </a:r>
            <a:r>
              <a:rPr lang="cs-CZ" sz="2000" i="1" dirty="0" smtClean="0"/>
              <a:t>Silvy.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6440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81950" y="623925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293825"/>
            <a:ext cx="11150471" cy="514682"/>
          </a:xfrm>
        </p:spPr>
        <p:txBody>
          <a:bodyPr/>
          <a:lstStyle/>
          <a:p>
            <a:r>
              <a:rPr lang="cs-CZ" dirty="0" smtClean="0"/>
              <a:t>Veleslavínova </a:t>
            </a:r>
            <a:r>
              <a:rPr lang="cs-CZ" i="1" dirty="0" smtClean="0"/>
              <a:t>Sylva </a:t>
            </a:r>
            <a:r>
              <a:rPr lang="cs-CZ" i="1" dirty="0" err="1"/>
              <a:t>quadrilinguis</a:t>
            </a:r>
            <a:r>
              <a:rPr lang="cs-CZ" dirty="0"/>
              <a:t> (1598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9281" y="878986"/>
            <a:ext cx="11869272" cy="4481469"/>
          </a:xfrm>
        </p:spPr>
        <p:txBody>
          <a:bodyPr/>
          <a:lstStyle/>
          <a:p>
            <a:r>
              <a:rPr lang="cs-CZ" sz="2000" dirty="0" smtClean="0"/>
              <a:t>nejvýznamnější české lexikografické dílo předmoderní doby,</a:t>
            </a:r>
          </a:p>
          <a:p>
            <a:r>
              <a:rPr lang="cs-CZ" sz="2000" dirty="0" smtClean="0"/>
              <a:t>abecední česko-latinsko-řecko-německý slovník, </a:t>
            </a:r>
          </a:p>
          <a:p>
            <a:r>
              <a:rPr lang="cs-CZ" sz="2000" dirty="0" smtClean="0"/>
              <a:t>všechny slovní druhy,</a:t>
            </a:r>
          </a:p>
          <a:p>
            <a:r>
              <a:rPr lang="cs-CZ" sz="2000" dirty="0" smtClean="0"/>
              <a:t>obsahuje synonyma, reflektuje </a:t>
            </a:r>
          </a:p>
          <a:p>
            <a:pPr marL="72000" indent="0">
              <a:buNone/>
            </a:pPr>
            <a:r>
              <a:rPr lang="cs-CZ" sz="2000" dirty="0" smtClean="0"/>
              <a:t>frazeologii a kombinatoriku</a:t>
            </a:r>
          </a:p>
          <a:p>
            <a:r>
              <a:rPr lang="cs-CZ" sz="2000" dirty="0" smtClean="0"/>
              <a:t>nesměle se objevuje hnízdování,</a:t>
            </a:r>
          </a:p>
          <a:p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801906"/>
            <a:ext cx="7328224" cy="495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5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68000" y="624144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293825"/>
            <a:ext cx="11150471" cy="514682"/>
          </a:xfrm>
        </p:spPr>
        <p:txBody>
          <a:bodyPr/>
          <a:lstStyle/>
          <a:p>
            <a:r>
              <a:rPr lang="cs-CZ" dirty="0" smtClean="0"/>
              <a:t>Vývoj pravopisu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9281" y="878986"/>
            <a:ext cx="11869272" cy="4481469"/>
          </a:xfrm>
        </p:spPr>
        <p:txBody>
          <a:bodyPr/>
          <a:lstStyle/>
          <a:p>
            <a:r>
              <a:rPr lang="cs-CZ" sz="2000" dirty="0" smtClean="0"/>
              <a:t>v 1. pol. 16. stol. se mísí diakritický pravopis se spřežkovým, mimořádně variabilní situace,</a:t>
            </a:r>
          </a:p>
          <a:p>
            <a:endParaRPr lang="cs-CZ" sz="2000" dirty="0"/>
          </a:p>
          <a:p>
            <a:r>
              <a:rPr lang="cs-CZ" sz="2000" dirty="0" smtClean="0"/>
              <a:t>náměšťská mluvnice přichází s návrhem reformy, která představuje kompromis mezi spřežkovým a diakritickým pravopisem, po drobných modifikacím (stimulovaných bratrským územ) se ve 2. pol. 16. stol. ustálil v oblasti knihtisku, označuje se jako </a:t>
            </a:r>
            <a:r>
              <a:rPr lang="cs-CZ" sz="2000" b="1" dirty="0" smtClean="0"/>
              <a:t>bratrský </a:t>
            </a:r>
            <a:r>
              <a:rPr lang="cs-CZ" sz="2000" dirty="0" smtClean="0"/>
              <a:t>nebo </a:t>
            </a:r>
            <a:r>
              <a:rPr lang="cs-CZ" sz="2000" b="1" dirty="0" smtClean="0"/>
              <a:t>tiskařský pravopis,</a:t>
            </a:r>
          </a:p>
          <a:p>
            <a:endParaRPr lang="cs-CZ" sz="2000" b="1" dirty="0"/>
          </a:p>
          <a:p>
            <a:r>
              <a:rPr lang="cs-CZ" sz="2000" dirty="0" smtClean="0"/>
              <a:t>ve sféře rukopisných textů zůstává zachována původní nejednotnost, označuje se proto jako </a:t>
            </a:r>
            <a:r>
              <a:rPr lang="cs-CZ" sz="2000" b="1" dirty="0" smtClean="0"/>
              <a:t>písařský pravopis</a:t>
            </a:r>
            <a:r>
              <a:rPr lang="cs-CZ" sz="2000" dirty="0" smtClean="0"/>
              <a:t>.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2000" dirty="0" smtClean="0"/>
              <a:t>Více viz </a:t>
            </a:r>
            <a:r>
              <a:rPr lang="cs-CZ" sz="2000" i="1" dirty="0" smtClean="0"/>
              <a:t>Nový encyklopedický slovník češtiny</a:t>
            </a:r>
            <a:endParaRPr lang="cs-CZ" sz="2000" dirty="0" smtClean="0"/>
          </a:p>
          <a:p>
            <a:pPr marL="72000" indent="0">
              <a:buNone/>
            </a:pPr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www.czechency.org/slovnik/BRATRSK%C3%9D%20PRAVOPIS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3317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5494" y="542594"/>
            <a:ext cx="11672047" cy="551329"/>
          </a:xfrm>
        </p:spPr>
        <p:txBody>
          <a:bodyPr/>
          <a:lstStyle/>
          <a:p>
            <a:r>
              <a:rPr lang="cs-CZ" dirty="0" smtClean="0"/>
              <a:t>Stabilizace spisovného ve 2. pol. 16. stol</a:t>
            </a:r>
            <a:r>
              <a:rPr lang="cs-CZ" dirty="0" smtClean="0"/>
              <a:t>. 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5494" y="1680882"/>
            <a:ext cx="11936505" cy="3455896"/>
          </a:xfrm>
        </p:spPr>
        <p:txBody>
          <a:bodyPr/>
          <a:lstStyle/>
          <a:p>
            <a:r>
              <a:rPr lang="cs-CZ" sz="2000" dirty="0"/>
              <a:t>modernizuje se a stabilizuje pravopis </a:t>
            </a:r>
            <a:r>
              <a:rPr lang="cs-CZ" sz="2000" dirty="0" smtClean="0"/>
              <a:t>tištěnýc</a:t>
            </a:r>
            <a:r>
              <a:rPr lang="cs-CZ" sz="2000" dirty="0" smtClean="0"/>
              <a:t>h textů </a:t>
            </a:r>
            <a:r>
              <a:rPr lang="cs-CZ" sz="2000" dirty="0" smtClean="0"/>
              <a:t>(kompromis </a:t>
            </a:r>
            <a:r>
              <a:rPr lang="cs-CZ" sz="2000" dirty="0"/>
              <a:t>mezi spřežkovým a diakritickým pravopisem),</a:t>
            </a:r>
          </a:p>
          <a:p>
            <a:endParaRPr lang="cs-CZ" sz="2000" dirty="0" smtClean="0"/>
          </a:p>
          <a:p>
            <a:r>
              <a:rPr lang="cs-CZ" sz="2000" dirty="0" smtClean="0"/>
              <a:t>definitivně se ustaluje hláskosloví a morfologie, </a:t>
            </a:r>
          </a:p>
          <a:p>
            <a:endParaRPr lang="cs-CZ" sz="2000" dirty="0" smtClean="0"/>
          </a:p>
          <a:p>
            <a:r>
              <a:rPr lang="cs-CZ" sz="2000" dirty="0"/>
              <a:t>navzdory této modernizaci se však spisovná čeština zřetelně odlišuje od běžně mluveného </a:t>
            </a:r>
            <a:r>
              <a:rPr lang="cs-CZ" sz="2000" dirty="0" smtClean="0"/>
              <a:t>jazyka</a:t>
            </a:r>
            <a:r>
              <a:rPr lang="cs-CZ" sz="2000" dirty="0" smtClean="0"/>
              <a:t>,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887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5494" y="282389"/>
            <a:ext cx="11672047" cy="551329"/>
          </a:xfrm>
        </p:spPr>
        <p:txBody>
          <a:bodyPr/>
          <a:lstStyle/>
          <a:p>
            <a:r>
              <a:rPr lang="cs-CZ" dirty="0" smtClean="0"/>
              <a:t>Stabilizace spisovného ve 2. pol. 16. stol</a:t>
            </a:r>
            <a:r>
              <a:rPr lang="cs-CZ" dirty="0" smtClean="0"/>
              <a:t>.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5494" y="1237129"/>
            <a:ext cx="11936505" cy="3899649"/>
          </a:xfrm>
        </p:spPr>
        <p:txBody>
          <a:bodyPr/>
          <a:lstStyle/>
          <a:p>
            <a:r>
              <a:rPr lang="cs-CZ" sz="2000" dirty="0" smtClean="0"/>
              <a:t>hláskové </a:t>
            </a:r>
            <a:r>
              <a:rPr lang="cs-CZ" sz="2000" dirty="0"/>
              <a:t>a morfologické změny se stávají prostředkem stylové </a:t>
            </a:r>
            <a:r>
              <a:rPr lang="cs-CZ" sz="2000" dirty="0" smtClean="0"/>
              <a:t>diferenciace </a:t>
            </a:r>
            <a:r>
              <a:rPr lang="cs-CZ" sz="2000" dirty="0" smtClean="0"/>
              <a:t>mezi jazykem textů vyššího a nižšího stylu, prostředky typické pro jazyk vyššího stylu:</a:t>
            </a:r>
          </a:p>
          <a:p>
            <a:pPr marL="712788" indent="-179388">
              <a:buFont typeface="Wingdings" panose="05000000000000000000" pitchFamily="2" charset="2"/>
              <a:buChar char="Ø"/>
            </a:pPr>
            <a:r>
              <a:rPr lang="cs-CZ" sz="2000" dirty="0" smtClean="0"/>
              <a:t> odmítnutí </a:t>
            </a:r>
            <a:r>
              <a:rPr lang="cs-CZ" sz="2000" i="1" dirty="0"/>
              <a:t>ý &gt; ej, é &gt; í </a:t>
            </a:r>
            <a:r>
              <a:rPr lang="cs-CZ" sz="2000" dirty="0"/>
              <a:t>v koncovkách složené deklinace, protetické </a:t>
            </a:r>
            <a:r>
              <a:rPr lang="cs-CZ" sz="2000" i="1" dirty="0" smtClean="0"/>
              <a:t>v-</a:t>
            </a:r>
            <a:r>
              <a:rPr lang="cs-CZ" sz="2000" dirty="0" smtClean="0"/>
              <a:t>, diftongizace </a:t>
            </a:r>
            <a:r>
              <a:rPr lang="cs-CZ" sz="2000" i="1" dirty="0" smtClean="0"/>
              <a:t>ú &gt; ou</a:t>
            </a:r>
            <a:r>
              <a:rPr lang="cs-CZ" sz="2000" dirty="0" smtClean="0"/>
              <a:t>, </a:t>
            </a:r>
            <a:endParaRPr lang="cs-CZ" sz="2000" dirty="0" smtClean="0"/>
          </a:p>
          <a:p>
            <a:pPr marL="712788" indent="-179388"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smtClean="0"/>
              <a:t>jmenné </a:t>
            </a:r>
            <a:r>
              <a:rPr lang="cs-CZ" sz="2000" dirty="0" smtClean="0"/>
              <a:t>tvary posesivních adjektiv </a:t>
            </a:r>
            <a:r>
              <a:rPr lang="cs-CZ" sz="2000" i="1" dirty="0" smtClean="0"/>
              <a:t>Petrova </a:t>
            </a:r>
            <a:r>
              <a:rPr lang="cs-CZ" sz="2000" dirty="0" smtClean="0"/>
              <a:t>× </a:t>
            </a:r>
            <a:r>
              <a:rPr lang="cs-CZ" sz="2000" i="1" dirty="0" err="1" smtClean="0"/>
              <a:t>Petrového</a:t>
            </a:r>
            <a:r>
              <a:rPr lang="cs-CZ" sz="2000" i="1" dirty="0" smtClean="0"/>
              <a:t>, </a:t>
            </a:r>
            <a:endParaRPr lang="cs-CZ" sz="2000" i="1" dirty="0" smtClean="0"/>
          </a:p>
          <a:p>
            <a:pPr marL="712788" indent="-179388">
              <a:buFont typeface="Wingdings" panose="05000000000000000000" pitchFamily="2" charset="2"/>
              <a:buChar char="Ø"/>
            </a:pPr>
            <a:r>
              <a:rPr lang="cs-CZ" sz="2000" dirty="0" smtClean="0"/>
              <a:t> infinitivy </a:t>
            </a:r>
            <a:r>
              <a:rPr lang="cs-CZ" sz="2000" dirty="0" smtClean="0"/>
              <a:t>na </a:t>
            </a:r>
            <a:r>
              <a:rPr lang="cs-CZ" sz="2000" i="1" dirty="0" smtClean="0"/>
              <a:t>-ti</a:t>
            </a:r>
            <a:r>
              <a:rPr lang="cs-CZ" sz="2000" dirty="0" smtClean="0"/>
              <a:t>, </a:t>
            </a:r>
            <a:endParaRPr lang="cs-CZ" sz="2000" dirty="0" smtClean="0"/>
          </a:p>
          <a:p>
            <a:pPr marL="712788" indent="-179388"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err="1" smtClean="0"/>
              <a:t>kongruence</a:t>
            </a:r>
            <a:r>
              <a:rPr lang="cs-CZ" sz="2000" dirty="0" smtClean="0"/>
              <a:t> </a:t>
            </a:r>
            <a:r>
              <a:rPr lang="cs-CZ" sz="2000" dirty="0" smtClean="0"/>
              <a:t>přechodníků apod.),</a:t>
            </a:r>
          </a:p>
          <a:p>
            <a:endParaRPr lang="cs-CZ" sz="2000" dirty="0"/>
          </a:p>
          <a:p>
            <a:r>
              <a:rPr lang="cs-CZ" sz="2000" dirty="0" smtClean="0"/>
              <a:t>jako první užívá hláskových a morfologických dublet </a:t>
            </a:r>
            <a:r>
              <a:rPr lang="cs-CZ" sz="2000" dirty="0" smtClean="0"/>
              <a:t>ke </a:t>
            </a:r>
            <a:r>
              <a:rPr lang="cs-CZ" sz="2000" dirty="0" smtClean="0"/>
              <a:t>stylovým funkcím </a:t>
            </a:r>
            <a:r>
              <a:rPr lang="cs-CZ" sz="2000" dirty="0" smtClean="0"/>
              <a:t>ve sbírce </a:t>
            </a:r>
            <a:r>
              <a:rPr lang="cs-CZ" sz="2000" i="1" dirty="0" smtClean="0"/>
              <a:t>Prostopravda </a:t>
            </a:r>
            <a:r>
              <a:rPr lang="cs-CZ" sz="2000" dirty="0" smtClean="0"/>
              <a:t>Mikuláš </a:t>
            </a:r>
            <a:r>
              <a:rPr lang="cs-CZ" sz="2000" dirty="0"/>
              <a:t>Dačický z </a:t>
            </a:r>
            <a:r>
              <a:rPr lang="cs-CZ" sz="2000" dirty="0" err="1"/>
              <a:t>Heslova</a:t>
            </a:r>
            <a:r>
              <a:rPr lang="cs-CZ" sz="2000" b="1" dirty="0"/>
              <a:t>. 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195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Humanistická čeština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1706" y="268942"/>
            <a:ext cx="11712388" cy="699246"/>
          </a:xfrm>
        </p:spPr>
        <p:txBody>
          <a:bodyPr/>
          <a:lstStyle/>
          <a:p>
            <a:r>
              <a:rPr lang="cs-CZ" dirty="0" smtClean="0"/>
              <a:t>Humanismus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1705" y="1183341"/>
            <a:ext cx="12075459" cy="4437529"/>
          </a:xfrm>
        </p:spPr>
        <p:txBody>
          <a:bodyPr/>
          <a:lstStyle/>
          <a:p>
            <a:r>
              <a:rPr lang="cs-CZ" sz="2000" dirty="0" smtClean="0"/>
              <a:t>podstata tohoto fenoménu v českých dějinách 16. stol. objektem diskuze,</a:t>
            </a:r>
          </a:p>
          <a:p>
            <a:endParaRPr lang="cs-CZ" sz="2000" dirty="0"/>
          </a:p>
          <a:p>
            <a:r>
              <a:rPr lang="cs-CZ" sz="2000" dirty="0" smtClean="0"/>
              <a:t>myšlenky </a:t>
            </a:r>
            <a:r>
              <a:rPr lang="cs-CZ" sz="2000" dirty="0"/>
              <a:t>humanismu dospěly do českých zemí už za vlády Karla </a:t>
            </a:r>
            <a:r>
              <a:rPr lang="cs-CZ" sz="2000" dirty="0" smtClean="0"/>
              <a:t>IV. a </a:t>
            </a:r>
            <a:r>
              <a:rPr lang="cs-CZ" sz="2000" dirty="0" smtClean="0"/>
              <a:t>jeho rozvoj přerušen husitstvím,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humanismus se začíná znova prosazovat na konci 15. stol., a to především v šlechtickém prostředí,</a:t>
            </a:r>
          </a:p>
          <a:p>
            <a:endParaRPr lang="cs-CZ" sz="2000" dirty="0"/>
          </a:p>
          <a:p>
            <a:r>
              <a:rPr lang="cs-CZ" sz="2000" dirty="0" smtClean="0"/>
              <a:t>jeho hlavním rysem je univerzálnost a důraz na filologii (klíčovým jazykem latina, posléze řečtina), </a:t>
            </a:r>
          </a:p>
          <a:p>
            <a:endParaRPr lang="cs-CZ" sz="2000" dirty="0"/>
          </a:p>
          <a:p>
            <a:r>
              <a:rPr lang="cs-CZ" sz="2000" dirty="0" smtClean="0"/>
              <a:t>za první (a čelné) představitele latinského humanismu v našem prostředí </a:t>
            </a:r>
            <a:r>
              <a:rPr lang="cs-CZ" sz="2000" dirty="0"/>
              <a:t>jsou </a:t>
            </a:r>
            <a:r>
              <a:rPr lang="cs-CZ" sz="2000" dirty="0" smtClean="0"/>
              <a:t>považováni: Jan </a:t>
            </a:r>
            <a:r>
              <a:rPr lang="cs-CZ" sz="2000" dirty="0"/>
              <a:t>mladší z Rabštejna </a:t>
            </a:r>
            <a:r>
              <a:rPr lang="cs-CZ" sz="2000" dirty="0" smtClean="0"/>
              <a:t>(1437–1473), Bohuslav </a:t>
            </a:r>
            <a:r>
              <a:rPr lang="cs-CZ" sz="2000" dirty="0" err="1" smtClean="0"/>
              <a:t>Hasištejnský</a:t>
            </a:r>
            <a:r>
              <a:rPr lang="cs-CZ" sz="2000" dirty="0" smtClean="0"/>
              <a:t> </a:t>
            </a:r>
            <a:r>
              <a:rPr lang="cs-CZ" sz="2000" dirty="0"/>
              <a:t>z Lobkovic </a:t>
            </a:r>
            <a:r>
              <a:rPr lang="cs-CZ" sz="2000" dirty="0" smtClean="0"/>
              <a:t>(?</a:t>
            </a:r>
            <a:r>
              <a:rPr lang="cs-CZ" sz="2000" dirty="0"/>
              <a:t>1461–1510) či </a:t>
            </a:r>
            <a:r>
              <a:rPr lang="cs-CZ" sz="2000" dirty="0" smtClean="0"/>
              <a:t>Jan </a:t>
            </a:r>
            <a:r>
              <a:rPr lang="cs-CZ" sz="2000" dirty="0" err="1" smtClean="0"/>
              <a:t>Dubravius</a:t>
            </a:r>
            <a:r>
              <a:rPr lang="cs-CZ" sz="2000" dirty="0" smtClean="0"/>
              <a:t> (1486–1553). </a:t>
            </a:r>
          </a:p>
        </p:txBody>
      </p:sp>
    </p:spTree>
    <p:extLst>
      <p:ext uri="{BB962C8B-B14F-4D97-AF65-F5344CB8AC3E}">
        <p14:creationId xmlns:p14="http://schemas.microsoft.com/office/powerpoint/2010/main" val="9835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ARTS-CZ.potx" id="{7F92F868-9C57-4639-98F4-0808D6A0A63C}" vid="{8AFB0011-5B6D-4F7A-BE5C-0EE76BB56A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 Prvni spisovne jazyky na nasem uzemi</Template>
  <TotalTime>6194</TotalTime>
  <Words>4020</Words>
  <Application>Microsoft Office PowerPoint</Application>
  <PresentationFormat>Širokoúhlá obrazovka</PresentationFormat>
  <Paragraphs>578</Paragraphs>
  <Slides>62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7" baseType="lpstr">
      <vt:lpstr>Arial</vt:lpstr>
      <vt:lpstr>ArnoPro-Display</vt:lpstr>
      <vt:lpstr>Tahoma</vt:lpstr>
      <vt:lpstr>Wingdings</vt:lpstr>
      <vt:lpstr>Prezentace_MU_CZ</vt:lpstr>
      <vt:lpstr>Humanistická čeština</vt:lpstr>
      <vt:lpstr>Humanistická čeština</vt:lpstr>
      <vt:lpstr>Humanistická čeština – sociohistorické souvislosti: </vt:lpstr>
      <vt:lpstr>Humanistická čeština – funkční a sociální expanze</vt:lpstr>
      <vt:lpstr>Období programové kultivace češtiny</vt:lpstr>
      <vt:lpstr>Spisovný jazyk 1. pol. 16. stol.</vt:lpstr>
      <vt:lpstr>Stabilizace spisovného ve 2. pol. 16. stol. I</vt:lpstr>
      <vt:lpstr>Stabilizace spisovného ve 2. pol. 16. stol. II</vt:lpstr>
      <vt:lpstr>Humanismus</vt:lpstr>
      <vt:lpstr>Národní (jazykově český) humanismus </vt:lpstr>
      <vt:lpstr>Další vývoj národního humanismu </vt:lpstr>
      <vt:lpstr>Institucionální báze humanismu</vt:lpstr>
      <vt:lpstr>Humanismus = mimořádný vliv latiny</vt:lpstr>
      <vt:lpstr>Ukázka makarónského česko-latinského textu</vt:lpstr>
      <vt:lpstr>Rozvoj knihtisku</vt:lpstr>
      <vt:lpstr>Humanistická čeština – žánrová pestrost v oblasti uměleckého jazyka</vt:lpstr>
      <vt:lpstr>Od pol. 16. stol. pomalý ústup češtiny v oblastni administrativní a právní </vt:lpstr>
      <vt:lpstr>První jazykový zákon</vt:lpstr>
      <vt:lpstr>Období rozhodující pro vývoj českých nářečí</vt:lpstr>
      <vt:lpstr>Humanistická čeština – fonologie I</vt:lpstr>
      <vt:lpstr>Humanistická čeština – fonologie II</vt:lpstr>
      <vt:lpstr>Humanistická čeština – morfologie I</vt:lpstr>
      <vt:lpstr>Humanistická čeština – morfologie II</vt:lpstr>
      <vt:lpstr>Humanistická čeština – morfologie III</vt:lpstr>
      <vt:lpstr>Humanistická čeština – morfologie IV</vt:lpstr>
      <vt:lpstr>Humanistická čeština – morfologie V</vt:lpstr>
      <vt:lpstr>Humanistická čeština – morfologie VI</vt:lpstr>
      <vt:lpstr>Humanistická čeština – syntax, vliv latiny I</vt:lpstr>
      <vt:lpstr>Humanistická čeština – syntax, vliv latiny II</vt:lpstr>
      <vt:lpstr>Humanistická čeština – syntax, vliv latiny III</vt:lpstr>
      <vt:lpstr>Humanistická čeština – souvětná syntax I</vt:lpstr>
      <vt:lpstr>Humanistická čeština – souvětná syntax II</vt:lpstr>
      <vt:lpstr>Humanistická čeština – slovotvorba, derivace</vt:lpstr>
      <vt:lpstr>Humanistická čeština – slovotvorba, derivace</vt:lpstr>
      <vt:lpstr>Humanistická čeština – slovotvorba, kompozice </vt:lpstr>
      <vt:lpstr>Humanistická čeština – lexikum, přejímky</vt:lpstr>
      <vt:lpstr>Jazyk básnický</vt:lpstr>
      <vt:lpstr>Jazyk právnický a administrativní</vt:lpstr>
      <vt:lpstr>Zvýšený zájem o biblický překlad</vt:lpstr>
      <vt:lpstr>Polemika o povahu biblického jazyka</vt:lpstr>
      <vt:lpstr>Bible kralická </vt:lpstr>
      <vt:lpstr>Bible kralická –  šestidílka  </vt:lpstr>
      <vt:lpstr>Bible kralická </vt:lpstr>
      <vt:lpstr>Bible Melantrichova</vt:lpstr>
      <vt:lpstr>Bible Melantrichova (1570) – Bible kralická (1593)</vt:lpstr>
      <vt:lpstr>Daniel Adam z Veleslavína(1546–1599)</vt:lpstr>
      <vt:lpstr>Období teoretického zájmu o češtinu</vt:lpstr>
      <vt:lpstr>První „gramatika“ češtiny</vt:lpstr>
      <vt:lpstr>Grammatika česká 1533</vt:lpstr>
      <vt:lpstr>Blahoslavova gramatika</vt:lpstr>
      <vt:lpstr>Další gramatiky</vt:lpstr>
      <vt:lpstr>Prezentace aplikace PowerPoint</vt:lpstr>
      <vt:lpstr>První tištěný slovník češtiny – Lactifer </vt:lpstr>
      <vt:lpstr>Slovníky češtiny – Lactifer </vt:lpstr>
      <vt:lpstr>Vícejazyčné slovníky češtiny – Dictionarius</vt:lpstr>
      <vt:lpstr>Vícejazyčné humanistické slovníky češtiny</vt:lpstr>
      <vt:lpstr>Zikmund Hrubý  z Jelení:  Lexicon symphonum</vt:lpstr>
      <vt:lpstr>První česko-latinský slovník</vt:lpstr>
      <vt:lpstr>První etymologický slovník</vt:lpstr>
      <vt:lpstr>Slovníky češtiny – Daniel Adam z Veleslavína</vt:lpstr>
      <vt:lpstr>Veleslavínova Sylva quadrilinguis (1598)</vt:lpstr>
      <vt:lpstr>Vývoj pravopisu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Pračeská fáze – první spisovné jazyky na našem území</dc:title>
  <dc:creator>Pavel Kosek</dc:creator>
  <cp:lastModifiedBy>Pavel Kosek</cp:lastModifiedBy>
  <cp:revision>797</cp:revision>
  <cp:lastPrinted>1601-01-01T00:00:00Z</cp:lastPrinted>
  <dcterms:created xsi:type="dcterms:W3CDTF">2020-01-25T16:17:51Z</dcterms:created>
  <dcterms:modified xsi:type="dcterms:W3CDTF">2020-04-05T13:00:22Z</dcterms:modified>
</cp:coreProperties>
</file>