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82" r:id="rId5"/>
    <p:sldId id="297" r:id="rId6"/>
    <p:sldId id="258" r:id="rId7"/>
    <p:sldId id="260" r:id="rId8"/>
    <p:sldId id="272" r:id="rId9"/>
    <p:sldId id="262" r:id="rId10"/>
    <p:sldId id="263" r:id="rId11"/>
    <p:sldId id="264" r:id="rId12"/>
    <p:sldId id="296" r:id="rId13"/>
    <p:sldId id="265" r:id="rId14"/>
    <p:sldId id="266" r:id="rId15"/>
    <p:sldId id="267" r:id="rId16"/>
    <p:sldId id="268" r:id="rId17"/>
    <p:sldId id="269" r:id="rId18"/>
    <p:sldId id="283" r:id="rId19"/>
    <p:sldId id="270" r:id="rId20"/>
    <p:sldId id="271" r:id="rId21"/>
    <p:sldId id="273" r:id="rId22"/>
    <p:sldId id="274" r:id="rId23"/>
    <p:sldId id="277" r:id="rId24"/>
    <p:sldId id="278" r:id="rId25"/>
    <p:sldId id="275" r:id="rId26"/>
    <p:sldId id="280" r:id="rId27"/>
    <p:sldId id="281" r:id="rId28"/>
    <p:sldId id="286" r:id="rId29"/>
    <p:sldId id="276" r:id="rId30"/>
    <p:sldId id="279" r:id="rId31"/>
    <p:sldId id="284" r:id="rId32"/>
    <p:sldId id="285" r:id="rId33"/>
    <p:sldId id="288" r:id="rId34"/>
    <p:sldId id="294" r:id="rId35"/>
    <p:sldId id="290" r:id="rId36"/>
    <p:sldId id="289" r:id="rId37"/>
    <p:sldId id="291" r:id="rId38"/>
    <p:sldId id="292" r:id="rId39"/>
    <p:sldId id="293" r:id="rId40"/>
    <p:sldId id="295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F01928"/>
    <a:srgbClr val="4B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82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115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14553"/>
            <a:ext cx="7920000" cy="252000"/>
          </a:xfrm>
        </p:spPr>
        <p:txBody>
          <a:bodyPr/>
          <a:lstStyle/>
          <a:p>
            <a:r>
              <a:rPr lang="cs-CZ" dirty="0" smtClean="0"/>
              <a:t>Obrozenská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14553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784129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 </a:t>
            </a:r>
            <a:br>
              <a:rPr lang="cs-CZ" dirty="0" smtClean="0"/>
            </a:br>
            <a:r>
              <a:rPr lang="cs-CZ" dirty="0" smtClean="0"/>
              <a:t>19. stol.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CJJ16 Vývoj </a:t>
            </a:r>
            <a:r>
              <a:rPr lang="cs-CZ" dirty="0" smtClean="0"/>
              <a:t>spisovné </a:t>
            </a:r>
            <a:r>
              <a:rPr lang="cs-CZ" dirty="0"/>
              <a:t>češtiny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3" y="977572"/>
            <a:ext cx="3986213" cy="54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19197"/>
            <a:ext cx="11032305" cy="391648"/>
          </a:xfrm>
        </p:spPr>
        <p:txBody>
          <a:bodyPr/>
          <a:lstStyle/>
          <a:p>
            <a:r>
              <a:rPr lang="cs-CZ" dirty="0"/>
              <a:t>Jazyk </a:t>
            </a:r>
            <a:r>
              <a:rPr lang="cs-CZ" dirty="0" smtClean="0"/>
              <a:t>prózy – </a:t>
            </a:r>
            <a:r>
              <a:rPr lang="cs-CZ" dirty="0"/>
              <a:t>Josef Kajetán Tyl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2975"/>
            <a:ext cx="11444625" cy="422910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 smtClean="0"/>
              <a:t>na </a:t>
            </a:r>
            <a:r>
              <a:rPr lang="cs-CZ" sz="2000" dirty="0"/>
              <a:t>hranici mezi obrozenskou a </a:t>
            </a:r>
            <a:r>
              <a:rPr lang="cs-CZ" sz="2000" dirty="0" err="1"/>
              <a:t>poobrozenskou</a:t>
            </a:r>
            <a:r>
              <a:rPr lang="cs-CZ" sz="2000" dirty="0"/>
              <a:t> </a:t>
            </a:r>
            <a:r>
              <a:rPr lang="cs-CZ" sz="2000" dirty="0" smtClean="0"/>
              <a:t>češtinou, </a:t>
            </a:r>
            <a:endParaRPr lang="cs-CZ" sz="2000" dirty="0"/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jeho dílo reflektuje vývoj spisovného jazyka,</a:t>
            </a:r>
          </a:p>
          <a:p>
            <a:pPr algn="just">
              <a:lnSpc>
                <a:spcPct val="100000"/>
              </a:lnSpc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zpočátku se držel obrozenské kodifikace, ale uvědomoval si, </a:t>
            </a:r>
            <a:r>
              <a:rPr lang="cs-CZ" sz="2000" dirty="0"/>
              <a:t>že </a:t>
            </a:r>
            <a:r>
              <a:rPr lang="cs-CZ" sz="2000" dirty="0" smtClean="0"/>
              <a:t>v </a:t>
            </a:r>
            <a:r>
              <a:rPr lang="cs-CZ" sz="2000" dirty="0"/>
              <a:t>dialozích působí </a:t>
            </a:r>
            <a:r>
              <a:rPr lang="cs-CZ" sz="2000" dirty="0" smtClean="0"/>
              <a:t>nepřirozeně</a:t>
            </a:r>
            <a:r>
              <a:rPr lang="cs-CZ" sz="2000" dirty="0"/>
              <a:t>, </a:t>
            </a:r>
            <a:endParaRPr lang="cs-CZ" sz="2000" dirty="0" smtClean="0"/>
          </a:p>
          <a:p>
            <a:pPr algn="just">
              <a:lnSpc>
                <a:spcPct val="100000"/>
              </a:lnSpc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začal jako jeden z prvních charakterizovat postavy </a:t>
            </a:r>
            <a:r>
              <a:rPr lang="cs-CZ" sz="2000" dirty="0"/>
              <a:t>řečí </a:t>
            </a:r>
            <a:r>
              <a:rPr lang="cs-CZ" sz="2000" dirty="0" smtClean="0"/>
              <a:t>– využíval </a:t>
            </a:r>
            <a:r>
              <a:rPr lang="cs-CZ" sz="2000" dirty="0"/>
              <a:t>frazeologie mluveného </a:t>
            </a:r>
            <a:r>
              <a:rPr lang="cs-CZ" sz="2000" dirty="0" smtClean="0"/>
              <a:t>jazyka, někdy </a:t>
            </a:r>
            <a:r>
              <a:rPr lang="cs-CZ" sz="2000" dirty="0"/>
              <a:t>náznakově </a:t>
            </a:r>
            <a:r>
              <a:rPr lang="cs-CZ" sz="2000" dirty="0" smtClean="0"/>
              <a:t>i fonologických </a:t>
            </a:r>
            <a:r>
              <a:rPr lang="cs-CZ" sz="2000" dirty="0"/>
              <a:t>a </a:t>
            </a:r>
            <a:r>
              <a:rPr lang="cs-CZ" sz="2000" dirty="0" smtClean="0"/>
              <a:t>lexikálních prvky </a:t>
            </a:r>
            <a:r>
              <a:rPr lang="cs-CZ" sz="2000" dirty="0"/>
              <a:t>obecné </a:t>
            </a:r>
            <a:r>
              <a:rPr lang="cs-CZ" sz="2000" dirty="0" smtClean="0"/>
              <a:t>češtiny,</a:t>
            </a:r>
          </a:p>
          <a:p>
            <a:pPr algn="just">
              <a:lnSpc>
                <a:spcPct val="100000"/>
              </a:lnSpc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povídky </a:t>
            </a:r>
            <a:r>
              <a:rPr lang="cs-CZ" sz="2000" dirty="0"/>
              <a:t>ze 30. let 19. stol. vydávané v časopisech </a:t>
            </a:r>
            <a:r>
              <a:rPr lang="cs-CZ" sz="2000" dirty="0" smtClean="0"/>
              <a:t>× </a:t>
            </a:r>
            <a:r>
              <a:rPr lang="cs-CZ" sz="2000" dirty="0"/>
              <a:t>jejich knižní vydání (1844</a:t>
            </a:r>
            <a:r>
              <a:rPr lang="cs-CZ" sz="2000" dirty="0" smtClean="0"/>
              <a:t>) =  postupný </a:t>
            </a:r>
            <a:r>
              <a:rPr lang="cs-CZ" sz="2000" dirty="0"/>
              <a:t>ústup knižních </a:t>
            </a:r>
            <a:r>
              <a:rPr lang="cs-CZ" sz="2000" dirty="0" smtClean="0"/>
              <a:t>prostředků:</a:t>
            </a:r>
            <a:endParaRPr lang="cs-CZ" sz="2000" dirty="0"/>
          </a:p>
          <a:p>
            <a:pPr marL="628650" indent="-35718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odstraňuje archaismy typu </a:t>
            </a:r>
            <a:r>
              <a:rPr lang="cs-CZ" sz="2000" i="1" dirty="0" smtClean="0"/>
              <a:t>po </a:t>
            </a:r>
            <a:r>
              <a:rPr lang="cs-CZ" sz="2000" i="1" dirty="0" err="1"/>
              <a:t>domích</a:t>
            </a:r>
            <a:r>
              <a:rPr lang="cs-CZ" sz="2000" dirty="0"/>
              <a:t>, </a:t>
            </a:r>
            <a:r>
              <a:rPr lang="cs-CZ" sz="2000" i="1" dirty="0"/>
              <a:t>praotcové jsou bývali</a:t>
            </a:r>
            <a:r>
              <a:rPr lang="cs-CZ" sz="2000" dirty="0"/>
              <a:t>, </a:t>
            </a:r>
            <a:endParaRPr lang="cs-CZ" sz="2000" dirty="0" smtClean="0"/>
          </a:p>
          <a:p>
            <a:pPr marL="628650" indent="-35718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výměna </a:t>
            </a:r>
            <a:r>
              <a:rPr lang="cs-CZ" sz="2000" dirty="0"/>
              <a:t>archaických syntaktických prostředků (místo </a:t>
            </a:r>
            <a:r>
              <a:rPr lang="cs-CZ" sz="2000" i="1" dirty="0" smtClean="0"/>
              <a:t>leč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nobrž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an</a:t>
            </a:r>
            <a:r>
              <a:rPr lang="cs-CZ" sz="2000" i="1" dirty="0" smtClean="0"/>
              <a:t>)</a:t>
            </a:r>
            <a:r>
              <a:rPr lang="cs-CZ" sz="2000" dirty="0" smtClean="0"/>
              <a:t>, </a:t>
            </a:r>
          </a:p>
          <a:p>
            <a:pPr marL="628650" indent="-35718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odstranění </a:t>
            </a:r>
            <a:r>
              <a:rPr lang="cs-CZ" sz="2000" dirty="0"/>
              <a:t>archaických konstrukcí (</a:t>
            </a:r>
            <a:r>
              <a:rPr lang="cs-CZ" sz="2000" i="1" dirty="0"/>
              <a:t>sotvaže jí bylo dechu </a:t>
            </a:r>
            <a:r>
              <a:rPr lang="cs-CZ" sz="2000" i="1" dirty="0" smtClean="0"/>
              <a:t>nabýti</a:t>
            </a:r>
            <a:r>
              <a:rPr lang="cs-CZ" sz="2000" dirty="0" smtClean="0"/>
              <a:t>), </a:t>
            </a:r>
          </a:p>
          <a:p>
            <a:pPr marL="628650" indent="-35718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ústup </a:t>
            </a:r>
            <a:r>
              <a:rPr lang="cs-CZ" sz="2000" dirty="0"/>
              <a:t>genitivní rekce, </a:t>
            </a:r>
            <a:endParaRPr lang="cs-CZ" sz="2000" dirty="0" smtClean="0"/>
          </a:p>
          <a:p>
            <a:pPr marL="628650" indent="-35718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náhrada </a:t>
            </a:r>
            <a:r>
              <a:rPr lang="cs-CZ" sz="2000" dirty="0"/>
              <a:t>přechodníků vedlejšími </a:t>
            </a:r>
            <a:r>
              <a:rPr lang="cs-CZ" sz="2000" dirty="0" smtClean="0"/>
              <a:t>větami, </a:t>
            </a:r>
          </a:p>
          <a:p>
            <a:pPr marL="628650" indent="-357188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odstranění koncového postavení VF…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543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 smtClean="0"/>
              <a:t>Jazyk prózy – Božena Němcová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28763"/>
            <a:ext cx="1144462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na hranici mezi obrozenskou a </a:t>
            </a:r>
            <a:r>
              <a:rPr lang="cs-CZ" sz="2000" dirty="0" err="1" smtClean="0"/>
              <a:t>poobrozenskou</a:t>
            </a:r>
            <a:r>
              <a:rPr lang="cs-CZ" sz="2000" dirty="0" smtClean="0"/>
              <a:t> češtinou,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svá první prozaická díla psala dobovým standardním spisovným jazykem, </a:t>
            </a:r>
          </a:p>
          <a:p>
            <a:pPr>
              <a:lnSpc>
                <a:spcPct val="100000"/>
              </a:lnSpc>
            </a:pPr>
            <a:endParaRPr lang="cs-CZ" sz="2000" b="1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 dalších dílech se snaží oprostit od konzervativní podoby kodifikace a přiblížit se mluvenému jazyku – její díla jsou počátkem </a:t>
            </a:r>
            <a:r>
              <a:rPr lang="cs-CZ" sz="2000" dirty="0"/>
              <a:t>moderního jazyka novočeské prózy (</a:t>
            </a:r>
            <a:r>
              <a:rPr lang="cs-CZ" sz="2000" i="1" dirty="0"/>
              <a:t>Babička</a:t>
            </a:r>
            <a:r>
              <a:rPr lang="cs-CZ" sz="2000" dirty="0"/>
              <a:t>).  </a:t>
            </a:r>
          </a:p>
          <a:p>
            <a:pPr algn="just">
              <a:lnSpc>
                <a:spcPct val="100000"/>
              </a:lnSpc>
            </a:pPr>
            <a:endParaRPr lang="cs-CZ" sz="2000" dirty="0" smtClean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znala </a:t>
            </a:r>
            <a:r>
              <a:rPr lang="cs-CZ" sz="2000" dirty="0" err="1" smtClean="0"/>
              <a:t>severovýchodočeská</a:t>
            </a:r>
            <a:r>
              <a:rPr lang="cs-CZ" sz="2000" dirty="0" smtClean="0"/>
              <a:t> nářečí</a:t>
            </a:r>
            <a:r>
              <a:rPr lang="cs-CZ" sz="2000" dirty="0"/>
              <a:t>, </a:t>
            </a:r>
            <a:r>
              <a:rPr lang="cs-CZ" sz="2000" dirty="0" err="1" smtClean="0"/>
              <a:t>jihozápadočeská</a:t>
            </a:r>
            <a:r>
              <a:rPr lang="cs-CZ" sz="2000" dirty="0" smtClean="0"/>
              <a:t> nářečí (chodský dialekt), </a:t>
            </a:r>
            <a:r>
              <a:rPr lang="cs-CZ" sz="2000" dirty="0"/>
              <a:t>základní údaje  o těchto nářečích poskytla Šemberovi. </a:t>
            </a:r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 smtClean="0"/>
              <a:t>jako první začíná přijímat nářeční prvky: ve 2</a:t>
            </a:r>
            <a:r>
              <a:rPr lang="cs-CZ" sz="2000" dirty="0"/>
              <a:t>. a zejména 3. svazku </a:t>
            </a:r>
            <a:r>
              <a:rPr lang="cs-CZ" sz="2000" i="1" dirty="0"/>
              <a:t>Národních báchorek a pověstí </a:t>
            </a:r>
            <a:r>
              <a:rPr lang="cs-CZ" sz="2000" dirty="0"/>
              <a:t>(např. </a:t>
            </a:r>
            <a:r>
              <a:rPr lang="cs-CZ" sz="2000" i="1" dirty="0"/>
              <a:t>bandury </a:t>
            </a:r>
            <a:r>
              <a:rPr lang="cs-CZ" sz="2000" dirty="0" err="1"/>
              <a:t>ʻbrambory</a:t>
            </a:r>
            <a:r>
              <a:rPr lang="cs-CZ" sz="2000" dirty="0"/>
              <a:t>’, </a:t>
            </a:r>
            <a:r>
              <a:rPr lang="cs-CZ" sz="2000" i="1" dirty="0"/>
              <a:t>hamonění </a:t>
            </a:r>
            <a:r>
              <a:rPr lang="cs-CZ" sz="2000" dirty="0" err="1"/>
              <a:t>ʻtlachání</a:t>
            </a:r>
            <a:r>
              <a:rPr lang="cs-CZ" sz="2000" dirty="0"/>
              <a:t>’, </a:t>
            </a:r>
            <a:r>
              <a:rPr lang="cs-CZ" sz="2000" i="1" dirty="0" err="1"/>
              <a:t>výdunek</a:t>
            </a:r>
            <a:r>
              <a:rPr lang="cs-CZ" sz="2000" i="1" dirty="0"/>
              <a:t> </a:t>
            </a:r>
            <a:r>
              <a:rPr lang="cs-CZ" sz="2000" dirty="0" err="1"/>
              <a:t>ʻvyfouknuté</a:t>
            </a:r>
            <a:r>
              <a:rPr lang="cs-CZ" sz="2000" dirty="0"/>
              <a:t> vejce’; hláskové podoby jako </a:t>
            </a:r>
            <a:r>
              <a:rPr lang="cs-CZ" sz="2000" i="1" dirty="0" err="1"/>
              <a:t>charpa</a:t>
            </a:r>
            <a:r>
              <a:rPr lang="cs-CZ" sz="2000" i="1" dirty="0"/>
              <a:t> </a:t>
            </a:r>
            <a:r>
              <a:rPr lang="cs-CZ" sz="2000" dirty="0" err="1"/>
              <a:t>ʻchrpa</a:t>
            </a:r>
            <a:r>
              <a:rPr lang="cs-CZ" sz="2000" dirty="0"/>
              <a:t>’, </a:t>
            </a:r>
            <a:r>
              <a:rPr lang="cs-CZ" sz="2000" i="1" dirty="0"/>
              <a:t>týle </a:t>
            </a:r>
            <a:r>
              <a:rPr lang="cs-CZ" sz="2000" dirty="0" err="1"/>
              <a:t>ʻtele</a:t>
            </a:r>
            <a:r>
              <a:rPr lang="cs-CZ" sz="2000" dirty="0"/>
              <a:t>’, </a:t>
            </a:r>
            <a:r>
              <a:rPr lang="cs-CZ" sz="2000" i="1" dirty="0" err="1" smtClean="0"/>
              <a:t>povědít</a:t>
            </a:r>
            <a:r>
              <a:rPr lang="cs-CZ" sz="2000" dirty="0" smtClean="0"/>
              <a:t>), </a:t>
            </a:r>
            <a:endParaRPr lang="cs-CZ" sz="2000" i="1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603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/>
              <a:t>Jazyk </a:t>
            </a:r>
            <a:r>
              <a:rPr lang="cs-CZ" dirty="0" smtClean="0"/>
              <a:t>prózy – Jan Neruda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43035"/>
            <a:ext cx="1144462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zasloužil se o </a:t>
            </a:r>
            <a:r>
              <a:rPr lang="cs-CZ" sz="2000" dirty="0"/>
              <a:t>kultivaci prozaického </a:t>
            </a:r>
            <a:r>
              <a:rPr lang="cs-CZ" sz="2000" dirty="0" smtClean="0"/>
              <a:t>jazyk, a to nejen svou tvorbou, ale i jazykovými názory publikovanými časopisecky,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odmítal strojený archaický jazyk plný latinismů (</a:t>
            </a:r>
            <a:r>
              <a:rPr lang="cs-CZ" sz="2000" i="1" dirty="0" smtClean="0"/>
              <a:t>slohový středověk</a:t>
            </a:r>
            <a:r>
              <a:rPr lang="cs-CZ" sz="2000" dirty="0" smtClean="0"/>
              <a:t>) a místo něj vyžadoval slohovou jasnost, srozumitelnost a přiléhavost (</a:t>
            </a:r>
            <a:r>
              <a:rPr lang="cs-CZ" sz="2000" dirty="0" err="1" smtClean="0"/>
              <a:t>Stich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byl velkým znalcem pražské obecné češtiny, opatrně ji také </a:t>
            </a:r>
            <a:r>
              <a:rPr lang="cs-CZ" sz="2000" dirty="0" err="1" smtClean="0"/>
              <a:t>zakomponovával</a:t>
            </a:r>
            <a:r>
              <a:rPr lang="cs-CZ" sz="2000" dirty="0" smtClean="0"/>
              <a:t> do své tvorby,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vysloveně však obecnou češtinu odmítal ve společenské komunikaci a vyzýval své současníky k jejímu užívání v mluvené komunikaci: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357188" indent="0">
              <a:lnSpc>
                <a:spcPct val="100000"/>
              </a:lnSpc>
              <a:buNone/>
            </a:pPr>
            <a:r>
              <a:rPr lang="cs-CZ" sz="1800" i="1" dirty="0" smtClean="0"/>
              <a:t>… </a:t>
            </a:r>
            <a:r>
              <a:rPr lang="cs-CZ" sz="1800" i="1" dirty="0"/>
              <a:t>možno u nás rozeznávat dvojí řeč, </a:t>
            </a:r>
            <a:r>
              <a:rPr lang="cs-CZ" sz="1800" i="1" dirty="0" smtClean="0"/>
              <a:t>„jazyk ano“ </a:t>
            </a:r>
            <a:r>
              <a:rPr lang="cs-CZ" sz="1800" i="1" dirty="0"/>
              <a:t>a </a:t>
            </a:r>
            <a:r>
              <a:rPr lang="cs-CZ" sz="1800" i="1" dirty="0" smtClean="0"/>
              <a:t>„jazyk jo“. </a:t>
            </a:r>
            <a:r>
              <a:rPr lang="cs-CZ" sz="1800" i="1" dirty="0"/>
              <a:t>Neuhlazeným a sprostým jazykem </a:t>
            </a:r>
            <a:r>
              <a:rPr lang="cs-CZ" sz="1800" i="1" dirty="0" smtClean="0"/>
              <a:t>„jo“ </a:t>
            </a:r>
            <a:r>
              <a:rPr lang="cs-CZ" sz="1800" i="1" dirty="0"/>
              <a:t>mluví všichni oni vzdělanci, kteří </a:t>
            </a:r>
            <a:r>
              <a:rPr lang="cs-CZ" sz="1800" i="1" dirty="0" err="1"/>
              <a:t>myslejí</a:t>
            </a:r>
            <a:r>
              <a:rPr lang="cs-CZ" sz="1800" i="1" dirty="0"/>
              <a:t>, že gramatika je jen pro spisovatele …, a těch </a:t>
            </a:r>
            <a:r>
              <a:rPr lang="cs-CZ" sz="1800" i="1" dirty="0" smtClean="0"/>
              <a:t>„vzdělanců‘“ je </a:t>
            </a:r>
            <a:r>
              <a:rPr lang="cs-CZ" sz="1800" i="1" dirty="0"/>
              <a:t>příliš mnoho“</a:t>
            </a:r>
            <a:endParaRPr lang="cs-CZ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3340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/>
              <a:t>Jazyk </a:t>
            </a:r>
            <a:r>
              <a:rPr lang="cs-CZ" dirty="0" smtClean="0"/>
              <a:t>prózy – další vývoj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28763"/>
            <a:ext cx="1144462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většinou se drží tradice vytvořené v pol. 19. stol.,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jazyk reflektuje preskripci – snahy autorů o přiblíženi mluvenému jazyk naráželi na kritiku ze strany kodifikátorů,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postupné opouštění stylistické strojenosti jazyka 1. pol. 19. stol. - 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realistická </a:t>
            </a:r>
            <a:r>
              <a:rPr lang="cs-CZ" sz="2000" dirty="0"/>
              <a:t>próza a drama ze sklonku 19. stol</a:t>
            </a:r>
            <a:r>
              <a:rPr lang="cs-CZ" sz="2000" dirty="0" smtClean="0"/>
              <a:t>. přichází s užíváním </a:t>
            </a:r>
            <a:r>
              <a:rPr lang="cs-CZ" sz="2000" dirty="0"/>
              <a:t>dialektismů jako prostředků charakterizujících postavy </a:t>
            </a:r>
            <a:r>
              <a:rPr lang="cs-CZ" sz="2000" dirty="0" smtClean="0"/>
              <a:t>nebo prostředí (</a:t>
            </a:r>
            <a:r>
              <a:rPr lang="cs-CZ" sz="2000" dirty="0"/>
              <a:t>bratři Mrštíkové, </a:t>
            </a:r>
            <a:r>
              <a:rPr lang="cs-CZ" sz="2000" dirty="0" smtClean="0"/>
              <a:t>G. </a:t>
            </a:r>
            <a:r>
              <a:rPr lang="cs-CZ" sz="2000" dirty="0"/>
              <a:t>Preissová </a:t>
            </a:r>
            <a:r>
              <a:rPr lang="cs-CZ" sz="2000" dirty="0" smtClean="0"/>
              <a:t>atd.),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Karel Matěj Čapek Chod užívá jako první soustavně obecnou češtinu.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991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 smtClean="0"/>
              <a:t>Jazyk české publicistiky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28763"/>
            <a:ext cx="1144462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výrazný posun v textech </a:t>
            </a:r>
            <a:r>
              <a:rPr lang="cs-CZ" sz="2000" b="1" dirty="0" smtClean="0"/>
              <a:t>Karla Havlíčka Borovského</a:t>
            </a:r>
            <a:r>
              <a:rPr lang="cs-CZ" sz="2000" dirty="0" smtClean="0"/>
              <a:t>,</a:t>
            </a:r>
            <a:endParaRPr lang="cs-CZ" sz="2000" b="1" dirty="0"/>
          </a:p>
          <a:p>
            <a:pPr>
              <a:lnSpc>
                <a:spcPct val="100000"/>
              </a:lnSpc>
            </a:pPr>
            <a:endParaRPr lang="cs-CZ" sz="2000" b="1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syntaktické </a:t>
            </a:r>
            <a:r>
              <a:rPr lang="cs-CZ" sz="2000" dirty="0"/>
              <a:t>zživotnění publicistického </a:t>
            </a:r>
            <a:r>
              <a:rPr lang="cs-CZ" sz="2000" dirty="0" smtClean="0"/>
              <a:t>jazyka (zjednodušení humanistické syntaxe),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obohacování lexika o internacionální vrstvu: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Havlíček </a:t>
            </a:r>
            <a:r>
              <a:rPr lang="cs-CZ" sz="2000" dirty="0"/>
              <a:t>plně užíval přejatých slov: </a:t>
            </a:r>
            <a:endParaRPr lang="cs-CZ" sz="2000" dirty="0" smtClean="0"/>
          </a:p>
          <a:p>
            <a:pPr marL="800100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řecko-latinského </a:t>
            </a:r>
            <a:r>
              <a:rPr lang="cs-CZ" sz="2000" dirty="0"/>
              <a:t>původu (</a:t>
            </a:r>
            <a:r>
              <a:rPr lang="cs-CZ" sz="2000" i="1" dirty="0"/>
              <a:t>demokracie</a:t>
            </a:r>
            <a:r>
              <a:rPr lang="cs-CZ" sz="2000" dirty="0"/>
              <a:t>, </a:t>
            </a:r>
            <a:r>
              <a:rPr lang="cs-CZ" sz="2000" i="1" dirty="0"/>
              <a:t>opozice</a:t>
            </a:r>
            <a:r>
              <a:rPr lang="cs-CZ" sz="2000" dirty="0"/>
              <a:t>),</a:t>
            </a:r>
            <a:r>
              <a:rPr lang="cs-CZ" sz="2000" i="1" dirty="0"/>
              <a:t> </a:t>
            </a:r>
            <a:endParaRPr lang="cs-CZ" sz="2000" i="1" dirty="0" smtClean="0"/>
          </a:p>
          <a:p>
            <a:pPr marL="800100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francouzského </a:t>
            </a:r>
            <a:r>
              <a:rPr lang="cs-CZ" sz="2000" dirty="0"/>
              <a:t>původu (</a:t>
            </a:r>
            <a:r>
              <a:rPr lang="cs-CZ" sz="2000" i="1" dirty="0"/>
              <a:t>pikantní, žoviální</a:t>
            </a:r>
            <a:r>
              <a:rPr lang="cs-CZ" sz="2000" dirty="0"/>
              <a:t>) </a:t>
            </a:r>
            <a:endParaRPr lang="cs-CZ" sz="2000" dirty="0" smtClean="0"/>
          </a:p>
          <a:p>
            <a:pPr marL="800100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podle </a:t>
            </a:r>
            <a:r>
              <a:rPr lang="cs-CZ" sz="2000" dirty="0"/>
              <a:t>potřeby i německého původu (</a:t>
            </a:r>
            <a:r>
              <a:rPr lang="cs-CZ" sz="2000" i="1" dirty="0"/>
              <a:t>havíř, špicl, rathaus), </a:t>
            </a:r>
            <a:r>
              <a:rPr lang="cs-CZ" sz="2000" dirty="0"/>
              <a:t>popř. původu </a:t>
            </a:r>
            <a:r>
              <a:rPr lang="cs-CZ" sz="2000" dirty="0" smtClean="0"/>
              <a:t>jiného.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tím se odlišil od Jungmannovy generace, která </a:t>
            </a:r>
            <a:r>
              <a:rPr lang="cs-CZ" sz="2000" dirty="0"/>
              <a:t>sice upustila od puristického nahrazování vžitých </a:t>
            </a:r>
            <a:r>
              <a:rPr lang="cs-CZ" sz="2000" dirty="0" smtClean="0"/>
              <a:t>internacionalismů, </a:t>
            </a:r>
            <a:r>
              <a:rPr lang="cs-CZ" sz="2000" dirty="0"/>
              <a:t>ale při pojmenování nových skutečností dávala přednost odvozování z domácích </a:t>
            </a:r>
            <a:r>
              <a:rPr lang="cs-CZ" sz="2000" dirty="0" smtClean="0"/>
              <a:t>základů </a:t>
            </a:r>
            <a:r>
              <a:rPr lang="cs-CZ" sz="2000" dirty="0"/>
              <a:t>a kalkům.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05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5657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/>
              <a:t>Havlíček </a:t>
            </a:r>
            <a:r>
              <a:rPr lang="cs-CZ" dirty="0" smtClean="0"/>
              <a:t>– přínos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57339"/>
            <a:ext cx="1144462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záměrné </a:t>
            </a:r>
            <a:r>
              <a:rPr lang="cs-CZ" sz="2000" dirty="0"/>
              <a:t>uvádění </a:t>
            </a:r>
            <a:r>
              <a:rPr lang="cs-CZ" sz="2000" dirty="0" smtClean="0"/>
              <a:t>cizojazyčné terminologie </a:t>
            </a:r>
            <a:r>
              <a:rPr lang="cs-CZ" sz="2000" dirty="0"/>
              <a:t>politického </a:t>
            </a:r>
            <a:r>
              <a:rPr lang="cs-CZ" sz="2000" dirty="0" smtClean="0"/>
              <a:t>života – přejímky </a:t>
            </a:r>
            <a:r>
              <a:rPr lang="cs-CZ" sz="2000" dirty="0"/>
              <a:t>často vysvětluje českými ekvivalenty a parafrázemi, a tak přispívá k jejich zdomácnění.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Zasloužil </a:t>
            </a:r>
            <a:r>
              <a:rPr lang="cs-CZ" sz="2000" dirty="0"/>
              <a:t>se </a:t>
            </a:r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 </a:t>
            </a:r>
            <a:r>
              <a:rPr lang="cs-CZ" sz="2000" dirty="0"/>
              <a:t>zmenšení lexikální izolace češtiny vůči jiným jazykům,</a:t>
            </a:r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 </a:t>
            </a:r>
            <a:r>
              <a:rPr lang="cs-CZ" sz="2000" dirty="0"/>
              <a:t>rozšíření výrazových a stylistických možností  publicistického </a:t>
            </a:r>
            <a:r>
              <a:rPr lang="cs-CZ" sz="2000" dirty="0" smtClean="0"/>
              <a:t>jazyka,</a:t>
            </a:r>
            <a:endParaRPr lang="cs-CZ" sz="2000" dirty="0"/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b="1" dirty="0" smtClean="0"/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stal </a:t>
            </a:r>
            <a:r>
              <a:rPr lang="cs-CZ" sz="2000" b="1" dirty="0"/>
              <a:t>se zakladatelem moderního českého publicistického jazyka.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192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 smtClean="0"/>
              <a:t>Odborná terminologie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57339"/>
            <a:ext cx="1150177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její plánovité doplňování souvisí jak s pronikáním češtiny do právního systému a státní správy, tak s bouřlivým rozvojem vědních, průmyslových a uměleckých oblastí,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na její stabilizaci se </a:t>
            </a:r>
            <a:r>
              <a:rPr lang="cs-CZ" sz="2000" dirty="0"/>
              <a:t>zasloužila komice vedená Šafaříkem </a:t>
            </a:r>
            <a:r>
              <a:rPr lang="cs-CZ" sz="2000" dirty="0" smtClean="0"/>
              <a:t>(členy mj. Čelakovský, Tomek, J</a:t>
            </a:r>
            <a:r>
              <a:rPr lang="cs-CZ" sz="2000" dirty="0"/>
              <a:t>. </a:t>
            </a:r>
            <a:r>
              <a:rPr lang="cs-CZ" sz="2000" dirty="0" err="1" smtClean="0"/>
              <a:t>Jireček</a:t>
            </a:r>
            <a:r>
              <a:rPr lang="cs-CZ" sz="2000" dirty="0" smtClean="0"/>
              <a:t> či Erben).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jejím výsledkem </a:t>
            </a:r>
            <a:r>
              <a:rPr lang="cs-CZ" sz="2000" i="1" dirty="0" smtClean="0"/>
              <a:t>Německo-český </a:t>
            </a:r>
            <a:r>
              <a:rPr lang="cs-CZ" sz="2000" i="1" dirty="0"/>
              <a:t>slovník vědeckého názvosloví pro gymnasia a reálné </a:t>
            </a:r>
            <a:r>
              <a:rPr lang="cs-CZ" sz="2000" i="1" dirty="0" smtClean="0"/>
              <a:t>školy</a:t>
            </a:r>
            <a:r>
              <a:rPr lang="cs-CZ" sz="2000" dirty="0" smtClean="0"/>
              <a:t> (1853), který umožnil </a:t>
            </a:r>
            <a:r>
              <a:rPr lang="cs-CZ" sz="2000" dirty="0"/>
              <a:t>šíření kodifikované terminologie mezi široké vrstvy </a:t>
            </a:r>
            <a:r>
              <a:rPr lang="cs-CZ" sz="2000" dirty="0" smtClean="0"/>
              <a:t>obyvatelstva, tento </a:t>
            </a:r>
            <a:r>
              <a:rPr lang="cs-CZ" sz="2000" dirty="0"/>
              <a:t>slovník např. kodifikoval užívání </a:t>
            </a:r>
            <a:r>
              <a:rPr lang="cs-CZ" sz="2000" dirty="0" smtClean="0"/>
              <a:t>řady sufixů </a:t>
            </a:r>
            <a:r>
              <a:rPr lang="cs-CZ" sz="2000" i="1" dirty="0"/>
              <a:t>‑ný</a:t>
            </a:r>
            <a:r>
              <a:rPr lang="cs-CZ" sz="2000" dirty="0"/>
              <a:t>, </a:t>
            </a:r>
            <a:r>
              <a:rPr lang="cs-CZ" sz="2000" i="1" dirty="0"/>
              <a:t>‑</a:t>
            </a:r>
            <a:r>
              <a:rPr lang="cs-CZ" sz="2000" i="1" dirty="0" err="1"/>
              <a:t>natý</a:t>
            </a:r>
            <a:r>
              <a:rPr lang="cs-CZ" sz="2000" dirty="0"/>
              <a:t>, </a:t>
            </a:r>
            <a:r>
              <a:rPr lang="cs-CZ" sz="2000" i="1" dirty="0"/>
              <a:t>‑</a:t>
            </a:r>
            <a:r>
              <a:rPr lang="cs-CZ" sz="2000" i="1" dirty="0" err="1"/>
              <a:t>itý</a:t>
            </a:r>
            <a:r>
              <a:rPr lang="cs-CZ" sz="2000" dirty="0"/>
              <a:t>, </a:t>
            </a:r>
            <a:r>
              <a:rPr lang="cs-CZ" sz="2000" i="1" dirty="0"/>
              <a:t>‑</a:t>
            </a:r>
            <a:r>
              <a:rPr lang="cs-CZ" sz="2000" i="1" dirty="0" err="1"/>
              <a:t>ičitý</a:t>
            </a:r>
            <a:r>
              <a:rPr lang="cs-CZ" sz="2000" dirty="0"/>
              <a:t>, </a:t>
            </a:r>
            <a:r>
              <a:rPr lang="cs-CZ" sz="2000" i="1" dirty="0"/>
              <a:t>‑</a:t>
            </a:r>
            <a:r>
              <a:rPr lang="cs-CZ" sz="2000" i="1" dirty="0" err="1"/>
              <a:t>ičný</a:t>
            </a:r>
            <a:r>
              <a:rPr lang="cs-CZ" sz="2000" dirty="0"/>
              <a:t>/</a:t>
            </a:r>
            <a:r>
              <a:rPr lang="cs-CZ" sz="2000" i="1" dirty="0"/>
              <a:t>‑</a:t>
            </a:r>
            <a:r>
              <a:rPr lang="cs-CZ" sz="2000" i="1" dirty="0" err="1"/>
              <a:t>ečný</a:t>
            </a:r>
            <a:r>
              <a:rPr lang="cs-CZ" sz="2000" dirty="0"/>
              <a:t>, </a:t>
            </a:r>
            <a:r>
              <a:rPr lang="cs-CZ" sz="2000" i="1" dirty="0"/>
              <a:t>‑</a:t>
            </a:r>
            <a:r>
              <a:rPr lang="cs-CZ" sz="2000" i="1" dirty="0" err="1"/>
              <a:t>ový</a:t>
            </a:r>
            <a:r>
              <a:rPr lang="cs-CZ" sz="2000" dirty="0"/>
              <a:t>, </a:t>
            </a:r>
            <a:r>
              <a:rPr lang="cs-CZ" sz="2000" i="1" dirty="0"/>
              <a:t>‑</a:t>
            </a:r>
            <a:r>
              <a:rPr lang="cs-CZ" sz="2000" i="1" dirty="0" err="1"/>
              <a:t>istý</a:t>
            </a:r>
            <a:r>
              <a:rPr lang="cs-CZ" sz="2000" dirty="0"/>
              <a:t>, </a:t>
            </a:r>
            <a:r>
              <a:rPr lang="cs-CZ" sz="2000" i="1" dirty="0"/>
              <a:t>‑</a:t>
            </a:r>
            <a:r>
              <a:rPr lang="cs-CZ" sz="2000" i="1" dirty="0" err="1"/>
              <a:t>ičelý</a:t>
            </a:r>
            <a:r>
              <a:rPr lang="cs-CZ" sz="2000" dirty="0"/>
              <a:t> v názvech chemických složenin podle mocenství </a:t>
            </a:r>
            <a:r>
              <a:rPr lang="cs-CZ" sz="2000" dirty="0" smtClean="0"/>
              <a:t>prvků,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 tvorbě názvosloví usiluje o </a:t>
            </a:r>
            <a:r>
              <a:rPr lang="cs-CZ" sz="2000" dirty="0"/>
              <a:t>střední cestu </a:t>
            </a:r>
            <a:r>
              <a:rPr lang="cs-CZ" sz="2000" dirty="0" smtClean="0"/>
              <a:t>jak mezi </a:t>
            </a:r>
            <a:r>
              <a:rPr lang="cs-CZ" sz="2000" dirty="0"/>
              <a:t>purismem a </a:t>
            </a:r>
            <a:r>
              <a:rPr lang="cs-CZ" sz="2000" dirty="0" smtClean="0"/>
              <a:t>adaptováním přejímek, tak </a:t>
            </a:r>
            <a:r>
              <a:rPr lang="cs-CZ" sz="2000" dirty="0"/>
              <a:t>mezi novotvořením a zachováváním či obnovováním starých slov </a:t>
            </a:r>
            <a:r>
              <a:rPr lang="cs-CZ" sz="2000" dirty="0" smtClean="0"/>
              <a:t>(i když je zřejmý větší důraz na domácí lexémy než na internacionalismy).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12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 smtClean="0"/>
              <a:t>Právní terminologie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57339"/>
            <a:ext cx="1150177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dotvářena komisí, </a:t>
            </a:r>
            <a:r>
              <a:rPr lang="cs-CZ" sz="2000" dirty="0"/>
              <a:t>v níž byli zastoupeni i Šafařík, Erben, Kollár a </a:t>
            </a:r>
            <a:r>
              <a:rPr lang="cs-CZ" sz="2000" dirty="0" smtClean="0"/>
              <a:t>Šembera,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 této komise vyšla důležitá </a:t>
            </a:r>
            <a:r>
              <a:rPr lang="cs-CZ" sz="2000" dirty="0"/>
              <a:t>kodifikační práce pro terminologii státní správy a veřejného </a:t>
            </a:r>
            <a:r>
              <a:rPr lang="cs-CZ" sz="2000" dirty="0" smtClean="0"/>
              <a:t>života </a:t>
            </a:r>
            <a:r>
              <a:rPr lang="cs-CZ" sz="2000" i="1" dirty="0" err="1" smtClean="0"/>
              <a:t>Juridisch-politische</a:t>
            </a:r>
            <a:r>
              <a:rPr lang="cs-CZ" sz="2000" i="1" dirty="0" smtClean="0"/>
              <a:t> </a:t>
            </a:r>
            <a:r>
              <a:rPr lang="cs-CZ" sz="2000" i="1" dirty="0"/>
              <a:t>Terminologie </a:t>
            </a:r>
            <a:r>
              <a:rPr lang="cs-CZ" sz="2000" i="1" dirty="0" err="1"/>
              <a:t>für</a:t>
            </a:r>
            <a:r>
              <a:rPr lang="cs-CZ" sz="2000" i="1" dirty="0"/>
              <a:t> </a:t>
            </a:r>
            <a:r>
              <a:rPr lang="cs-CZ" sz="2000" i="1" dirty="0" err="1"/>
              <a:t>die</a:t>
            </a:r>
            <a:r>
              <a:rPr lang="cs-CZ" sz="2000" i="1" dirty="0"/>
              <a:t> </a:t>
            </a:r>
            <a:r>
              <a:rPr lang="cs-CZ" sz="2000" i="1" dirty="0" err="1"/>
              <a:t>slavischen</a:t>
            </a:r>
            <a:r>
              <a:rPr lang="cs-CZ" sz="2000" i="1" dirty="0"/>
              <a:t> </a:t>
            </a:r>
            <a:r>
              <a:rPr lang="cs-CZ" sz="2000" i="1" dirty="0" err="1"/>
              <a:t>Sprachen</a:t>
            </a:r>
            <a:r>
              <a:rPr lang="cs-CZ" sz="2000" i="1" dirty="0"/>
              <a:t> </a:t>
            </a:r>
            <a:r>
              <a:rPr lang="cs-CZ" sz="2000" i="1" dirty="0" err="1"/>
              <a:t>Österreichs</a:t>
            </a:r>
            <a:r>
              <a:rPr lang="cs-CZ" sz="2000" i="1" dirty="0"/>
              <a:t>. </a:t>
            </a:r>
            <a:r>
              <a:rPr lang="cs-CZ" sz="2000" i="1" dirty="0" err="1"/>
              <a:t>Deutsch-böhmische</a:t>
            </a:r>
            <a:r>
              <a:rPr lang="cs-CZ" sz="2000" i="1" dirty="0"/>
              <a:t> </a:t>
            </a:r>
            <a:r>
              <a:rPr lang="cs-CZ" sz="2000" i="1" dirty="0" err="1"/>
              <a:t>Ausgabe</a:t>
            </a:r>
            <a:r>
              <a:rPr lang="cs-CZ" sz="2000" i="1" dirty="0"/>
              <a:t> </a:t>
            </a:r>
            <a:r>
              <a:rPr lang="cs-CZ" sz="2000" dirty="0" smtClean="0"/>
              <a:t>(1850),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představovala doplnění tradiční právní terminologie novými slovy, zčásti mezinárodními, zčásti českými (</a:t>
            </a:r>
            <a:r>
              <a:rPr lang="cs-CZ" sz="2000" i="1" dirty="0"/>
              <a:t>četník, dražba, služné, úrok, ústava, závěť</a:t>
            </a:r>
            <a:r>
              <a:rPr lang="cs-CZ" sz="2000" dirty="0" smtClean="0"/>
              <a:t>),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podobně jako </a:t>
            </a:r>
            <a:r>
              <a:rPr lang="cs-CZ" sz="2000" i="1" dirty="0"/>
              <a:t>Německo-český slovník vědeckého názvosloví pro gymnasia a reálné školy</a:t>
            </a:r>
            <a:r>
              <a:rPr lang="cs-CZ" sz="2000" dirty="0"/>
              <a:t> </a:t>
            </a:r>
            <a:r>
              <a:rPr lang="cs-CZ" sz="2000" dirty="0" smtClean="0"/>
              <a:t>volí střední cestu mezi purismem, </a:t>
            </a:r>
            <a:r>
              <a:rPr lang="cs-CZ" sz="2000" dirty="0"/>
              <a:t>adaptováním přejímek, </a:t>
            </a:r>
            <a:r>
              <a:rPr lang="cs-CZ" sz="2000" dirty="0" smtClean="0"/>
              <a:t>novotvořením </a:t>
            </a:r>
            <a:r>
              <a:rPr lang="cs-CZ" sz="2000" dirty="0"/>
              <a:t>a zachováváním či obnovováním starých </a:t>
            </a:r>
            <a:r>
              <a:rPr lang="cs-CZ" sz="2000" dirty="0" smtClean="0"/>
              <a:t>slov.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55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568130"/>
            <a:ext cx="11032305" cy="391648"/>
          </a:xfrm>
        </p:spPr>
        <p:txBody>
          <a:bodyPr/>
          <a:lstStyle/>
          <a:p>
            <a:r>
              <a:rPr lang="cs-CZ" dirty="0" smtClean="0"/>
              <a:t>Hudební terminologie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57339"/>
            <a:ext cx="11501775" cy="3643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zpracováno Janem Nepomukem Škroupem </a:t>
            </a:r>
            <a:r>
              <a:rPr lang="cs-CZ" sz="2000" dirty="0"/>
              <a:t>a </a:t>
            </a:r>
            <a:r>
              <a:rPr lang="cs-CZ" sz="2000" dirty="0" smtClean="0"/>
              <a:t>Janem Josefem Čejkou v díle </a:t>
            </a:r>
            <a:r>
              <a:rPr lang="cs-CZ" sz="2000" i="1" dirty="0"/>
              <a:t>Názvosloví hudebního </a:t>
            </a:r>
            <a:r>
              <a:rPr lang="cs-CZ" sz="2000" i="1" dirty="0" smtClean="0"/>
              <a:t>umění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  <a:r>
              <a:rPr lang="cs-CZ" sz="2000" dirty="0" smtClean="0"/>
              <a:t>otištěném </a:t>
            </a:r>
            <a:r>
              <a:rPr lang="cs-CZ" sz="2000" dirty="0"/>
              <a:t>v příloze Časopisu českého museum </a:t>
            </a:r>
            <a:r>
              <a:rPr lang="cs-CZ" sz="2000" dirty="0" smtClean="0"/>
              <a:t>(1850),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 předmluvě se distancují od purismu,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navazují na předchozí Rybovu práci,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termíny </a:t>
            </a:r>
            <a:r>
              <a:rPr lang="cs-CZ" sz="2000" dirty="0"/>
              <a:t>přejaté </a:t>
            </a:r>
            <a:r>
              <a:rPr lang="cs-CZ" sz="2000" dirty="0" smtClean="0"/>
              <a:t>z </a:t>
            </a:r>
            <a:r>
              <a:rPr lang="cs-CZ" sz="2000" dirty="0"/>
              <a:t>italštiny (</a:t>
            </a:r>
            <a:r>
              <a:rPr lang="cs-CZ" sz="2000" i="1" dirty="0" err="1"/>
              <a:t>rečitativ</a:t>
            </a:r>
            <a:r>
              <a:rPr lang="cs-CZ" sz="2000" i="1" dirty="0"/>
              <a:t>, sexta, </a:t>
            </a:r>
            <a:r>
              <a:rPr lang="cs-CZ" sz="2000" i="1" dirty="0" err="1"/>
              <a:t>sopran</a:t>
            </a:r>
            <a:r>
              <a:rPr lang="cs-CZ" sz="2000" i="1" dirty="0"/>
              <a:t>, symfonie, triola</a:t>
            </a:r>
            <a:r>
              <a:rPr lang="cs-CZ" sz="2000" dirty="0"/>
              <a:t>),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starší lexémy (</a:t>
            </a:r>
            <a:r>
              <a:rPr lang="cs-CZ" sz="2000" i="1" dirty="0" smtClean="0"/>
              <a:t>klíč</a:t>
            </a:r>
            <a:r>
              <a:rPr lang="cs-CZ" sz="2000" i="1" dirty="0"/>
              <a:t>, nápěv</a:t>
            </a:r>
            <a:r>
              <a:rPr lang="cs-CZ" sz="2000" dirty="0" smtClean="0"/>
              <a:t>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nově </a:t>
            </a:r>
            <a:r>
              <a:rPr lang="cs-CZ" sz="2000" dirty="0"/>
              <a:t>vytvořená </a:t>
            </a:r>
            <a:r>
              <a:rPr lang="cs-CZ" sz="2000" dirty="0" smtClean="0"/>
              <a:t>slova (</a:t>
            </a:r>
            <a:r>
              <a:rPr lang="cs-CZ" sz="2000" i="1" dirty="0" err="1" smtClean="0"/>
              <a:t>tonina</a:t>
            </a:r>
            <a:r>
              <a:rPr lang="cs-CZ" sz="2000" i="1" dirty="0"/>
              <a:t>, křížek</a:t>
            </a:r>
            <a:r>
              <a:rPr lang="cs-CZ" sz="2000" dirty="0" smtClean="0"/>
              <a:t>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799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53802"/>
            <a:ext cx="11032305" cy="391648"/>
          </a:xfrm>
        </p:spPr>
        <p:txBody>
          <a:bodyPr/>
          <a:lstStyle/>
          <a:p>
            <a:r>
              <a:rPr lang="cs-CZ" dirty="0" smtClean="0"/>
              <a:t>Tělocvičná terminologie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00125"/>
            <a:ext cx="11501775" cy="38719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vytvořena </a:t>
            </a:r>
            <a:r>
              <a:rPr lang="cs-CZ" sz="2000" dirty="0" smtClean="0"/>
              <a:t>Miroslavem Tyršem: každému </a:t>
            </a:r>
            <a:r>
              <a:rPr lang="cs-CZ" sz="2000" dirty="0"/>
              <a:t>formantu byl přiřazen pevný význam, </a:t>
            </a: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err="1" smtClean="0"/>
              <a:t>bezformantová</a:t>
            </a:r>
            <a:r>
              <a:rPr lang="cs-CZ" sz="2000" dirty="0" smtClean="0"/>
              <a:t> </a:t>
            </a:r>
            <a:r>
              <a:rPr lang="cs-CZ" sz="2000" dirty="0"/>
              <a:t>dějová jména jako </a:t>
            </a:r>
            <a:r>
              <a:rPr lang="cs-CZ" sz="2000" i="1" dirty="0"/>
              <a:t>leh</a:t>
            </a:r>
            <a:r>
              <a:rPr lang="cs-CZ" sz="2000" dirty="0"/>
              <a:t>, </a:t>
            </a:r>
            <a:r>
              <a:rPr lang="cs-CZ" sz="2000" i="1" dirty="0"/>
              <a:t>klek</a:t>
            </a:r>
            <a:r>
              <a:rPr lang="cs-CZ" sz="2000" dirty="0"/>
              <a:t>, </a:t>
            </a:r>
            <a:r>
              <a:rPr lang="cs-CZ" sz="2000" i="1" dirty="0"/>
              <a:t>vis</a:t>
            </a:r>
            <a:r>
              <a:rPr lang="cs-CZ" sz="2000" dirty="0"/>
              <a:t> pojmenovávala polohy, </a:t>
            </a: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dějová </a:t>
            </a:r>
            <a:r>
              <a:rPr lang="cs-CZ" sz="2000" dirty="0"/>
              <a:t>jména se sufixem </a:t>
            </a:r>
            <a:r>
              <a:rPr lang="cs-CZ" sz="2000" i="1" dirty="0"/>
              <a:t>‑</a:t>
            </a:r>
            <a:r>
              <a:rPr lang="cs-CZ" sz="2000" i="1" dirty="0" err="1"/>
              <a:t>ka</a:t>
            </a:r>
            <a:r>
              <a:rPr lang="cs-CZ" sz="2000" dirty="0"/>
              <a:t> (</a:t>
            </a:r>
            <a:r>
              <a:rPr lang="cs-CZ" sz="2000" i="1" dirty="0"/>
              <a:t>skrčka</a:t>
            </a:r>
            <a:r>
              <a:rPr lang="cs-CZ" sz="2000" dirty="0"/>
              <a:t>, </a:t>
            </a:r>
            <a:r>
              <a:rPr lang="cs-CZ" sz="2000" i="1" dirty="0"/>
              <a:t>roznožka</a:t>
            </a:r>
            <a:r>
              <a:rPr lang="cs-CZ" sz="2000" dirty="0"/>
              <a:t>) tělocvičné úkony, </a:t>
            </a: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slovesné </a:t>
            </a:r>
            <a:r>
              <a:rPr lang="cs-CZ" sz="2000" dirty="0"/>
              <a:t>prefixy měly přesně vymezené významy prostorové (</a:t>
            </a:r>
            <a:r>
              <a:rPr lang="cs-CZ" sz="2000" i="1" dirty="0"/>
              <a:t>upažit</a:t>
            </a:r>
            <a:r>
              <a:rPr lang="cs-CZ" sz="2000" dirty="0"/>
              <a:t>, </a:t>
            </a:r>
            <a:r>
              <a:rPr lang="cs-CZ" sz="2000" i="1" dirty="0"/>
              <a:t>vzpažit</a:t>
            </a:r>
            <a:r>
              <a:rPr lang="cs-CZ" sz="2000" dirty="0"/>
              <a:t>, </a:t>
            </a:r>
            <a:r>
              <a:rPr lang="cs-CZ" sz="2000" i="1" dirty="0"/>
              <a:t>předpažit</a:t>
            </a:r>
            <a:r>
              <a:rPr lang="cs-CZ" sz="2000" dirty="0"/>
              <a:t>, </a:t>
            </a:r>
            <a:r>
              <a:rPr lang="cs-CZ" sz="2000" i="1" dirty="0"/>
              <a:t>zapažit</a:t>
            </a:r>
            <a:r>
              <a:rPr lang="cs-CZ" sz="2000" dirty="0"/>
              <a:t>, </a:t>
            </a:r>
            <a:r>
              <a:rPr lang="cs-CZ" sz="2000" i="1" dirty="0"/>
              <a:t>připažit</a:t>
            </a:r>
            <a:r>
              <a:rPr lang="cs-CZ" sz="2000" dirty="0"/>
              <a:t>), </a:t>
            </a: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900113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sufix </a:t>
            </a:r>
            <a:r>
              <a:rPr lang="cs-CZ" sz="2000" i="1" dirty="0"/>
              <a:t>‑</a:t>
            </a:r>
            <a:r>
              <a:rPr lang="cs-CZ" sz="2000" i="1" dirty="0" err="1"/>
              <a:t>mo</a:t>
            </a:r>
            <a:r>
              <a:rPr lang="cs-CZ" sz="2000" dirty="0"/>
              <a:t> způsob provedení (</a:t>
            </a:r>
            <a:r>
              <a:rPr lang="cs-CZ" sz="2000" i="1" dirty="0"/>
              <a:t>skrčmo</a:t>
            </a:r>
            <a:r>
              <a:rPr lang="cs-CZ" sz="2000" dirty="0"/>
              <a:t>, </a:t>
            </a:r>
            <a:r>
              <a:rPr lang="cs-CZ" sz="2000" i="1" dirty="0"/>
              <a:t>roznožmo</a:t>
            </a:r>
            <a:r>
              <a:rPr lang="cs-CZ" sz="2000" dirty="0"/>
              <a:t>, </a:t>
            </a:r>
            <a:r>
              <a:rPr lang="cs-CZ" sz="2000" i="1" dirty="0"/>
              <a:t>ležmo</a:t>
            </a:r>
            <a:r>
              <a:rPr lang="cs-CZ" sz="2000" dirty="0"/>
              <a:t>).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tato </a:t>
            </a:r>
            <a:r>
              <a:rPr lang="cs-CZ" sz="2000" dirty="0"/>
              <a:t>otevřená soustava dovolovala plynulé </a:t>
            </a:r>
            <a:r>
              <a:rPr lang="cs-CZ" sz="2000" dirty="0" smtClean="0"/>
              <a:t>doplňování,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byla </a:t>
            </a:r>
            <a:r>
              <a:rPr lang="cs-CZ" sz="2000" dirty="0"/>
              <a:t>zavedena v tělocvičné organizaci Sokol, rychle se rozšířila a s malými úpravami se jí užívá dodnes. </a:t>
            </a:r>
          </a:p>
        </p:txBody>
      </p:sp>
    </p:spTree>
    <p:extLst>
      <p:ext uri="{BB962C8B-B14F-4D97-AF65-F5344CB8AC3E}">
        <p14:creationId xmlns:p14="http://schemas.microsoft.com/office/powerpoint/2010/main" val="23709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410968"/>
            <a:ext cx="11032305" cy="391648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121980"/>
            <a:ext cx="11430337" cy="32499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od 40. let 19. stol. do roku 1918, tj. do vzniku samostatného Československa,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období přirozeného vývoje spisovného jazyka,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vývoj spisovného jazyka určován dvěma protikladnými tendencemi:</a:t>
            </a:r>
          </a:p>
          <a:p>
            <a:pPr marL="628650" indent="-4429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spontánní vývoj jazyka se vzdaloval tradici archaizované kodifikace spisovného jazyka 1. pol. 19. stol. – vznik „hovorové podoby“ spisovné češtiny, </a:t>
            </a:r>
          </a:p>
          <a:p>
            <a:pPr marL="628650" indent="-4429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na tento spontánní vývoj reagovala jazyková kultura (puristé), která se snaží 1. vymýtit (domnělé) germanismy, 2. vracet spisovný jazyk k ideálu jazyka konce 16. stol.,</a:t>
            </a:r>
          </a:p>
          <a:p>
            <a:pPr marL="628650" indent="-442913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rozšiřovalo se stylistické rozpětí spisovného jazyka, 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pokračoval proces rozšiřování funkční palety a sociální báze spisovného jazyka.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6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39568"/>
            <a:ext cx="11032305" cy="391648"/>
          </a:xfrm>
        </p:spPr>
        <p:txBody>
          <a:bodyPr/>
          <a:lstStyle/>
          <a:p>
            <a:r>
              <a:rPr lang="cs-CZ" dirty="0" smtClean="0"/>
              <a:t>Odborný styl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71649"/>
            <a:ext cx="11501775" cy="31003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vyznačoval se výraznou formální stylizovaností,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oprostil se však od jazyka konce 16. stol.,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odborný </a:t>
            </a:r>
            <a:r>
              <a:rPr lang="cs-CZ" sz="2000" dirty="0"/>
              <a:t>styl využíval komplikovaného souvětí s početnými vedlejšími větami, věty však ještě byly v průměru kratší než </a:t>
            </a:r>
            <a:r>
              <a:rPr lang="cs-CZ" sz="2000" dirty="0" smtClean="0"/>
              <a:t>v předchozím období </a:t>
            </a:r>
            <a:r>
              <a:rPr lang="cs-CZ" sz="2000" dirty="0"/>
              <a:t>a stupeň kondenzace nízký.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664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53802"/>
            <a:ext cx="11032305" cy="391648"/>
          </a:xfrm>
        </p:spPr>
        <p:txBody>
          <a:bodyPr/>
          <a:lstStyle/>
          <a:p>
            <a:r>
              <a:rPr lang="cs-CZ" dirty="0" smtClean="0"/>
              <a:t>Jazyková kultura do 90. let 19.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71563"/>
            <a:ext cx="11444625" cy="4143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spontánní vývoj spisovného jazyka způsobil, že se úzus vzdálil od obrozenské kodifikace (rozvoj slovní zásoby, frazeologie, rozšiřování stylového rozpětí spisovného jazyka),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to vyvolalo kritickou reakci ze strany některých jazykovědců, kteří tento vývoj chápali jako projev jazykového úpadku, 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jehož </a:t>
            </a:r>
            <a:r>
              <a:rPr lang="cs-CZ" sz="2000" dirty="0"/>
              <a:t>kořeny </a:t>
            </a:r>
            <a:r>
              <a:rPr lang="cs-CZ" sz="2000" dirty="0" smtClean="0"/>
              <a:t>kladli do období barokního,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jehož podstatu spatřovali ve vlivu němčiny.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snažili se proto češtinu zbavovat úpadkových jevů (jejich přístup byl tedy puristický),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tento stanovisko bylo překonáno teprve Gebauerem a jeho školou.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98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dirty="0" smtClean="0"/>
              <a:t>Puristé – </a:t>
            </a:r>
            <a:r>
              <a:rPr lang="cs-CZ" i="1" dirty="0" smtClean="0"/>
              <a:t>Brusy jazyka českého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71563"/>
            <a:ext cx="11444625" cy="41433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od 70. do 90. let 19. stol vznikla celá řada příruček snažících se dobový úzus napravit (nesoucí v názvu </a:t>
            </a:r>
            <a:r>
              <a:rPr lang="cs-CZ" sz="2000" i="1" dirty="0" smtClean="0"/>
              <a:t>brus, oprávce, rádce, kazimluv</a:t>
            </a:r>
            <a:r>
              <a:rPr lang="cs-CZ" sz="2000" dirty="0" smtClean="0"/>
              <a:t>) – oscilovaly mezi učeností a diletantismem,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nejvýznamnější platformou se staly knižní publikace </a:t>
            </a:r>
            <a:r>
              <a:rPr lang="cs-CZ" sz="2000" i="1" dirty="0" smtClean="0"/>
              <a:t>Brus jazyka českého </a:t>
            </a:r>
            <a:r>
              <a:rPr lang="cs-CZ" sz="2000" dirty="0" smtClean="0"/>
              <a:t>vydávané Maticí českou (proto se nazývají matiční brusy),</a:t>
            </a:r>
          </a:p>
          <a:p>
            <a:pPr>
              <a:lnSpc>
                <a:spcPct val="100000"/>
              </a:lnSpc>
            </a:pPr>
            <a:endParaRPr lang="cs-CZ" sz="2000" i="1" dirty="0" smtClean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Brus </a:t>
            </a:r>
            <a:r>
              <a:rPr lang="cs-CZ" sz="2000" i="1" dirty="0"/>
              <a:t>jazyka </a:t>
            </a:r>
            <a:r>
              <a:rPr lang="cs-CZ" sz="2000" i="1" dirty="0" smtClean="0"/>
              <a:t>českého</a:t>
            </a:r>
            <a:r>
              <a:rPr lang="cs-CZ" sz="2000" dirty="0" smtClean="0"/>
              <a:t> (1877); </a:t>
            </a:r>
            <a:r>
              <a:rPr lang="cs-CZ" sz="2000" i="1" dirty="0" smtClean="0"/>
              <a:t>Brus </a:t>
            </a:r>
            <a:r>
              <a:rPr lang="cs-CZ" sz="2000" i="1" dirty="0"/>
              <a:t>jazyka </a:t>
            </a:r>
            <a:r>
              <a:rPr lang="cs-CZ" sz="2000" i="1" dirty="0" smtClean="0"/>
              <a:t>českého</a:t>
            </a:r>
            <a:r>
              <a:rPr lang="cs-CZ" sz="2000" dirty="0" smtClean="0"/>
              <a:t> (1881); </a:t>
            </a:r>
            <a:r>
              <a:rPr lang="cs-CZ" sz="2000" i="1" dirty="0" smtClean="0"/>
              <a:t>Brus </a:t>
            </a:r>
            <a:r>
              <a:rPr lang="cs-CZ" sz="2000" i="1" dirty="0"/>
              <a:t>jazyka </a:t>
            </a:r>
            <a:r>
              <a:rPr lang="cs-CZ" sz="2000" i="1" dirty="0" smtClean="0"/>
              <a:t>českého </a:t>
            </a:r>
            <a:r>
              <a:rPr lang="cs-CZ" sz="2000" dirty="0" smtClean="0"/>
              <a:t>(1894),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skládaly se z výkladové části (zaměřené na tvarosloví) a slovníkové části,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široký autorský kolektiv, např. Gebauer (nakonec odstoupil), </a:t>
            </a:r>
            <a:r>
              <a:rPr lang="cs-CZ" sz="2000" dirty="0" err="1" smtClean="0"/>
              <a:t>Hattala</a:t>
            </a:r>
            <a:r>
              <a:rPr lang="cs-CZ" sz="2000" dirty="0" smtClean="0"/>
              <a:t> (také odstoupil a vydal Brus vlastní), Kott, </a:t>
            </a:r>
            <a:r>
              <a:rPr lang="cs-CZ" sz="2000" dirty="0" err="1" smtClean="0"/>
              <a:t>Tieftrunk</a:t>
            </a:r>
            <a:r>
              <a:rPr lang="cs-CZ" sz="2000" dirty="0" smtClean="0"/>
              <a:t> a Zikmund (zemřel před vydáním prvního Brusu).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848934" y="6303352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dirty="0" smtClean="0"/>
              <a:t>Puristé – </a:t>
            </a:r>
            <a:r>
              <a:rPr lang="cs-CZ" i="1" dirty="0" smtClean="0"/>
              <a:t>Brusy jazyka českého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71563"/>
            <a:ext cx="11444625" cy="4143375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2000" i="1" dirty="0" smtClean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Brus jazyka českého</a:t>
            </a:r>
            <a:r>
              <a:rPr lang="cs-CZ" sz="2000" dirty="0" smtClean="0"/>
              <a:t> (1877); </a:t>
            </a:r>
            <a:r>
              <a:rPr lang="cs-CZ" sz="2000" i="1" dirty="0" smtClean="0"/>
              <a:t>Brus jazyka českého</a:t>
            </a:r>
            <a:r>
              <a:rPr lang="cs-CZ" sz="2000" dirty="0" smtClean="0"/>
              <a:t> (1881); </a:t>
            </a:r>
            <a:r>
              <a:rPr lang="cs-CZ" sz="2000" i="1" dirty="0" smtClean="0"/>
              <a:t>Brus jazyka českého </a:t>
            </a:r>
            <a:r>
              <a:rPr lang="cs-CZ" sz="2000" dirty="0" smtClean="0"/>
              <a:t>(1894)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2" y="1917620"/>
            <a:ext cx="3080243" cy="48898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8" t="810" b="1"/>
          <a:stretch/>
        </p:blipFill>
        <p:spPr>
          <a:xfrm>
            <a:off x="4159752" y="1917618"/>
            <a:ext cx="3219100" cy="48898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5" t="3036"/>
          <a:stretch/>
        </p:blipFill>
        <p:spPr>
          <a:xfrm>
            <a:off x="8044363" y="1916260"/>
            <a:ext cx="3361798" cy="48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i="1" dirty="0" smtClean="0"/>
              <a:t>Brus jazyka českého </a:t>
            </a:r>
            <a:r>
              <a:rPr lang="cs-CZ" dirty="0" smtClean="0"/>
              <a:t>(1877), </a:t>
            </a:r>
            <a:r>
              <a:rPr lang="cs-CZ" i="1" dirty="0" smtClean="0"/>
              <a:t>Předmluva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85888"/>
            <a:ext cx="11444625" cy="382905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63085" r="2306" b="3156"/>
          <a:stretch/>
        </p:blipFill>
        <p:spPr>
          <a:xfrm>
            <a:off x="1438537" y="855463"/>
            <a:ext cx="9395550" cy="53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68143"/>
            <a:ext cx="11032305" cy="391648"/>
          </a:xfrm>
        </p:spPr>
        <p:txBody>
          <a:bodyPr/>
          <a:lstStyle/>
          <a:p>
            <a:r>
              <a:rPr lang="cs-CZ" dirty="0" smtClean="0"/>
              <a:t>Kritéria jazykové správnosti podle puristů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00200"/>
            <a:ext cx="11444625" cy="3614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stará čeština </a:t>
            </a:r>
            <a:r>
              <a:rPr lang="cs-CZ" sz="2000" dirty="0"/>
              <a:t>až do doby Komenského,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lidová mluva,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analogie </a:t>
            </a:r>
            <a:r>
              <a:rPr lang="cs-CZ" sz="2000" dirty="0"/>
              <a:t>k jiným slovanským </a:t>
            </a:r>
            <a:r>
              <a:rPr lang="cs-CZ" sz="2000" dirty="0" smtClean="0"/>
              <a:t>jazykům,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 nové doby</a:t>
            </a:r>
            <a:r>
              <a:rPr lang="cs-CZ" sz="2000" dirty="0"/>
              <a:t> </a:t>
            </a:r>
            <a:r>
              <a:rPr lang="cs-CZ" sz="2000" dirty="0" smtClean="0"/>
              <a:t>uznávali </a:t>
            </a:r>
            <a:r>
              <a:rPr lang="cs-CZ" sz="2000" dirty="0"/>
              <a:t>jen podoby užívané obrozenci v 1. pol. stol. až po </a:t>
            </a:r>
            <a:r>
              <a:rPr lang="cs-CZ" sz="2000" dirty="0" smtClean="0"/>
              <a:t>Jungmanna, </a:t>
            </a:r>
            <a:r>
              <a:rPr lang="cs-CZ" sz="2000" dirty="0" err="1" smtClean="0"/>
              <a:t>Šafáříka</a:t>
            </a:r>
            <a:r>
              <a:rPr lang="cs-CZ" sz="2000" dirty="0" smtClean="0"/>
              <a:t> a Palackého.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525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i="1" dirty="0" smtClean="0"/>
              <a:t>Brus jazyka českého </a:t>
            </a:r>
            <a:r>
              <a:rPr lang="cs-CZ" dirty="0" smtClean="0"/>
              <a:t>(1881), slovníková část – sufix -</a:t>
            </a:r>
            <a:r>
              <a:rPr lang="cs-CZ" i="1" dirty="0" err="1" smtClean="0"/>
              <a:t>stvo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13884" r="48919" b="52032"/>
          <a:stretch/>
        </p:blipFill>
        <p:spPr>
          <a:xfrm>
            <a:off x="1919376" y="1359569"/>
            <a:ext cx="8342462" cy="4881878"/>
          </a:xfrm>
        </p:spPr>
      </p:pic>
    </p:spTree>
    <p:extLst>
      <p:ext uri="{BB962C8B-B14F-4D97-AF65-F5344CB8AC3E}">
        <p14:creationId xmlns:p14="http://schemas.microsoft.com/office/powerpoint/2010/main" val="28124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i="1" dirty="0" smtClean="0"/>
              <a:t>Brus jazyka českého </a:t>
            </a:r>
            <a:r>
              <a:rPr lang="cs-CZ" dirty="0" smtClean="0"/>
              <a:t>(1881), slovníková část – </a:t>
            </a:r>
            <a:r>
              <a:rPr lang="cs-CZ" i="1" dirty="0" smtClean="0"/>
              <a:t>Srdce </a:t>
            </a:r>
            <a:r>
              <a:rPr lang="cs-CZ" dirty="0" smtClean="0"/>
              <a:t>a </a:t>
            </a:r>
            <a:r>
              <a:rPr lang="cs-CZ" i="1" dirty="0" smtClean="0"/>
              <a:t>srozuměn</a:t>
            </a:r>
            <a:endParaRPr lang="cs-CZ" i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6" t="67460" r="4549" b="7427"/>
          <a:stretch/>
        </p:blipFill>
        <p:spPr>
          <a:xfrm>
            <a:off x="180524" y="1414944"/>
            <a:ext cx="11824377" cy="5271606"/>
          </a:xfrm>
        </p:spPr>
      </p:pic>
    </p:spTree>
    <p:extLst>
      <p:ext uri="{BB962C8B-B14F-4D97-AF65-F5344CB8AC3E}">
        <p14:creationId xmlns:p14="http://schemas.microsoft.com/office/powerpoint/2010/main" val="36359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i="1" dirty="0" smtClean="0"/>
              <a:t>Brus jazyka českého </a:t>
            </a:r>
            <a:r>
              <a:rPr lang="cs-CZ" dirty="0" smtClean="0"/>
              <a:t>(1881), slovníková část – někdy řazena podle německých lexémů, sufixů nebo pojmových oblastí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18398" r="54100" b="57786"/>
          <a:stretch/>
        </p:blipFill>
        <p:spPr>
          <a:xfrm>
            <a:off x="106804" y="2172636"/>
            <a:ext cx="6760564" cy="331282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2" t="51427" r="8254" b="33381"/>
          <a:stretch/>
        </p:blipFill>
        <p:spPr>
          <a:xfrm>
            <a:off x="6966092" y="2858435"/>
            <a:ext cx="5125892" cy="15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1311087"/>
            <a:ext cx="11032305" cy="391648"/>
          </a:xfrm>
        </p:spPr>
        <p:txBody>
          <a:bodyPr/>
          <a:lstStyle/>
          <a:p>
            <a:r>
              <a:rPr lang="cs-CZ" dirty="0" smtClean="0"/>
              <a:t>Tvarosloví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2371732"/>
            <a:ext cx="11444625" cy="36147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Brusy odmítaly vycházet ze současného úzu, místo toho stavěli na předpokladu přímočarého historického vývoje,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Brusy věnovaly velkou pozornost </a:t>
            </a:r>
            <a:r>
              <a:rPr lang="cs-CZ" sz="2000" dirty="0" smtClean="0"/>
              <a:t>deklinaci </a:t>
            </a:r>
            <a:r>
              <a:rPr lang="cs-CZ" sz="2000" dirty="0"/>
              <a:t>přejatých slov a vlastních </a:t>
            </a:r>
            <a:r>
              <a:rPr lang="cs-CZ" sz="2000" dirty="0" smtClean="0"/>
              <a:t>jmen, a sice v</a:t>
            </a:r>
            <a:r>
              <a:rPr lang="cs-CZ" sz="2000" dirty="0"/>
              <a:t> podobě co nejbližší </a:t>
            </a:r>
            <a:r>
              <a:rPr lang="cs-CZ" sz="2000" dirty="0" smtClean="0"/>
              <a:t>jazykům </a:t>
            </a:r>
            <a:r>
              <a:rPr lang="cs-CZ" sz="2000" dirty="0"/>
              <a:t>výchozím, </a:t>
            </a:r>
            <a:r>
              <a:rPr lang="cs-CZ" sz="2000" dirty="0" smtClean="0"/>
              <a:t>zvláště latině a</a:t>
            </a:r>
            <a:r>
              <a:rPr lang="cs-CZ" sz="2000" dirty="0"/>
              <a:t> </a:t>
            </a:r>
            <a:r>
              <a:rPr lang="cs-CZ" sz="2000" dirty="0" smtClean="0"/>
              <a:t>řečtině.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45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753872"/>
            <a:ext cx="11032305" cy="391648"/>
          </a:xfrm>
        </p:spPr>
        <p:txBody>
          <a:bodyPr/>
          <a:lstStyle/>
          <a:p>
            <a:r>
              <a:rPr lang="cs-CZ" dirty="0" smtClean="0"/>
              <a:t>Rozvoj funkcí spisovného jazyka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85941"/>
            <a:ext cx="11444625" cy="3843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spisovný jazyk reaguje na překotný rozvoj vědy, průmyslu a dopravy – tvorba terminologie,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publicistika (základy položeny K. Havlíčkem Borovským),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školství </a:t>
            </a:r>
            <a:r>
              <a:rPr lang="cs-CZ" sz="2000" dirty="0"/>
              <a:t>– vznik sítě středních škol, od </a:t>
            </a:r>
            <a:r>
              <a:rPr lang="cs-CZ" sz="2000" dirty="0" smtClean="0"/>
              <a:t>1869 pražská technika </a:t>
            </a:r>
            <a:r>
              <a:rPr lang="cs-CZ" sz="2000" dirty="0"/>
              <a:t>rozdělena </a:t>
            </a:r>
            <a:r>
              <a:rPr lang="cs-CZ" sz="2000" dirty="0" smtClean="0"/>
              <a:t>na českou a německou, stejně tak roku 1882 pražská univerzita,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politika (rozvoj občanské společnosti, parlamentní demokracie, politické strany, moderní právní systém),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společenský život (spolkové aktivity, oblast sportu apod.),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rozvoj umění (slovenské, výtvarné, hudební): divadelní scény, opera apod.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817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i="1" dirty="0" smtClean="0"/>
              <a:t>Brus jazyka českého </a:t>
            </a:r>
            <a:r>
              <a:rPr lang="cs-CZ" dirty="0" smtClean="0"/>
              <a:t>(1881), tvaroslovná část – deklinace </a:t>
            </a:r>
            <a:r>
              <a:rPr lang="cs-CZ" i="1" dirty="0" err="1" smtClean="0"/>
              <a:t>hosť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4" t="19919" r="3936" b="57391"/>
          <a:stretch/>
        </p:blipFill>
        <p:spPr>
          <a:xfrm>
            <a:off x="1012576" y="1648326"/>
            <a:ext cx="9235326" cy="3801980"/>
          </a:xfrm>
        </p:spPr>
      </p:pic>
    </p:spTree>
    <p:extLst>
      <p:ext uri="{BB962C8B-B14F-4D97-AF65-F5344CB8AC3E}">
        <p14:creationId xmlns:p14="http://schemas.microsoft.com/office/powerpoint/2010/main" val="3728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i="1" dirty="0" smtClean="0"/>
              <a:t>Brus jazyka českého </a:t>
            </a:r>
            <a:r>
              <a:rPr lang="cs-CZ" dirty="0" smtClean="0"/>
              <a:t>(1881), tvaroslovná část – deklinace </a:t>
            </a:r>
            <a:r>
              <a:rPr lang="cs-CZ" i="1" dirty="0" smtClean="0"/>
              <a:t>Troja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t="9328" r="49891" b="36497"/>
          <a:stretch/>
        </p:blipFill>
        <p:spPr>
          <a:xfrm>
            <a:off x="5234451" y="768863"/>
            <a:ext cx="6811098" cy="5973666"/>
          </a:xfrm>
        </p:spPr>
      </p:pic>
    </p:spTree>
    <p:extLst>
      <p:ext uri="{BB962C8B-B14F-4D97-AF65-F5344CB8AC3E}">
        <p14:creationId xmlns:p14="http://schemas.microsoft.com/office/powerpoint/2010/main" val="36652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i="1" dirty="0" smtClean="0"/>
              <a:t>Brusy </a:t>
            </a:r>
            <a:r>
              <a:rPr lang="cs-CZ" dirty="0" smtClean="0"/>
              <a:t>– puristické projevy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7175" y="1100138"/>
            <a:ext cx="11216025" cy="47318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odmítaly přímé germanismy, tj. přejímky.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odmítaly německé kalky: </a:t>
            </a:r>
            <a:r>
              <a:rPr lang="cs-CZ" sz="2000" i="1" dirty="0" err="1" smtClean="0"/>
              <a:t>obmeziti</a:t>
            </a:r>
            <a:r>
              <a:rPr lang="cs-CZ" sz="2000" dirty="0"/>
              <a:t>, </a:t>
            </a:r>
            <a:r>
              <a:rPr lang="cs-CZ" sz="2000" i="1" dirty="0"/>
              <a:t>obdivovati</a:t>
            </a:r>
            <a:r>
              <a:rPr lang="cs-CZ" sz="2000" dirty="0"/>
              <a:t>, </a:t>
            </a:r>
            <a:r>
              <a:rPr lang="cs-CZ" sz="2000" i="1" dirty="0"/>
              <a:t>podmiňovati</a:t>
            </a:r>
            <a:r>
              <a:rPr lang="cs-CZ" sz="2000" dirty="0"/>
              <a:t>, </a:t>
            </a:r>
            <a:r>
              <a:rPr lang="cs-CZ" sz="2000" i="1" dirty="0"/>
              <a:t>přeháněti</a:t>
            </a:r>
            <a:r>
              <a:rPr lang="cs-CZ" sz="2000" dirty="0"/>
              <a:t>, </a:t>
            </a:r>
            <a:r>
              <a:rPr lang="cs-CZ" sz="2000" i="1" dirty="0"/>
              <a:t>sděliti</a:t>
            </a:r>
            <a:r>
              <a:rPr lang="cs-CZ" sz="2000" dirty="0"/>
              <a:t>, </a:t>
            </a:r>
            <a:r>
              <a:rPr lang="cs-CZ" sz="2000" i="1" dirty="0"/>
              <a:t>plnoletý</a:t>
            </a:r>
            <a:r>
              <a:rPr lang="cs-CZ" sz="2000" dirty="0"/>
              <a:t>, </a:t>
            </a:r>
            <a:r>
              <a:rPr lang="cs-CZ" sz="2000" i="1" dirty="0"/>
              <a:t>vlastnoruční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odmítaly také </a:t>
            </a:r>
            <a:r>
              <a:rPr lang="cs-CZ" sz="2000" dirty="0"/>
              <a:t>slova, pro která pouze nebyly doklady ze </a:t>
            </a:r>
            <a:r>
              <a:rPr lang="cs-CZ" sz="2000" dirty="0" smtClean="0"/>
              <a:t>starší češtiny: </a:t>
            </a:r>
            <a:r>
              <a:rPr lang="cs-CZ" sz="2000" i="1" dirty="0"/>
              <a:t>líčiti</a:t>
            </a:r>
            <a:r>
              <a:rPr lang="cs-CZ" sz="2000" dirty="0"/>
              <a:t> </a:t>
            </a:r>
            <a:r>
              <a:rPr lang="cs-CZ" sz="2000" dirty="0" smtClean="0"/>
              <a:t>‚klást nástrahu‘, </a:t>
            </a:r>
            <a:r>
              <a:rPr lang="cs-CZ" sz="2000" i="1" dirty="0"/>
              <a:t>podceniti</a:t>
            </a:r>
            <a:r>
              <a:rPr lang="cs-CZ" sz="2000" dirty="0"/>
              <a:t>, </a:t>
            </a:r>
            <a:r>
              <a:rPr lang="cs-CZ" sz="2000" i="1" dirty="0"/>
              <a:t>podezřívati</a:t>
            </a:r>
            <a:r>
              <a:rPr lang="cs-CZ" sz="2000" dirty="0"/>
              <a:t>, </a:t>
            </a:r>
            <a:r>
              <a:rPr lang="cs-CZ" sz="2000" i="1" dirty="0"/>
              <a:t>poškoditi</a:t>
            </a:r>
            <a:r>
              <a:rPr lang="cs-CZ" sz="2000" dirty="0"/>
              <a:t>, </a:t>
            </a:r>
            <a:r>
              <a:rPr lang="cs-CZ" sz="2000" dirty="0" err="1"/>
              <a:t>adj</a:t>
            </a:r>
            <a:r>
              <a:rPr lang="cs-CZ" sz="2000" dirty="0"/>
              <a:t>. </a:t>
            </a:r>
            <a:r>
              <a:rPr lang="cs-CZ" sz="2000" i="1" dirty="0"/>
              <a:t>kýžený</a:t>
            </a:r>
            <a:r>
              <a:rPr lang="cs-CZ" sz="2000" dirty="0"/>
              <a:t>, </a:t>
            </a:r>
            <a:r>
              <a:rPr lang="cs-CZ" sz="2000" dirty="0" smtClean="0"/>
              <a:t>řadová číslovka </a:t>
            </a:r>
            <a:r>
              <a:rPr lang="cs-CZ" sz="2000" i="1" dirty="0" smtClean="0"/>
              <a:t>miliontý</a:t>
            </a:r>
            <a:r>
              <a:rPr lang="cs-CZ" sz="2000" dirty="0" smtClean="0"/>
              <a:t>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pokoušely se </a:t>
            </a:r>
            <a:r>
              <a:rPr lang="cs-CZ" sz="2000" dirty="0"/>
              <a:t>obnovit </a:t>
            </a:r>
            <a:r>
              <a:rPr lang="cs-CZ" sz="2000" dirty="0" smtClean="0"/>
              <a:t>staročeské </a:t>
            </a:r>
            <a:r>
              <a:rPr lang="cs-CZ" sz="2000" dirty="0"/>
              <a:t>vazby, jako např. </a:t>
            </a:r>
            <a:r>
              <a:rPr lang="cs-CZ" sz="2000" i="1" dirty="0"/>
              <a:t>doufati čeho</a:t>
            </a:r>
            <a:r>
              <a:rPr lang="cs-CZ" sz="2000" dirty="0"/>
              <a:t>, </a:t>
            </a:r>
            <a:r>
              <a:rPr lang="cs-CZ" sz="2000" i="1" dirty="0"/>
              <a:t>čekati čeho</a:t>
            </a:r>
            <a:r>
              <a:rPr lang="cs-CZ" sz="2000" dirty="0"/>
              <a:t>, </a:t>
            </a:r>
            <a:r>
              <a:rPr lang="cs-CZ" sz="2000" i="1" dirty="0"/>
              <a:t>žádati čeho</a:t>
            </a:r>
            <a:r>
              <a:rPr lang="cs-CZ" sz="2000" dirty="0"/>
              <a:t>, </a:t>
            </a:r>
            <a:r>
              <a:rPr lang="cs-CZ" sz="2000" i="1" dirty="0"/>
              <a:t>dlužiti se v něco</a:t>
            </a:r>
            <a:r>
              <a:rPr lang="cs-CZ" sz="2000" dirty="0"/>
              <a:t> apod</a:t>
            </a:r>
            <a:r>
              <a:rPr lang="cs-CZ" sz="2000" dirty="0" smtClean="0"/>
              <a:t>.,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pozdější </a:t>
            </a:r>
            <a:r>
              <a:rPr lang="cs-CZ" sz="2000" dirty="0"/>
              <a:t>vydání, zejména třetí, od těchto požadavků zčásti </a:t>
            </a:r>
            <a:r>
              <a:rPr lang="cs-CZ" sz="2000" dirty="0" smtClean="0"/>
              <a:t>ustoupila,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vůči přejímkám</a:t>
            </a:r>
            <a:r>
              <a:rPr lang="cs-CZ" sz="2000" dirty="0"/>
              <a:t> </a:t>
            </a:r>
            <a:r>
              <a:rPr lang="cs-CZ" sz="2000" dirty="0" smtClean="0"/>
              <a:t>byly odmítavé, a to včetně lexémů, pro která </a:t>
            </a:r>
            <a:r>
              <a:rPr lang="cs-CZ" sz="2000" dirty="0"/>
              <a:t>neměla </a:t>
            </a:r>
            <a:r>
              <a:rPr lang="cs-CZ" sz="2000" dirty="0" smtClean="0"/>
              <a:t>čeština protějšky: </a:t>
            </a:r>
            <a:r>
              <a:rPr lang="cs-CZ" sz="2000" i="1" dirty="0" smtClean="0"/>
              <a:t>politika</a:t>
            </a:r>
            <a:r>
              <a:rPr lang="cs-CZ" sz="2000" dirty="0"/>
              <a:t>, </a:t>
            </a:r>
            <a:r>
              <a:rPr lang="cs-CZ" sz="2000" i="1" dirty="0"/>
              <a:t>statistika</a:t>
            </a:r>
            <a:r>
              <a:rPr lang="cs-CZ" sz="2000" dirty="0"/>
              <a:t>, </a:t>
            </a:r>
            <a:r>
              <a:rPr lang="cs-CZ" sz="2000" i="1" dirty="0"/>
              <a:t>magnetický</a:t>
            </a:r>
            <a:r>
              <a:rPr lang="cs-CZ" sz="2000" dirty="0"/>
              <a:t> apod</a:t>
            </a:r>
            <a:r>
              <a:rPr lang="cs-CZ" sz="2000" dirty="0" smtClean="0"/>
              <a:t>.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68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1085855"/>
            <a:ext cx="11032305" cy="188250"/>
          </a:xfrm>
        </p:spPr>
        <p:txBody>
          <a:bodyPr/>
          <a:lstStyle/>
          <a:p>
            <a:r>
              <a:rPr lang="cs-CZ" i="1" dirty="0"/>
              <a:t>Brusy </a:t>
            </a:r>
            <a:r>
              <a:rPr lang="cs-CZ" dirty="0"/>
              <a:t>– kontext a vliv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2114550"/>
            <a:ext cx="11258887" cy="37174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podobného vyznění i jiné dobové práce (Bartoš, Prasek, </a:t>
            </a:r>
            <a:r>
              <a:rPr lang="cs-CZ" sz="2000" dirty="0" err="1"/>
              <a:t>Hattala</a:t>
            </a:r>
            <a:r>
              <a:rPr lang="cs-CZ" sz="2000" dirty="0"/>
              <a:t>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Brusy relativně uspěly v potlačení germanismů (jejich definitivní proměna v </a:t>
            </a:r>
            <a:r>
              <a:rPr lang="cs-CZ" sz="2000" dirty="0" err="1"/>
              <a:t>substandardní</a:t>
            </a:r>
            <a:r>
              <a:rPr lang="cs-CZ" sz="2000" dirty="0"/>
              <a:t> výrazy expresivního zabarvení: </a:t>
            </a:r>
            <a:r>
              <a:rPr lang="cs-CZ" sz="2000" i="1" dirty="0"/>
              <a:t>fajn, flaška, glanc, šajn</a:t>
            </a:r>
            <a:r>
              <a:rPr lang="cs-CZ" sz="2000" dirty="0"/>
              <a:t>)</a:t>
            </a:r>
            <a:r>
              <a:rPr lang="cs-CZ" sz="2000" i="1" dirty="0"/>
              <a:t>,</a:t>
            </a:r>
          </a:p>
          <a:p>
            <a:pPr>
              <a:lnSpc>
                <a:spcPct val="100000"/>
              </a:lnSpc>
            </a:pPr>
            <a:endParaRPr lang="cs-CZ" sz="2000" i="1" dirty="0"/>
          </a:p>
          <a:p>
            <a:pPr>
              <a:lnSpc>
                <a:spcPct val="100000"/>
              </a:lnSpc>
            </a:pPr>
            <a:r>
              <a:rPr lang="cs-CZ" sz="2000" dirty="0"/>
              <a:t>neuspěly však v odmítání kalků, vazeb a slov, které sice neměly historickou oporu, ale které byly v úzu rozšířeny a pro které existovaly přirozené vyjadřovací potřeby – </a:t>
            </a:r>
            <a:r>
              <a:rPr lang="cs-CZ" sz="2000" i="1" dirty="0"/>
              <a:t>vysloviti díky, přeháněti, klásti překážky, považovati koho zač, pracovati na něčem</a:t>
            </a:r>
            <a:r>
              <a:rPr lang="cs-CZ" sz="2000" dirty="0"/>
              <a:t>,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998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1053907"/>
            <a:ext cx="11032305" cy="391648"/>
          </a:xfrm>
        </p:spPr>
        <p:txBody>
          <a:bodyPr/>
          <a:lstStyle/>
          <a:p>
            <a:r>
              <a:rPr lang="cs-CZ" i="1" dirty="0"/>
              <a:t>Brusy </a:t>
            </a:r>
            <a:r>
              <a:rPr lang="cs-CZ" dirty="0"/>
              <a:t>– </a:t>
            </a:r>
            <a:r>
              <a:rPr lang="cs-CZ" dirty="0" smtClean="0"/>
              <a:t>kritika a recepce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2043112"/>
            <a:ext cx="11059200" cy="3788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proti </a:t>
            </a:r>
            <a:r>
              <a:rPr lang="cs-CZ" sz="2000" dirty="0"/>
              <a:t>umělým zásahům do jazyka zvenčí bez respektování jeho úzu vystupoval Josef Durdík, zejména ve svém díle </a:t>
            </a:r>
            <a:r>
              <a:rPr lang="it-IT" sz="2000" i="1" dirty="0"/>
              <a:t>Kallilogie čili o výslovnosti</a:t>
            </a:r>
            <a:r>
              <a:rPr lang="it-IT" sz="2000" dirty="0"/>
              <a:t> (1873)</a:t>
            </a:r>
            <a:r>
              <a:rPr lang="cs-CZ" sz="2000" dirty="0"/>
              <a:t>: podle něj o vývoji jazyka nerozhodují jazykovědci, nýbrž „živá jazyková skutečnost, totiž dobří spisovatelé“, </a:t>
            </a:r>
            <a:r>
              <a:rPr lang="it-IT" sz="2000" dirty="0"/>
              <a:t>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 90. letech vlna purismu ustoupila, zejména pod vlivem Gebauerovy generace.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znova </a:t>
            </a:r>
            <a:r>
              <a:rPr lang="cs-CZ" sz="2000" dirty="0" smtClean="0"/>
              <a:t>nabírá dech </a:t>
            </a:r>
            <a:r>
              <a:rPr lang="cs-CZ" sz="2000" dirty="0"/>
              <a:t>v desátých letech 20. stol. (organizační platformou Jednota Svatopluka Čecha založení </a:t>
            </a:r>
            <a:r>
              <a:rPr lang="cs-CZ" sz="2000" dirty="0" smtClean="0"/>
              <a:t>1913).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15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25227"/>
            <a:ext cx="11032305" cy="391648"/>
          </a:xfrm>
        </p:spPr>
        <p:txBody>
          <a:bodyPr/>
          <a:lstStyle/>
          <a:p>
            <a:r>
              <a:rPr lang="cs-CZ" dirty="0" smtClean="0"/>
              <a:t>Jazykovědná produkce 2. pol. 19.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942975"/>
            <a:ext cx="11059200" cy="488902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Rozvoj specializovaných lingvistických prací 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Václav Zikmund: </a:t>
            </a:r>
            <a:r>
              <a:rPr lang="cs-CZ" sz="2000" i="1" dirty="0" smtClean="0"/>
              <a:t>Skladba </a:t>
            </a:r>
            <a:r>
              <a:rPr lang="cs-CZ" sz="2000" i="1" dirty="0"/>
              <a:t>jazyka českého </a:t>
            </a:r>
            <a:r>
              <a:rPr lang="cs-CZ" sz="2000" dirty="0" smtClean="0"/>
              <a:t>(1863) – založena na textech humanistické doby,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Alois Vojtěch Šembera: </a:t>
            </a:r>
            <a:r>
              <a:rPr lang="cs-CZ" sz="2000" i="1" dirty="0" smtClean="0"/>
              <a:t>Základové </a:t>
            </a:r>
            <a:r>
              <a:rPr lang="cs-CZ" sz="2000" i="1" dirty="0"/>
              <a:t>dialektologie česko-slovanské </a:t>
            </a:r>
            <a:r>
              <a:rPr lang="cs-CZ" sz="2000" dirty="0" smtClean="0"/>
              <a:t>(1864),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František Bartoš: </a:t>
            </a:r>
            <a:r>
              <a:rPr lang="cs-CZ" sz="2000" i="1" dirty="0" smtClean="0"/>
              <a:t>Dialektologie </a:t>
            </a:r>
            <a:r>
              <a:rPr lang="cs-CZ" sz="2000" i="1" dirty="0"/>
              <a:t>moravská I–II </a:t>
            </a:r>
            <a:r>
              <a:rPr lang="cs-CZ" sz="2000" dirty="0" smtClean="0"/>
              <a:t>(1886–1895),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Alois </a:t>
            </a:r>
            <a:r>
              <a:rPr lang="cs-CZ" sz="2000" dirty="0"/>
              <a:t>Vojtěch Šembera: </a:t>
            </a:r>
            <a:r>
              <a:rPr lang="cs-CZ" sz="2000" i="1" dirty="0"/>
              <a:t>Dějiny řeči a literatury československé (</a:t>
            </a:r>
            <a:r>
              <a:rPr lang="cs-CZ" sz="2000" dirty="0"/>
              <a:t>1. vyd. 1858, poté v dalších vydáních, od 3. vyd. 1868 jiný název </a:t>
            </a:r>
            <a:r>
              <a:rPr lang="cs-CZ" sz="2000" i="1" dirty="0"/>
              <a:t>Dějiny řeči a literatury české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Jan Gebauer: kvalitativní zlom ve zkoumání vývoje češtiny: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Historická mluvnice jazyka </a:t>
            </a:r>
            <a:r>
              <a:rPr lang="cs-CZ" sz="2000" i="1" dirty="0" smtClean="0"/>
              <a:t>českého </a:t>
            </a:r>
            <a:r>
              <a:rPr lang="cs-CZ" sz="2000" dirty="0"/>
              <a:t>– díl I. Hláskosloví (1894), díl III. Tvarosloví 1. Skloňování (1896), 2. Časování (1898</a:t>
            </a:r>
            <a:r>
              <a:rPr lang="cs-CZ" sz="2000" dirty="0" smtClean="0"/>
              <a:t>), (díl </a:t>
            </a:r>
            <a:r>
              <a:rPr lang="cs-CZ" sz="2000" dirty="0"/>
              <a:t>IV. Skladba </a:t>
            </a:r>
            <a:r>
              <a:rPr lang="cs-CZ" sz="2000" dirty="0" smtClean="0"/>
              <a:t>vyšel posmrtně 1929,</a:t>
            </a:r>
            <a:endParaRPr lang="cs-CZ" sz="2000" dirty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Slovník staročeský díl I. </a:t>
            </a:r>
            <a:r>
              <a:rPr lang="cs-CZ" sz="2000" dirty="0" smtClean="0"/>
              <a:t>A–J </a:t>
            </a:r>
            <a:r>
              <a:rPr lang="cs-CZ" sz="2000" dirty="0"/>
              <a:t>(1903) </a:t>
            </a:r>
            <a:r>
              <a:rPr lang="cs-CZ" sz="2000" dirty="0" smtClean="0"/>
              <a:t>a </a:t>
            </a:r>
            <a:r>
              <a:rPr lang="cs-CZ" sz="2000" dirty="0"/>
              <a:t>díl II. </a:t>
            </a:r>
            <a:r>
              <a:rPr lang="cs-CZ" sz="2000" dirty="0" smtClean="0"/>
              <a:t>K</a:t>
            </a:r>
            <a:r>
              <a:rPr lang="cs-CZ" sz="2000" dirty="0"/>
              <a:t>–</a:t>
            </a:r>
            <a:r>
              <a:rPr lang="cs-CZ" sz="2000" i="1" dirty="0" err="1" smtClean="0"/>
              <a:t>netbalivost</a:t>
            </a:r>
            <a:r>
              <a:rPr lang="cs-CZ" sz="20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412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5750" y="471487"/>
            <a:ext cx="11160555" cy="145387"/>
          </a:xfrm>
        </p:spPr>
        <p:txBody>
          <a:bodyPr/>
          <a:lstStyle/>
          <a:p>
            <a:r>
              <a:rPr lang="cs-CZ" dirty="0" smtClean="0"/>
              <a:t>Mluvnice Jana Gebauera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50" y="1400175"/>
            <a:ext cx="11187449" cy="46747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Gebauerova činnost vedla také ke kvalitativnímu zlomu ve </a:t>
            </a:r>
            <a:r>
              <a:rPr lang="cs-CZ" sz="2000" dirty="0"/>
              <a:t>vývoji </a:t>
            </a:r>
            <a:r>
              <a:rPr lang="cs-CZ" sz="2000" dirty="0" smtClean="0"/>
              <a:t>preskripce, kterou představuje </a:t>
            </a:r>
            <a:r>
              <a:rPr lang="cs-CZ" sz="2000" i="1" dirty="0" smtClean="0"/>
              <a:t>Mluvnice </a:t>
            </a:r>
            <a:r>
              <a:rPr lang="cs-CZ" sz="2000" i="1" dirty="0"/>
              <a:t>česká pro školy střední a ústavy učitelské I–II</a:t>
            </a:r>
            <a:r>
              <a:rPr lang="cs-CZ" sz="2000" dirty="0"/>
              <a:t> (1890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východiskem znalost historického vývoje češtiny, vedle toho však Gebauer vychází z dobového úzu: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povoluje existenci dublet živých v úzu, které označuje jako novotvary,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odstraňuje </a:t>
            </a:r>
            <a:r>
              <a:rPr lang="cs-CZ" sz="2000" dirty="0"/>
              <a:t>Brusy uměle zaváděnou měkkost posledního konsonantu u jmen typu </a:t>
            </a:r>
            <a:r>
              <a:rPr lang="cs-CZ" sz="2000" i="1" dirty="0"/>
              <a:t>kost</a:t>
            </a:r>
            <a:r>
              <a:rPr lang="cs-CZ" sz="2000" dirty="0"/>
              <a:t>, </a:t>
            </a: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kodifikuje </a:t>
            </a:r>
            <a:r>
              <a:rPr lang="cs-CZ" sz="2000" dirty="0"/>
              <a:t>deklinaci posesivního zájmena </a:t>
            </a:r>
            <a:r>
              <a:rPr lang="cs-CZ" sz="2000" i="1" dirty="0"/>
              <a:t>její</a:t>
            </a:r>
            <a:r>
              <a:rPr lang="cs-CZ" sz="2000" dirty="0"/>
              <a:t>, </a:t>
            </a: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odmítá </a:t>
            </a:r>
            <a:r>
              <a:rPr lang="cs-CZ" sz="2000" dirty="0"/>
              <a:t>uměle prosazovanou deklinaci příjmení typu </a:t>
            </a:r>
            <a:r>
              <a:rPr lang="cs-CZ" sz="2000" i="1" dirty="0"/>
              <a:t>Martinů </a:t>
            </a:r>
            <a:r>
              <a:rPr lang="cs-CZ" sz="2000" dirty="0"/>
              <a:t>(tj. gen. </a:t>
            </a:r>
            <a:r>
              <a:rPr lang="cs-CZ" sz="2000" i="1" dirty="0"/>
              <a:t>Martinova</a:t>
            </a:r>
            <a:r>
              <a:rPr lang="cs-CZ" sz="2000" dirty="0"/>
              <a:t>, dat. </a:t>
            </a:r>
            <a:r>
              <a:rPr lang="cs-CZ" sz="2000" i="1" dirty="0"/>
              <a:t>Martinovu </a:t>
            </a:r>
            <a:r>
              <a:rPr lang="cs-CZ" sz="2000" dirty="0" smtClean="0"/>
              <a:t>atd.),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přesto v některých oblastech archaizuje, např. požaduje důslednou deklinaci </a:t>
            </a:r>
            <a:r>
              <a:rPr lang="cs-CZ" sz="2000" i="1" dirty="0" smtClean="0"/>
              <a:t>jenž</a:t>
            </a:r>
            <a:r>
              <a:rPr lang="cs-CZ" sz="2000" dirty="0" smtClean="0"/>
              <a:t>, u které je v obrozenském období tolerována forma neshodná, gen. </a:t>
            </a:r>
            <a:r>
              <a:rPr lang="cs-CZ" sz="2000" dirty="0" err="1" smtClean="0"/>
              <a:t>pl</a:t>
            </a:r>
            <a:r>
              <a:rPr lang="cs-CZ" sz="2000" dirty="0" smtClean="0"/>
              <a:t>. </a:t>
            </a:r>
            <a:r>
              <a:rPr lang="cs-CZ" sz="2000" i="1" dirty="0"/>
              <a:t>-</a:t>
            </a:r>
            <a:r>
              <a:rPr lang="cs-CZ" sz="2000" i="1" dirty="0" err="1" smtClean="0"/>
              <a:t>ův</a:t>
            </a:r>
            <a:r>
              <a:rPr lang="cs-CZ" sz="2000" dirty="0" smtClean="0"/>
              <a:t>, </a:t>
            </a:r>
            <a:r>
              <a:rPr lang="cs-CZ" sz="2000" i="1" dirty="0" smtClean="0"/>
              <a:t> </a:t>
            </a:r>
            <a:r>
              <a:rPr lang="cs-CZ" sz="2000" dirty="0" smtClean="0"/>
              <a:t>v syntaxi požaduje některé genitivní vazby.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08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410967"/>
            <a:ext cx="11032305" cy="391648"/>
          </a:xfrm>
        </p:spPr>
        <p:txBody>
          <a:bodyPr/>
          <a:lstStyle/>
          <a:p>
            <a:r>
              <a:rPr lang="cs-CZ" dirty="0" smtClean="0"/>
              <a:t>Další vydání mluvnice Jana Gebauera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50" y="1857375"/>
            <a:ext cx="11187449" cy="42175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tyto mluvnice vyšla v několika dalších vydáních upravených Václavem Ertlem </a:t>
            </a:r>
            <a:r>
              <a:rPr lang="cs-CZ" sz="2000" dirty="0"/>
              <a:t>(1914, 1918–1919, 1920 I. díl, 1921 II. díl, 1924, 1926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sloužila </a:t>
            </a:r>
            <a:r>
              <a:rPr lang="cs-CZ" sz="2000" dirty="0"/>
              <a:t>v prvních </a:t>
            </a:r>
            <a:r>
              <a:rPr lang="cs-CZ" sz="2000" dirty="0" smtClean="0"/>
              <a:t>desetiletích </a:t>
            </a:r>
            <a:r>
              <a:rPr lang="cs-CZ" sz="2000" dirty="0"/>
              <a:t>20. stol. nejen jako nejdůležitější </a:t>
            </a:r>
            <a:r>
              <a:rPr lang="cs-CZ" sz="2000" dirty="0" smtClean="0"/>
              <a:t>školní učebnice, </a:t>
            </a:r>
            <a:r>
              <a:rPr lang="cs-CZ" sz="2000" dirty="0"/>
              <a:t>ale </a:t>
            </a:r>
            <a:r>
              <a:rPr lang="cs-CZ" sz="2000" dirty="0" smtClean="0"/>
              <a:t>také </a:t>
            </a:r>
            <a:r>
              <a:rPr lang="cs-CZ" sz="2000" dirty="0"/>
              <a:t>jako prestižní příručka pro </a:t>
            </a:r>
            <a:r>
              <a:rPr lang="cs-CZ" sz="2000" dirty="0" smtClean="0"/>
              <a:t>veřejnost.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48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1133" y="796733"/>
            <a:ext cx="11032305" cy="391648"/>
          </a:xfrm>
        </p:spPr>
        <p:txBody>
          <a:bodyPr/>
          <a:lstStyle/>
          <a:p>
            <a:r>
              <a:rPr lang="cs-CZ" dirty="0" smtClean="0"/>
              <a:t>Pravidla českého pravopisu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1133" y="1628775"/>
            <a:ext cx="11102066" cy="44461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ve stejné době a opět pod Gebauerovým vedením vyšla </a:t>
            </a:r>
            <a:r>
              <a:rPr lang="cs-CZ" sz="2000" b="1" i="1" dirty="0" smtClean="0"/>
              <a:t>Pravidla </a:t>
            </a:r>
            <a:r>
              <a:rPr lang="cs-CZ" sz="2000" b="1" i="1" dirty="0"/>
              <a:t>hledící k českému pravopisu a tvarosloví s abecedním seznamem slov a </a:t>
            </a:r>
            <a:r>
              <a:rPr lang="cs-CZ" sz="2000" b="1" i="1" dirty="0" smtClean="0"/>
              <a:t>tvarů</a:t>
            </a:r>
            <a:r>
              <a:rPr lang="cs-CZ" sz="2000" i="1" dirty="0" smtClean="0"/>
              <a:t>, </a:t>
            </a:r>
            <a:r>
              <a:rPr lang="cs-CZ" sz="2000" dirty="0" smtClean="0"/>
              <a:t>nesoucí podtitul </a:t>
            </a:r>
            <a:r>
              <a:rPr lang="cs-CZ" sz="2000" i="1" dirty="0" smtClean="0"/>
              <a:t>Jediné </a:t>
            </a:r>
            <a:r>
              <a:rPr lang="cs-CZ" sz="2000" i="1" dirty="0"/>
              <a:t>ministerstvem kultu a vyučování schválené </a:t>
            </a:r>
            <a:r>
              <a:rPr lang="cs-CZ" sz="2000" i="1" dirty="0" smtClean="0"/>
              <a:t>vydání </a:t>
            </a:r>
            <a:r>
              <a:rPr lang="cs-CZ" sz="2000" dirty="0" smtClean="0"/>
              <a:t>(1902) – autorsky </a:t>
            </a:r>
            <a:r>
              <a:rPr lang="cs-CZ" sz="2000" dirty="0"/>
              <a:t>se podíleli V</a:t>
            </a:r>
            <a:r>
              <a:rPr lang="cs-CZ" sz="2000" dirty="0" smtClean="0"/>
              <a:t>. Hylmar, F. Bílý, J</a:t>
            </a:r>
            <a:r>
              <a:rPr lang="cs-CZ" sz="2000" dirty="0"/>
              <a:t>. </a:t>
            </a:r>
            <a:r>
              <a:rPr lang="cs-CZ" sz="2000" dirty="0" smtClean="0"/>
              <a:t>Jursa, L. </a:t>
            </a:r>
            <a:r>
              <a:rPr lang="cs-CZ" sz="2000" dirty="0" err="1" smtClean="0"/>
              <a:t>Benýšek</a:t>
            </a:r>
            <a:r>
              <a:rPr lang="cs-CZ" sz="2000" dirty="0" smtClean="0"/>
              <a:t>, V. Hulík,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pravopis a morfologie,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1903 vydání „větší“ a „menší“,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položily základy hlavních pravopisných kodifikačních příruček (další vydání přicházela s menšími či většími změnami 1913, 1917, 1919, 1921, 1924, 1941, 1957, 1974, 1993 + dodatek),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 podobné duchu jako Gebauerova </a:t>
            </a:r>
            <a:r>
              <a:rPr lang="cs-CZ" sz="2000" i="1" dirty="0" smtClean="0"/>
              <a:t>Mluvnice česká</a:t>
            </a:r>
            <a:r>
              <a:rPr lang="cs-CZ" sz="2000" dirty="0" smtClean="0"/>
              <a:t> – odstraňuje dublety.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78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5751" y="300039"/>
            <a:ext cx="11187448" cy="671512"/>
          </a:xfrm>
        </p:spPr>
        <p:txBody>
          <a:bodyPr/>
          <a:lstStyle/>
          <a:p>
            <a:r>
              <a:rPr lang="cs-CZ" dirty="0" smtClean="0"/>
              <a:t>Dobové slovníky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51" y="1400175"/>
            <a:ext cx="11187448" cy="406035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Kromě terminologických slovníků zmíněných výše vznikaly dvojjazyčné slovníky spíše prakticky zaměřené: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Josef Franta Šumavský</a:t>
            </a:r>
            <a:r>
              <a:rPr lang="cs-CZ" sz="2000" i="1" dirty="0"/>
              <a:t> </a:t>
            </a:r>
            <a:r>
              <a:rPr lang="cs-CZ" sz="2000" i="1" dirty="0" err="1"/>
              <a:t>Deutsch-böhmisches</a:t>
            </a:r>
            <a:r>
              <a:rPr lang="cs-CZ" sz="2000" i="1" dirty="0"/>
              <a:t> </a:t>
            </a:r>
            <a:r>
              <a:rPr lang="cs-CZ" sz="2000" i="1" dirty="0" err="1"/>
              <a:t>Wörterbuch</a:t>
            </a:r>
            <a:r>
              <a:rPr lang="cs-CZ" sz="2000" i="1" dirty="0"/>
              <a:t> </a:t>
            </a:r>
            <a:r>
              <a:rPr lang="cs-CZ" sz="2000" dirty="0"/>
              <a:t>I (1844), II (1846) a </a:t>
            </a:r>
            <a:r>
              <a:rPr lang="cs-CZ" sz="2000" i="1" dirty="0"/>
              <a:t>Česko-německý slovník </a:t>
            </a:r>
            <a:r>
              <a:rPr lang="cs-CZ" sz="2000" dirty="0"/>
              <a:t>(1851</a:t>
            </a:r>
            <a:r>
              <a:rPr lang="cs-CZ" sz="2000" dirty="0" smtClean="0"/>
              <a:t>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Josef Rank (</a:t>
            </a:r>
            <a:r>
              <a:rPr lang="cs-CZ" sz="2000" dirty="0"/>
              <a:t>synovec Šumavského): </a:t>
            </a:r>
            <a:r>
              <a:rPr lang="cs-CZ" sz="2000" i="1" dirty="0"/>
              <a:t>Rusko-český slovník </a:t>
            </a:r>
            <a:r>
              <a:rPr lang="cs-CZ" sz="2000" dirty="0"/>
              <a:t>(1874), </a:t>
            </a:r>
            <a:r>
              <a:rPr lang="cs-CZ" sz="2000" i="1" dirty="0"/>
              <a:t>Česko-ruský slovník </a:t>
            </a:r>
            <a:r>
              <a:rPr lang="cs-CZ" sz="2000" dirty="0"/>
              <a:t>(1902)</a:t>
            </a:r>
          </a:p>
        </p:txBody>
      </p:sp>
    </p:spTree>
    <p:extLst>
      <p:ext uri="{BB962C8B-B14F-4D97-AF65-F5344CB8AC3E}">
        <p14:creationId xmlns:p14="http://schemas.microsoft.com/office/powerpoint/2010/main" val="24053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53859"/>
            <a:ext cx="11032305" cy="391648"/>
          </a:xfrm>
        </p:spPr>
        <p:txBody>
          <a:bodyPr/>
          <a:lstStyle/>
          <a:p>
            <a:r>
              <a:rPr lang="cs-CZ" dirty="0" smtClean="0"/>
              <a:t>Jazyk jako politický program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14488"/>
            <a:ext cx="11444625" cy="40147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toto období se vyznačuje výrazným politickým hnutím usilujícím nejprve o zrovnoprávnění a nakonec o hegemonii češtiny ve veřejných funkcích a institucích,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snahy prosadit češtinu jako úřední jazyk </a:t>
            </a:r>
            <a:r>
              <a:rPr lang="cs-CZ" sz="2000" dirty="0"/>
              <a:t>byly součástí snah o </a:t>
            </a:r>
            <a:r>
              <a:rPr lang="cs-CZ" sz="2000" dirty="0" smtClean="0"/>
              <a:t>česko-rakouské (česko-německé) vyrovnání: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 marL="714375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fundamentální články (1871),</a:t>
            </a:r>
          </a:p>
          <a:p>
            <a:pPr marL="714375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/>
              <a:t>Stremayrova</a:t>
            </a:r>
            <a:r>
              <a:rPr lang="cs-CZ" sz="2000" dirty="0"/>
              <a:t> jazyková nařízení (1880</a:t>
            </a:r>
            <a:r>
              <a:rPr lang="cs-CZ" sz="2000" dirty="0" smtClean="0"/>
              <a:t>),</a:t>
            </a:r>
            <a:endParaRPr lang="cs-CZ" sz="2000" dirty="0"/>
          </a:p>
          <a:p>
            <a:pPr marL="714375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punktace (1890),</a:t>
            </a:r>
          </a:p>
          <a:p>
            <a:pPr marL="714375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err="1" smtClean="0"/>
              <a:t>Badeniho</a:t>
            </a:r>
            <a:r>
              <a:rPr lang="cs-CZ" sz="2000" dirty="0" smtClean="0"/>
              <a:t> </a:t>
            </a:r>
            <a:r>
              <a:rPr lang="cs-CZ" sz="2000" dirty="0"/>
              <a:t>jazyková nařízení (1897</a:t>
            </a:r>
            <a:r>
              <a:rPr lang="cs-CZ" sz="2000" dirty="0" smtClean="0"/>
              <a:t>),</a:t>
            </a:r>
            <a:endParaRPr lang="cs-CZ" sz="2000" dirty="0"/>
          </a:p>
          <a:p>
            <a:pPr marL="714375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err="1" smtClean="0"/>
              <a:t>Gautschova</a:t>
            </a:r>
            <a:r>
              <a:rPr lang="cs-CZ" sz="2000" dirty="0" smtClean="0"/>
              <a:t> </a:t>
            </a:r>
            <a:r>
              <a:rPr lang="cs-CZ" sz="2000" dirty="0"/>
              <a:t>jazyková nařízení </a:t>
            </a:r>
            <a:r>
              <a:rPr lang="cs-CZ" sz="2000" dirty="0" smtClean="0"/>
              <a:t>(1898).</a:t>
            </a:r>
          </a:p>
          <a:p>
            <a:pPr marL="714375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err="1" smtClean="0"/>
              <a:t>Thunův</a:t>
            </a:r>
            <a:r>
              <a:rPr lang="cs-CZ" sz="2000" dirty="0" smtClean="0"/>
              <a:t> </a:t>
            </a:r>
            <a:r>
              <a:rPr lang="cs-CZ" sz="2000" dirty="0"/>
              <a:t>jazykový zákon </a:t>
            </a:r>
            <a:r>
              <a:rPr lang="cs-CZ" sz="2000" dirty="0" smtClean="0"/>
              <a:t>(1898).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195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5751" y="300039"/>
            <a:ext cx="11187448" cy="671512"/>
          </a:xfrm>
        </p:spPr>
        <p:txBody>
          <a:bodyPr/>
          <a:lstStyle/>
          <a:p>
            <a:r>
              <a:rPr lang="cs-CZ" dirty="0" smtClean="0"/>
              <a:t>František Štěpán Kott: </a:t>
            </a:r>
            <a:r>
              <a:rPr lang="cs-CZ" i="1" dirty="0"/>
              <a:t>Česko-německý slovník zvláště </a:t>
            </a:r>
            <a:r>
              <a:rPr lang="cs-CZ" i="1" dirty="0" err="1"/>
              <a:t>grammaticko</a:t>
            </a:r>
            <a:r>
              <a:rPr lang="cs-CZ" i="1" dirty="0"/>
              <a:t>-fraseologický </a:t>
            </a:r>
            <a:r>
              <a:rPr lang="cs-CZ" dirty="0"/>
              <a:t>(1878–1906)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51" y="2157413"/>
            <a:ext cx="11187448" cy="33031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ambiciózním lexikografické dílo vycházející z Jungmannova slovníku,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 kolektivní </a:t>
            </a:r>
            <a:r>
              <a:rPr lang="cs-CZ" sz="2000" dirty="0"/>
              <a:t>dílo, na němž se podílelo 163 spolupracovníků,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snažil se postihnout celkovou slovní zásobu, včetně archaismů, dialektismů a frazeologismů,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neujasněná lexikografická metoda, která prezentuje vedle slova různé provenience a frekvence,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nepřehledná prezentace lexikografického materiálu: abecední pořadí se několikrát opakuje (7 svazků, na které navazují 3 řady </a:t>
            </a:r>
            <a:r>
              <a:rPr lang="cs-CZ" sz="2000" i="1" dirty="0" smtClean="0"/>
              <a:t>Příspěvků</a:t>
            </a:r>
            <a:r>
              <a:rPr lang="cs-CZ" sz="2000" dirty="0" smtClean="0"/>
              <a:t>, tj. dodatků) 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67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53859"/>
            <a:ext cx="11032305" cy="391648"/>
          </a:xfrm>
        </p:spPr>
        <p:txBody>
          <a:bodyPr/>
          <a:lstStyle/>
          <a:p>
            <a:r>
              <a:rPr lang="cs-CZ" dirty="0" smtClean="0"/>
              <a:t>Česko-německý bilingvismus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14488"/>
            <a:ext cx="11444625" cy="40147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 českých zemích tvořili třetinu obyvatel Němci,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němčina byla jazykem s vyšší společenskou funkcí,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podobně jako v předchozích letech řada českých mluvčích bilingvních – přirozená báze pro vlivy němčiny (slavný je případ B. Smetany, který se vlastně česky nikdy nenaučil),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vlivy němčiny pociťovány dobovými uživateli jako nevhodné (zejména brusiči),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vlivy němčiny na dobovou jevištní mluvu kritizoval J. Neruda, zejména v artikulaci,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Neruda také přidal také anekdotickou situaci s hercem </a:t>
            </a:r>
            <a:r>
              <a:rPr lang="cs-CZ" sz="2000" dirty="0" err="1"/>
              <a:t>Boschettim</a:t>
            </a:r>
            <a:r>
              <a:rPr lang="cs-CZ" sz="2000" dirty="0"/>
              <a:t>, který </a:t>
            </a:r>
            <a:r>
              <a:rPr lang="cs-CZ" sz="2000" dirty="0" smtClean="0"/>
              <a:t>se kvůli neznalosti </a:t>
            </a:r>
            <a:r>
              <a:rPr lang="cs-CZ" sz="2000" dirty="0" err="1" smtClean="0"/>
              <a:t>těštiny</a:t>
            </a:r>
            <a:r>
              <a:rPr lang="cs-CZ" sz="2000" dirty="0" smtClean="0"/>
              <a:t> těžko učil text, </a:t>
            </a:r>
            <a:r>
              <a:rPr lang="cs-CZ" sz="2000" dirty="0"/>
              <a:t>když mu kolegové radili: „škrtejte!“, naříkal: „Já už škrtil dost“ </a:t>
            </a:r>
            <a:r>
              <a:rPr lang="cs-CZ" sz="2000" dirty="0" smtClean="0"/>
              <a:t>(</a:t>
            </a:r>
            <a:r>
              <a:rPr lang="cs-CZ" sz="2000" dirty="0" err="1" smtClean="0"/>
              <a:t>Stich</a:t>
            </a:r>
            <a:r>
              <a:rPr lang="cs-CZ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154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968186"/>
            <a:ext cx="11032305" cy="391648"/>
          </a:xfrm>
        </p:spPr>
        <p:txBody>
          <a:bodyPr/>
          <a:lstStyle/>
          <a:p>
            <a:r>
              <a:rPr lang="cs-CZ" dirty="0" smtClean="0"/>
              <a:t>Dobový mluvený jazyk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28288" y="1936375"/>
            <a:ext cx="11430337" cy="3249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pokračující industrializace českých zemí, která způsobila migraci obyvatel z vesnic do měst, zapříčinila nivelizaci dialektů – rozdílný vývoj v Čechách a na Moravě a ve Slezsku: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Čechy</a:t>
            </a:r>
            <a:r>
              <a:rPr lang="cs-CZ" sz="2000" dirty="0"/>
              <a:t>: </a:t>
            </a:r>
            <a:r>
              <a:rPr lang="cs-CZ" sz="2000" dirty="0" smtClean="0"/>
              <a:t>v centrálních částech je nářeční nivelizace začátkem procesu, který ve </a:t>
            </a:r>
            <a:r>
              <a:rPr lang="cs-CZ" sz="2000" dirty="0"/>
              <a:t>20. stol. ústí </a:t>
            </a:r>
            <a:r>
              <a:rPr lang="cs-CZ" sz="2000" dirty="0" smtClean="0"/>
              <a:t>ve vznik </a:t>
            </a:r>
            <a:r>
              <a:rPr lang="cs-CZ" sz="2000" u="sng" dirty="0" smtClean="0"/>
              <a:t>obecné češtiny</a:t>
            </a:r>
            <a:r>
              <a:rPr lang="cs-CZ" sz="2000" dirty="0" smtClean="0"/>
              <a:t> (interdialektu),</a:t>
            </a:r>
            <a:endParaRPr lang="cs-CZ" sz="2000" dirty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Morava</a:t>
            </a:r>
            <a:r>
              <a:rPr lang="cs-CZ" sz="2000" dirty="0"/>
              <a:t>: zde je tento proces pomalejší </a:t>
            </a:r>
            <a:r>
              <a:rPr lang="cs-CZ" sz="2000" dirty="0" smtClean="0"/>
              <a:t>(větší </a:t>
            </a:r>
            <a:r>
              <a:rPr lang="cs-CZ" sz="2000" dirty="0"/>
              <a:t>vzdálenost od středočeského </a:t>
            </a:r>
            <a:r>
              <a:rPr lang="cs-CZ" sz="2000" dirty="0" smtClean="0"/>
              <a:t>centra, větší nářeční diferenciace), a tak si teritoriální dialekty uchovávají svou pozici.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050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53802"/>
            <a:ext cx="11032305" cy="391648"/>
          </a:xfrm>
        </p:spPr>
        <p:txBody>
          <a:bodyPr/>
          <a:lstStyle/>
          <a:p>
            <a:r>
              <a:rPr lang="cs-CZ" dirty="0" smtClean="0"/>
              <a:t>Spisovná čeština I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00125"/>
            <a:ext cx="11444625" cy="4214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ve fonologii definitivně odmítnuty výsledky </a:t>
            </a:r>
            <a:r>
              <a:rPr lang="cs-CZ" sz="2000" i="1" dirty="0" smtClean="0"/>
              <a:t>ý &gt; ej, ú- &gt; ou- </a:t>
            </a:r>
            <a:r>
              <a:rPr lang="cs-CZ" sz="2000" dirty="0" smtClean="0"/>
              <a:t>v iniciální slovní pozici, </a:t>
            </a:r>
            <a:r>
              <a:rPr lang="cs-CZ" sz="2000" i="1" dirty="0" smtClean="0"/>
              <a:t>é &gt; í </a:t>
            </a:r>
            <a:r>
              <a:rPr lang="cs-CZ" sz="2000" dirty="0" smtClean="0"/>
              <a:t>v koncovkách složené a zájmenné deklinace a protetické </a:t>
            </a:r>
            <a:r>
              <a:rPr lang="cs-CZ" sz="2000" i="1" dirty="0" smtClean="0"/>
              <a:t>v-</a:t>
            </a:r>
            <a:r>
              <a:rPr lang="cs-CZ" sz="2000" dirty="0" smtClean="0"/>
              <a:t>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u sloves typu </a:t>
            </a:r>
            <a:r>
              <a:rPr lang="cs-CZ" sz="2000" i="1" dirty="0"/>
              <a:t>krýti </a:t>
            </a:r>
            <a:r>
              <a:rPr lang="cs-CZ" sz="2000" dirty="0"/>
              <a:t>a</a:t>
            </a:r>
            <a:r>
              <a:rPr lang="cs-CZ" sz="2000" i="1" dirty="0"/>
              <a:t> kupovati </a:t>
            </a:r>
            <a:r>
              <a:rPr lang="cs-CZ" sz="2000" dirty="0"/>
              <a:t>pronikají do spisovného jazyka analogické tvary 1. os. </a:t>
            </a:r>
            <a:r>
              <a:rPr lang="cs-CZ" sz="2000" dirty="0" err="1"/>
              <a:t>sg</a:t>
            </a:r>
            <a:r>
              <a:rPr lang="cs-CZ" sz="2000" dirty="0"/>
              <a:t>. </a:t>
            </a:r>
            <a:r>
              <a:rPr lang="cs-CZ" sz="2000" i="1" dirty="0"/>
              <a:t>kryju × kryji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r>
              <a:rPr lang="cs-CZ" sz="2000" dirty="0"/>
              <a:t> 3. os. </a:t>
            </a:r>
            <a:r>
              <a:rPr lang="cs-CZ" sz="2000" dirty="0" err="1"/>
              <a:t>pl</a:t>
            </a:r>
            <a:r>
              <a:rPr lang="cs-CZ" sz="2000" dirty="0"/>
              <a:t>.</a:t>
            </a:r>
            <a:r>
              <a:rPr lang="cs-CZ" sz="2000" i="1" dirty="0"/>
              <a:t> </a:t>
            </a:r>
            <a:r>
              <a:rPr lang="cs-CZ" sz="2000" i="1" dirty="0" err="1"/>
              <a:t>kryjou</a:t>
            </a:r>
            <a:r>
              <a:rPr lang="cs-CZ" sz="2000" i="1" dirty="0"/>
              <a:t> × kryjí</a:t>
            </a:r>
            <a:r>
              <a:rPr lang="cs-CZ" sz="2000" dirty="0"/>
              <a:t>, následná </a:t>
            </a:r>
            <a:r>
              <a:rPr lang="cs-CZ" sz="2000" dirty="0" err="1"/>
              <a:t>Gebauerovská</a:t>
            </a:r>
            <a:r>
              <a:rPr lang="cs-CZ" sz="2000" dirty="0"/>
              <a:t> kodifikace je však nepřijala,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drobné změny </a:t>
            </a:r>
            <a:r>
              <a:rPr lang="cs-CZ" sz="2000" dirty="0"/>
              <a:t>v distribuci </a:t>
            </a:r>
            <a:r>
              <a:rPr lang="cs-CZ" sz="2000" dirty="0" smtClean="0"/>
              <a:t>přechodníků, 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omezeny pouze na psaný jazyk (v</a:t>
            </a:r>
            <a:r>
              <a:rPr lang="cs-CZ" sz="2000" dirty="0"/>
              <a:t> Tylových dramatech: v dialozích se vyskytují velmi zřídka, ve scénických poznámkách jsou však </a:t>
            </a:r>
            <a:r>
              <a:rPr lang="cs-CZ" sz="2000" dirty="0" smtClean="0"/>
              <a:t>běžné), 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do </a:t>
            </a:r>
            <a:r>
              <a:rPr lang="cs-CZ" sz="2000" dirty="0"/>
              <a:t>konce </a:t>
            </a:r>
            <a:r>
              <a:rPr lang="cs-CZ" sz="2000" dirty="0" smtClean="0"/>
              <a:t>století</a:t>
            </a:r>
            <a:r>
              <a:rPr lang="cs-CZ" sz="2000" dirty="0"/>
              <a:t> zcela vyšel z úzu přechodník minulý </a:t>
            </a:r>
            <a:r>
              <a:rPr lang="cs-CZ" sz="2000" dirty="0" smtClean="0"/>
              <a:t>nedokonavých </a:t>
            </a:r>
            <a:r>
              <a:rPr lang="cs-CZ" sz="2000" dirty="0"/>
              <a:t>sloves (</a:t>
            </a:r>
            <a:r>
              <a:rPr lang="cs-CZ" sz="2000" i="1" dirty="0" err="1"/>
              <a:t>volav</a:t>
            </a:r>
            <a:r>
              <a:rPr lang="cs-CZ" sz="2000" i="1" dirty="0"/>
              <a:t>, </a:t>
            </a:r>
            <a:r>
              <a:rPr lang="cs-CZ" sz="2000" i="1" dirty="0" err="1"/>
              <a:t>volavši</a:t>
            </a:r>
            <a:r>
              <a:rPr lang="cs-CZ" sz="2000" i="1" dirty="0"/>
              <a:t>, </a:t>
            </a:r>
            <a:r>
              <a:rPr lang="cs-CZ" sz="2000" i="1" dirty="0" err="1"/>
              <a:t>volavše</a:t>
            </a:r>
            <a:r>
              <a:rPr lang="cs-CZ" sz="2000" dirty="0" smtClean="0"/>
              <a:t>),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výrazně </a:t>
            </a:r>
            <a:r>
              <a:rPr lang="cs-CZ" sz="2000" dirty="0"/>
              <a:t>se zmenšila frekvence přechodníku přítomného sloves </a:t>
            </a:r>
            <a:r>
              <a:rPr lang="cs-CZ" sz="2000" dirty="0" smtClean="0"/>
              <a:t>perfektivních užívaného </a:t>
            </a:r>
            <a:r>
              <a:rPr lang="cs-CZ" sz="2000" dirty="0"/>
              <a:t>k vyjadřování předčasnosti ve futuru </a:t>
            </a:r>
            <a:r>
              <a:rPr lang="cs-CZ" sz="2000" dirty="0" smtClean="0"/>
              <a:t>nebo</a:t>
            </a:r>
            <a:r>
              <a:rPr lang="cs-CZ" sz="2000" dirty="0"/>
              <a:t> i předčasnosti v minulosti (</a:t>
            </a:r>
            <a:r>
              <a:rPr lang="cs-CZ" sz="2000" dirty="0" err="1"/>
              <a:t>spatře</a:t>
            </a:r>
            <a:r>
              <a:rPr lang="cs-CZ" sz="2000" dirty="0"/>
              <a:t>, </a:t>
            </a:r>
            <a:r>
              <a:rPr lang="cs-CZ" sz="2000" dirty="0" err="1"/>
              <a:t>spatříc</a:t>
            </a:r>
            <a:r>
              <a:rPr lang="cs-CZ" sz="2000" dirty="0"/>
              <a:t>, </a:t>
            </a:r>
            <a:r>
              <a:rPr lang="cs-CZ" sz="2000" dirty="0" err="1"/>
              <a:t>spatříce</a:t>
            </a:r>
            <a:r>
              <a:rPr lang="cs-CZ" sz="2000" dirty="0" smtClean="0"/>
              <a:t>),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užívání </a:t>
            </a:r>
            <a:r>
              <a:rPr lang="cs-CZ" sz="2000" dirty="0"/>
              <a:t>zbylých tvarů přechodníků </a:t>
            </a:r>
            <a:r>
              <a:rPr lang="cs-CZ" sz="2000" dirty="0" smtClean="0"/>
              <a:t>se </a:t>
            </a:r>
            <a:r>
              <a:rPr lang="cs-CZ" sz="2000" dirty="0"/>
              <a:t>stalo řidším a do konce stol. nabylo stylistického příznaku knižnosti.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skladba </a:t>
            </a:r>
            <a:r>
              <a:rPr lang="cs-CZ" sz="2000" dirty="0"/>
              <a:t>souvětí se zjednodušovala.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618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53802"/>
            <a:ext cx="11032305" cy="391648"/>
          </a:xfrm>
        </p:spPr>
        <p:txBody>
          <a:bodyPr/>
          <a:lstStyle/>
          <a:p>
            <a:r>
              <a:rPr lang="cs-CZ" dirty="0" smtClean="0"/>
              <a:t>Spisovná čeština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885825"/>
            <a:ext cx="11444625" cy="4329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Došlo </a:t>
            </a:r>
            <a:r>
              <a:rPr lang="cs-CZ" sz="2000" dirty="0"/>
              <a:t>k rozkolísání derivace relačních </a:t>
            </a:r>
            <a:r>
              <a:rPr lang="cs-CZ" sz="2000" dirty="0" smtClean="0"/>
              <a:t>adjektiv</a:t>
            </a:r>
            <a:r>
              <a:rPr lang="cs-CZ" sz="2000" dirty="0"/>
              <a:t> </a:t>
            </a:r>
            <a:r>
              <a:rPr lang="cs-CZ" sz="2000" dirty="0" smtClean="0"/>
              <a:t>se sufixy </a:t>
            </a:r>
            <a:r>
              <a:rPr lang="cs-CZ" sz="2000" i="1" dirty="0"/>
              <a:t>‑ní </a:t>
            </a:r>
            <a:r>
              <a:rPr lang="cs-CZ" sz="2000" dirty="0"/>
              <a:t>a </a:t>
            </a:r>
            <a:r>
              <a:rPr lang="cs-CZ" sz="2000" i="1" dirty="0"/>
              <a:t>‑</a:t>
            </a:r>
            <a:r>
              <a:rPr lang="cs-CZ" sz="2000" i="1" dirty="0" smtClean="0"/>
              <a:t>ný</a:t>
            </a:r>
            <a:r>
              <a:rPr lang="cs-CZ" sz="2000" dirty="0" smtClean="0"/>
              <a:t> (</a:t>
            </a:r>
            <a:r>
              <a:rPr lang="cs-CZ" sz="2000" i="1" dirty="0" err="1"/>
              <a:t>očný</a:t>
            </a:r>
            <a:r>
              <a:rPr lang="cs-CZ" sz="2000" i="1" dirty="0"/>
              <a:t>, </a:t>
            </a:r>
            <a:r>
              <a:rPr lang="cs-CZ" sz="2000" i="1" dirty="0" err="1"/>
              <a:t>silničný</a:t>
            </a:r>
            <a:r>
              <a:rPr lang="cs-CZ" sz="2000" dirty="0"/>
              <a:t>), </a:t>
            </a:r>
            <a:r>
              <a:rPr lang="cs-CZ" sz="2000" dirty="0" smtClean="0"/>
              <a:t>na </a:t>
            </a:r>
            <a:r>
              <a:rPr lang="cs-CZ" sz="2000" dirty="0"/>
              <a:t>konci </a:t>
            </a:r>
            <a:r>
              <a:rPr lang="cs-CZ" sz="2000" dirty="0" smtClean="0"/>
              <a:t>století </a:t>
            </a:r>
            <a:r>
              <a:rPr lang="cs-CZ" sz="2000" dirty="0"/>
              <a:t>se pak ustálil stav, v němž má převážná většina relačních </a:t>
            </a:r>
            <a:r>
              <a:rPr lang="cs-CZ" sz="2000" dirty="0" err="1"/>
              <a:t>adj</a:t>
            </a:r>
            <a:r>
              <a:rPr lang="cs-CZ" sz="2000" dirty="0"/>
              <a:t>. sufix </a:t>
            </a:r>
            <a:r>
              <a:rPr lang="cs-CZ" sz="2000" i="1" dirty="0"/>
              <a:t>‑</a:t>
            </a:r>
            <a:r>
              <a:rPr lang="cs-CZ" sz="2000" i="1" dirty="0" smtClean="0"/>
              <a:t>ní</a:t>
            </a:r>
            <a:r>
              <a:rPr lang="cs-CZ" sz="2000" dirty="0" smtClean="0"/>
              <a:t>,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(tradiční) odmítání verbálních substantiv na </a:t>
            </a:r>
            <a:r>
              <a:rPr lang="cs-CZ" sz="2000" i="1" dirty="0" smtClean="0"/>
              <a:t>-ní / -</a:t>
            </a:r>
            <a:r>
              <a:rPr lang="cs-CZ" sz="2000" i="1" dirty="0" err="1" smtClean="0"/>
              <a:t>tí</a:t>
            </a:r>
            <a:r>
              <a:rPr lang="cs-CZ" sz="2000" i="1" dirty="0" smtClean="0"/>
              <a:t> </a:t>
            </a:r>
            <a:r>
              <a:rPr lang="cs-CZ" sz="2000" dirty="0" smtClean="0"/>
              <a:t>vedlo k aktivaci staročeské </a:t>
            </a:r>
            <a:r>
              <a:rPr lang="cs-CZ" sz="2000" dirty="0"/>
              <a:t>přípony </a:t>
            </a:r>
            <a:r>
              <a:rPr lang="cs-CZ" sz="2000" i="1" dirty="0"/>
              <a:t>-ba </a:t>
            </a:r>
            <a:r>
              <a:rPr lang="cs-CZ" sz="2000" dirty="0"/>
              <a:t>(</a:t>
            </a:r>
            <a:r>
              <a:rPr lang="cs-CZ" sz="2000" i="1" dirty="0"/>
              <a:t>léčba, četba</a:t>
            </a:r>
            <a:r>
              <a:rPr lang="cs-CZ" sz="2000" dirty="0" smtClean="0"/>
              <a:t>) a tvoření konverzí </a:t>
            </a:r>
            <a:r>
              <a:rPr lang="cs-CZ" sz="2000" dirty="0"/>
              <a:t>(</a:t>
            </a:r>
            <a:r>
              <a:rPr lang="cs-CZ" sz="2000" i="1" dirty="0"/>
              <a:t>dotyk, výkon, návod</a:t>
            </a:r>
            <a:r>
              <a:rPr lang="cs-CZ" sz="2000" dirty="0" smtClean="0"/>
              <a:t>),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rozvíjela </a:t>
            </a:r>
            <a:r>
              <a:rPr lang="cs-CZ" sz="2000" dirty="0"/>
              <a:t>se a ustalovala frazeologie mluveného jazyka,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doplňovala se slovní zásoba, především v okruzích terminologických, nově vznikající terminologie byla kodifikována a zaváděna do škol,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zesílený vliv němčiny, která zprostředkovává nové civilizační fenomény: němčiny má velký vliv nejen na terminologii, ale také na konverzační jazyka a frazeologii (</a:t>
            </a:r>
            <a:r>
              <a:rPr lang="cs-CZ" sz="2000" dirty="0"/>
              <a:t>k nelibosti různých </a:t>
            </a:r>
            <a:r>
              <a:rPr lang="cs-CZ" sz="2000" dirty="0" smtClean="0"/>
              <a:t>brusičů),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od </a:t>
            </a:r>
            <a:r>
              <a:rPr lang="cs-CZ" sz="2000" dirty="0"/>
              <a:t>90. let </a:t>
            </a:r>
            <a:r>
              <a:rPr lang="cs-CZ" sz="2000" dirty="0" smtClean="0"/>
              <a:t>příklon k francouzské kultuře (a tudíž i jazyku), proto jsou přejímány francouzské lexémy (</a:t>
            </a:r>
            <a:r>
              <a:rPr lang="cs-CZ" sz="2000" i="1" dirty="0"/>
              <a:t>fait accompli, nuance, milieu</a:t>
            </a:r>
            <a:r>
              <a:rPr lang="cs-CZ" sz="2000" dirty="0" smtClean="0"/>
              <a:t>) a také některé </a:t>
            </a:r>
            <a:r>
              <a:rPr lang="cs-CZ" sz="2000" dirty="0"/>
              <a:t>vazby (např. podle </a:t>
            </a:r>
            <a:r>
              <a:rPr lang="cs-CZ" sz="2000" i="1" dirty="0" err="1"/>
              <a:t>aimer</a:t>
            </a:r>
            <a:r>
              <a:rPr lang="cs-CZ" sz="2000" i="1" dirty="0"/>
              <a:t> + </a:t>
            </a:r>
            <a:r>
              <a:rPr lang="cs-CZ" sz="2000" dirty="0" err="1"/>
              <a:t>inf</a:t>
            </a:r>
            <a:r>
              <a:rPr lang="cs-CZ" sz="2000" dirty="0"/>
              <a:t>. u Karáska </a:t>
            </a:r>
            <a:r>
              <a:rPr lang="cs-CZ" sz="2000" i="1" dirty="0"/>
              <a:t>milovala ukazovati se</a:t>
            </a:r>
            <a:r>
              <a:rPr lang="cs-CZ" sz="20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8911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 err="1" smtClean="0"/>
              <a:t>Poobrozenská</a:t>
            </a:r>
            <a:r>
              <a:rPr lang="cs-CZ" dirty="0" smtClean="0"/>
              <a:t> čeština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39568"/>
            <a:ext cx="11032305" cy="391648"/>
          </a:xfrm>
        </p:spPr>
        <p:txBody>
          <a:bodyPr/>
          <a:lstStyle/>
          <a:p>
            <a:r>
              <a:rPr lang="cs-CZ" dirty="0" smtClean="0"/>
              <a:t>Básnický jazyk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800225"/>
            <a:ext cx="11444625" cy="34147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prošel mimořádnými proměnami,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na modernější Máchův jazyk z konce obrozenského období navazují májovci (Hálek a Neruda), Neruda vnáší do básnického jazyka kontrast </a:t>
            </a:r>
            <a:r>
              <a:rPr lang="cs-CZ" sz="2000" dirty="0"/>
              <a:t>tradičních poetismů </a:t>
            </a:r>
            <a:r>
              <a:rPr lang="cs-CZ" sz="2000" dirty="0" smtClean="0"/>
              <a:t>a lexika z pražské městské mluvy,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lumírovci navazují na Máchovskou eufonii,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počínaje lumírovci jsou do </a:t>
            </a:r>
            <a:r>
              <a:rPr lang="cs-CZ" sz="2000" dirty="0"/>
              <a:t>básnického </a:t>
            </a:r>
            <a:r>
              <a:rPr lang="cs-CZ" sz="2000" dirty="0" smtClean="0"/>
              <a:t>jazyka vnášena přejatá </a:t>
            </a:r>
            <a:r>
              <a:rPr lang="cs-CZ" sz="2000" dirty="0"/>
              <a:t>slova, </a:t>
            </a:r>
            <a:r>
              <a:rPr lang="cs-CZ" sz="2000" dirty="0" smtClean="0"/>
              <a:t> a to jak </a:t>
            </a:r>
            <a:r>
              <a:rPr lang="cs-CZ" sz="2000" dirty="0"/>
              <a:t>evropské internacionalismy, tak </a:t>
            </a:r>
            <a:r>
              <a:rPr lang="cs-CZ" sz="2000" dirty="0" smtClean="0"/>
              <a:t>lexikální </a:t>
            </a:r>
            <a:r>
              <a:rPr lang="cs-CZ" sz="2000" dirty="0"/>
              <a:t>prvky z oblasti </a:t>
            </a:r>
            <a:r>
              <a:rPr lang="cs-CZ" sz="2000" dirty="0" smtClean="0"/>
              <a:t>románské,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od 90. let recipuje česká poezie evropské </a:t>
            </a:r>
            <a:r>
              <a:rPr lang="cs-CZ" sz="2000" i="1" dirty="0" smtClean="0"/>
              <a:t>-ismy</a:t>
            </a:r>
            <a:r>
              <a:rPr lang="cs-CZ" sz="2000" dirty="0" smtClean="0"/>
              <a:t> – bohatá slovní zásoba, složitá metaforika, diferencovaná strofická struktura, rozdílné výrazové rejstříky (včetně obecné češtiny u F. </a:t>
            </a:r>
            <a:r>
              <a:rPr lang="cs-CZ" sz="2000" dirty="0" err="1" smtClean="0"/>
              <a:t>Gellnera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863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8837</TotalTime>
  <Words>2833</Words>
  <Application>Microsoft Office PowerPoint</Application>
  <PresentationFormat>Širokoúhlá obrazovka</PresentationFormat>
  <Paragraphs>422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Tahoma</vt:lpstr>
      <vt:lpstr>Wingdings</vt:lpstr>
      <vt:lpstr>Prezentace_MU_CZ</vt:lpstr>
      <vt:lpstr>Poobrozenská čeština  19. stol.</vt:lpstr>
      <vt:lpstr>Poobrozenská čeština</vt:lpstr>
      <vt:lpstr>Rozvoj funkcí spisovného jazyka</vt:lpstr>
      <vt:lpstr>Jazyk jako politický program</vt:lpstr>
      <vt:lpstr>Česko-německý bilingvismus</vt:lpstr>
      <vt:lpstr>Dobový mluvený jazyk</vt:lpstr>
      <vt:lpstr>Spisovná čeština I </vt:lpstr>
      <vt:lpstr>Spisovná čeština II</vt:lpstr>
      <vt:lpstr>Básnický jazyk</vt:lpstr>
      <vt:lpstr>Jazyk prózy – Josef Kajetán Tyl  </vt:lpstr>
      <vt:lpstr>Jazyk prózy – Božena Němcová</vt:lpstr>
      <vt:lpstr>Jazyk prózy – Jan Neruda</vt:lpstr>
      <vt:lpstr>Jazyk prózy – další vývoj</vt:lpstr>
      <vt:lpstr>Jazyk české publicistiky</vt:lpstr>
      <vt:lpstr>Havlíček – přínos</vt:lpstr>
      <vt:lpstr>Odborná terminologie</vt:lpstr>
      <vt:lpstr>Právní terminologie</vt:lpstr>
      <vt:lpstr>Hudební terminologie</vt:lpstr>
      <vt:lpstr>Tělocvičná terminologie</vt:lpstr>
      <vt:lpstr>Odborný styl</vt:lpstr>
      <vt:lpstr>Jazyková kultura do 90. let 19. stol.</vt:lpstr>
      <vt:lpstr>Puristé – Brusy jazyka českého</vt:lpstr>
      <vt:lpstr>Puristé – Brusy jazyka českého</vt:lpstr>
      <vt:lpstr>Brus jazyka českého (1877), Předmluva </vt:lpstr>
      <vt:lpstr>Kritéria jazykové správnosti podle puristů</vt:lpstr>
      <vt:lpstr>Brus jazyka českého (1881), slovníková část – sufix -stvo</vt:lpstr>
      <vt:lpstr>Brus jazyka českého (1881), slovníková část – Srdce a srozuměn</vt:lpstr>
      <vt:lpstr>Brus jazyka českého (1881), slovníková část – někdy řazena podle německých lexémů, sufixů nebo pojmových oblastí</vt:lpstr>
      <vt:lpstr>Tvarosloví</vt:lpstr>
      <vt:lpstr>Brus jazyka českého (1881), tvaroslovná část – deklinace hosť</vt:lpstr>
      <vt:lpstr>Brus jazyka českého (1881), tvaroslovná část – deklinace Troja</vt:lpstr>
      <vt:lpstr>Brusy – puristické projevy</vt:lpstr>
      <vt:lpstr>Brusy – kontext a vliv</vt:lpstr>
      <vt:lpstr>Brusy – kritika a recepce</vt:lpstr>
      <vt:lpstr>Jazykovědná produkce 2. pol. 19. stol.</vt:lpstr>
      <vt:lpstr>Mluvnice Jana Gebauera</vt:lpstr>
      <vt:lpstr>Další vydání mluvnice Jana Gebauera</vt:lpstr>
      <vt:lpstr>Pravidla českého pravopisu</vt:lpstr>
      <vt:lpstr>Dobové slovníky</vt:lpstr>
      <vt:lpstr>František Štěpán Kott: Česko-německý slovník zvláště grammaticko-fraseologický (1878–1906)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1113</cp:revision>
  <cp:lastPrinted>1601-01-01T00:00:00Z</cp:lastPrinted>
  <dcterms:created xsi:type="dcterms:W3CDTF">2020-01-25T16:17:51Z</dcterms:created>
  <dcterms:modified xsi:type="dcterms:W3CDTF">2020-04-26T09:10:17Z</dcterms:modified>
</cp:coreProperties>
</file>