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7"/>
  </p:notesMasterIdLst>
  <p:handoutMasterIdLst>
    <p:handoutMasterId r:id="rId68"/>
  </p:handoutMasterIdLst>
  <p:sldIdLst>
    <p:sldId id="256" r:id="rId2"/>
    <p:sldId id="259" r:id="rId3"/>
    <p:sldId id="257" r:id="rId4"/>
    <p:sldId id="258" r:id="rId5"/>
    <p:sldId id="260" r:id="rId6"/>
    <p:sldId id="261" r:id="rId7"/>
    <p:sldId id="264" r:id="rId8"/>
    <p:sldId id="267" r:id="rId9"/>
    <p:sldId id="262" r:id="rId10"/>
    <p:sldId id="265" r:id="rId11"/>
    <p:sldId id="268" r:id="rId12"/>
    <p:sldId id="266" r:id="rId13"/>
    <p:sldId id="269" r:id="rId14"/>
    <p:sldId id="263" r:id="rId15"/>
    <p:sldId id="271" r:id="rId16"/>
    <p:sldId id="273" r:id="rId17"/>
    <p:sldId id="272" r:id="rId18"/>
    <p:sldId id="274" r:id="rId19"/>
    <p:sldId id="275" r:id="rId20"/>
    <p:sldId id="276" r:id="rId21"/>
    <p:sldId id="320" r:id="rId22"/>
    <p:sldId id="270"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300" r:id="rId43"/>
    <p:sldId id="302" r:id="rId44"/>
    <p:sldId id="296" r:id="rId45"/>
    <p:sldId id="301" r:id="rId46"/>
    <p:sldId id="303" r:id="rId47"/>
    <p:sldId id="305" r:id="rId48"/>
    <p:sldId id="306" r:id="rId49"/>
    <p:sldId id="307" r:id="rId50"/>
    <p:sldId id="308" r:id="rId51"/>
    <p:sldId id="309" r:id="rId52"/>
    <p:sldId id="304" r:id="rId53"/>
    <p:sldId id="297" r:id="rId54"/>
    <p:sldId id="298" r:id="rId55"/>
    <p:sldId id="299" r:id="rId56"/>
    <p:sldId id="313" r:id="rId57"/>
    <p:sldId id="314" r:id="rId58"/>
    <p:sldId id="310" r:id="rId59"/>
    <p:sldId id="315" r:id="rId60"/>
    <p:sldId id="316" r:id="rId61"/>
    <p:sldId id="311" r:id="rId62"/>
    <p:sldId id="312" r:id="rId63"/>
    <p:sldId id="317" r:id="rId64"/>
    <p:sldId id="318" r:id="rId65"/>
    <p:sldId id="319" r:id="rId6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71" d="100"/>
          <a:sy n="71" d="100"/>
        </p:scale>
        <p:origin x="666" y="6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5D21EF72-3072-4710-A17A-9B68D35C3D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5682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221CE213-A173-41CF-BA99-7A8C39EDDC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00ECF312-612B-4D8F-9ADA-7B8234D63D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4BC8F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4921D43C-AA8B-4250-B0E5-825E8D675E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3731" y="6048047"/>
            <a:ext cx="874748"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ARTS">
    <p:bg>
      <p:bgPr>
        <a:solidFill>
          <a:srgbClr val="4BC8F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F1B3041E-A881-4F77-88F8-58E639946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147317" cy="2833315"/>
          </a:xfrm>
          <a:prstGeom prst="rect">
            <a:avLst/>
          </a:prstGeom>
        </p:spPr>
      </p:pic>
      <p:sp>
        <p:nvSpPr>
          <p:cNvPr id="3" name="Zástupný symbol pro zápatí 1">
            <a:extLst>
              <a:ext uri="{FF2B5EF4-FFF2-40B4-BE49-F238E27FC236}">
                <a16:creationId xmlns:a16="http://schemas.microsoft.com/office/drawing/2014/main" id="{62C38F51-21B5-4FCA-8498-6F65C0DB2C33}"/>
              </a:ext>
            </a:extLst>
          </p:cNvPr>
          <p:cNvSpPr>
            <a:spLocks noGrp="1"/>
          </p:cNvSpPr>
          <p:nvPr>
            <p:ph type="ftr" sz="quarter" idx="10"/>
          </p:nvPr>
        </p:nvSpPr>
        <p:spPr>
          <a:xfrm>
            <a:off x="720000" y="6228000"/>
            <a:ext cx="7920000" cy="252000"/>
          </a:xfrm>
        </p:spPr>
        <p:txBody>
          <a:bodyPr/>
          <a:lstStyle>
            <a:lvl1pPr>
              <a:defRPr>
                <a:solidFill>
                  <a:srgbClr val="4BC8FF"/>
                </a:solidFill>
              </a:defRPr>
            </a:lvl1pPr>
          </a:lstStyle>
          <a:p>
            <a:r>
              <a:rPr lang="cs-CZ" dirty="0"/>
              <a:t>Definujte zápatí - název prezentace / pracoviště</a:t>
            </a:r>
          </a:p>
        </p:txBody>
      </p:sp>
      <p:sp>
        <p:nvSpPr>
          <p:cNvPr id="4" name="Zástupný symbol pro číslo snímku 2">
            <a:extLst>
              <a:ext uri="{FF2B5EF4-FFF2-40B4-BE49-F238E27FC236}">
                <a16:creationId xmlns:a16="http://schemas.microsoft.com/office/drawing/2014/main" id="{1CB56087-1653-4687-91A3-3216416E0183}"/>
              </a:ext>
            </a:extLst>
          </p:cNvPr>
          <p:cNvSpPr>
            <a:spLocks noGrp="1"/>
          </p:cNvSpPr>
          <p:nvPr>
            <p:ph type="sldNum" sz="quarter" idx="11"/>
          </p:nvPr>
        </p:nvSpPr>
        <p:spPr>
          <a:xfrm>
            <a:off x="414000" y="6228000"/>
            <a:ext cx="252000" cy="252000"/>
          </a:xfrm>
        </p:spPr>
        <p:txBody>
          <a:bodyPr/>
          <a:lstStyle>
            <a:lvl1pPr>
              <a:defRPr>
                <a:solidFill>
                  <a:srgbClr val="4BC8F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33B71AC8-4CA1-4239-89AB-D9E452AEC91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07684D48-9ECE-47F4-B60D-1F10FA1F06D0}"/>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499F8229-0F91-48F2-B8B9-3D62AB080C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66181539-CB28-4249-8656-2F8138AB97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1" cy="1049340"/>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0E614447-E10C-4DB8-8B61-754F2BE0F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id="{FFACE40E-5B18-41AE-BFE5-D68E8FEAA43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4F2E8CD9-E848-4CA4-A74F-A0CE634CAE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FE84F8C4-4400-4A78-A6D4-5E5C184CD9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EEB07A44-568B-4E49-86CC-C885AAEC3A2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667EE8C0-D8F0-4FB0-9F14-EA71A89C68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8" y="6050735"/>
            <a:ext cx="867340" cy="592539"/>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FCAB30F-DB3E-4B27-9DA4-85E80542BF4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7035E84-A8A8-44F0-90E8-5148CE675EAF}"/>
              </a:ext>
            </a:extLst>
          </p:cNvPr>
          <p:cNvSpPr>
            <a:spLocks noGrp="1"/>
          </p:cNvSpPr>
          <p:nvPr>
            <p:ph type="sldNum" sz="quarter" idx="11"/>
          </p:nvPr>
        </p:nvSpPr>
        <p:spPr>
          <a:xfrm>
            <a:off x="414000" y="6121984"/>
            <a:ext cx="252000" cy="252000"/>
          </a:xfrm>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9C90F9C1-548A-4AF3-828E-E4565C6E3297}"/>
              </a:ext>
            </a:extLst>
          </p:cNvPr>
          <p:cNvSpPr>
            <a:spLocks noGrp="1"/>
          </p:cNvSpPr>
          <p:nvPr>
            <p:ph type="title"/>
          </p:nvPr>
        </p:nvSpPr>
        <p:spPr/>
        <p:txBody>
          <a:bodyPr/>
          <a:lstStyle/>
          <a:p>
            <a:r>
              <a:rPr lang="cs-CZ" b="0" dirty="0"/>
              <a:t>Dějiny češtiny a vlivy cizích jazyků</a:t>
            </a:r>
            <a:br>
              <a:rPr lang="cs-CZ" b="0" dirty="0"/>
            </a:br>
            <a:endParaRPr lang="cs-CZ" b="0" dirty="0"/>
          </a:p>
        </p:txBody>
      </p:sp>
      <p:sp>
        <p:nvSpPr>
          <p:cNvPr id="5" name="Podnadpis 4">
            <a:extLst>
              <a:ext uri="{FF2B5EF4-FFF2-40B4-BE49-F238E27FC236}">
                <a16:creationId xmlns:a16="http://schemas.microsoft.com/office/drawing/2014/main" id="{82AD0FB0-C9A6-42F1-B904-6DD044243AD5}"/>
              </a:ext>
            </a:extLst>
          </p:cNvPr>
          <p:cNvSpPr>
            <a:spLocks noGrp="1"/>
          </p:cNvSpPr>
          <p:nvPr>
            <p:ph type="subTitle" idx="1"/>
          </p:nvPr>
        </p:nvSpPr>
        <p:spPr/>
        <p:txBody>
          <a:bodyPr/>
          <a:lstStyle/>
          <a:p>
            <a:r>
              <a:rPr lang="cs-CZ" dirty="0"/>
              <a:t>Pavel Kosek</a:t>
            </a:r>
          </a:p>
        </p:txBody>
      </p:sp>
    </p:spTree>
    <p:extLst>
      <p:ext uri="{BB962C8B-B14F-4D97-AF65-F5344CB8AC3E}">
        <p14:creationId xmlns:p14="http://schemas.microsoft.com/office/powerpoint/2010/main" val="38224698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39991" y="630933"/>
            <a:ext cx="10753200" cy="451576"/>
          </a:xfrm>
        </p:spPr>
        <p:txBody>
          <a:bodyPr/>
          <a:lstStyle/>
          <a:p>
            <a:r>
              <a:rPr lang="cs-CZ" b="0" dirty="0"/>
              <a:t>Důležité aspekty periodizace I</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76518" y="1707774"/>
            <a:ext cx="11096682" cy="4742788"/>
          </a:xfrm>
        </p:spPr>
        <p:txBody>
          <a:bodyPr/>
          <a:lstStyle/>
          <a:p>
            <a:pPr>
              <a:lnSpc>
                <a:spcPct val="100000"/>
              </a:lnSpc>
              <a:spcBef>
                <a:spcPts val="600"/>
              </a:spcBef>
            </a:pPr>
            <a:r>
              <a:rPr lang="cs-CZ" sz="2000" dirty="0"/>
              <a:t>každá periodizace je arbitrární – záleží na kritériích, která se zvolí,</a:t>
            </a:r>
          </a:p>
          <a:p>
            <a:pPr lvl="0">
              <a:lnSpc>
                <a:spcPct val="100000"/>
              </a:lnSpc>
              <a:spcBef>
                <a:spcPts val="600"/>
              </a:spcBef>
            </a:pPr>
            <a:endParaRPr lang="cs-CZ" sz="2000" dirty="0"/>
          </a:p>
          <a:p>
            <a:pPr lvl="0">
              <a:lnSpc>
                <a:spcPct val="100000"/>
              </a:lnSpc>
              <a:spcBef>
                <a:spcPts val="600"/>
              </a:spcBef>
            </a:pPr>
            <a:r>
              <a:rPr lang="cs-CZ" sz="2000" dirty="0"/>
              <a:t>všechny uvedené letopočty mají jen orientační funkci – chronologii jazykového vývoje nelze spojovat s roky, </a:t>
            </a:r>
          </a:p>
          <a:p>
            <a:pPr lvl="0">
              <a:lnSpc>
                <a:spcPct val="100000"/>
              </a:lnSpc>
              <a:spcBef>
                <a:spcPts val="600"/>
              </a:spcBef>
            </a:pPr>
            <a:endParaRPr lang="cs-CZ" sz="2000" dirty="0"/>
          </a:p>
          <a:p>
            <a:pPr lvl="0">
              <a:lnSpc>
                <a:spcPct val="100000"/>
              </a:lnSpc>
              <a:spcBef>
                <a:spcPts val="600"/>
              </a:spcBef>
            </a:pPr>
            <a:r>
              <a:rPr lang="cs-CZ" sz="2000" dirty="0"/>
              <a:t>tato klasifikace je založena především na interpretaci vývoje spisovné češtiny, a to od okamžiku její konstituce na sklonku 13. stol., </a:t>
            </a: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vývojová stádia = obsahuje části strukturující vývoj češtiny podle relativní chronologie (</a:t>
            </a:r>
            <a:r>
              <a:rPr lang="cs-CZ" sz="2000" b="1" i="1" dirty="0"/>
              <a:t>pra</a:t>
            </a:r>
            <a:r>
              <a:rPr lang="cs-CZ" sz="2000" i="1" dirty="0"/>
              <a:t>čeština ‒ </a:t>
            </a:r>
            <a:r>
              <a:rPr lang="cs-CZ" sz="2000" b="1" i="1" dirty="0"/>
              <a:t>stará</a:t>
            </a:r>
            <a:r>
              <a:rPr lang="cs-CZ" sz="2000" i="1" dirty="0"/>
              <a:t> čeština ‒ </a:t>
            </a:r>
            <a:r>
              <a:rPr lang="cs-CZ" sz="2000" b="1" i="1" dirty="0"/>
              <a:t>střední</a:t>
            </a:r>
            <a:r>
              <a:rPr lang="cs-CZ" sz="2000" i="1" dirty="0"/>
              <a:t> čeština ‒ </a:t>
            </a:r>
            <a:r>
              <a:rPr lang="cs-CZ" sz="2000" b="1" i="1" dirty="0"/>
              <a:t>nová</a:t>
            </a:r>
            <a:r>
              <a:rPr lang="cs-CZ" sz="2000" i="1" dirty="0"/>
              <a:t> čeština</a:t>
            </a:r>
            <a:r>
              <a:rPr lang="cs-CZ" sz="2000" dirty="0" smtClean="0"/>
              <a:t>). </a:t>
            </a:r>
            <a:endParaRPr lang="cs-CZ" sz="2000" dirty="0"/>
          </a:p>
          <a:p>
            <a:pPr>
              <a:lnSpc>
                <a:spcPct val="100000"/>
              </a:lnSpc>
              <a:spcBef>
                <a:spcPts val="600"/>
              </a:spcBef>
            </a:pPr>
            <a:endParaRPr lang="cs-CZ" sz="2000" dirty="0"/>
          </a:p>
        </p:txBody>
      </p:sp>
    </p:spTree>
    <p:extLst>
      <p:ext uri="{BB962C8B-B14F-4D97-AF65-F5344CB8AC3E}">
        <p14:creationId xmlns:p14="http://schemas.microsoft.com/office/powerpoint/2010/main" val="2124545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39991" y="862849"/>
            <a:ext cx="10753200" cy="451576"/>
          </a:xfrm>
        </p:spPr>
        <p:txBody>
          <a:bodyPr/>
          <a:lstStyle/>
          <a:p>
            <a:r>
              <a:rPr lang="cs-CZ" b="0" dirty="0"/>
              <a:t>Důležité aspekty periodizace II</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427512" y="1916919"/>
            <a:ext cx="11045688" cy="4763221"/>
          </a:xfrm>
        </p:spPr>
        <p:txBody>
          <a:bodyPr/>
          <a:lstStyle/>
          <a:p>
            <a:pPr lvl="0">
              <a:lnSpc>
                <a:spcPct val="100000"/>
              </a:lnSpc>
              <a:spcBef>
                <a:spcPts val="600"/>
              </a:spcBef>
            </a:pPr>
            <a:endParaRPr lang="cs-CZ" sz="2000" dirty="0"/>
          </a:p>
          <a:p>
            <a:pPr lvl="0">
              <a:lnSpc>
                <a:spcPct val="100000"/>
              </a:lnSpc>
              <a:spcBef>
                <a:spcPts val="600"/>
              </a:spcBef>
            </a:pPr>
            <a:r>
              <a:rPr lang="cs-CZ" sz="2000" dirty="0"/>
              <a:t>vývojové etapy češtiny = strukturuje dějiny spisovného jazyka, obsahuje termíny reflektující pojmové okruhy historiografické, kulturněhistorické, popř. literárněhistorické, </a:t>
            </a:r>
          </a:p>
          <a:p>
            <a:pPr lvl="0">
              <a:lnSpc>
                <a:spcPct val="100000"/>
              </a:lnSpc>
              <a:spcBef>
                <a:spcPts val="600"/>
              </a:spcBef>
            </a:pPr>
            <a:endParaRPr lang="cs-CZ" sz="2000" b="1" dirty="0" smtClean="0"/>
          </a:p>
          <a:p>
            <a:pPr lvl="0">
              <a:lnSpc>
                <a:spcPct val="100000"/>
              </a:lnSpc>
              <a:spcBef>
                <a:spcPts val="600"/>
              </a:spcBef>
            </a:pPr>
            <a:endParaRPr lang="cs-CZ" sz="2000" b="1" dirty="0"/>
          </a:p>
          <a:p>
            <a:pPr lvl="0">
              <a:lnSpc>
                <a:spcPct val="100000"/>
              </a:lnSpc>
              <a:spcBef>
                <a:spcPts val="600"/>
              </a:spcBef>
            </a:pPr>
            <a:r>
              <a:rPr lang="cs-CZ" sz="2000" b="1" dirty="0"/>
              <a:t>starší čeština / historická čeština = neterminologické </a:t>
            </a:r>
            <a:r>
              <a:rPr lang="cs-CZ" sz="2000" dirty="0"/>
              <a:t>pojmenování starších vývojových stádií či fází češtiny, které předcházejí období nové češtiny.</a:t>
            </a:r>
          </a:p>
          <a:p>
            <a:pPr>
              <a:lnSpc>
                <a:spcPct val="100000"/>
              </a:lnSpc>
              <a:spcBef>
                <a:spcPts val="600"/>
              </a:spcBef>
            </a:pPr>
            <a:endParaRPr lang="cs-CZ" sz="2000" dirty="0"/>
          </a:p>
        </p:txBody>
      </p:sp>
    </p:spTree>
    <p:extLst>
      <p:ext uri="{BB962C8B-B14F-4D97-AF65-F5344CB8AC3E}">
        <p14:creationId xmlns:p14="http://schemas.microsoft.com/office/powerpoint/2010/main" val="565959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458171" y="567364"/>
            <a:ext cx="11156074" cy="715532"/>
          </a:xfrm>
        </p:spPr>
        <p:txBody>
          <a:bodyPr/>
          <a:lstStyle/>
          <a:p>
            <a:r>
              <a:rPr lang="cs-CZ" b="0" dirty="0"/>
              <a:t>Rozhodující milníky dějin češtiny I</a:t>
            </a:r>
          </a:p>
        </p:txBody>
      </p:sp>
      <p:graphicFrame>
        <p:nvGraphicFramePr>
          <p:cNvPr id="6" name="Zástupný obsah 5">
            <a:extLst>
              <a:ext uri="{FF2B5EF4-FFF2-40B4-BE49-F238E27FC236}">
                <a16:creationId xmlns:a16="http://schemas.microsoft.com/office/drawing/2014/main" id="{28854452-DB0E-4BE2-B795-50B50FD51F3A}"/>
              </a:ext>
            </a:extLst>
          </p:cNvPr>
          <p:cNvGraphicFramePr>
            <a:graphicFrameLocks noGrp="1"/>
          </p:cNvGraphicFramePr>
          <p:nvPr>
            <p:ph idx="1"/>
            <p:extLst>
              <p:ext uri="{D42A27DB-BD31-4B8C-83A1-F6EECF244321}">
                <p14:modId xmlns:p14="http://schemas.microsoft.com/office/powerpoint/2010/main" val="3529468567"/>
              </p:ext>
            </p:extLst>
          </p:nvPr>
        </p:nvGraphicFramePr>
        <p:xfrm>
          <a:off x="363069" y="1842246"/>
          <a:ext cx="11509059" cy="3352800"/>
        </p:xfrm>
        <a:graphic>
          <a:graphicData uri="http://schemas.openxmlformats.org/drawingml/2006/table">
            <a:tbl>
              <a:tblPr firstRow="1" bandRow="1">
                <a:tableStyleId>{2D5ABB26-0587-4C30-8999-92F81FD0307C}</a:tableStyleId>
              </a:tblPr>
              <a:tblGrid>
                <a:gridCol w="3044159">
                  <a:extLst>
                    <a:ext uri="{9D8B030D-6E8A-4147-A177-3AD203B41FA5}">
                      <a16:colId xmlns:a16="http://schemas.microsoft.com/office/drawing/2014/main" val="2215201960"/>
                    </a:ext>
                  </a:extLst>
                </a:gridCol>
                <a:gridCol w="292332">
                  <a:extLst>
                    <a:ext uri="{9D8B030D-6E8A-4147-A177-3AD203B41FA5}">
                      <a16:colId xmlns:a16="http://schemas.microsoft.com/office/drawing/2014/main" val="852825130"/>
                    </a:ext>
                  </a:extLst>
                </a:gridCol>
                <a:gridCol w="8172568">
                  <a:extLst>
                    <a:ext uri="{9D8B030D-6E8A-4147-A177-3AD203B41FA5}">
                      <a16:colId xmlns:a16="http://schemas.microsoft.com/office/drawing/2014/main" val="3712634057"/>
                    </a:ext>
                  </a:extLst>
                </a:gridCol>
              </a:tblGrid>
              <a:tr h="1049032">
                <a:tc>
                  <a:txBody>
                    <a:bodyPr/>
                    <a:lstStyle/>
                    <a:p>
                      <a:pPr marL="228600" indent="-114300" algn="just">
                        <a:lnSpc>
                          <a:spcPct val="100000"/>
                        </a:lnSpc>
                        <a:spcBef>
                          <a:spcPts val="600"/>
                        </a:spcBef>
                        <a:spcAft>
                          <a:spcPts val="0"/>
                        </a:spcAft>
                      </a:pPr>
                      <a:r>
                        <a:rPr lang="cs-CZ" sz="2000" b="1" dirty="0">
                          <a:effectLst/>
                        </a:rPr>
                        <a:t>konec 10. stol.</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a:effectLst/>
                        </a:rPr>
                        <a:t> </a:t>
                      </a:r>
                      <a:endParaRPr lang="cs-CZ" sz="200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dirty="0">
                          <a:effectLst/>
                        </a:rPr>
                        <a:t>období úsvitu češtiny (přechod z praslovanštiny do češtiny),</a:t>
                      </a:r>
                    </a:p>
                    <a:p>
                      <a:pPr algn="just">
                        <a:lnSpc>
                          <a:spcPct val="100000"/>
                        </a:lnSpc>
                        <a:spcBef>
                          <a:spcPts val="600"/>
                        </a:spcBef>
                        <a:spcAft>
                          <a:spcPts val="0"/>
                        </a:spcAft>
                      </a:pPr>
                      <a:endParaRPr lang="cs-CZ" sz="2000" b="0" dirty="0" smtClean="0">
                        <a:solidFill>
                          <a:schemeClr val="tx1"/>
                        </a:solidFill>
                        <a:effectLst/>
                        <a:latin typeface="+mn-lt"/>
                        <a:ea typeface="Times New Roman" panose="02020603050405020304" pitchFamily="18" charset="0"/>
                        <a:cs typeface="Times New Roman" panose="02020603050405020304" pitchFamily="18" charset="0"/>
                      </a:endParaRPr>
                    </a:p>
                    <a:p>
                      <a:pPr algn="just">
                        <a:lnSpc>
                          <a:spcPct val="100000"/>
                        </a:lnSpc>
                        <a:spcBef>
                          <a:spcPts val="600"/>
                        </a:spcBef>
                        <a:spcAft>
                          <a:spcPts val="0"/>
                        </a:spcAft>
                      </a:pPr>
                      <a:endParaRPr lang="cs-CZ" sz="2000" b="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77048827"/>
                  </a:ext>
                </a:extLst>
              </a:tr>
              <a:tr h="1049032">
                <a:tc>
                  <a:txBody>
                    <a:bodyPr/>
                    <a:lstStyle/>
                    <a:p>
                      <a:pPr marL="228600" indent="-114300" algn="just">
                        <a:lnSpc>
                          <a:spcPct val="100000"/>
                        </a:lnSpc>
                        <a:spcBef>
                          <a:spcPts val="600"/>
                        </a:spcBef>
                        <a:spcAft>
                          <a:spcPts val="0"/>
                        </a:spcAft>
                      </a:pPr>
                      <a:r>
                        <a:rPr lang="cs-CZ" sz="2000" b="1" dirty="0">
                          <a:effectLst/>
                        </a:rPr>
                        <a:t>počátek 15. stol.</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a:effectLst/>
                        </a:rPr>
                        <a:t> </a:t>
                      </a:r>
                      <a:endParaRPr lang="cs-CZ" sz="200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dirty="0">
                          <a:effectLst/>
                        </a:rPr>
                        <a:t>husitská doba, ve které dochází k odstranění řady archaických jevů,</a:t>
                      </a:r>
                    </a:p>
                    <a:p>
                      <a:pPr algn="just">
                        <a:lnSpc>
                          <a:spcPct val="100000"/>
                        </a:lnSpc>
                        <a:spcBef>
                          <a:spcPts val="600"/>
                        </a:spcBef>
                        <a:spcAft>
                          <a:spcPts val="0"/>
                        </a:spcAft>
                      </a:pPr>
                      <a:endParaRPr lang="cs-CZ" sz="2000" dirty="0" smtClean="0">
                        <a:solidFill>
                          <a:schemeClr val="tx1"/>
                        </a:solidFill>
                        <a:effectLst/>
                        <a:latin typeface="+mn-lt"/>
                        <a:ea typeface="Times New Roman" panose="02020603050405020304" pitchFamily="18" charset="0"/>
                        <a:cs typeface="Times New Roman" panose="02020603050405020304" pitchFamily="18" charset="0"/>
                      </a:endParaRPr>
                    </a:p>
                    <a:p>
                      <a:pPr algn="just">
                        <a:lnSpc>
                          <a:spcPct val="100000"/>
                        </a:lnSpc>
                        <a:spcBef>
                          <a:spcPts val="600"/>
                        </a:spcBef>
                        <a:spcAft>
                          <a:spcPts val="0"/>
                        </a:spcAft>
                      </a:pP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906271"/>
                  </a:ext>
                </a:extLst>
              </a:tr>
              <a:tr h="1198893">
                <a:tc>
                  <a:txBody>
                    <a:bodyPr/>
                    <a:lstStyle/>
                    <a:p>
                      <a:pPr marL="228600" indent="-114300" algn="just">
                        <a:lnSpc>
                          <a:spcPct val="100000"/>
                        </a:lnSpc>
                        <a:spcBef>
                          <a:spcPts val="600"/>
                        </a:spcBef>
                        <a:spcAft>
                          <a:spcPts val="0"/>
                        </a:spcAft>
                      </a:pPr>
                      <a:r>
                        <a:rPr lang="cs-CZ" sz="2000" b="1" dirty="0">
                          <a:effectLst/>
                        </a:rPr>
                        <a:t>2. pol. 16. stol.</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dirty="0">
                          <a:effectLst/>
                        </a:rPr>
                        <a:t> </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dirty="0">
                          <a:effectLst/>
                        </a:rPr>
                        <a:t>stabilizace psaného jazyka, zejména v prostředí Jednoty bratrské, vzorem jazykové správnosti se stává Bible kralická, tato tradice spisovného jazyka se uchovává v prostředí církevní komunikace až do počátků národního obrození</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69301336"/>
                  </a:ext>
                </a:extLst>
              </a:tr>
            </a:tbl>
          </a:graphicData>
        </a:graphic>
      </p:graphicFrame>
    </p:spTree>
    <p:extLst>
      <p:ext uri="{BB962C8B-B14F-4D97-AF65-F5344CB8AC3E}">
        <p14:creationId xmlns:p14="http://schemas.microsoft.com/office/powerpoint/2010/main" val="1103346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61230" y="633293"/>
            <a:ext cx="11319847" cy="676894"/>
          </a:xfrm>
        </p:spPr>
        <p:txBody>
          <a:bodyPr/>
          <a:lstStyle/>
          <a:p>
            <a:r>
              <a:rPr lang="cs-CZ" b="0" dirty="0"/>
              <a:t>Rozhodující milníky dějin češtiny II</a:t>
            </a:r>
          </a:p>
        </p:txBody>
      </p:sp>
      <p:graphicFrame>
        <p:nvGraphicFramePr>
          <p:cNvPr id="6" name="Zástupný obsah 5">
            <a:extLst>
              <a:ext uri="{FF2B5EF4-FFF2-40B4-BE49-F238E27FC236}">
                <a16:creationId xmlns:a16="http://schemas.microsoft.com/office/drawing/2014/main" id="{28854452-DB0E-4BE2-B795-50B50FD51F3A}"/>
              </a:ext>
            </a:extLst>
          </p:cNvPr>
          <p:cNvGraphicFramePr>
            <a:graphicFrameLocks noGrp="1"/>
          </p:cNvGraphicFramePr>
          <p:nvPr>
            <p:ph idx="1"/>
            <p:extLst>
              <p:ext uri="{D42A27DB-BD31-4B8C-83A1-F6EECF244321}">
                <p14:modId xmlns:p14="http://schemas.microsoft.com/office/powerpoint/2010/main" val="1069946118"/>
              </p:ext>
            </p:extLst>
          </p:nvPr>
        </p:nvGraphicFramePr>
        <p:xfrm>
          <a:off x="255494" y="1909482"/>
          <a:ext cx="11522506" cy="3364192"/>
        </p:xfrm>
        <a:graphic>
          <a:graphicData uri="http://schemas.openxmlformats.org/drawingml/2006/table">
            <a:tbl>
              <a:tblPr firstRow="1" bandRow="1">
                <a:tableStyleId>{2D5ABB26-0587-4C30-8999-92F81FD0307C}</a:tableStyleId>
              </a:tblPr>
              <a:tblGrid>
                <a:gridCol w="3047715">
                  <a:extLst>
                    <a:ext uri="{9D8B030D-6E8A-4147-A177-3AD203B41FA5}">
                      <a16:colId xmlns:a16="http://schemas.microsoft.com/office/drawing/2014/main" val="2215201960"/>
                    </a:ext>
                  </a:extLst>
                </a:gridCol>
                <a:gridCol w="292674">
                  <a:extLst>
                    <a:ext uri="{9D8B030D-6E8A-4147-A177-3AD203B41FA5}">
                      <a16:colId xmlns:a16="http://schemas.microsoft.com/office/drawing/2014/main" val="852825130"/>
                    </a:ext>
                  </a:extLst>
                </a:gridCol>
                <a:gridCol w="8182117">
                  <a:extLst>
                    <a:ext uri="{9D8B030D-6E8A-4147-A177-3AD203B41FA5}">
                      <a16:colId xmlns:a16="http://schemas.microsoft.com/office/drawing/2014/main" val="3712634057"/>
                    </a:ext>
                  </a:extLst>
                </a:gridCol>
              </a:tblGrid>
              <a:tr h="1376260">
                <a:tc>
                  <a:txBody>
                    <a:bodyPr/>
                    <a:lstStyle/>
                    <a:p>
                      <a:pPr marL="228600" indent="-114300" algn="just">
                        <a:lnSpc>
                          <a:spcPct val="100000"/>
                        </a:lnSpc>
                        <a:spcBef>
                          <a:spcPts val="600"/>
                        </a:spcBef>
                        <a:spcAft>
                          <a:spcPts val="0"/>
                        </a:spcAft>
                      </a:pPr>
                      <a:r>
                        <a:rPr lang="cs-CZ" sz="2000" b="1" dirty="0">
                          <a:effectLst/>
                        </a:rPr>
                        <a:t>přelom 18. a 19. stol.</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a:effectLst/>
                        </a:rPr>
                        <a:t> </a:t>
                      </a:r>
                      <a:endParaRPr lang="cs-CZ" sz="200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dirty="0">
                          <a:effectLst/>
                        </a:rPr>
                        <a:t>kodifikace spisovného jazyka, a to na základě v té době archaické normy jazyka památek vysokého stylu konce 16. stol</a:t>
                      </a:r>
                      <a:r>
                        <a:rPr lang="cs-CZ" sz="2000" dirty="0" smtClean="0">
                          <a:effectLst/>
                        </a:rPr>
                        <a:t>.</a:t>
                      </a:r>
                    </a:p>
                    <a:p>
                      <a:pPr algn="just">
                        <a:lnSpc>
                          <a:spcPct val="100000"/>
                        </a:lnSpc>
                        <a:spcBef>
                          <a:spcPts val="600"/>
                        </a:spcBef>
                        <a:spcAft>
                          <a:spcPts val="0"/>
                        </a:spcAft>
                      </a:pPr>
                      <a:endParaRPr lang="cs-CZ" sz="2000" dirty="0">
                        <a:effectLst/>
                      </a:endParaRPr>
                    </a:p>
                    <a:p>
                      <a:pPr algn="just">
                        <a:lnSpc>
                          <a:spcPct val="100000"/>
                        </a:lnSpc>
                        <a:spcBef>
                          <a:spcPts val="600"/>
                        </a:spcBef>
                        <a:spcAft>
                          <a:spcPts val="0"/>
                        </a:spcAft>
                      </a:pP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6376525"/>
                  </a:ext>
                </a:extLst>
              </a:tr>
              <a:tr h="1987932">
                <a:tc>
                  <a:txBody>
                    <a:bodyPr/>
                    <a:lstStyle/>
                    <a:p>
                      <a:pPr marL="228600" indent="-114300" algn="just">
                        <a:lnSpc>
                          <a:spcPct val="100000"/>
                        </a:lnSpc>
                        <a:spcBef>
                          <a:spcPts val="600"/>
                        </a:spcBef>
                        <a:spcAft>
                          <a:spcPts val="0"/>
                        </a:spcAft>
                      </a:pPr>
                      <a:r>
                        <a:rPr lang="cs-CZ" sz="2000" b="1" dirty="0">
                          <a:effectLst/>
                        </a:rPr>
                        <a:t>30. léta 19. stol.</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a:effectLst/>
                        </a:rPr>
                        <a:t> </a:t>
                      </a:r>
                      <a:endParaRPr lang="cs-CZ" sz="200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Bef>
                          <a:spcPts val="600"/>
                        </a:spcBef>
                        <a:spcAft>
                          <a:spcPts val="0"/>
                        </a:spcAft>
                      </a:pPr>
                      <a:r>
                        <a:rPr lang="cs-CZ" sz="2000" dirty="0">
                          <a:effectLst/>
                        </a:rPr>
                        <a:t>začátek procesu, v jehož rámci čeština proniká do nových funkčních domén anebo se do těchto domén vrací (náročná literární tvorba, divadelní hry, školství, věda, oblast administrativní a právní)</a:t>
                      </a:r>
                    </a:p>
                    <a:p>
                      <a:pPr algn="just">
                        <a:lnSpc>
                          <a:spcPct val="100000"/>
                        </a:lnSpc>
                        <a:spcBef>
                          <a:spcPts val="600"/>
                        </a:spcBef>
                        <a:spcAft>
                          <a:spcPts val="0"/>
                        </a:spcAft>
                      </a:pPr>
                      <a:r>
                        <a:rPr lang="cs-CZ" sz="2000" dirty="0">
                          <a:effectLst/>
                        </a:rPr>
                        <a:t>rozšiřuje se sociální báze spisovné češtiny – vytváří se česky mluvící elita</a:t>
                      </a:r>
                    </a:p>
                    <a:p>
                      <a:pPr algn="just">
                        <a:lnSpc>
                          <a:spcPct val="100000"/>
                        </a:lnSpc>
                        <a:spcBef>
                          <a:spcPts val="600"/>
                        </a:spcBef>
                        <a:spcAft>
                          <a:spcPts val="0"/>
                        </a:spcAft>
                      </a:pPr>
                      <a:r>
                        <a:rPr lang="cs-CZ" sz="2000" dirty="0">
                          <a:effectLst/>
                        </a:rPr>
                        <a:t>počátek spontánního vývoje spisovné češtiny</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06369419"/>
                  </a:ext>
                </a:extLst>
              </a:tr>
            </a:tbl>
          </a:graphicData>
        </a:graphic>
      </p:graphicFrame>
    </p:spTree>
    <p:extLst>
      <p:ext uri="{BB962C8B-B14F-4D97-AF65-F5344CB8AC3E}">
        <p14:creationId xmlns:p14="http://schemas.microsoft.com/office/powerpoint/2010/main" val="7072397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Funkční expanze češtiny 20. stol.</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p:txBody>
          <a:bodyPr/>
          <a:lstStyle/>
          <a:p>
            <a:pPr lvl="0"/>
            <a:r>
              <a:rPr lang="cs-CZ" sz="2000" dirty="0"/>
              <a:t>je státním jazykem, který plní všechny funkce v administrativní a právní agendě,</a:t>
            </a:r>
          </a:p>
          <a:p>
            <a:pPr lvl="0"/>
            <a:endParaRPr lang="cs-CZ" sz="2000" dirty="0"/>
          </a:p>
          <a:p>
            <a:pPr lvl="0"/>
            <a:r>
              <a:rPr lang="cs-CZ" sz="2000" dirty="0"/>
              <a:t>uplatňuje se ve všech typech škol a vzdělávacích institucí,</a:t>
            </a:r>
          </a:p>
          <a:p>
            <a:pPr lvl="0"/>
            <a:endParaRPr lang="cs-CZ" sz="2000" dirty="0"/>
          </a:p>
          <a:p>
            <a:pPr lvl="0"/>
            <a:r>
              <a:rPr lang="cs-CZ" sz="2000" dirty="0"/>
              <a:t>oblast práva, vojenství, dopravy, vědy, techniky, sportu atd. (podněcuje rozvoj terminologických okruhů),</a:t>
            </a:r>
          </a:p>
          <a:p>
            <a:pPr lvl="0"/>
            <a:endParaRPr lang="cs-CZ" sz="2000" dirty="0"/>
          </a:p>
          <a:p>
            <a:pPr lvl="0"/>
            <a:r>
              <a:rPr lang="cs-CZ" sz="2000" dirty="0"/>
              <a:t>ve sféře mediální komunikace (tištěné, mluvené a elektronické – rozhlas, film, televize).</a:t>
            </a:r>
          </a:p>
          <a:p>
            <a:endParaRPr lang="cs-CZ" sz="2000" dirty="0"/>
          </a:p>
        </p:txBody>
      </p:sp>
    </p:spTree>
    <p:extLst>
      <p:ext uri="{BB962C8B-B14F-4D97-AF65-F5344CB8AC3E}">
        <p14:creationId xmlns:p14="http://schemas.microsoft.com/office/powerpoint/2010/main" val="42613595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Nová čeština objektem cílevědomé péče</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726140" y="1788458"/>
            <a:ext cx="10747059" cy="4191459"/>
          </a:xfrm>
        </p:spPr>
        <p:txBody>
          <a:bodyPr/>
          <a:lstStyle/>
          <a:p>
            <a:pPr lvl="1">
              <a:spcBef>
                <a:spcPts val="600"/>
              </a:spcBef>
            </a:pPr>
            <a:r>
              <a:rPr lang="cs-CZ" dirty="0"/>
              <a:t>r. 1902 vydána první </a:t>
            </a:r>
            <a:r>
              <a:rPr lang="cs-CZ" i="1" dirty="0"/>
              <a:t>Pravidla českého pravopisu </a:t>
            </a:r>
            <a:r>
              <a:rPr lang="cs-CZ" dirty="0"/>
              <a:t>(reformované 1941, 1957 a 1992),</a:t>
            </a:r>
          </a:p>
          <a:p>
            <a:pPr lvl="1">
              <a:spcBef>
                <a:spcPts val="600"/>
              </a:spcBef>
            </a:pPr>
            <a:endParaRPr lang="cs-CZ" dirty="0"/>
          </a:p>
          <a:p>
            <a:pPr lvl="1">
              <a:spcBef>
                <a:spcPts val="600"/>
              </a:spcBef>
            </a:pPr>
            <a:r>
              <a:rPr lang="cs-CZ" dirty="0"/>
              <a:t>vznikla </a:t>
            </a:r>
            <a:r>
              <a:rPr lang="cs-CZ" i="1" dirty="0"/>
              <a:t>Kancelář českého slovníku </a:t>
            </a:r>
            <a:r>
              <a:rPr lang="cs-CZ" dirty="0"/>
              <a:t>(1911), která připravovala vydání reprezentativního </a:t>
            </a:r>
            <a:r>
              <a:rPr lang="cs-CZ" i="1" dirty="0"/>
              <a:t>Příručího slovníku jazyka českého</a:t>
            </a:r>
            <a:r>
              <a:rPr lang="cs-CZ" dirty="0"/>
              <a:t> (1937–1957, 9 svazků);</a:t>
            </a:r>
            <a:r>
              <a:rPr lang="cs-CZ" i="1" dirty="0"/>
              <a:t> </a:t>
            </a:r>
            <a:r>
              <a:rPr lang="cs-CZ" dirty="0"/>
              <a:t>z Kanceláře se pak vyvinul Ústav pro jazyk český akademie věd (1946),</a:t>
            </a:r>
          </a:p>
          <a:p>
            <a:pPr lvl="1">
              <a:spcBef>
                <a:spcPts val="600"/>
              </a:spcBef>
            </a:pPr>
            <a:endParaRPr lang="cs-CZ" dirty="0"/>
          </a:p>
          <a:p>
            <a:pPr lvl="1">
              <a:spcBef>
                <a:spcPts val="600"/>
              </a:spcBef>
            </a:pPr>
            <a:r>
              <a:rPr lang="cs-CZ" dirty="0"/>
              <a:t>vznikla celá řada gramatických a lexikografických děl (obecných i specializovaných) věnovaných spisovné češtině,</a:t>
            </a:r>
          </a:p>
          <a:p>
            <a:pPr lvl="1">
              <a:spcBef>
                <a:spcPts val="600"/>
              </a:spcBef>
            </a:pPr>
            <a:endParaRPr lang="cs-CZ" dirty="0"/>
          </a:p>
          <a:p>
            <a:pPr lvl="1">
              <a:spcBef>
                <a:spcPts val="600"/>
              </a:spcBef>
            </a:pPr>
            <a:r>
              <a:rPr lang="cs-CZ" dirty="0"/>
              <a:t>vznikly první popisy spisovné výslovnosti. </a:t>
            </a:r>
          </a:p>
          <a:p>
            <a:pPr>
              <a:spcBef>
                <a:spcPts val="600"/>
              </a:spcBef>
            </a:pPr>
            <a:endParaRPr lang="cs-CZ" sz="2000" dirty="0"/>
          </a:p>
        </p:txBody>
      </p:sp>
    </p:spTree>
    <p:extLst>
      <p:ext uri="{BB962C8B-B14F-4D97-AF65-F5344CB8AC3E}">
        <p14:creationId xmlns:p14="http://schemas.microsoft.com/office/powerpoint/2010/main" val="36863358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72955" y="2170002"/>
            <a:ext cx="11655187" cy="2511188"/>
          </a:xfrm>
        </p:spPr>
        <p:txBody>
          <a:bodyPr/>
          <a:lstStyle/>
          <a:p>
            <a:r>
              <a:rPr lang="cs-CZ" b="0" dirty="0"/>
              <a:t>S vývojem funkčních oblastí spisovné češtiny jde ruku v ruce rozvoj její </a:t>
            </a:r>
            <a:r>
              <a:rPr lang="cs-CZ" b="0" u="sng" dirty="0"/>
              <a:t>sociální báze</a:t>
            </a:r>
            <a:r>
              <a:rPr lang="cs-CZ" b="0" dirty="0"/>
              <a:t>: rozšiřuje se počet vzdělaných a kultivovaných uživatelů spisovné češtiny.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1009934" y="5036024"/>
            <a:ext cx="10463266" cy="795976"/>
          </a:xfrm>
        </p:spPr>
        <p:txBody>
          <a:bodyPr/>
          <a:lstStyle/>
          <a:p>
            <a:endParaRPr lang="cs-CZ" sz="2000" dirty="0"/>
          </a:p>
        </p:txBody>
      </p:sp>
    </p:spTree>
    <p:extLst>
      <p:ext uri="{BB962C8B-B14F-4D97-AF65-F5344CB8AC3E}">
        <p14:creationId xmlns:p14="http://schemas.microsoft.com/office/powerpoint/2010/main" val="468306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447163" y="364748"/>
            <a:ext cx="11870343" cy="589993"/>
          </a:xfrm>
        </p:spPr>
        <p:txBody>
          <a:bodyPr/>
          <a:lstStyle/>
          <a:p>
            <a:r>
              <a:rPr lang="cs-CZ" b="0" dirty="0"/>
              <a:t>Pro vývoj </a:t>
            </a:r>
            <a:r>
              <a:rPr lang="cs-CZ" b="0" dirty="0" err="1"/>
              <a:t>nč</a:t>
            </a:r>
            <a:r>
              <a:rPr lang="cs-CZ" b="0" dirty="0"/>
              <a:t>. jsou příznačné následující tendence I</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430305" y="1748117"/>
            <a:ext cx="11258047" cy="4164565"/>
          </a:xfrm>
        </p:spPr>
        <p:txBody>
          <a:bodyPr/>
          <a:lstStyle/>
          <a:p>
            <a:pPr>
              <a:lnSpc>
                <a:spcPct val="100000"/>
              </a:lnSpc>
              <a:spcBef>
                <a:spcPts val="600"/>
              </a:spcBef>
            </a:pPr>
            <a:r>
              <a:rPr lang="cs-CZ" sz="2000" dirty="0"/>
              <a:t>zejména v 1. pol. 20. stol. se výrazně proměňuje jazyk beletrie, který se přibližuje běžně mluvenému jazyku (vrcholu dosahuje v tvorbě K. Čapka),</a:t>
            </a:r>
          </a:p>
          <a:p>
            <a:pPr>
              <a:lnSpc>
                <a:spcPct val="100000"/>
              </a:lnSpc>
              <a:spcBef>
                <a:spcPts val="600"/>
              </a:spcBef>
            </a:pPr>
            <a:endParaRPr lang="cs-CZ" sz="2000" dirty="0" smtClean="0"/>
          </a:p>
          <a:p>
            <a:pPr>
              <a:lnSpc>
                <a:spcPct val="100000"/>
              </a:lnSpc>
              <a:spcBef>
                <a:spcPts val="600"/>
              </a:spcBef>
            </a:pPr>
            <a:endParaRPr lang="cs-CZ" sz="2000" dirty="0"/>
          </a:p>
          <a:p>
            <a:pPr lvl="0">
              <a:lnSpc>
                <a:spcPct val="100000"/>
              </a:lnSpc>
              <a:spcBef>
                <a:spcPts val="600"/>
              </a:spcBef>
            </a:pPr>
            <a:r>
              <a:rPr lang="cs-CZ" sz="2000" dirty="0"/>
              <a:t>rozšiřují se stylistické možnosti češtiny, </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v souvislosti s postupující urbanizací a industrializací dochází odchodu obyvatel z vesnic do měst, což způsobuje </a:t>
            </a:r>
            <a:r>
              <a:rPr lang="cs-CZ" sz="2000" u="sng" dirty="0"/>
              <a:t>nivelizaci</a:t>
            </a:r>
            <a:r>
              <a:rPr lang="cs-CZ" sz="2000" dirty="0"/>
              <a:t> dialektů (s rozdílným průběhem v Čechách a západní Moravě × ve zbytku Moravy a části českého Slezska), posiluje se role interdialektů,</a:t>
            </a:r>
          </a:p>
          <a:p>
            <a:pPr>
              <a:lnSpc>
                <a:spcPct val="100000"/>
              </a:lnSpc>
              <a:spcBef>
                <a:spcPts val="600"/>
              </a:spcBef>
            </a:pPr>
            <a:endParaRPr lang="cs-CZ" sz="2000" dirty="0"/>
          </a:p>
        </p:txBody>
      </p:sp>
    </p:spTree>
    <p:extLst>
      <p:ext uri="{BB962C8B-B14F-4D97-AF65-F5344CB8AC3E}">
        <p14:creationId xmlns:p14="http://schemas.microsoft.com/office/powerpoint/2010/main" val="3859049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15153" y="484094"/>
            <a:ext cx="11835819" cy="865696"/>
          </a:xfrm>
        </p:spPr>
        <p:txBody>
          <a:bodyPr/>
          <a:lstStyle/>
          <a:p>
            <a:r>
              <a:rPr lang="cs-CZ" b="0" dirty="0"/>
              <a:t>Pro vývoj </a:t>
            </a:r>
            <a:r>
              <a:rPr lang="cs-CZ" b="0" dirty="0" err="1"/>
              <a:t>nč</a:t>
            </a:r>
            <a:r>
              <a:rPr lang="cs-CZ" b="0" dirty="0"/>
              <a:t>. jsou příznačné následující tendence II</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15153" y="1506070"/>
            <a:ext cx="11258047" cy="4314823"/>
          </a:xfrm>
        </p:spPr>
        <p:txBody>
          <a:bodyPr/>
          <a:lstStyle/>
          <a:p>
            <a:pPr lvl="0">
              <a:lnSpc>
                <a:spcPct val="100000"/>
              </a:lnSpc>
              <a:spcBef>
                <a:spcPts val="600"/>
              </a:spcBef>
            </a:pPr>
            <a:endParaRPr lang="cs-CZ" sz="2000" dirty="0" smtClean="0"/>
          </a:p>
          <a:p>
            <a:pPr lvl="0">
              <a:lnSpc>
                <a:spcPct val="100000"/>
              </a:lnSpc>
              <a:spcBef>
                <a:spcPts val="600"/>
              </a:spcBef>
            </a:pPr>
            <a:r>
              <a:rPr lang="cs-CZ" sz="2000" dirty="0" smtClean="0"/>
              <a:t>po </a:t>
            </a:r>
            <a:r>
              <a:rPr lang="cs-CZ" sz="2000" dirty="0"/>
              <a:t>r. 1945 definitivní konec užívání němčiny na našem území,</a:t>
            </a:r>
          </a:p>
          <a:p>
            <a:pPr lvl="0">
              <a:lnSpc>
                <a:spcPct val="100000"/>
              </a:lnSpc>
              <a:spcBef>
                <a:spcPts val="600"/>
              </a:spcBef>
            </a:pPr>
            <a:endParaRPr lang="cs-CZ" sz="2000" dirty="0"/>
          </a:p>
          <a:p>
            <a:pPr lvl="0">
              <a:lnSpc>
                <a:spcPct val="100000"/>
              </a:lnSpc>
              <a:spcBef>
                <a:spcPts val="600"/>
              </a:spcBef>
            </a:pPr>
            <a:r>
              <a:rPr lang="cs-CZ" sz="2000" dirty="0"/>
              <a:t>vliv slovenštiny </a:t>
            </a:r>
            <a:r>
              <a:rPr lang="cs-CZ" sz="2000" i="1" dirty="0"/>
              <a:t>být na čele</a:t>
            </a:r>
            <a:r>
              <a:rPr lang="cs-CZ" sz="2000" dirty="0"/>
              <a:t>, </a:t>
            </a:r>
            <a:r>
              <a:rPr lang="cs-CZ" sz="2000" i="1" dirty="0"/>
              <a:t>bitka</a:t>
            </a:r>
            <a:r>
              <a:rPr lang="cs-CZ" sz="2000" dirty="0"/>
              <a:t>, </a:t>
            </a:r>
            <a:r>
              <a:rPr lang="cs-CZ" sz="2000" i="1" dirty="0"/>
              <a:t>dovolenka</a:t>
            </a:r>
            <a:r>
              <a:rPr lang="cs-CZ" sz="2000" dirty="0"/>
              <a:t>, </a:t>
            </a:r>
            <a:r>
              <a:rPr lang="cs-CZ" sz="2000" i="1" dirty="0"/>
              <a:t>horko-těžko</a:t>
            </a:r>
            <a:r>
              <a:rPr lang="cs-CZ" sz="2000" dirty="0"/>
              <a:t>, </a:t>
            </a:r>
            <a:r>
              <a:rPr lang="cs-CZ" sz="2000" i="1" dirty="0"/>
              <a:t>natěšený</a:t>
            </a:r>
            <a:r>
              <a:rPr lang="cs-CZ" sz="2000" dirty="0"/>
              <a:t>, </a:t>
            </a:r>
            <a:r>
              <a:rPr lang="cs-CZ" sz="2000" i="1" dirty="0"/>
              <a:t>palačinka</a:t>
            </a:r>
            <a:r>
              <a:rPr lang="cs-CZ" sz="2000" dirty="0"/>
              <a:t> atd.,</a:t>
            </a:r>
          </a:p>
          <a:p>
            <a:pPr lvl="0">
              <a:lnSpc>
                <a:spcPct val="100000"/>
              </a:lnSpc>
              <a:spcBef>
                <a:spcPts val="600"/>
              </a:spcBef>
            </a:pPr>
            <a:endParaRPr lang="cs-CZ" sz="2000" dirty="0"/>
          </a:p>
          <a:p>
            <a:pPr lvl="0">
              <a:lnSpc>
                <a:spcPct val="100000"/>
              </a:lnSpc>
              <a:spcBef>
                <a:spcPts val="600"/>
              </a:spcBef>
            </a:pPr>
            <a:r>
              <a:rPr lang="cs-CZ" sz="2000" dirty="0"/>
              <a:t>v tomto období dochází také k postupnému sbližování spisovného jazyka s jazykem mluveným, je odstraněna celá řada archaismů (infinitivy </a:t>
            </a:r>
            <a:r>
              <a:rPr lang="cs-CZ" sz="2000" i="1" dirty="0"/>
              <a:t>býti &gt; být, </a:t>
            </a:r>
            <a:r>
              <a:rPr lang="cs-CZ" sz="2000" i="1" dirty="0" err="1"/>
              <a:t>pekou</a:t>
            </a:r>
            <a:r>
              <a:rPr lang="cs-CZ" sz="2000" i="1" dirty="0"/>
              <a:t> &gt; pečou, jest &gt; je</a:t>
            </a:r>
            <a:r>
              <a:rPr lang="cs-CZ" sz="2000" dirty="0"/>
              <a:t>), změny ve slovosledu (</a:t>
            </a:r>
            <a:r>
              <a:rPr lang="cs-CZ" sz="2000" i="1" dirty="0"/>
              <a:t>T. G. Masaryk zasloužil </a:t>
            </a:r>
            <a:r>
              <a:rPr lang="cs-CZ" sz="2000" i="1" u="sng" dirty="0"/>
              <a:t>se</a:t>
            </a:r>
            <a:r>
              <a:rPr lang="cs-CZ" sz="2000" i="1" dirty="0"/>
              <a:t> o stát &gt; T. G. Masaryk </a:t>
            </a:r>
            <a:r>
              <a:rPr lang="cs-CZ" sz="2000" i="1" u="sng" dirty="0"/>
              <a:t>se </a:t>
            </a:r>
            <a:r>
              <a:rPr lang="cs-CZ" sz="2000" i="1" dirty="0"/>
              <a:t> zasloužil o stát</a:t>
            </a:r>
            <a:r>
              <a:rPr lang="cs-CZ" sz="2000" dirty="0"/>
              <a:t>), změny v některých pasivních konstrukcích (</a:t>
            </a:r>
            <a:r>
              <a:rPr lang="cs-CZ" sz="2000" i="1" dirty="0"/>
              <a:t>vyzýváte se </a:t>
            </a:r>
            <a:r>
              <a:rPr lang="cs-CZ" sz="2000" dirty="0"/>
              <a:t>&gt; </a:t>
            </a:r>
            <a:r>
              <a:rPr lang="cs-CZ" sz="2000" i="1" dirty="0"/>
              <a:t>vyzýváme vás</a:t>
            </a:r>
            <a:r>
              <a:rPr lang="cs-CZ" sz="2000" dirty="0"/>
              <a:t>), změny v některých vazbách (</a:t>
            </a:r>
            <a:r>
              <a:rPr lang="cs-CZ" sz="2000" i="1" dirty="0"/>
              <a:t>učit se češtině </a:t>
            </a:r>
            <a:r>
              <a:rPr lang="cs-CZ" sz="2000" dirty="0"/>
              <a:t> &gt; </a:t>
            </a:r>
            <a:r>
              <a:rPr lang="cs-CZ" sz="2000" i="1" dirty="0"/>
              <a:t>učit se češtinu</a:t>
            </a:r>
            <a:r>
              <a:rPr lang="cs-CZ" sz="2000" dirty="0"/>
              <a:t>), pronikání předložky </a:t>
            </a:r>
            <a:r>
              <a:rPr lang="cs-CZ" sz="2000" i="1" dirty="0"/>
              <a:t>na </a:t>
            </a:r>
            <a:r>
              <a:rPr lang="cs-CZ" sz="2000" dirty="0"/>
              <a:t>do domény předložek </a:t>
            </a:r>
            <a:r>
              <a:rPr lang="cs-CZ" sz="2000" i="1" dirty="0"/>
              <a:t>v, do </a:t>
            </a:r>
            <a:r>
              <a:rPr lang="cs-CZ" sz="2000" dirty="0"/>
              <a:t>(</a:t>
            </a:r>
            <a:r>
              <a:rPr lang="cs-CZ" sz="2000" i="1" dirty="0"/>
              <a:t>bydlet v hotelu × na hotelu</a:t>
            </a:r>
            <a:r>
              <a:rPr lang="cs-CZ" sz="2000" dirty="0"/>
              <a:t>), šíření konstrukcí </a:t>
            </a:r>
            <a:r>
              <a:rPr lang="cs-CZ" sz="2000" i="1" dirty="0"/>
              <a:t>mám uvařeno</a:t>
            </a:r>
            <a:r>
              <a:rPr lang="cs-CZ" sz="2000" dirty="0"/>
              <a:t>, </a:t>
            </a:r>
            <a:r>
              <a:rPr lang="cs-CZ" sz="2000" i="1" dirty="0"/>
              <a:t>dostal jsem přidáno.</a:t>
            </a:r>
            <a:endParaRPr lang="cs-CZ" sz="2000" dirty="0"/>
          </a:p>
          <a:p>
            <a:pPr>
              <a:lnSpc>
                <a:spcPct val="100000"/>
              </a:lnSpc>
              <a:spcBef>
                <a:spcPts val="600"/>
              </a:spcBef>
            </a:pPr>
            <a:endParaRPr lang="cs-CZ" sz="2000" dirty="0"/>
          </a:p>
        </p:txBody>
      </p:sp>
    </p:spTree>
    <p:extLst>
      <p:ext uri="{BB962C8B-B14F-4D97-AF65-F5344CB8AC3E}">
        <p14:creationId xmlns:p14="http://schemas.microsoft.com/office/powerpoint/2010/main" val="31511961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85799" y="687281"/>
            <a:ext cx="11818961" cy="918002"/>
          </a:xfrm>
        </p:spPr>
        <p:txBody>
          <a:bodyPr/>
          <a:lstStyle/>
          <a:p>
            <a:r>
              <a:rPr lang="cs-CZ" b="0" dirty="0"/>
              <a:t>Pro vývoj </a:t>
            </a:r>
            <a:r>
              <a:rPr lang="cs-CZ" b="0" dirty="0" err="1"/>
              <a:t>nč</a:t>
            </a:r>
            <a:r>
              <a:rPr lang="cs-CZ" b="0" dirty="0"/>
              <a:t>. jsou příznačné následující tendence III</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66481" y="1960459"/>
            <a:ext cx="11241189" cy="4194269"/>
          </a:xfrm>
        </p:spPr>
        <p:txBody>
          <a:bodyPr/>
          <a:lstStyle/>
          <a:p>
            <a:pPr lvl="0">
              <a:lnSpc>
                <a:spcPct val="100000"/>
              </a:lnSpc>
              <a:spcBef>
                <a:spcPts val="600"/>
              </a:spcBef>
            </a:pPr>
            <a:endParaRPr lang="cs-CZ" sz="2000" dirty="0" smtClean="0"/>
          </a:p>
          <a:p>
            <a:pPr lvl="0">
              <a:lnSpc>
                <a:spcPct val="100000"/>
              </a:lnSpc>
              <a:spcBef>
                <a:spcPts val="600"/>
              </a:spcBef>
            </a:pPr>
            <a:r>
              <a:rPr lang="cs-CZ" sz="2000" dirty="0" smtClean="0"/>
              <a:t>veřejnou </a:t>
            </a:r>
            <a:r>
              <a:rPr lang="cs-CZ" sz="2000" dirty="0"/>
              <a:t>debatu negativně ovlivňuje byrokratizace jazyka, jejímž efektem je znesnadnění </a:t>
            </a:r>
            <a:r>
              <a:rPr lang="cs-CZ" sz="2000" dirty="0" smtClean="0"/>
              <a:t>porozumění </a:t>
            </a:r>
            <a:r>
              <a:rPr lang="cs-CZ" sz="2000" dirty="0"/>
              <a:t>(</a:t>
            </a:r>
            <a:r>
              <a:rPr lang="cs-CZ" sz="2000" i="1" dirty="0"/>
              <a:t>na základě hloubkové analýzy dodržování předpisů zamezujících porušování zákonných norem...</a:t>
            </a:r>
            <a:r>
              <a:rPr lang="cs-CZ" sz="2000" dirty="0"/>
              <a:t>),</a:t>
            </a:r>
          </a:p>
          <a:p>
            <a:pPr lvl="0">
              <a:lnSpc>
                <a:spcPct val="100000"/>
              </a:lnSpc>
              <a:spcBef>
                <a:spcPts val="600"/>
              </a:spcBef>
            </a:pPr>
            <a:endParaRPr lang="cs-CZ" sz="2000" dirty="0"/>
          </a:p>
          <a:p>
            <a:pPr lvl="0">
              <a:lnSpc>
                <a:spcPct val="100000"/>
              </a:lnSpc>
              <a:spcBef>
                <a:spcPts val="600"/>
              </a:spcBef>
            </a:pPr>
            <a:r>
              <a:rPr lang="cs-CZ" sz="2000" dirty="0"/>
              <a:t>po roce 1945 dochází k enormnímu rozvoji zkratek a zkratkových slov (</a:t>
            </a:r>
            <a:r>
              <a:rPr lang="cs-CZ" sz="2000" i="1" dirty="0"/>
              <a:t>JZD</a:t>
            </a:r>
            <a:r>
              <a:rPr lang="cs-CZ" sz="2000" dirty="0"/>
              <a:t> – jednotné zemědělské družstvo, </a:t>
            </a:r>
            <a:r>
              <a:rPr lang="cs-CZ" sz="2000" i="1" dirty="0"/>
              <a:t>Kčs</a:t>
            </a:r>
            <a:r>
              <a:rPr lang="cs-CZ" sz="2000" dirty="0"/>
              <a:t> – koruna československá, </a:t>
            </a:r>
            <a:r>
              <a:rPr lang="cs-CZ" sz="2000" i="1" dirty="0" err="1"/>
              <a:t>Tonak</a:t>
            </a:r>
            <a:r>
              <a:rPr lang="cs-CZ" sz="2000" dirty="0"/>
              <a:t>, </a:t>
            </a:r>
            <a:r>
              <a:rPr lang="cs-CZ" sz="2000" i="1" dirty="0"/>
              <a:t>Zverimex</a:t>
            </a:r>
            <a:r>
              <a:rPr lang="cs-CZ" sz="2000" dirty="0"/>
              <a:t>)</a:t>
            </a:r>
          </a:p>
          <a:p>
            <a:pPr lvl="0">
              <a:lnSpc>
                <a:spcPct val="100000"/>
              </a:lnSpc>
              <a:spcBef>
                <a:spcPts val="600"/>
              </a:spcBef>
            </a:pPr>
            <a:endParaRPr lang="cs-CZ" sz="2000" dirty="0"/>
          </a:p>
          <a:p>
            <a:pPr lvl="0">
              <a:lnSpc>
                <a:spcPct val="100000"/>
              </a:lnSpc>
              <a:spcBef>
                <a:spcPts val="600"/>
              </a:spcBef>
            </a:pPr>
            <a:r>
              <a:rPr lang="cs-CZ" sz="2000" dirty="0"/>
              <a:t>pokračuje vliv cizích jazyků – o tom také níže. </a:t>
            </a:r>
          </a:p>
          <a:p>
            <a:pPr>
              <a:lnSpc>
                <a:spcPct val="100000"/>
              </a:lnSpc>
              <a:spcBef>
                <a:spcPts val="600"/>
              </a:spcBef>
            </a:pPr>
            <a:endParaRPr lang="cs-CZ" sz="2000" dirty="0"/>
          </a:p>
        </p:txBody>
      </p:sp>
    </p:spTree>
    <p:extLst>
      <p:ext uri="{BB962C8B-B14F-4D97-AF65-F5344CB8AC3E}">
        <p14:creationId xmlns:p14="http://schemas.microsoft.com/office/powerpoint/2010/main" val="2210320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E615902-1E90-4A52-AFBF-451D4BE409C3}"/>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816BC687-406F-4725-97DB-DF42E2CBC37E}"/>
              </a:ext>
            </a:extLst>
          </p:cNvPr>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a:extLst>
              <a:ext uri="{FF2B5EF4-FFF2-40B4-BE49-F238E27FC236}">
                <a16:creationId xmlns:a16="http://schemas.microsoft.com/office/drawing/2014/main" id="{8DAEDF7F-13AB-425A-90F2-E704B645CBEA}"/>
              </a:ext>
            </a:extLst>
          </p:cNvPr>
          <p:cNvSpPr>
            <a:spLocks noGrp="1"/>
          </p:cNvSpPr>
          <p:nvPr>
            <p:ph type="title"/>
          </p:nvPr>
        </p:nvSpPr>
        <p:spPr/>
        <p:txBody>
          <a:bodyPr/>
          <a:lstStyle/>
          <a:p>
            <a:r>
              <a:rPr lang="cs-CZ" sz="4000" b="0" cap="all" dirty="0"/>
              <a:t>A. Periodizace vývoje češtiny</a:t>
            </a:r>
            <a:r>
              <a:rPr lang="cs-CZ" sz="4000" b="0" dirty="0"/>
              <a:t/>
            </a:r>
            <a:br>
              <a:rPr lang="cs-CZ" sz="4000" b="0" dirty="0"/>
            </a:br>
            <a:endParaRPr lang="cs-CZ" sz="4000" b="0" dirty="0"/>
          </a:p>
        </p:txBody>
      </p:sp>
      <p:sp>
        <p:nvSpPr>
          <p:cNvPr id="5" name="Podnadpis 4">
            <a:extLst>
              <a:ext uri="{FF2B5EF4-FFF2-40B4-BE49-F238E27FC236}">
                <a16:creationId xmlns:a16="http://schemas.microsoft.com/office/drawing/2014/main" id="{7A214B65-9B6B-4D39-8EDB-3B26EE910DD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542145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CC2244E-80AB-4DD2-9986-C40B1E631530}"/>
              </a:ext>
            </a:extLst>
          </p:cNvPr>
          <p:cNvSpPr>
            <a:spLocks noGrp="1"/>
          </p:cNvSpPr>
          <p:nvPr>
            <p:ph type="ftr" sz="quarter" idx="10"/>
          </p:nvPr>
        </p:nvSpPr>
        <p:spPr>
          <a:xfrm>
            <a:off x="666000" y="6228000"/>
            <a:ext cx="7920000" cy="252000"/>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D3E8040F-7892-499B-885C-52719DCDDD2E}"/>
              </a:ext>
            </a:extLst>
          </p:cNvPr>
          <p:cNvSpPr>
            <a:spLocks noGrp="1"/>
          </p:cNvSpPr>
          <p:nvPr>
            <p:ph type="sldNum" sz="quarter" idx="11"/>
          </p:nvPr>
        </p:nvSpPr>
        <p:spPr/>
        <p:txBody>
          <a:bodyPr/>
          <a:lstStyle/>
          <a:p>
            <a:fld id="{0DE708CC-0C3F-4567-9698-B54C0F35BD31}" type="slidenum">
              <a:rPr lang="cs-CZ" altLang="cs-CZ" smtClean="0"/>
              <a:pPr/>
              <a:t>20</a:t>
            </a:fld>
            <a:endParaRPr lang="cs-CZ" altLang="cs-CZ" dirty="0"/>
          </a:p>
        </p:txBody>
      </p:sp>
      <p:sp>
        <p:nvSpPr>
          <p:cNvPr id="4" name="Nadpis 3">
            <a:extLst>
              <a:ext uri="{FF2B5EF4-FFF2-40B4-BE49-F238E27FC236}">
                <a16:creationId xmlns:a16="http://schemas.microsoft.com/office/drawing/2014/main" id="{E26FECA1-2620-45EE-9CC9-FC482DEADF7E}"/>
              </a:ext>
            </a:extLst>
          </p:cNvPr>
          <p:cNvSpPr>
            <a:spLocks noGrp="1"/>
          </p:cNvSpPr>
          <p:nvPr>
            <p:ph type="title"/>
          </p:nvPr>
        </p:nvSpPr>
        <p:spPr>
          <a:xfrm>
            <a:off x="398502" y="3993771"/>
            <a:ext cx="11361600" cy="1127039"/>
          </a:xfrm>
        </p:spPr>
        <p:txBody>
          <a:bodyPr/>
          <a:lstStyle/>
          <a:p>
            <a:r>
              <a:rPr lang="cs-CZ" sz="4000" b="0" cap="all" dirty="0"/>
              <a:t>B. </a:t>
            </a:r>
            <a:r>
              <a:rPr lang="en-US" sz="4000" b="0" cap="all" dirty="0"/>
              <a:t>JAZYKOVÝ KONTAKT V DĚJINÁCH </a:t>
            </a:r>
            <a:r>
              <a:rPr lang="en-US" sz="4000" b="0" cap="all" dirty="0" err="1"/>
              <a:t>češtiny</a:t>
            </a:r>
            <a:endParaRPr lang="cs-CZ" sz="4000" b="0" dirty="0"/>
          </a:p>
        </p:txBody>
      </p:sp>
      <p:sp>
        <p:nvSpPr>
          <p:cNvPr id="5" name="Podnadpis 4">
            <a:extLst>
              <a:ext uri="{FF2B5EF4-FFF2-40B4-BE49-F238E27FC236}">
                <a16:creationId xmlns:a16="http://schemas.microsoft.com/office/drawing/2014/main" id="{39823A79-371C-4B65-AC73-E02DB1866042}"/>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2252596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CC2244E-80AB-4DD2-9986-C40B1E631530}"/>
              </a:ext>
            </a:extLst>
          </p:cNvPr>
          <p:cNvSpPr>
            <a:spLocks noGrp="1"/>
          </p:cNvSpPr>
          <p:nvPr>
            <p:ph type="ftr" sz="quarter" idx="10"/>
          </p:nvPr>
        </p:nvSpPr>
        <p:spPr>
          <a:xfrm>
            <a:off x="666000" y="6228000"/>
            <a:ext cx="7920000" cy="252000"/>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D3E8040F-7892-499B-885C-52719DCDDD2E}"/>
              </a:ext>
            </a:extLst>
          </p:cNvPr>
          <p:cNvSpPr>
            <a:spLocks noGrp="1"/>
          </p:cNvSpPr>
          <p:nvPr>
            <p:ph type="sldNum" sz="quarter" idx="11"/>
          </p:nvPr>
        </p:nvSpPr>
        <p:spPr/>
        <p:txBody>
          <a:bodyPr/>
          <a:lstStyle/>
          <a:p>
            <a:fld id="{0DE708CC-0C3F-4567-9698-B54C0F35BD31}" type="slidenum">
              <a:rPr lang="cs-CZ" altLang="cs-CZ" smtClean="0"/>
              <a:pPr/>
              <a:t>21</a:t>
            </a:fld>
            <a:endParaRPr lang="cs-CZ" altLang="cs-CZ" dirty="0"/>
          </a:p>
        </p:txBody>
      </p:sp>
      <p:sp>
        <p:nvSpPr>
          <p:cNvPr id="6" name="Nadpis 5"/>
          <p:cNvSpPr>
            <a:spLocks noGrp="1"/>
          </p:cNvSpPr>
          <p:nvPr>
            <p:ph type="title"/>
          </p:nvPr>
        </p:nvSpPr>
        <p:spPr>
          <a:xfrm>
            <a:off x="2017058" y="3361760"/>
            <a:ext cx="7490013" cy="1304369"/>
          </a:xfrm>
        </p:spPr>
        <p:txBody>
          <a:bodyPr/>
          <a:lstStyle/>
          <a:p>
            <a:pPr>
              <a:lnSpc>
                <a:spcPct val="100000"/>
              </a:lnSpc>
            </a:pPr>
            <a:r>
              <a:rPr lang="cs-CZ" sz="2000" b="0" i="1" dirty="0" err="1">
                <a:solidFill>
                  <a:schemeClr val="tx1"/>
                </a:solidFill>
              </a:rPr>
              <a:t>Dvór</a:t>
            </a:r>
            <a:r>
              <a:rPr lang="cs-CZ" sz="2000" b="0" i="1" dirty="0">
                <a:solidFill>
                  <a:schemeClr val="tx1"/>
                </a:solidFill>
              </a:rPr>
              <a:t> </a:t>
            </a:r>
            <a:r>
              <a:rPr lang="cs-CZ" sz="2000" b="0" i="1" dirty="0" err="1">
                <a:solidFill>
                  <a:schemeClr val="tx1"/>
                </a:solidFill>
              </a:rPr>
              <a:t>vešken</a:t>
            </a:r>
            <a:r>
              <a:rPr lang="cs-CZ" sz="2000" b="0" i="1" dirty="0">
                <a:solidFill>
                  <a:schemeClr val="tx1"/>
                </a:solidFill>
              </a:rPr>
              <a:t> německý </a:t>
            </a:r>
            <a:r>
              <a:rPr lang="cs-CZ" sz="2000" b="0" i="1" dirty="0" err="1">
                <a:solidFill>
                  <a:schemeClr val="tx1"/>
                </a:solidFill>
              </a:rPr>
              <a:t>jmějieše</a:t>
            </a:r>
            <a:r>
              <a:rPr lang="cs-CZ" sz="2000" b="0" i="1" dirty="0">
                <a:solidFill>
                  <a:schemeClr val="tx1"/>
                </a:solidFill>
              </a:rPr>
              <a:t>,</a:t>
            </a:r>
            <a:r>
              <a:rPr lang="cs-CZ" sz="2000" b="0" dirty="0">
                <a:solidFill>
                  <a:schemeClr val="tx1"/>
                </a:solidFill>
              </a:rPr>
              <a:t/>
            </a:r>
            <a:br>
              <a:rPr lang="cs-CZ" sz="2000" b="0" dirty="0">
                <a:solidFill>
                  <a:schemeClr val="tx1"/>
                </a:solidFill>
              </a:rPr>
            </a:br>
            <a:r>
              <a:rPr lang="cs-CZ" sz="2000" b="0" i="1" dirty="0" err="1">
                <a:solidFill>
                  <a:schemeClr val="tx1"/>
                </a:solidFill>
              </a:rPr>
              <a:t>Čechóv</a:t>
            </a:r>
            <a:r>
              <a:rPr lang="cs-CZ" sz="2000" b="0" i="1" dirty="0">
                <a:solidFill>
                  <a:schemeClr val="tx1"/>
                </a:solidFill>
              </a:rPr>
              <a:t> </a:t>
            </a:r>
            <a:r>
              <a:rPr lang="cs-CZ" sz="2000" b="0" i="1" dirty="0" err="1">
                <a:solidFill>
                  <a:schemeClr val="tx1"/>
                </a:solidFill>
              </a:rPr>
              <a:t>přěd</a:t>
            </a:r>
            <a:r>
              <a:rPr lang="cs-CZ" sz="2000" b="0" i="1" dirty="0">
                <a:solidFill>
                  <a:schemeClr val="tx1"/>
                </a:solidFill>
              </a:rPr>
              <a:t> </a:t>
            </a:r>
            <a:r>
              <a:rPr lang="cs-CZ" sz="2000" b="0" i="1" dirty="0" err="1">
                <a:solidFill>
                  <a:schemeClr val="tx1"/>
                </a:solidFill>
              </a:rPr>
              <a:t>sě</a:t>
            </a:r>
            <a:r>
              <a:rPr lang="cs-CZ" sz="2000" b="0" i="1" dirty="0">
                <a:solidFill>
                  <a:schemeClr val="tx1"/>
                </a:solidFill>
              </a:rPr>
              <a:t> </a:t>
            </a:r>
            <a:r>
              <a:rPr lang="cs-CZ" sz="2000" b="0" i="1" dirty="0" err="1">
                <a:solidFill>
                  <a:schemeClr val="tx1"/>
                </a:solidFill>
              </a:rPr>
              <a:t>nepúštieše</a:t>
            </a:r>
            <a:r>
              <a:rPr lang="cs-CZ" sz="2000" b="0" i="1" dirty="0">
                <a:solidFill>
                  <a:schemeClr val="tx1"/>
                </a:solidFill>
              </a:rPr>
              <a:t>.</a:t>
            </a:r>
            <a:r>
              <a:rPr lang="cs-CZ" sz="2000" b="0" dirty="0">
                <a:solidFill>
                  <a:schemeClr val="tx1"/>
                </a:solidFill>
              </a:rPr>
              <a:t/>
            </a:r>
            <a:br>
              <a:rPr lang="cs-CZ" sz="2000" b="0" dirty="0">
                <a:solidFill>
                  <a:schemeClr val="tx1"/>
                </a:solidFill>
              </a:rPr>
            </a:br>
            <a:r>
              <a:rPr lang="cs-CZ" sz="2000" b="0" i="1" dirty="0">
                <a:solidFill>
                  <a:schemeClr val="tx1"/>
                </a:solidFill>
              </a:rPr>
              <a:t>Na </a:t>
            </a:r>
            <a:r>
              <a:rPr lang="cs-CZ" sz="2000" b="0" i="1" dirty="0" err="1">
                <a:solidFill>
                  <a:schemeClr val="tx1"/>
                </a:solidFill>
              </a:rPr>
              <a:t>Prazě</a:t>
            </a:r>
            <a:r>
              <a:rPr lang="cs-CZ" sz="2000" b="0" i="1" dirty="0">
                <a:solidFill>
                  <a:schemeClr val="tx1"/>
                </a:solidFill>
              </a:rPr>
              <a:t> </a:t>
            </a:r>
            <a:r>
              <a:rPr lang="cs-CZ" sz="2000" b="0" i="1" dirty="0" err="1">
                <a:solidFill>
                  <a:schemeClr val="tx1"/>
                </a:solidFill>
              </a:rPr>
              <a:t>hrabí</a:t>
            </a:r>
            <a:r>
              <a:rPr lang="cs-CZ" sz="2000" b="0" i="1" dirty="0">
                <a:solidFill>
                  <a:schemeClr val="tx1"/>
                </a:solidFill>
              </a:rPr>
              <a:t> německého </a:t>
            </a:r>
            <a:r>
              <a:rPr lang="cs-CZ" sz="2000" b="0" i="1" dirty="0" err="1">
                <a:solidFill>
                  <a:schemeClr val="tx1"/>
                </a:solidFill>
              </a:rPr>
              <a:t>posadi</a:t>
            </a:r>
            <a:r>
              <a:rPr lang="cs-CZ" sz="2000" b="0" dirty="0">
                <a:solidFill>
                  <a:schemeClr val="tx1"/>
                </a:solidFill>
              </a:rPr>
              <a:t/>
            </a:r>
            <a:br>
              <a:rPr lang="cs-CZ" sz="2000" b="0" dirty="0">
                <a:solidFill>
                  <a:schemeClr val="tx1"/>
                </a:solidFill>
              </a:rPr>
            </a:br>
            <a:r>
              <a:rPr lang="cs-CZ" sz="2000" b="0" i="1" dirty="0">
                <a:solidFill>
                  <a:schemeClr val="tx1"/>
                </a:solidFill>
              </a:rPr>
              <a:t>a </a:t>
            </a:r>
            <a:r>
              <a:rPr lang="cs-CZ" sz="2000" b="0" i="1" dirty="0" err="1">
                <a:solidFill>
                  <a:schemeClr val="tx1"/>
                </a:solidFill>
              </a:rPr>
              <a:t>všě</a:t>
            </a:r>
            <a:r>
              <a:rPr lang="cs-CZ" sz="2000" b="0" i="1" dirty="0">
                <a:solidFill>
                  <a:schemeClr val="tx1"/>
                </a:solidFill>
              </a:rPr>
              <a:t> tvrzi Němci </a:t>
            </a:r>
            <a:r>
              <a:rPr lang="cs-CZ" sz="2000" b="0" i="1" dirty="0" err="1">
                <a:solidFill>
                  <a:schemeClr val="tx1"/>
                </a:solidFill>
              </a:rPr>
              <a:t>osadi</a:t>
            </a:r>
            <a:r>
              <a:rPr lang="cs-CZ" sz="2000" b="0" i="1" dirty="0">
                <a:solidFill>
                  <a:schemeClr val="tx1"/>
                </a:solidFill>
              </a:rPr>
              <a:t>.</a:t>
            </a:r>
            <a:r>
              <a:rPr lang="cs-CZ" sz="2000" b="0" dirty="0">
                <a:solidFill>
                  <a:schemeClr val="tx1"/>
                </a:solidFill>
              </a:rPr>
              <a:t/>
            </a:r>
            <a:br>
              <a:rPr lang="cs-CZ" sz="2000" b="0" dirty="0">
                <a:solidFill>
                  <a:schemeClr val="tx1"/>
                </a:solidFill>
              </a:rPr>
            </a:br>
            <a:r>
              <a:rPr lang="cs-CZ" sz="2000" b="0" dirty="0" smtClean="0">
                <a:solidFill>
                  <a:schemeClr val="tx1"/>
                </a:solidFill>
              </a:rPr>
              <a:t/>
            </a:r>
            <a:br>
              <a:rPr lang="cs-CZ" sz="2000" b="0" dirty="0" smtClean="0">
                <a:solidFill>
                  <a:schemeClr val="tx1"/>
                </a:solidFill>
              </a:rPr>
            </a:br>
            <a:r>
              <a:rPr lang="cs-CZ" sz="2000" b="0" dirty="0" smtClean="0">
                <a:solidFill>
                  <a:schemeClr val="tx1"/>
                </a:solidFill>
              </a:rPr>
              <a:t>Kronika </a:t>
            </a:r>
            <a:r>
              <a:rPr lang="cs-CZ" sz="2000" b="0" dirty="0">
                <a:solidFill>
                  <a:schemeClr val="tx1"/>
                </a:solidFill>
              </a:rPr>
              <a:t>takřečeného Dalimila, poč. 14. stol. </a:t>
            </a:r>
            <a:r>
              <a:rPr lang="cs-CZ" sz="2000" dirty="0">
                <a:solidFill>
                  <a:schemeClr val="tx1"/>
                </a:solidFill>
              </a:rPr>
              <a:t/>
            </a:r>
            <a:br>
              <a:rPr lang="cs-CZ" sz="2000" dirty="0">
                <a:solidFill>
                  <a:schemeClr val="tx1"/>
                </a:solidFill>
              </a:rPr>
            </a:br>
            <a:endParaRPr lang="cs-CZ" sz="2000" dirty="0">
              <a:solidFill>
                <a:schemeClr val="tx1"/>
              </a:solidFill>
            </a:endParaRPr>
          </a:p>
        </p:txBody>
      </p:sp>
    </p:spTree>
    <p:extLst>
      <p:ext uri="{BB962C8B-B14F-4D97-AF65-F5344CB8AC3E}">
        <p14:creationId xmlns:p14="http://schemas.microsoft.com/office/powerpoint/2010/main" val="11899709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Vlivy cizích jazyků na češtinu </a:t>
            </a:r>
            <a:r>
              <a:rPr lang="cs-CZ" b="0" dirty="0" smtClean="0"/>
              <a:t>výsledkem </a:t>
            </a:r>
            <a:r>
              <a:rPr lang="cs-CZ" b="0" dirty="0"/>
              <a:t>jazykového kontaktu</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p:txBody>
          <a:bodyPr/>
          <a:lstStyle/>
          <a:p>
            <a:pPr marL="72000" indent="0">
              <a:buNone/>
            </a:pPr>
            <a:endParaRPr lang="cs-CZ" sz="2000" dirty="0"/>
          </a:p>
          <a:p>
            <a:pPr marL="72000" indent="0">
              <a:buNone/>
            </a:pPr>
            <a:r>
              <a:rPr lang="cs-CZ" sz="2000" dirty="0"/>
              <a:t>Jazykový kontakt si lze představit na dvou úrovních:</a:t>
            </a:r>
          </a:p>
          <a:p>
            <a:pPr marL="72000" indent="0">
              <a:buNone/>
            </a:pPr>
            <a:endParaRPr lang="cs-CZ" sz="2000" dirty="0"/>
          </a:p>
          <a:p>
            <a:pPr lvl="0"/>
            <a:r>
              <a:rPr lang="cs-CZ" sz="2000" dirty="0"/>
              <a:t>kolektivní (spoluexistence dvou a více jazyků v jednom společenství),</a:t>
            </a:r>
          </a:p>
          <a:p>
            <a:pPr lvl="0"/>
            <a:endParaRPr lang="cs-CZ" sz="2000" dirty="0"/>
          </a:p>
          <a:p>
            <a:pPr lvl="0"/>
            <a:r>
              <a:rPr lang="cs-CZ" sz="2000" dirty="0"/>
              <a:t>individuální (bilingvismus).</a:t>
            </a:r>
          </a:p>
          <a:p>
            <a:endParaRPr lang="cs-CZ" sz="2000" dirty="0"/>
          </a:p>
        </p:txBody>
      </p:sp>
    </p:spTree>
    <p:extLst>
      <p:ext uri="{BB962C8B-B14F-4D97-AF65-F5344CB8AC3E}">
        <p14:creationId xmlns:p14="http://schemas.microsoft.com/office/powerpoint/2010/main" val="1834817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Na kolektivní úrovni může mít nejrůznější podobu:</a:t>
            </a:r>
            <a:br>
              <a:rPr lang="cs-CZ" b="0" dirty="0"/>
            </a:b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p:txBody>
          <a:bodyPr/>
          <a:lstStyle/>
          <a:p>
            <a:pPr lvl="0"/>
            <a:endParaRPr lang="cs-CZ" sz="2000" dirty="0"/>
          </a:p>
          <a:p>
            <a:pPr lvl="0"/>
            <a:r>
              <a:rPr lang="cs-CZ" sz="2000" dirty="0"/>
              <a:t>většinový jazyk – menšinový(/-é) jazyk(/-y) (čeština – polština),</a:t>
            </a:r>
          </a:p>
          <a:p>
            <a:pPr lvl="0"/>
            <a:endParaRPr lang="cs-CZ" sz="2000" dirty="0"/>
          </a:p>
          <a:p>
            <a:pPr lvl="0"/>
            <a:r>
              <a:rPr lang="cs-CZ" sz="2000" dirty="0"/>
              <a:t>prestižní jazyk – jazyk(/-y) s nižším sociálním statusem (francouzština – angličtina po normanské invazi r. 1066),</a:t>
            </a:r>
          </a:p>
          <a:p>
            <a:pPr lvl="0"/>
            <a:endParaRPr lang="cs-CZ" sz="2000" dirty="0"/>
          </a:p>
          <a:p>
            <a:pPr lvl="0"/>
            <a:r>
              <a:rPr lang="cs-CZ" sz="2000" dirty="0"/>
              <a:t>koloniální jazyk – jazyk(/-y) kolonizovaných národů (např. angličtina – jazyky indického subkontinentu, ruština – jazyky </a:t>
            </a:r>
            <a:r>
              <a:rPr lang="cs-CZ" sz="2000"/>
              <a:t>bývalého </a:t>
            </a:r>
            <a:r>
              <a:rPr lang="cs-CZ" sz="2000" smtClean="0"/>
              <a:t>Sovětského </a:t>
            </a:r>
            <a:r>
              <a:rPr lang="cs-CZ" sz="2000" dirty="0"/>
              <a:t>svazu).</a:t>
            </a:r>
          </a:p>
          <a:p>
            <a:endParaRPr lang="cs-CZ" sz="2000" dirty="0"/>
          </a:p>
        </p:txBody>
      </p:sp>
    </p:spTree>
    <p:extLst>
      <p:ext uri="{BB962C8B-B14F-4D97-AF65-F5344CB8AC3E}">
        <p14:creationId xmlns:p14="http://schemas.microsoft.com/office/powerpoint/2010/main" val="34977025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413999" y="318051"/>
            <a:ext cx="11512957" cy="1070715"/>
          </a:xfrm>
        </p:spPr>
        <p:txBody>
          <a:bodyPr/>
          <a:lstStyle/>
          <a:p>
            <a:r>
              <a:rPr lang="cs-CZ" b="0" dirty="0"/>
              <a:t>Kontakt možný i bez podmínky vzájemného soužití, zejména u mezinárodního prestižního kódu</a:t>
            </a:r>
            <a:r>
              <a:rPr lang="cs-CZ" dirty="0"/>
              <a:t/>
            </a:r>
            <a:br>
              <a:rPr lang="cs-CZ" dirty="0"/>
            </a:b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530087" y="2027581"/>
            <a:ext cx="10744330" cy="4069461"/>
          </a:xfrm>
        </p:spPr>
        <p:txBody>
          <a:bodyPr/>
          <a:lstStyle/>
          <a:p>
            <a:pPr lvl="0">
              <a:lnSpc>
                <a:spcPct val="100000"/>
              </a:lnSpc>
              <a:spcBef>
                <a:spcPts val="600"/>
              </a:spcBef>
            </a:pPr>
            <a:r>
              <a:rPr lang="cs-CZ" sz="2000" dirty="0"/>
              <a:t>vliv klasických jazyků (latiny a řečtiny) na evropské jazyky v období středověku a raného novověku,</a:t>
            </a:r>
          </a:p>
          <a:p>
            <a:pPr lvl="0">
              <a:lnSpc>
                <a:spcPct val="100000"/>
              </a:lnSpc>
              <a:spcBef>
                <a:spcPts val="600"/>
              </a:spcBef>
            </a:pPr>
            <a:endParaRPr lang="cs-CZ" sz="2000" dirty="0"/>
          </a:p>
          <a:p>
            <a:pPr lvl="0">
              <a:lnSpc>
                <a:spcPct val="100000"/>
              </a:lnSpc>
              <a:spcBef>
                <a:spcPts val="600"/>
              </a:spcBef>
            </a:pPr>
            <a:r>
              <a:rPr lang="cs-CZ" sz="2000" dirty="0"/>
              <a:t>vliv staroslověnštiny na slovanské jazyky těch národů, které náleží do kulturního okruhu pravoslaví,</a:t>
            </a:r>
          </a:p>
          <a:p>
            <a:pPr lvl="0">
              <a:lnSpc>
                <a:spcPct val="100000"/>
              </a:lnSpc>
              <a:spcBef>
                <a:spcPts val="600"/>
              </a:spcBef>
            </a:pPr>
            <a:endParaRPr lang="cs-CZ" sz="2000" dirty="0"/>
          </a:p>
          <a:p>
            <a:pPr lvl="0">
              <a:lnSpc>
                <a:spcPct val="100000"/>
              </a:lnSpc>
              <a:spcBef>
                <a:spcPts val="600"/>
              </a:spcBef>
            </a:pPr>
            <a:r>
              <a:rPr lang="cs-CZ" sz="2000" dirty="0"/>
              <a:t>vliv angličtiny na současné jazyky.</a:t>
            </a:r>
          </a:p>
          <a:p>
            <a:pPr>
              <a:lnSpc>
                <a:spcPct val="100000"/>
              </a:lnSpc>
              <a:spcBef>
                <a:spcPts val="600"/>
              </a:spcBef>
            </a:pPr>
            <a:endParaRPr lang="cs-CZ" sz="2000" dirty="0"/>
          </a:p>
        </p:txBody>
      </p:sp>
    </p:spTree>
    <p:extLst>
      <p:ext uri="{BB962C8B-B14F-4D97-AF65-F5344CB8AC3E}">
        <p14:creationId xmlns:p14="http://schemas.microsoft.com/office/powerpoint/2010/main" val="28296434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Kontakt může vést</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618565" y="1855694"/>
            <a:ext cx="10854635" cy="4110776"/>
          </a:xfrm>
        </p:spPr>
        <p:txBody>
          <a:bodyPr/>
          <a:lstStyle/>
          <a:p>
            <a:pPr lvl="0">
              <a:lnSpc>
                <a:spcPct val="100000"/>
              </a:lnSpc>
              <a:spcBef>
                <a:spcPts val="600"/>
              </a:spcBef>
            </a:pPr>
            <a:r>
              <a:rPr lang="cs-CZ" sz="2000" dirty="0"/>
              <a:t>ke vzniku nového jazyka (</a:t>
            </a:r>
            <a:r>
              <a:rPr lang="cs-CZ" sz="2000" dirty="0" err="1"/>
              <a:t>pidžin</a:t>
            </a:r>
            <a:r>
              <a:rPr lang="cs-CZ" sz="2000" dirty="0"/>
              <a:t>, kreol),</a:t>
            </a:r>
          </a:p>
          <a:p>
            <a:pPr lvl="0">
              <a:lnSpc>
                <a:spcPct val="100000"/>
              </a:lnSpc>
              <a:spcBef>
                <a:spcPts val="600"/>
              </a:spcBef>
            </a:pPr>
            <a:endParaRPr lang="cs-CZ" sz="2000" dirty="0"/>
          </a:p>
          <a:p>
            <a:pPr lvl="0">
              <a:lnSpc>
                <a:spcPct val="100000"/>
              </a:lnSpc>
              <a:spcBef>
                <a:spcPts val="600"/>
              </a:spcBef>
            </a:pPr>
            <a:endParaRPr lang="cs-CZ" sz="2000" dirty="0" smtClean="0"/>
          </a:p>
          <a:p>
            <a:pPr lvl="0">
              <a:lnSpc>
                <a:spcPct val="100000"/>
              </a:lnSpc>
              <a:spcBef>
                <a:spcPts val="600"/>
              </a:spcBef>
            </a:pPr>
            <a:r>
              <a:rPr lang="cs-CZ" sz="2000" dirty="0" smtClean="0"/>
              <a:t>k</a:t>
            </a:r>
            <a:r>
              <a:rPr lang="cs-CZ" sz="2000" dirty="0"/>
              <a:t> zániku jednoho z jazyků a vítězství druhého (např. slovanského jazyka v Bulharsku nebo maďarštiny v Podunajské nížině),</a:t>
            </a:r>
          </a:p>
          <a:p>
            <a:pPr lvl="0">
              <a:lnSpc>
                <a:spcPct val="100000"/>
              </a:lnSpc>
              <a:spcBef>
                <a:spcPts val="600"/>
              </a:spcBef>
            </a:pPr>
            <a:endParaRPr lang="cs-CZ" sz="2000" dirty="0" smtClean="0"/>
          </a:p>
          <a:p>
            <a:pPr lvl="0">
              <a:lnSpc>
                <a:spcPct val="100000"/>
              </a:lnSpc>
              <a:spcBef>
                <a:spcPts val="600"/>
              </a:spcBef>
            </a:pPr>
            <a:endParaRPr lang="cs-CZ" sz="2000" dirty="0"/>
          </a:p>
          <a:p>
            <a:pPr>
              <a:lnSpc>
                <a:spcPct val="100000"/>
              </a:lnSpc>
              <a:spcBef>
                <a:spcPts val="600"/>
              </a:spcBef>
            </a:pPr>
            <a:r>
              <a:rPr lang="cs-CZ" sz="2000" dirty="0"/>
              <a:t>ke vzniku jazykových svazů (jazyky s odlišným původem se začnou vzájemnou podobností – balkánský jazykový svaz, středoevropský jazykový svaz).</a:t>
            </a:r>
          </a:p>
        </p:txBody>
      </p:sp>
    </p:spTree>
    <p:extLst>
      <p:ext uri="{BB962C8B-B14F-4D97-AF65-F5344CB8AC3E}">
        <p14:creationId xmlns:p14="http://schemas.microsoft.com/office/powerpoint/2010/main" val="2584302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19602" y="112456"/>
            <a:ext cx="10753200" cy="451576"/>
          </a:xfrm>
        </p:spPr>
        <p:txBody>
          <a:bodyPr/>
          <a:lstStyle/>
          <a:p>
            <a:r>
              <a:rPr lang="cs-CZ" b="0" dirty="0"/>
              <a:t>Klíčovým fenoménem jazykových vlivů je výpůjčka (</a:t>
            </a:r>
            <a:r>
              <a:rPr lang="cs-CZ" b="0" i="1" dirty="0" err="1"/>
              <a:t>borrowing</a:t>
            </a:r>
            <a:r>
              <a:rPr lang="cs-CZ" b="0" dirty="0"/>
              <a:t>)</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38870" y="1459493"/>
            <a:ext cx="11134330" cy="4493530"/>
          </a:xfrm>
        </p:spPr>
        <p:txBody>
          <a:bodyPr/>
          <a:lstStyle/>
          <a:p>
            <a:pPr lvl="0"/>
            <a:r>
              <a:rPr lang="cs-CZ" sz="2000" dirty="0"/>
              <a:t>replika jazykového materiálu,</a:t>
            </a:r>
          </a:p>
          <a:p>
            <a:pPr lvl="0"/>
            <a:r>
              <a:rPr lang="cs-CZ" sz="2000" dirty="0"/>
              <a:t>schematicky lze znázornit jako přenos,</a:t>
            </a:r>
          </a:p>
          <a:p>
            <a:pPr lvl="0"/>
            <a:endParaRPr lang="cs-CZ" sz="2000" dirty="0"/>
          </a:p>
          <a:p>
            <a:pPr lvl="0"/>
            <a:endParaRPr lang="cs-CZ" sz="2000" dirty="0"/>
          </a:p>
          <a:p>
            <a:pPr lvl="0"/>
            <a:endParaRPr lang="cs-CZ" sz="2000" dirty="0"/>
          </a:p>
          <a:p>
            <a:pPr lvl="0"/>
            <a:endParaRPr lang="cs-CZ" sz="2000" dirty="0"/>
          </a:p>
          <a:p>
            <a:pPr lvl="0"/>
            <a:endParaRPr lang="cs-CZ" sz="2000" dirty="0"/>
          </a:p>
          <a:p>
            <a:pPr lvl="0"/>
            <a:endParaRPr lang="cs-CZ" sz="2000" dirty="0"/>
          </a:p>
          <a:p>
            <a:pPr>
              <a:lnSpc>
                <a:spcPct val="100000"/>
              </a:lnSpc>
            </a:pPr>
            <a:endParaRPr lang="cs-CZ" sz="2000" dirty="0"/>
          </a:p>
          <a:p>
            <a:pPr>
              <a:lnSpc>
                <a:spcPct val="100000"/>
              </a:lnSpc>
            </a:pPr>
            <a:r>
              <a:rPr lang="cs-CZ" sz="2000" dirty="0"/>
              <a:t>předstupněm výpůjčky jsou interference, tj. nesystematické vlivy mateřského jazyka na jiný cizí jazyk</a:t>
            </a:r>
            <a:r>
              <a:rPr lang="cs-CZ" sz="2000" dirty="0" smtClean="0"/>
              <a:t>.</a:t>
            </a:r>
            <a:endParaRPr lang="cs-CZ" sz="2000" dirty="0"/>
          </a:p>
        </p:txBody>
      </p:sp>
      <p:graphicFrame>
        <p:nvGraphicFramePr>
          <p:cNvPr id="6" name="Tabulka 5">
            <a:extLst>
              <a:ext uri="{FF2B5EF4-FFF2-40B4-BE49-F238E27FC236}">
                <a16:creationId xmlns:a16="http://schemas.microsoft.com/office/drawing/2014/main" id="{241CD73D-A318-40C9-85EC-32311049A89F}"/>
              </a:ext>
            </a:extLst>
          </p:cNvPr>
          <p:cNvGraphicFramePr>
            <a:graphicFrameLocks noGrp="1"/>
          </p:cNvGraphicFramePr>
          <p:nvPr>
            <p:extLst>
              <p:ext uri="{D42A27DB-BD31-4B8C-83A1-F6EECF244321}">
                <p14:modId xmlns:p14="http://schemas.microsoft.com/office/powerpoint/2010/main" val="3088628916"/>
              </p:ext>
            </p:extLst>
          </p:nvPr>
        </p:nvGraphicFramePr>
        <p:xfrm>
          <a:off x="1156448" y="2731643"/>
          <a:ext cx="9935625" cy="2426375"/>
        </p:xfrm>
        <a:graphic>
          <a:graphicData uri="http://schemas.openxmlformats.org/drawingml/2006/table">
            <a:tbl>
              <a:tblPr firstRow="1" bandRow="1">
                <a:tableStyleId>{2D5ABB26-0587-4C30-8999-92F81FD0307C}</a:tableStyleId>
              </a:tblPr>
              <a:tblGrid>
                <a:gridCol w="5304385">
                  <a:extLst>
                    <a:ext uri="{9D8B030D-6E8A-4147-A177-3AD203B41FA5}">
                      <a16:colId xmlns:a16="http://schemas.microsoft.com/office/drawing/2014/main" val="234710370"/>
                    </a:ext>
                  </a:extLst>
                </a:gridCol>
                <a:gridCol w="457739">
                  <a:extLst>
                    <a:ext uri="{9D8B030D-6E8A-4147-A177-3AD203B41FA5}">
                      <a16:colId xmlns:a16="http://schemas.microsoft.com/office/drawing/2014/main" val="2100526141"/>
                    </a:ext>
                  </a:extLst>
                </a:gridCol>
                <a:gridCol w="4173501">
                  <a:extLst>
                    <a:ext uri="{9D8B030D-6E8A-4147-A177-3AD203B41FA5}">
                      <a16:colId xmlns:a16="http://schemas.microsoft.com/office/drawing/2014/main" val="3621916521"/>
                    </a:ext>
                  </a:extLst>
                </a:gridCol>
              </a:tblGrid>
              <a:tr h="1207175">
                <a:tc>
                  <a:txBody>
                    <a:bodyPr/>
                    <a:lstStyle/>
                    <a:p>
                      <a:pPr>
                        <a:lnSpc>
                          <a:spcPct val="100000"/>
                        </a:lnSpc>
                        <a:spcAft>
                          <a:spcPts val="0"/>
                        </a:spcAft>
                      </a:pPr>
                      <a:r>
                        <a:rPr lang="cs-CZ" sz="2000" dirty="0">
                          <a:effectLst/>
                        </a:rPr>
                        <a:t>jazyk vzorový/modelový/výchozí zdrojový</a:t>
                      </a:r>
                    </a:p>
                    <a:p>
                      <a:pPr algn="r">
                        <a:lnSpc>
                          <a:spcPct val="100000"/>
                        </a:lnSpc>
                        <a:spcAft>
                          <a:spcPts val="0"/>
                        </a:spcAft>
                      </a:pPr>
                      <a:endParaRPr lang="cs-CZ" sz="2000" dirty="0">
                        <a:effectLst/>
                      </a:endParaRPr>
                    </a:p>
                    <a:p>
                      <a:pPr algn="r">
                        <a:lnSpc>
                          <a:spcPct val="100000"/>
                        </a:lnSpc>
                        <a:spcAft>
                          <a:spcPts val="0"/>
                        </a:spcAft>
                      </a:pPr>
                      <a:r>
                        <a:rPr lang="cs-CZ" sz="2000" dirty="0">
                          <a:effectLst/>
                        </a:rPr>
                        <a:t>L</a:t>
                      </a:r>
                      <a:r>
                        <a:rPr lang="cs-CZ" sz="2000" baseline="-25000" dirty="0">
                          <a:effectLst/>
                        </a:rPr>
                        <a:t>1</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0"/>
                        </a:spcAft>
                      </a:pPr>
                      <a:r>
                        <a:rPr lang="cs-CZ" sz="2000" dirty="0">
                          <a:effectLst/>
                        </a:rPr>
                        <a:t>→</a:t>
                      </a:r>
                    </a:p>
                    <a:p>
                      <a:pPr>
                        <a:lnSpc>
                          <a:spcPct val="100000"/>
                        </a:lnSpc>
                        <a:spcAft>
                          <a:spcPts val="0"/>
                        </a:spcAft>
                      </a:pPr>
                      <a:r>
                        <a:rPr lang="cs-CZ" sz="2000" dirty="0">
                          <a:effectLst/>
                        </a:rPr>
                        <a:t> </a:t>
                      </a:r>
                    </a:p>
                    <a:p>
                      <a:pPr>
                        <a:lnSpc>
                          <a:spcPct val="100000"/>
                        </a:lnSpc>
                        <a:spcAft>
                          <a:spcPts val="0"/>
                        </a:spcAft>
                      </a:pPr>
                      <a:r>
                        <a:rPr lang="cs-CZ" sz="2000" dirty="0">
                          <a:effectLst/>
                        </a:rPr>
                        <a:t>→</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0"/>
                        </a:spcAft>
                      </a:pPr>
                      <a:r>
                        <a:rPr lang="cs-CZ" sz="2000" dirty="0">
                          <a:effectLst/>
                        </a:rPr>
                        <a:t>jazyk replikující/cílový/přijímací</a:t>
                      </a:r>
                    </a:p>
                    <a:p>
                      <a:pPr>
                        <a:lnSpc>
                          <a:spcPct val="100000"/>
                        </a:lnSpc>
                        <a:spcAft>
                          <a:spcPts val="0"/>
                        </a:spcAft>
                      </a:pPr>
                      <a:r>
                        <a:rPr lang="cs-CZ" sz="2000" dirty="0">
                          <a:effectLst/>
                        </a:rPr>
                        <a:t> </a:t>
                      </a:r>
                    </a:p>
                    <a:p>
                      <a:pPr>
                        <a:lnSpc>
                          <a:spcPct val="100000"/>
                        </a:lnSpc>
                        <a:spcAft>
                          <a:spcPts val="0"/>
                        </a:spcAft>
                      </a:pPr>
                      <a:r>
                        <a:rPr lang="cs-CZ" sz="2000" dirty="0">
                          <a:effectLst/>
                        </a:rPr>
                        <a:t>L</a:t>
                      </a:r>
                      <a:r>
                        <a:rPr lang="cs-CZ" sz="2000" baseline="-25000" dirty="0">
                          <a:effectLst/>
                        </a:rPr>
                        <a:t>2</a:t>
                      </a:r>
                    </a:p>
                  </a:txBody>
                  <a:tcPr marL="68580" marR="68580" marT="0" marB="0"/>
                </a:tc>
                <a:extLst>
                  <a:ext uri="{0D108BD9-81ED-4DB2-BD59-A6C34878D82A}">
                    <a16:rowId xmlns:a16="http://schemas.microsoft.com/office/drawing/2014/main" val="1304223239"/>
                  </a:ext>
                </a:extLst>
              </a:tr>
              <a:tr h="1194197">
                <a:tc>
                  <a:txBody>
                    <a:bodyPr/>
                    <a:lstStyle/>
                    <a:p>
                      <a:pPr algn="r">
                        <a:lnSpc>
                          <a:spcPct val="100000"/>
                        </a:lnSpc>
                        <a:spcAft>
                          <a:spcPts val="0"/>
                        </a:spcAft>
                      </a:pPr>
                      <a:r>
                        <a:rPr lang="cs-CZ" sz="2000" i="1" dirty="0" err="1">
                          <a:effectLst/>
                        </a:rPr>
                        <a:t>fasant</a:t>
                      </a:r>
                      <a:r>
                        <a:rPr lang="cs-CZ" sz="2000" i="1" dirty="0">
                          <a:effectLst/>
                        </a:rPr>
                        <a:t>  </a:t>
                      </a:r>
                    </a:p>
                    <a:p>
                      <a:pPr algn="r">
                        <a:lnSpc>
                          <a:spcPct val="100000"/>
                        </a:lnSpc>
                        <a:spcAft>
                          <a:spcPts val="0"/>
                        </a:spcAft>
                      </a:pPr>
                      <a:r>
                        <a:rPr lang="cs-CZ" sz="2000" i="1" dirty="0" err="1">
                          <a:effectLst/>
                        </a:rPr>
                        <a:t>quatre</a:t>
                      </a:r>
                      <a:r>
                        <a:rPr lang="cs-CZ" sz="2000" i="1" dirty="0">
                          <a:effectLst/>
                        </a:rPr>
                        <a:t> </a:t>
                      </a:r>
                    </a:p>
                    <a:p>
                      <a:pPr algn="r">
                        <a:lnSpc>
                          <a:spcPct val="100000"/>
                        </a:lnSpc>
                        <a:spcAft>
                          <a:spcPts val="0"/>
                        </a:spcAft>
                      </a:pPr>
                      <a:r>
                        <a:rPr lang="cs-CZ" sz="2000" i="1" dirty="0" err="1">
                          <a:effectLst/>
                        </a:rPr>
                        <a:t>ja</a:t>
                      </a:r>
                      <a:endParaRPr lang="cs-CZ" sz="2000" i="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0"/>
                        </a:spcAft>
                      </a:pPr>
                      <a:r>
                        <a:rPr lang="cs-CZ" sz="2000" i="1" dirty="0">
                          <a:effectLst/>
                        </a:rPr>
                        <a:t>→</a:t>
                      </a:r>
                    </a:p>
                    <a:p>
                      <a:pPr>
                        <a:lnSpc>
                          <a:spcPct val="100000"/>
                        </a:lnSpc>
                        <a:spcAft>
                          <a:spcPts val="0"/>
                        </a:spcAft>
                      </a:pPr>
                      <a:r>
                        <a:rPr lang="cs-CZ" sz="2000" i="1" dirty="0">
                          <a:effectLst/>
                        </a:rPr>
                        <a:t>→</a:t>
                      </a:r>
                    </a:p>
                    <a:p>
                      <a:pPr>
                        <a:lnSpc>
                          <a:spcPct val="100000"/>
                        </a:lnSpc>
                        <a:spcAft>
                          <a:spcPts val="0"/>
                        </a:spcAft>
                      </a:pPr>
                      <a:r>
                        <a:rPr lang="cs-CZ" sz="2000" i="1" dirty="0">
                          <a:effectLst/>
                        </a:rPr>
                        <a:t>→</a:t>
                      </a:r>
                    </a:p>
                    <a:p>
                      <a:pPr>
                        <a:lnSpc>
                          <a:spcPct val="100000"/>
                        </a:lnSpc>
                        <a:spcAft>
                          <a:spcPts val="0"/>
                        </a:spcAft>
                      </a:pPr>
                      <a:endParaRPr lang="cs-CZ" sz="2000" i="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0000"/>
                        </a:lnSpc>
                        <a:spcAft>
                          <a:spcPts val="0"/>
                        </a:spcAft>
                      </a:pPr>
                      <a:r>
                        <a:rPr lang="cs-CZ" sz="2000" i="1" dirty="0">
                          <a:effectLst/>
                        </a:rPr>
                        <a:t>bažant</a:t>
                      </a:r>
                    </a:p>
                    <a:p>
                      <a:pPr>
                        <a:lnSpc>
                          <a:spcPct val="100000"/>
                        </a:lnSpc>
                        <a:spcAft>
                          <a:spcPts val="0"/>
                        </a:spcAft>
                      </a:pPr>
                      <a:r>
                        <a:rPr lang="cs-CZ" sz="2000" i="1" dirty="0" err="1">
                          <a:effectLst/>
                        </a:rPr>
                        <a:t>kotr</a:t>
                      </a:r>
                      <a:r>
                        <a:rPr lang="cs-CZ" sz="2000" i="1" dirty="0">
                          <a:effectLst/>
                        </a:rPr>
                        <a:t> </a:t>
                      </a:r>
                      <a:r>
                        <a:rPr lang="cs-CZ" sz="2000" i="0" dirty="0">
                          <a:effectLst/>
                        </a:rPr>
                        <a:t>stč. ‚čtyřka na kostce‘</a:t>
                      </a:r>
                    </a:p>
                    <a:p>
                      <a:pPr>
                        <a:lnSpc>
                          <a:spcPct val="100000"/>
                        </a:lnSpc>
                        <a:spcAft>
                          <a:spcPts val="0"/>
                        </a:spcAft>
                      </a:pPr>
                      <a:r>
                        <a:rPr lang="cs-CZ" sz="2000" i="1" dirty="0">
                          <a:effectLst/>
                        </a:rPr>
                        <a:t>jo</a:t>
                      </a:r>
                    </a:p>
                    <a:p>
                      <a:pPr>
                        <a:lnSpc>
                          <a:spcPct val="100000"/>
                        </a:lnSpc>
                        <a:spcAft>
                          <a:spcPts val="0"/>
                        </a:spcAft>
                      </a:pPr>
                      <a:endParaRPr lang="cs-CZ" sz="2000" i="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49081418"/>
                  </a:ext>
                </a:extLst>
              </a:tr>
            </a:tbl>
          </a:graphicData>
        </a:graphic>
      </p:graphicFrame>
    </p:spTree>
    <p:extLst>
      <p:ext uri="{BB962C8B-B14F-4D97-AF65-F5344CB8AC3E}">
        <p14:creationId xmlns:p14="http://schemas.microsoft.com/office/powerpoint/2010/main" val="13257712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V zásadě lze zachytit tři modelové </a:t>
            </a:r>
            <a:r>
              <a:rPr lang="cs-CZ" b="0" dirty="0" smtClean="0"/>
              <a:t>situace</a:t>
            </a:r>
            <a:r>
              <a:rPr lang="cs-CZ" b="0" dirty="0"/>
              <a:t/>
            </a:r>
            <a:br>
              <a:rPr lang="cs-CZ" b="0" dirty="0"/>
            </a:b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720000" y="1882587"/>
            <a:ext cx="10753200" cy="4124224"/>
          </a:xfrm>
        </p:spPr>
        <p:txBody>
          <a:bodyPr/>
          <a:lstStyle/>
          <a:p>
            <a:pPr lvl="0">
              <a:lnSpc>
                <a:spcPct val="100000"/>
              </a:lnSpc>
              <a:spcBef>
                <a:spcPts val="600"/>
              </a:spcBef>
            </a:pPr>
            <a:r>
              <a:rPr lang="cs-CZ" sz="2000" dirty="0"/>
              <a:t>adstrát (jazyky v kontaktu zůstanou zachovány),</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superstrát (zanikne jazyk vyšší společenské vrstvy, ale zůstanou zachovány jeho stopy), např. turkický superstrát v bulharštině nebo francouzský superstrát v angličtině,</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substrát (zanikne jazyk nižší společenské vrstvy, ale zůstanou zachovány jeho stopy), např. ugrofinský substrát v ruštině nebo slovanský substrát v maďarštině.</a:t>
            </a:r>
          </a:p>
          <a:p>
            <a:pPr>
              <a:lnSpc>
                <a:spcPct val="100000"/>
              </a:lnSpc>
              <a:spcBef>
                <a:spcPts val="600"/>
              </a:spcBef>
            </a:pPr>
            <a:endParaRPr lang="cs-CZ" sz="2000" dirty="0"/>
          </a:p>
        </p:txBody>
      </p:sp>
    </p:spTree>
    <p:extLst>
      <p:ext uri="{BB962C8B-B14F-4D97-AF65-F5344CB8AC3E}">
        <p14:creationId xmlns:p14="http://schemas.microsoft.com/office/powerpoint/2010/main" val="38690605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720000" y="1109963"/>
            <a:ext cx="10753200" cy="451576"/>
          </a:xfrm>
        </p:spPr>
        <p:txBody>
          <a:bodyPr/>
          <a:lstStyle/>
          <a:p>
            <a:r>
              <a:rPr lang="cs-CZ" b="0" dirty="0"/>
              <a:t>Důvody přejímek</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720000" y="2243329"/>
            <a:ext cx="10753200" cy="3834742"/>
          </a:xfrm>
        </p:spPr>
        <p:txBody>
          <a:bodyPr/>
          <a:lstStyle/>
          <a:p>
            <a:pPr lvl="0">
              <a:lnSpc>
                <a:spcPct val="100000"/>
              </a:lnSpc>
              <a:spcBef>
                <a:spcPts val="600"/>
              </a:spcBef>
            </a:pPr>
            <a:r>
              <a:rPr lang="cs-CZ" sz="2000" dirty="0"/>
              <a:t>scházející lexém pro označovaný pojem (rozvoj společnosti, průmyslu, věd a umění),</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prestiž výchozího jazyka (pozitivní asociace) – např. sebeprezentace vyššího společenského statusu mluvčího / jazyková manipulace atd.,</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expresivita (negativní asociace).</a:t>
            </a:r>
          </a:p>
          <a:p>
            <a:pPr>
              <a:lnSpc>
                <a:spcPct val="100000"/>
              </a:lnSpc>
              <a:spcBef>
                <a:spcPts val="600"/>
              </a:spcBef>
            </a:pPr>
            <a:endParaRPr lang="cs-CZ" sz="2000" dirty="0"/>
          </a:p>
          <a:p>
            <a:pPr>
              <a:lnSpc>
                <a:spcPct val="100000"/>
              </a:lnSpc>
              <a:spcBef>
                <a:spcPts val="600"/>
              </a:spcBef>
            </a:pPr>
            <a:endParaRPr lang="cs-CZ" sz="2000" dirty="0"/>
          </a:p>
        </p:txBody>
      </p:sp>
    </p:spTree>
    <p:extLst>
      <p:ext uri="{BB962C8B-B14F-4D97-AF65-F5344CB8AC3E}">
        <p14:creationId xmlns:p14="http://schemas.microsoft.com/office/powerpoint/2010/main" val="21890657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Součástí procesu přejímání je adaptace</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p:txBody>
          <a:bodyPr/>
          <a:lstStyle/>
          <a:p>
            <a:pPr lvl="0">
              <a:lnSpc>
                <a:spcPct val="100000"/>
              </a:lnSpc>
              <a:spcBef>
                <a:spcPts val="600"/>
              </a:spcBef>
            </a:pPr>
            <a:r>
              <a:rPr lang="cs-CZ" sz="2000" dirty="0"/>
              <a:t>výslovnostní (</a:t>
            </a:r>
            <a:r>
              <a:rPr lang="cs-CZ" sz="2000" i="1" dirty="0" err="1"/>
              <a:t>football</a:t>
            </a:r>
            <a:r>
              <a:rPr lang="cs-CZ" sz="2000" i="1" dirty="0"/>
              <a:t> → fotbal</a:t>
            </a:r>
            <a:r>
              <a:rPr lang="cs-CZ" sz="2000" dirty="0"/>
              <a:t>),</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s ní související pravopisná adaptace (</a:t>
            </a:r>
            <a:r>
              <a:rPr lang="cs-CZ" sz="2000" i="1" dirty="0" err="1"/>
              <a:t>football</a:t>
            </a:r>
            <a:r>
              <a:rPr lang="cs-CZ" sz="2000" i="1" dirty="0"/>
              <a:t> → fotbal</a:t>
            </a:r>
            <a:r>
              <a:rPr lang="cs-CZ" sz="2000" dirty="0"/>
              <a:t>),</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morfologická adaptace (</a:t>
            </a:r>
            <a:r>
              <a:rPr lang="cs-CZ" sz="2000" i="1" dirty="0" err="1"/>
              <a:t>Flasche</a:t>
            </a:r>
            <a:r>
              <a:rPr lang="cs-CZ" sz="2000" i="1" dirty="0"/>
              <a:t> → </a:t>
            </a:r>
            <a:r>
              <a:rPr lang="cs-CZ" sz="2000" i="1" dirty="0" err="1"/>
              <a:t>flaš-ka</a:t>
            </a:r>
            <a:r>
              <a:rPr lang="cs-CZ" sz="2000" dirty="0"/>
              <a:t>),</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zařazení do slovotvorného systému (</a:t>
            </a:r>
            <a:r>
              <a:rPr lang="cs-CZ" sz="2000" i="1" dirty="0" err="1"/>
              <a:t>Knödel</a:t>
            </a:r>
            <a:r>
              <a:rPr lang="cs-CZ" sz="2000" i="1" dirty="0"/>
              <a:t> → knedlík → knedlíček / knedlíkový </a:t>
            </a:r>
            <a:r>
              <a:rPr lang="cs-CZ" sz="2000" dirty="0"/>
              <a:t>/</a:t>
            </a:r>
            <a:r>
              <a:rPr lang="cs-CZ" sz="2000" i="1" dirty="0"/>
              <a:t> </a:t>
            </a:r>
            <a:r>
              <a:rPr lang="cs-CZ" sz="2000" i="1" dirty="0" err="1"/>
              <a:t>knedlíkář</a:t>
            </a:r>
            <a:r>
              <a:rPr lang="cs-CZ" sz="2000" i="1" dirty="0"/>
              <a:t> → </a:t>
            </a:r>
            <a:r>
              <a:rPr lang="cs-CZ" sz="2000" i="1" dirty="0" err="1"/>
              <a:t>knedlíkářka</a:t>
            </a:r>
            <a:r>
              <a:rPr lang="cs-CZ" sz="2000" dirty="0"/>
              <a:t>). </a:t>
            </a:r>
          </a:p>
          <a:p>
            <a:pPr>
              <a:lnSpc>
                <a:spcPct val="100000"/>
              </a:lnSpc>
              <a:spcBef>
                <a:spcPts val="600"/>
              </a:spcBef>
            </a:pPr>
            <a:endParaRPr lang="cs-CZ" sz="2000" dirty="0"/>
          </a:p>
        </p:txBody>
      </p:sp>
    </p:spTree>
    <p:extLst>
      <p:ext uri="{BB962C8B-B14F-4D97-AF65-F5344CB8AC3E}">
        <p14:creationId xmlns:p14="http://schemas.microsoft.com/office/powerpoint/2010/main" val="1430097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66B5E93-4A35-4BCC-B256-B2BA29D89051}"/>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22E9735A-7FE7-4C73-A906-045EC7EEE922}"/>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71281C8F-3B0A-4FFC-8807-E677F360DB22}"/>
              </a:ext>
            </a:extLst>
          </p:cNvPr>
          <p:cNvSpPr>
            <a:spLocks noGrp="1"/>
          </p:cNvSpPr>
          <p:nvPr>
            <p:ph type="title"/>
          </p:nvPr>
        </p:nvSpPr>
        <p:spPr/>
        <p:txBody>
          <a:bodyPr/>
          <a:lstStyle/>
          <a:p>
            <a:r>
              <a:rPr lang="cs-CZ" b="0" dirty="0"/>
              <a:t>Čeština se vyvinula z pozdního (západní) dialektu praslovanštiny na konci 10. stol</a:t>
            </a:r>
          </a:p>
        </p:txBody>
      </p:sp>
      <p:sp>
        <p:nvSpPr>
          <p:cNvPr id="5" name="Zástupný obsah 4">
            <a:extLst>
              <a:ext uri="{FF2B5EF4-FFF2-40B4-BE49-F238E27FC236}">
                <a16:creationId xmlns:a16="http://schemas.microsoft.com/office/drawing/2014/main" id="{A0894A31-5EF0-4C4F-9E3A-29F9853EE539}"/>
              </a:ext>
            </a:extLst>
          </p:cNvPr>
          <p:cNvSpPr>
            <a:spLocks noGrp="1"/>
          </p:cNvSpPr>
          <p:nvPr>
            <p:ph idx="1"/>
          </p:nvPr>
        </p:nvSpPr>
        <p:spPr/>
        <p:txBody>
          <a:bodyPr/>
          <a:lstStyle/>
          <a:p>
            <a:pPr marL="72000" indent="0">
              <a:buNone/>
            </a:pPr>
            <a:r>
              <a:rPr lang="cs-CZ" sz="2000" dirty="0"/>
              <a:t> </a:t>
            </a:r>
          </a:p>
          <a:p>
            <a:endParaRPr lang="cs-CZ" sz="2000" dirty="0"/>
          </a:p>
          <a:p>
            <a:endParaRPr lang="cs-CZ" sz="2000" dirty="0"/>
          </a:p>
          <a:p>
            <a:endParaRPr lang="cs-CZ" sz="2000" dirty="0"/>
          </a:p>
        </p:txBody>
      </p:sp>
      <p:graphicFrame>
        <p:nvGraphicFramePr>
          <p:cNvPr id="17" name="Tabulka 16">
            <a:extLst>
              <a:ext uri="{FF2B5EF4-FFF2-40B4-BE49-F238E27FC236}">
                <a16:creationId xmlns:a16="http://schemas.microsoft.com/office/drawing/2014/main" id="{AC74C6DF-FBF3-412C-8B5D-8F037EA4E994}"/>
              </a:ext>
            </a:extLst>
          </p:cNvPr>
          <p:cNvGraphicFramePr>
            <a:graphicFrameLocks noGrp="1"/>
          </p:cNvGraphicFramePr>
          <p:nvPr>
            <p:extLst>
              <p:ext uri="{D42A27DB-BD31-4B8C-83A1-F6EECF244321}">
                <p14:modId xmlns:p14="http://schemas.microsoft.com/office/powerpoint/2010/main" val="2817966221"/>
              </p:ext>
            </p:extLst>
          </p:nvPr>
        </p:nvGraphicFramePr>
        <p:xfrm>
          <a:off x="1757548" y="2826327"/>
          <a:ext cx="8645235" cy="2850078"/>
        </p:xfrm>
        <a:graphic>
          <a:graphicData uri="http://schemas.openxmlformats.org/drawingml/2006/table">
            <a:tbl>
              <a:tblPr firstRow="1" bandRow="1">
                <a:tableStyleId>{2D5ABB26-0587-4C30-8999-92F81FD0307C}</a:tableStyleId>
              </a:tblPr>
              <a:tblGrid>
                <a:gridCol w="2881745">
                  <a:extLst>
                    <a:ext uri="{9D8B030D-6E8A-4147-A177-3AD203B41FA5}">
                      <a16:colId xmlns:a16="http://schemas.microsoft.com/office/drawing/2014/main" val="68761976"/>
                    </a:ext>
                  </a:extLst>
                </a:gridCol>
                <a:gridCol w="2881745">
                  <a:extLst>
                    <a:ext uri="{9D8B030D-6E8A-4147-A177-3AD203B41FA5}">
                      <a16:colId xmlns:a16="http://schemas.microsoft.com/office/drawing/2014/main" val="526280413"/>
                    </a:ext>
                  </a:extLst>
                </a:gridCol>
                <a:gridCol w="2881745">
                  <a:extLst>
                    <a:ext uri="{9D8B030D-6E8A-4147-A177-3AD203B41FA5}">
                      <a16:colId xmlns:a16="http://schemas.microsoft.com/office/drawing/2014/main" val="3641516699"/>
                    </a:ext>
                  </a:extLst>
                </a:gridCol>
              </a:tblGrid>
              <a:tr h="697617">
                <a:tc>
                  <a:txBody>
                    <a:bodyPr/>
                    <a:lstStyle/>
                    <a:p>
                      <a:pPr algn="ctr"/>
                      <a:endParaRPr lang="cs-CZ" sz="2000" dirty="0">
                        <a:latin typeface="+mn-lt"/>
                      </a:endParaRPr>
                    </a:p>
                  </a:txBody>
                  <a:tcPr/>
                </a:tc>
                <a:tc>
                  <a:txBody>
                    <a:bodyPr/>
                    <a:lstStyle/>
                    <a:p>
                      <a:pPr algn="ctr"/>
                      <a:r>
                        <a:rPr lang="cs-CZ" sz="2000" dirty="0"/>
                        <a:t>praslovanština</a:t>
                      </a:r>
                      <a:endParaRPr lang="cs-CZ" sz="2000" dirty="0">
                        <a:latin typeface="+mn-lt"/>
                      </a:endParaRPr>
                    </a:p>
                  </a:txBody>
                  <a:tcPr/>
                </a:tc>
                <a:tc>
                  <a:txBody>
                    <a:bodyPr/>
                    <a:lstStyle/>
                    <a:p>
                      <a:pPr algn="ctr"/>
                      <a:endParaRPr lang="cs-CZ" sz="2000">
                        <a:latin typeface="+mn-lt"/>
                      </a:endParaRPr>
                    </a:p>
                  </a:txBody>
                  <a:tcPr/>
                </a:tc>
                <a:extLst>
                  <a:ext uri="{0D108BD9-81ED-4DB2-BD59-A6C34878D82A}">
                    <a16:rowId xmlns:a16="http://schemas.microsoft.com/office/drawing/2014/main" val="3872152128"/>
                  </a:ext>
                </a:extLst>
              </a:tr>
              <a:tr h="697617">
                <a:tc>
                  <a:txBody>
                    <a:bodyPr/>
                    <a:lstStyle/>
                    <a:p>
                      <a:pPr algn="ctr"/>
                      <a:endParaRPr lang="cs-CZ" sz="2000" dirty="0">
                        <a:latin typeface="+mn-lt"/>
                      </a:endParaRPr>
                    </a:p>
                  </a:txBody>
                  <a:tcPr/>
                </a:tc>
                <a:tc>
                  <a:txBody>
                    <a:bodyPr/>
                    <a:lstStyle/>
                    <a:p>
                      <a:pPr algn="ctr"/>
                      <a:endParaRPr lang="cs-CZ" sz="2000" dirty="0">
                        <a:latin typeface="+mn-lt"/>
                      </a:endParaRPr>
                    </a:p>
                  </a:txBody>
                  <a:tcPr/>
                </a:tc>
                <a:tc>
                  <a:txBody>
                    <a:bodyPr/>
                    <a:lstStyle/>
                    <a:p>
                      <a:pPr algn="ctr"/>
                      <a:endParaRPr lang="cs-CZ" sz="2000">
                        <a:latin typeface="+mn-lt"/>
                      </a:endParaRPr>
                    </a:p>
                  </a:txBody>
                  <a:tcPr/>
                </a:tc>
                <a:extLst>
                  <a:ext uri="{0D108BD9-81ED-4DB2-BD59-A6C34878D82A}">
                    <a16:rowId xmlns:a16="http://schemas.microsoft.com/office/drawing/2014/main" val="616680648"/>
                  </a:ext>
                </a:extLst>
              </a:tr>
              <a:tr h="1454844">
                <a:tc>
                  <a:txBody>
                    <a:bodyPr/>
                    <a:lstStyle/>
                    <a:p>
                      <a:pPr algn="ctr">
                        <a:lnSpc>
                          <a:spcPct val="150000"/>
                        </a:lnSpc>
                        <a:spcAft>
                          <a:spcPts val="0"/>
                        </a:spcAft>
                      </a:pPr>
                      <a:r>
                        <a:rPr lang="cs-CZ" sz="2000" dirty="0">
                          <a:effectLst/>
                        </a:rPr>
                        <a:t>západní dialekt praslovanštiny</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lang="cs-CZ" sz="2000" dirty="0">
                          <a:effectLst/>
                        </a:rPr>
                        <a:t> jižní dialekt praslovanštiny</a:t>
                      </a:r>
                    </a:p>
                    <a:p>
                      <a:pPr algn="ctr">
                        <a:lnSpc>
                          <a:spcPct val="150000"/>
                        </a:lnSpc>
                        <a:spcAft>
                          <a:spcPts val="0"/>
                        </a:spcAft>
                      </a:pP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50000"/>
                        </a:lnSpc>
                        <a:spcAft>
                          <a:spcPts val="0"/>
                        </a:spcAft>
                      </a:pPr>
                      <a:r>
                        <a:rPr lang="cs-CZ" sz="2000" kern="1200" dirty="0">
                          <a:effectLst/>
                        </a:rPr>
                        <a:t>východní dialekt praslovanštiny</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2973458"/>
                  </a:ext>
                </a:extLst>
              </a:tr>
            </a:tbl>
          </a:graphicData>
        </a:graphic>
      </p:graphicFrame>
      <p:cxnSp>
        <p:nvCxnSpPr>
          <p:cNvPr id="18" name="Přímá spojnice 17">
            <a:extLst>
              <a:ext uri="{FF2B5EF4-FFF2-40B4-BE49-F238E27FC236}">
                <a16:creationId xmlns:a16="http://schemas.microsoft.com/office/drawing/2014/main" id="{B3E82BC0-D82B-4D80-8C3E-231BD8161357}"/>
              </a:ext>
            </a:extLst>
          </p:cNvPr>
          <p:cNvCxnSpPr>
            <a:cxnSpLocks noChangeShapeType="1"/>
          </p:cNvCxnSpPr>
          <p:nvPr/>
        </p:nvCxnSpPr>
        <p:spPr bwMode="auto">
          <a:xfrm flipH="1">
            <a:off x="3210989" y="3429000"/>
            <a:ext cx="1661160" cy="4572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9" name="Přímá spojnice 18">
            <a:extLst>
              <a:ext uri="{FF2B5EF4-FFF2-40B4-BE49-F238E27FC236}">
                <a16:creationId xmlns:a16="http://schemas.microsoft.com/office/drawing/2014/main" id="{07B39FD6-01C3-4798-92E4-160A892D8E75}"/>
              </a:ext>
            </a:extLst>
          </p:cNvPr>
          <p:cNvCxnSpPr>
            <a:cxnSpLocks noChangeShapeType="1"/>
          </p:cNvCxnSpPr>
          <p:nvPr/>
        </p:nvCxnSpPr>
        <p:spPr bwMode="auto">
          <a:xfrm>
            <a:off x="5928533" y="3429000"/>
            <a:ext cx="0" cy="609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0" name="Přímá spojnice 19">
            <a:extLst>
              <a:ext uri="{FF2B5EF4-FFF2-40B4-BE49-F238E27FC236}">
                <a16:creationId xmlns:a16="http://schemas.microsoft.com/office/drawing/2014/main" id="{2C4589E9-2FD2-4D24-BF53-528F20A1B578}"/>
              </a:ext>
            </a:extLst>
          </p:cNvPr>
          <p:cNvCxnSpPr>
            <a:cxnSpLocks noChangeShapeType="1"/>
          </p:cNvCxnSpPr>
          <p:nvPr/>
        </p:nvCxnSpPr>
        <p:spPr bwMode="auto">
          <a:xfrm flipH="1" flipV="1">
            <a:off x="7131134" y="3429000"/>
            <a:ext cx="1609106" cy="609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0720483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65043" y="212032"/>
            <a:ext cx="10731078" cy="508966"/>
          </a:xfrm>
        </p:spPr>
        <p:txBody>
          <a:bodyPr/>
          <a:lstStyle/>
          <a:p>
            <a:r>
              <a:rPr lang="cs-CZ" b="0" dirty="0"/>
              <a:t>Projev silnějšího jazykového vlivu jsou repliky jazykových vzorů výchozího jazyka (</a:t>
            </a:r>
            <a:r>
              <a:rPr lang="cs-CZ" b="0" i="1" dirty="0" err="1"/>
              <a:t>pattern</a:t>
            </a:r>
            <a:r>
              <a:rPr lang="cs-CZ" b="0" i="1" dirty="0"/>
              <a:t> </a:t>
            </a:r>
            <a:r>
              <a:rPr lang="cs-CZ" b="0" i="1" dirty="0" err="1"/>
              <a:t>replication</a:t>
            </a:r>
            <a:r>
              <a:rPr lang="cs-CZ" b="0" i="1" dirty="0"/>
              <a:t> / </a:t>
            </a:r>
            <a:r>
              <a:rPr lang="cs-CZ" b="0" dirty="0"/>
              <a:t>kalk)</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62191" y="1692002"/>
            <a:ext cx="10753200" cy="4139998"/>
          </a:xfrm>
        </p:spPr>
        <p:txBody>
          <a:bodyPr/>
          <a:lstStyle/>
          <a:p>
            <a:pPr lvl="0">
              <a:lnSpc>
                <a:spcPct val="100000"/>
              </a:lnSpc>
              <a:spcBef>
                <a:spcPts val="600"/>
              </a:spcBef>
            </a:pPr>
            <a:endParaRPr lang="cs-CZ" sz="2000" dirty="0"/>
          </a:p>
          <a:p>
            <a:pPr lvl="0">
              <a:lnSpc>
                <a:spcPct val="100000"/>
              </a:lnSpc>
              <a:spcBef>
                <a:spcPts val="600"/>
              </a:spcBef>
            </a:pPr>
            <a:r>
              <a:rPr lang="cs-CZ" sz="2000" dirty="0"/>
              <a:t>slovotvorné (např. složeniny typu </a:t>
            </a:r>
            <a:r>
              <a:rPr lang="cs-CZ" sz="2000" i="1" dirty="0" err="1"/>
              <a:t>gottesfürtig</a:t>
            </a:r>
            <a:r>
              <a:rPr lang="cs-CZ" sz="2000" i="1" dirty="0"/>
              <a:t> → bohabojný</a:t>
            </a:r>
            <a:r>
              <a:rPr lang="cs-CZ" sz="2000" dirty="0"/>
              <a:t> nebo</a:t>
            </a:r>
            <a:r>
              <a:rPr lang="cs-CZ" sz="2000" i="1" dirty="0"/>
              <a:t> </a:t>
            </a:r>
            <a:r>
              <a:rPr lang="cs-CZ" sz="2000" i="1" dirty="0" err="1"/>
              <a:t>einundzwanzig</a:t>
            </a:r>
            <a:r>
              <a:rPr lang="cs-CZ" sz="2000" i="1" dirty="0"/>
              <a:t> → jednadvacet</a:t>
            </a:r>
            <a:r>
              <a:rPr lang="cs-CZ" sz="2000" dirty="0"/>
              <a:t>), </a:t>
            </a:r>
          </a:p>
          <a:p>
            <a:pPr lvl="0">
              <a:lnSpc>
                <a:spcPct val="100000"/>
              </a:lnSpc>
              <a:spcBef>
                <a:spcPts val="600"/>
              </a:spcBef>
            </a:pPr>
            <a:endParaRPr lang="cs-CZ" sz="2000" dirty="0"/>
          </a:p>
          <a:p>
            <a:pPr lvl="0">
              <a:lnSpc>
                <a:spcPct val="100000"/>
              </a:lnSpc>
              <a:spcBef>
                <a:spcPts val="600"/>
              </a:spcBef>
            </a:pPr>
            <a:r>
              <a:rPr lang="cs-CZ" sz="2000" dirty="0" err="1"/>
              <a:t>morfosyntaktické</a:t>
            </a:r>
            <a:r>
              <a:rPr lang="cs-CZ" sz="2000" dirty="0"/>
              <a:t> (např. vznik německého futura </a:t>
            </a:r>
            <a:r>
              <a:rPr lang="cs-CZ" sz="2000" i="1" dirty="0" err="1"/>
              <a:t>ich</a:t>
            </a:r>
            <a:r>
              <a:rPr lang="cs-CZ" sz="2000" i="1" dirty="0"/>
              <a:t> </a:t>
            </a:r>
            <a:r>
              <a:rPr lang="cs-CZ" sz="2000" i="1" dirty="0" err="1"/>
              <a:t>werde</a:t>
            </a:r>
            <a:r>
              <a:rPr lang="cs-CZ" sz="2000" i="1" dirty="0"/>
              <a:t> </a:t>
            </a:r>
            <a:r>
              <a:rPr lang="cs-CZ" sz="2000" i="1" dirty="0" err="1"/>
              <a:t>singen</a:t>
            </a:r>
            <a:r>
              <a:rPr lang="cs-CZ" sz="2000" i="1" dirty="0"/>
              <a:t> </a:t>
            </a:r>
            <a:r>
              <a:rPr lang="cs-CZ" sz="2000" dirty="0"/>
              <a:t>na bázi českého futura složeného </a:t>
            </a:r>
            <a:r>
              <a:rPr lang="cs-CZ" sz="2000" i="1" dirty="0"/>
              <a:t>budu zpívat</a:t>
            </a:r>
            <a:r>
              <a:rPr lang="cs-CZ" sz="2000" dirty="0"/>
              <a:t>),</a:t>
            </a:r>
          </a:p>
          <a:p>
            <a:pPr lvl="0">
              <a:lnSpc>
                <a:spcPct val="100000"/>
              </a:lnSpc>
              <a:spcBef>
                <a:spcPts val="600"/>
              </a:spcBef>
            </a:pPr>
            <a:endParaRPr lang="cs-CZ" sz="2000" dirty="0"/>
          </a:p>
          <a:p>
            <a:pPr lvl="0">
              <a:lnSpc>
                <a:spcPct val="100000"/>
              </a:lnSpc>
              <a:spcBef>
                <a:spcPts val="600"/>
              </a:spcBef>
            </a:pPr>
            <a:r>
              <a:rPr lang="cs-CZ" sz="2000" dirty="0"/>
              <a:t>syntaktické (např. pod vlivem němčiny kladení slovesa do koncové pozice ve vedlejších větách), </a:t>
            </a:r>
          </a:p>
          <a:p>
            <a:pPr>
              <a:lnSpc>
                <a:spcPct val="100000"/>
              </a:lnSpc>
              <a:spcBef>
                <a:spcPts val="600"/>
              </a:spcBef>
            </a:pPr>
            <a:endParaRPr lang="cs-CZ" sz="2000" dirty="0"/>
          </a:p>
          <a:p>
            <a:pPr>
              <a:lnSpc>
                <a:spcPct val="100000"/>
              </a:lnSpc>
              <a:spcBef>
                <a:spcPts val="600"/>
              </a:spcBef>
            </a:pPr>
            <a:r>
              <a:rPr lang="en-US" sz="2000" dirty="0" err="1"/>
              <a:t>pragmatické</a:t>
            </a:r>
            <a:r>
              <a:rPr lang="en-US" sz="2000" dirty="0"/>
              <a:t> (</a:t>
            </a:r>
            <a:r>
              <a:rPr lang="en-US" sz="2000" dirty="0" err="1"/>
              <a:t>např</a:t>
            </a:r>
            <a:r>
              <a:rPr lang="en-US" sz="2000" dirty="0"/>
              <a:t>. </a:t>
            </a:r>
            <a:r>
              <a:rPr lang="en-US" sz="2000" dirty="0" err="1"/>
              <a:t>rozšíření</a:t>
            </a:r>
            <a:r>
              <a:rPr lang="en-US" sz="2000" dirty="0"/>
              <a:t> </a:t>
            </a:r>
            <a:r>
              <a:rPr lang="en-US" sz="2000" dirty="0" err="1"/>
              <a:t>onkání</a:t>
            </a:r>
            <a:r>
              <a:rPr lang="en-US" sz="2000" dirty="0"/>
              <a:t> / </a:t>
            </a:r>
            <a:r>
              <a:rPr lang="en-US" sz="2000" dirty="0" err="1"/>
              <a:t>onikání</a:t>
            </a:r>
            <a:r>
              <a:rPr lang="en-US" sz="2000" dirty="0"/>
              <a:t> </a:t>
            </a:r>
            <a:r>
              <a:rPr lang="en-US" sz="2000" dirty="0" err="1"/>
              <a:t>podle</a:t>
            </a:r>
            <a:r>
              <a:rPr lang="en-US" sz="2000" dirty="0"/>
              <a:t> </a:t>
            </a:r>
            <a:r>
              <a:rPr lang="en-US" sz="2000" dirty="0" err="1"/>
              <a:t>němčiny</a:t>
            </a:r>
            <a:r>
              <a:rPr lang="en-US" sz="2000" dirty="0"/>
              <a:t>).</a:t>
            </a:r>
            <a:endParaRPr lang="cs-CZ" sz="2000" dirty="0"/>
          </a:p>
        </p:txBody>
      </p:sp>
    </p:spTree>
    <p:extLst>
      <p:ext uri="{BB962C8B-B14F-4D97-AF65-F5344CB8AC3E}">
        <p14:creationId xmlns:p14="http://schemas.microsoft.com/office/powerpoint/2010/main" val="25242292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163406" y="136903"/>
            <a:ext cx="11750297" cy="737740"/>
          </a:xfrm>
        </p:spPr>
        <p:txBody>
          <a:bodyPr/>
          <a:lstStyle/>
          <a:p>
            <a:r>
              <a:rPr lang="cs-CZ" b="0" dirty="0"/>
              <a:t>Lze je uspořádat jisté škál přejímek (</a:t>
            </a:r>
            <a:r>
              <a:rPr lang="cs-CZ" b="0" i="1" dirty="0" err="1"/>
              <a:t>borrowing</a:t>
            </a:r>
            <a:r>
              <a:rPr lang="cs-CZ" b="0" i="1" dirty="0"/>
              <a:t> </a:t>
            </a:r>
            <a:r>
              <a:rPr lang="cs-CZ" b="0" i="1" dirty="0" err="1"/>
              <a:t>scales</a:t>
            </a:r>
            <a:r>
              <a:rPr lang="cs-CZ" b="0" dirty="0"/>
              <a:t>), které je uspořádávají od nejsnadnější po nejméně snadné):</a:t>
            </a:r>
            <a:br>
              <a:rPr lang="cs-CZ" b="0" dirty="0"/>
            </a:b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414000" y="1815548"/>
            <a:ext cx="11059200" cy="4016452"/>
          </a:xfrm>
        </p:spPr>
        <p:txBody>
          <a:bodyPr/>
          <a:lstStyle/>
          <a:p>
            <a:pPr marL="72000" indent="0">
              <a:buNone/>
            </a:pPr>
            <a:endParaRPr lang="cs-CZ" sz="2000" dirty="0"/>
          </a:p>
          <a:p>
            <a:pPr marL="72000" indent="0" algn="ctr">
              <a:buNone/>
            </a:pPr>
            <a:r>
              <a:rPr lang="cs-CZ" sz="2000" dirty="0"/>
              <a:t>lexikální výpůjčky &gt; fonologické výpůjčky &gt; syntaktické výpůjčky &gt; morfologické výpůjčky</a:t>
            </a:r>
          </a:p>
          <a:p>
            <a:pPr marL="72000" indent="0" algn="ctr">
              <a:buNone/>
            </a:pPr>
            <a:endParaRPr lang="cs-CZ" sz="2000" dirty="0"/>
          </a:p>
          <a:p>
            <a:pPr marL="72000" indent="0">
              <a:buNone/>
            </a:pPr>
            <a:r>
              <a:rPr lang="cs-CZ" sz="2000" dirty="0"/>
              <a:t>popř.</a:t>
            </a:r>
          </a:p>
          <a:p>
            <a:pPr marL="72000" indent="0">
              <a:buNone/>
            </a:pPr>
            <a:endParaRPr lang="cs-CZ" sz="2000" dirty="0"/>
          </a:p>
          <a:p>
            <a:pPr marL="72000" indent="0" algn="ctr">
              <a:buNone/>
            </a:pPr>
            <a:r>
              <a:rPr lang="cs-CZ" sz="2000" dirty="0"/>
              <a:t>substantiva a spojky &gt; slovesa &gt; diskurzní markery &gt; adjektiva &gt; interjekce &gt; adverbia &gt; předložky &gt; číslovky &gt; zájmena &gt; derivační afixy &gt; flektivní afixy</a:t>
            </a:r>
          </a:p>
          <a:p>
            <a:endParaRPr lang="cs-CZ" dirty="0"/>
          </a:p>
          <a:p>
            <a:pPr marL="72000" indent="0" algn="ctr">
              <a:buNone/>
            </a:pPr>
            <a:endParaRPr lang="cs-CZ" sz="2000" dirty="0"/>
          </a:p>
        </p:txBody>
      </p:sp>
    </p:spTree>
    <p:extLst>
      <p:ext uri="{BB962C8B-B14F-4D97-AF65-F5344CB8AC3E}">
        <p14:creationId xmlns:p14="http://schemas.microsoft.com/office/powerpoint/2010/main" val="28362074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a:xfrm>
            <a:off x="666000" y="6228000"/>
            <a:ext cx="7920000" cy="252000"/>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25287" y="265043"/>
            <a:ext cx="11247913" cy="906533"/>
          </a:xfrm>
        </p:spPr>
        <p:txBody>
          <a:bodyPr/>
          <a:lstStyle/>
          <a:p>
            <a:r>
              <a:rPr lang="cs-CZ" b="0" dirty="0"/>
              <a:t>Internacionalismus</a:t>
            </a:r>
            <a:br>
              <a:rPr lang="cs-CZ" b="0" dirty="0"/>
            </a:b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25287" y="1171576"/>
            <a:ext cx="11247913" cy="4660424"/>
          </a:xfrm>
        </p:spPr>
        <p:txBody>
          <a:bodyPr/>
          <a:lstStyle/>
          <a:p>
            <a:pPr>
              <a:lnSpc>
                <a:spcPct val="100000"/>
              </a:lnSpc>
              <a:spcBef>
                <a:spcPts val="600"/>
              </a:spcBef>
            </a:pPr>
            <a:r>
              <a:rPr lang="cs-CZ" sz="2000" dirty="0"/>
              <a:t>jazykový prostředek (typicky lexém), který se vyskytuje současně ve více jazycích (nepříbuzných nebo ne blízce příbuzných) určitého jazykového nebo kulturního areálu.</a:t>
            </a:r>
            <a:br>
              <a:rPr lang="cs-CZ" sz="2000" dirty="0"/>
            </a:br>
            <a:endParaRPr lang="cs-CZ" sz="2000" dirty="0" smtClean="0"/>
          </a:p>
          <a:p>
            <a:pPr>
              <a:lnSpc>
                <a:spcPct val="100000"/>
              </a:lnSpc>
              <a:spcBef>
                <a:spcPts val="600"/>
              </a:spcBef>
            </a:pPr>
            <a:endParaRPr lang="cs-CZ" sz="2000" dirty="0"/>
          </a:p>
          <a:p>
            <a:pPr marL="72000" indent="0">
              <a:lnSpc>
                <a:spcPct val="100000"/>
              </a:lnSpc>
              <a:spcBef>
                <a:spcPts val="600"/>
              </a:spcBef>
              <a:buNone/>
            </a:pPr>
            <a:r>
              <a:rPr lang="cs-CZ" sz="2000" dirty="0"/>
              <a:t>Východiskem velké části internacionalismů euroamerického prostoru jsou: </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latina a řečtina (</a:t>
            </a:r>
            <a:r>
              <a:rPr lang="cs-CZ" sz="2000" i="1" dirty="0"/>
              <a:t>atmosféra, atletika, fyzika, filozofie, kultura</a:t>
            </a:r>
            <a:r>
              <a:rPr lang="cs-CZ" sz="2000" dirty="0"/>
              <a:t>), včetně lexikálních jednotek utvořených z latinských a řeckých základů a afixů (</a:t>
            </a:r>
            <a:r>
              <a:rPr lang="cs-CZ" sz="2000" i="1" dirty="0"/>
              <a:t>bio‑</a:t>
            </a:r>
            <a:r>
              <a:rPr lang="cs-CZ" sz="2000" i="1" dirty="0" err="1"/>
              <a:t>logie</a:t>
            </a:r>
            <a:r>
              <a:rPr lang="cs-CZ" sz="2000" i="1" dirty="0"/>
              <a:t>, tele‑vize, </a:t>
            </a:r>
            <a:r>
              <a:rPr lang="cs-CZ" sz="2000" i="1" dirty="0" err="1"/>
              <a:t>global</a:t>
            </a:r>
            <a:r>
              <a:rPr lang="cs-CZ" sz="2000" i="1" dirty="0"/>
              <a:t>‑ismus</a:t>
            </a:r>
            <a:r>
              <a:rPr lang="cs-CZ" sz="2000" dirty="0"/>
              <a:t>); </a:t>
            </a:r>
          </a:p>
          <a:p>
            <a:pPr lvl="0">
              <a:lnSpc>
                <a:spcPct val="100000"/>
              </a:lnSpc>
              <a:spcBef>
                <a:spcPts val="600"/>
              </a:spcBef>
            </a:pPr>
            <a:endParaRPr lang="cs-CZ" sz="2000" dirty="0" smtClean="0"/>
          </a:p>
          <a:p>
            <a:pPr lvl="0">
              <a:lnSpc>
                <a:spcPct val="100000"/>
              </a:lnSpc>
              <a:spcBef>
                <a:spcPts val="600"/>
              </a:spcBef>
            </a:pPr>
            <a:endParaRPr lang="cs-CZ" sz="2000" dirty="0"/>
          </a:p>
          <a:p>
            <a:pPr lvl="0">
              <a:lnSpc>
                <a:spcPct val="100000"/>
              </a:lnSpc>
              <a:spcBef>
                <a:spcPts val="600"/>
              </a:spcBef>
            </a:pPr>
            <a:r>
              <a:rPr lang="cs-CZ" sz="2000" dirty="0"/>
              <a:t>jiné evropské i neevropských jazyky (z fr. </a:t>
            </a:r>
            <a:r>
              <a:rPr lang="cs-CZ" sz="2000" i="1" dirty="0"/>
              <a:t>prezident, revoluce</a:t>
            </a:r>
            <a:r>
              <a:rPr lang="cs-CZ" sz="2000" dirty="0"/>
              <a:t>, z </a:t>
            </a:r>
            <a:r>
              <a:rPr lang="cs-CZ" sz="2000" dirty="0" err="1"/>
              <a:t>it</a:t>
            </a:r>
            <a:r>
              <a:rPr lang="cs-CZ" sz="2000" dirty="0"/>
              <a:t>. </a:t>
            </a:r>
            <a:r>
              <a:rPr lang="cs-CZ" sz="2000" i="1" dirty="0"/>
              <a:t>opera, tenor, soprán, banka, kredit</a:t>
            </a:r>
            <a:r>
              <a:rPr lang="cs-CZ" sz="2000" dirty="0"/>
              <a:t>, z angl. </a:t>
            </a:r>
            <a:r>
              <a:rPr lang="cs-CZ" sz="2000" i="1" dirty="0"/>
              <a:t>sport, hokej, radar</a:t>
            </a:r>
            <a:r>
              <a:rPr lang="cs-CZ" sz="2000" dirty="0"/>
              <a:t>, z afrických a asijských jazyků </a:t>
            </a:r>
            <a:r>
              <a:rPr lang="cs-CZ" sz="2000" i="1" dirty="0"/>
              <a:t>oáza, alkohol, tabu</a:t>
            </a:r>
            <a:r>
              <a:rPr lang="cs-CZ" sz="2000" dirty="0"/>
              <a:t>).</a:t>
            </a:r>
          </a:p>
          <a:p>
            <a:pPr>
              <a:lnSpc>
                <a:spcPct val="100000"/>
              </a:lnSpc>
              <a:spcBef>
                <a:spcPts val="600"/>
              </a:spcBef>
            </a:pPr>
            <a:endParaRPr lang="cs-CZ" sz="2000" dirty="0"/>
          </a:p>
        </p:txBody>
      </p:sp>
    </p:spTree>
    <p:extLst>
      <p:ext uri="{BB962C8B-B14F-4D97-AF65-F5344CB8AC3E}">
        <p14:creationId xmlns:p14="http://schemas.microsoft.com/office/powerpoint/2010/main" val="17492349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530087" y="874643"/>
            <a:ext cx="10943113" cy="4957357"/>
          </a:xfrm>
        </p:spPr>
        <p:txBody>
          <a:bodyPr/>
          <a:lstStyle/>
          <a:p>
            <a:pPr marL="72000" indent="0">
              <a:buNone/>
            </a:pPr>
            <a:r>
              <a:rPr lang="cs-CZ" sz="2000" dirty="0"/>
              <a:t>Internacionalismy se vyskytují v terminologických okruzích:</a:t>
            </a:r>
          </a:p>
          <a:p>
            <a:pPr lvl="0">
              <a:buFont typeface="Wingdings" panose="05000000000000000000" pitchFamily="2" charset="2"/>
              <a:buChar char="v"/>
            </a:pPr>
            <a:endParaRPr lang="cs-CZ" sz="2000" dirty="0"/>
          </a:p>
          <a:p>
            <a:pPr lvl="0">
              <a:buFont typeface="Wingdings" panose="05000000000000000000" pitchFamily="2" charset="2"/>
              <a:buChar char="v"/>
            </a:pPr>
            <a:r>
              <a:rPr lang="cs-CZ" sz="2000" dirty="0"/>
              <a:t> názvy fyzikálních jednotek (</a:t>
            </a:r>
            <a:r>
              <a:rPr lang="cs-CZ" sz="2000" i="1" dirty="0"/>
              <a:t>ampér, ohm, volt</a:t>
            </a:r>
            <a:r>
              <a:rPr lang="cs-CZ" sz="2000" dirty="0"/>
              <a:t>), </a:t>
            </a:r>
          </a:p>
          <a:p>
            <a:pPr lvl="0">
              <a:buFont typeface="Wingdings" panose="05000000000000000000" pitchFamily="2" charset="2"/>
              <a:buChar char="v"/>
            </a:pPr>
            <a:r>
              <a:rPr lang="cs-CZ" sz="2000" dirty="0"/>
              <a:t> chemických prvků (</a:t>
            </a:r>
            <a:r>
              <a:rPr lang="cs-CZ" sz="2000" i="1" dirty="0"/>
              <a:t>americium, uranium</a:t>
            </a:r>
            <a:r>
              <a:rPr lang="cs-CZ" sz="2000" dirty="0"/>
              <a:t>), </a:t>
            </a:r>
          </a:p>
          <a:p>
            <a:pPr lvl="0">
              <a:buFont typeface="Wingdings" panose="05000000000000000000" pitchFamily="2" charset="2"/>
              <a:buChar char="v"/>
            </a:pPr>
            <a:r>
              <a:rPr lang="cs-CZ" sz="2000" dirty="0"/>
              <a:t>hornin a nerostů (</a:t>
            </a:r>
            <a:r>
              <a:rPr lang="cs-CZ" sz="2000" i="1" dirty="0" err="1"/>
              <a:t>andaluzit</a:t>
            </a:r>
            <a:r>
              <a:rPr lang="cs-CZ" sz="2000" i="1" dirty="0"/>
              <a:t>, bauxit</a:t>
            </a:r>
            <a:r>
              <a:rPr lang="cs-CZ" sz="2000" dirty="0"/>
              <a:t>), </a:t>
            </a:r>
          </a:p>
          <a:p>
            <a:pPr lvl="0">
              <a:buFont typeface="Wingdings" panose="05000000000000000000" pitchFamily="2" charset="2"/>
              <a:buChar char="v"/>
            </a:pPr>
            <a:r>
              <a:rPr lang="cs-CZ" sz="2000" dirty="0"/>
              <a:t> výrazy z oblasti sportu (</a:t>
            </a:r>
            <a:r>
              <a:rPr lang="cs-CZ" sz="2000" i="1" dirty="0"/>
              <a:t>sport, atlet, fotbal, hokej, tenis</a:t>
            </a:r>
            <a:r>
              <a:rPr lang="cs-CZ" sz="2000" dirty="0"/>
              <a:t>). </a:t>
            </a:r>
          </a:p>
          <a:p>
            <a:endParaRPr lang="cs-CZ" sz="2000" dirty="0"/>
          </a:p>
          <a:p>
            <a:pPr marL="72000" indent="0">
              <a:buNone/>
            </a:pPr>
            <a:r>
              <a:rPr lang="cs-CZ" sz="2000" dirty="0"/>
              <a:t>V současné době je zdrojem i prostředníkem internacionálního lexika především angličtina.</a:t>
            </a:r>
          </a:p>
          <a:p>
            <a:pPr marL="72000" indent="0">
              <a:buNone/>
            </a:pPr>
            <a:r>
              <a:rPr lang="cs-CZ" sz="2000" dirty="0"/>
              <a:t> </a:t>
            </a:r>
          </a:p>
          <a:p>
            <a:pPr marL="72000" indent="0">
              <a:buNone/>
            </a:pPr>
            <a:r>
              <a:rPr lang="cs-CZ" sz="2000" dirty="0"/>
              <a:t>Specifickou variantou internacionalismů jsou </a:t>
            </a:r>
            <a:r>
              <a:rPr lang="cs-CZ" sz="2000" b="1" dirty="0"/>
              <a:t>evropeismy</a:t>
            </a:r>
            <a:r>
              <a:rPr lang="cs-CZ" sz="2000" dirty="0"/>
              <a:t>. </a:t>
            </a:r>
          </a:p>
        </p:txBody>
      </p:sp>
    </p:spTree>
    <p:extLst>
      <p:ext uri="{BB962C8B-B14F-4D97-AF65-F5344CB8AC3E}">
        <p14:creationId xmlns:p14="http://schemas.microsoft.com/office/powerpoint/2010/main" val="19339311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78295" y="245480"/>
            <a:ext cx="11675165" cy="918002"/>
          </a:xfrm>
        </p:spPr>
        <p:txBody>
          <a:bodyPr/>
          <a:lstStyle/>
          <a:p>
            <a:r>
              <a:rPr lang="cs-CZ" b="0" dirty="0"/>
              <a:t>Gramatické prostředky společné významné části evropských jazyků se nazývají Standard </a:t>
            </a:r>
            <a:r>
              <a:rPr lang="cs-CZ" b="0" dirty="0" err="1"/>
              <a:t>Average</a:t>
            </a:r>
            <a:r>
              <a:rPr lang="cs-CZ" b="0" dirty="0"/>
              <a:t> </a:t>
            </a:r>
            <a:r>
              <a:rPr lang="cs-CZ" b="0" dirty="0" err="1"/>
              <a:t>European</a:t>
            </a:r>
            <a:r>
              <a:rPr lang="cs-CZ" b="0" dirty="0"/>
              <a:t> (SAE, </a:t>
            </a:r>
            <a:r>
              <a:rPr lang="cs-CZ" b="0" i="1" dirty="0"/>
              <a:t>standardní průměrná evropština</a:t>
            </a:r>
            <a:r>
              <a:rPr lang="cs-CZ" b="0" dirty="0"/>
              <a:t>)</a:t>
            </a:r>
            <a:br>
              <a:rPr lang="cs-CZ" b="0" dirty="0"/>
            </a:b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78295" y="2160104"/>
            <a:ext cx="11555896" cy="3790121"/>
          </a:xfrm>
        </p:spPr>
        <p:txBody>
          <a:bodyPr/>
          <a:lstStyle/>
          <a:p>
            <a:pPr lvl="0"/>
            <a:r>
              <a:rPr lang="cs-CZ" sz="2000" dirty="0"/>
              <a:t>existence členu (čeština Ø),</a:t>
            </a:r>
          </a:p>
          <a:p>
            <a:pPr lvl="0"/>
            <a:r>
              <a:rPr lang="cs-CZ" sz="2000" dirty="0"/>
              <a:t>perfektum se slovesem </a:t>
            </a:r>
            <a:r>
              <a:rPr lang="cs-CZ" sz="2000" i="1" dirty="0"/>
              <a:t>mít </a:t>
            </a:r>
            <a:r>
              <a:rPr lang="cs-CZ" sz="2000" dirty="0"/>
              <a:t>(české </a:t>
            </a:r>
            <a:r>
              <a:rPr lang="cs-CZ" sz="2000" i="1" dirty="0"/>
              <a:t>Mám uvařeno</a:t>
            </a:r>
            <a:r>
              <a:rPr lang="cs-CZ" sz="2000" dirty="0"/>
              <a:t>),</a:t>
            </a:r>
          </a:p>
          <a:p>
            <a:pPr lvl="0"/>
            <a:r>
              <a:rPr lang="cs-CZ" sz="2000" dirty="0"/>
              <a:t>participiální pasivum (české </a:t>
            </a:r>
            <a:r>
              <a:rPr lang="cs-CZ" sz="2000" i="1" dirty="0"/>
              <a:t>Jsem nesen</a:t>
            </a:r>
            <a:r>
              <a:rPr lang="cs-CZ" sz="2000" dirty="0"/>
              <a:t>),</a:t>
            </a:r>
          </a:p>
          <a:p>
            <a:pPr lvl="0"/>
            <a:r>
              <a:rPr lang="cs-CZ" sz="2000" dirty="0"/>
              <a:t>shodná relativní zájmena vytvořená od tázacích výrazů (české</a:t>
            </a:r>
            <a:r>
              <a:rPr lang="cs-CZ" sz="2000" i="1" dirty="0"/>
              <a:t> Muž, </a:t>
            </a:r>
            <a:r>
              <a:rPr lang="cs-CZ" sz="2000" i="1" u="sng" dirty="0"/>
              <a:t>který</a:t>
            </a:r>
            <a:r>
              <a:rPr lang="cs-CZ" sz="2000" i="1" dirty="0"/>
              <a:t> vešel, se jmenuje Petr</a:t>
            </a:r>
            <a:r>
              <a:rPr lang="cs-CZ" sz="2000" dirty="0"/>
              <a:t>)</a:t>
            </a:r>
          </a:p>
          <a:p>
            <a:pPr lvl="0"/>
            <a:r>
              <a:rPr lang="cs-CZ" sz="2000" dirty="0"/>
              <a:t>externí posesory v dativu (české</a:t>
            </a:r>
            <a:r>
              <a:rPr lang="cs-CZ" sz="2000" i="1" dirty="0"/>
              <a:t> Stoupl </a:t>
            </a:r>
            <a:r>
              <a:rPr lang="cs-CZ" sz="2000" i="1" u="sng" dirty="0"/>
              <a:t>Petrovi</a:t>
            </a:r>
            <a:r>
              <a:rPr lang="cs-CZ" sz="2000" i="1" dirty="0"/>
              <a:t> na nohu</a:t>
            </a:r>
            <a:r>
              <a:rPr lang="cs-CZ" sz="2000" dirty="0"/>
              <a:t>),</a:t>
            </a:r>
          </a:p>
          <a:p>
            <a:r>
              <a:rPr lang="cs-CZ" sz="2000" dirty="0"/>
              <a:t>zjišťovací otázky bez tázacího výrazu se slovesem na 1. místě (české</a:t>
            </a:r>
            <a:r>
              <a:rPr lang="cs-CZ" sz="2000" i="1" dirty="0"/>
              <a:t> Přijdeš zítra na návštěvu?</a:t>
            </a:r>
            <a:r>
              <a:rPr lang="cs-CZ" sz="2000" dirty="0"/>
              <a:t>).</a:t>
            </a:r>
          </a:p>
        </p:txBody>
      </p:sp>
    </p:spTree>
    <p:extLst>
      <p:ext uri="{BB962C8B-B14F-4D97-AF65-F5344CB8AC3E}">
        <p14:creationId xmlns:p14="http://schemas.microsoft.com/office/powerpoint/2010/main" val="12491548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95835" y="820268"/>
            <a:ext cx="10528005" cy="478370"/>
          </a:xfrm>
        </p:spPr>
        <p:txBody>
          <a:bodyPr/>
          <a:lstStyle/>
          <a:p>
            <a:r>
              <a:rPr lang="cs-CZ" b="0" dirty="0"/>
              <a:t>1 Staroslověnština</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95835" y="1922926"/>
            <a:ext cx="11177365" cy="4769683"/>
          </a:xfrm>
        </p:spPr>
        <p:txBody>
          <a:bodyPr/>
          <a:lstStyle/>
          <a:p>
            <a:pPr marL="72000" indent="0">
              <a:buNone/>
            </a:pPr>
            <a:r>
              <a:rPr lang="cs-CZ" sz="2000" dirty="0"/>
              <a:t>1.1 </a:t>
            </a:r>
            <a:r>
              <a:rPr lang="cs-CZ" sz="2000" u="sng" dirty="0"/>
              <a:t>Velkomoravské</a:t>
            </a:r>
            <a:r>
              <a:rPr lang="cs-CZ" sz="2000" dirty="0"/>
              <a:t> a </a:t>
            </a:r>
            <a:r>
              <a:rPr lang="cs-CZ" sz="2000" u="sng" dirty="0"/>
              <a:t>přemyslovské</a:t>
            </a:r>
            <a:r>
              <a:rPr lang="cs-CZ" sz="2000" dirty="0"/>
              <a:t> období (863–1097)</a:t>
            </a:r>
          </a:p>
          <a:p>
            <a:pPr marL="72000" indent="0">
              <a:buNone/>
            </a:pPr>
            <a:endParaRPr lang="cs-CZ" sz="2000" dirty="0"/>
          </a:p>
          <a:p>
            <a:pPr marL="72000" indent="0">
              <a:buNone/>
            </a:pPr>
            <a:r>
              <a:rPr lang="cs-CZ" sz="2000" dirty="0"/>
              <a:t>Předpokládaná doba působení v počátečních fázích vývoje češtiny: </a:t>
            </a:r>
          </a:p>
          <a:p>
            <a:pPr lvl="0"/>
            <a:r>
              <a:rPr lang="cs-CZ" sz="2000" dirty="0"/>
              <a:t>od r. 863 na Velké Moravě, </a:t>
            </a:r>
          </a:p>
          <a:p>
            <a:pPr lvl="0"/>
            <a:r>
              <a:rPr lang="cs-CZ" sz="2000" dirty="0"/>
              <a:t>v 10. a 11. stol. v přemyslovských Čechách (od Bořivojova křtu do 1. pol. 12. stol.). </a:t>
            </a:r>
          </a:p>
          <a:p>
            <a:pPr marL="72000" indent="0">
              <a:buNone/>
            </a:pPr>
            <a:r>
              <a:rPr lang="cs-CZ" sz="2000" dirty="0"/>
              <a:t>  </a:t>
            </a:r>
          </a:p>
          <a:p>
            <a:pPr marL="72000" indent="0">
              <a:buNone/>
            </a:pPr>
            <a:r>
              <a:rPr lang="cs-CZ" sz="2000" dirty="0"/>
              <a:t>Ovlivnila především slovní zásobu a frazeologii v oblasti církevní komunikace. </a:t>
            </a:r>
          </a:p>
          <a:p>
            <a:pPr marL="72000" indent="0">
              <a:buNone/>
            </a:pPr>
            <a:r>
              <a:rPr lang="cs-CZ" sz="2000" dirty="0"/>
              <a:t> </a:t>
            </a:r>
          </a:p>
          <a:p>
            <a:pPr marL="72000" indent="0">
              <a:buNone/>
            </a:pPr>
            <a:r>
              <a:rPr lang="cs-CZ" sz="2000" dirty="0"/>
              <a:t> </a:t>
            </a:r>
          </a:p>
        </p:txBody>
      </p:sp>
    </p:spTree>
    <p:extLst>
      <p:ext uri="{BB962C8B-B14F-4D97-AF65-F5344CB8AC3E}">
        <p14:creationId xmlns:p14="http://schemas.microsoft.com/office/powerpoint/2010/main" val="34150466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03166" y="256175"/>
            <a:ext cx="11644279" cy="472696"/>
          </a:xfrm>
        </p:spPr>
        <p:txBody>
          <a:bodyPr/>
          <a:lstStyle/>
          <a:p>
            <a:r>
              <a:rPr lang="cs-CZ" b="0" dirty="0" err="1"/>
              <a:t>Stsl</a:t>
            </a:r>
            <a:r>
              <a:rPr lang="cs-CZ" b="0" dirty="0"/>
              <a:t>. s největší pravděpodobností rozvíjela starší tradici domácího dialektu </a:t>
            </a:r>
            <a:r>
              <a:rPr lang="cs-CZ" b="0" dirty="0" err="1" smtClean="0"/>
              <a:t>psl</a:t>
            </a:r>
            <a:r>
              <a:rPr lang="cs-CZ" b="0" dirty="0" smtClean="0"/>
              <a:t>. </a:t>
            </a:r>
            <a:r>
              <a:rPr lang="cs-CZ" b="0" dirty="0"/>
              <a:t>absorbující vlivy křesťanství</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145774" y="2014330"/>
            <a:ext cx="11327426" cy="3817670"/>
          </a:xfrm>
        </p:spPr>
        <p:txBody>
          <a:bodyPr/>
          <a:lstStyle/>
          <a:p>
            <a:pPr marL="72000" indent="0">
              <a:lnSpc>
                <a:spcPct val="100000"/>
              </a:lnSpc>
              <a:spcBef>
                <a:spcPts val="600"/>
              </a:spcBef>
              <a:buNone/>
            </a:pPr>
            <a:r>
              <a:rPr lang="cs-CZ" sz="2000" dirty="0"/>
              <a:t>Týká se to zejména těchto dvou skupin: </a:t>
            </a:r>
          </a:p>
          <a:p>
            <a:pPr marL="529200" indent="-457200">
              <a:lnSpc>
                <a:spcPct val="100000"/>
              </a:lnSpc>
              <a:spcBef>
                <a:spcPts val="600"/>
              </a:spcBef>
              <a:buFont typeface="+mj-lt"/>
              <a:buAutoNum type="arabicPeriod"/>
            </a:pPr>
            <a:r>
              <a:rPr lang="cs-CZ" sz="2000" dirty="0"/>
              <a:t>Slova latinského původu, která byla zprostředkována němčinou nebo která byla latinou či němčinou </a:t>
            </a:r>
            <a:r>
              <a:rPr lang="cs-CZ" sz="2000" dirty="0" err="1"/>
              <a:t>kalkována</a:t>
            </a:r>
            <a:r>
              <a:rPr lang="cs-CZ" sz="2000" dirty="0"/>
              <a:t>: </a:t>
            </a:r>
            <a:r>
              <a:rPr lang="cs-CZ" sz="2000" i="1" dirty="0"/>
              <a:t>kmotra</a:t>
            </a:r>
            <a:r>
              <a:rPr lang="cs-CZ" sz="2000" dirty="0"/>
              <a:t>, </a:t>
            </a:r>
            <a:r>
              <a:rPr lang="cs-CZ" sz="2000" i="1" dirty="0"/>
              <a:t>koleda</a:t>
            </a:r>
            <a:r>
              <a:rPr lang="cs-CZ" sz="2000" dirty="0"/>
              <a:t>, </a:t>
            </a:r>
            <a:r>
              <a:rPr lang="cs-CZ" sz="2000" i="1" dirty="0"/>
              <a:t>mnich</a:t>
            </a:r>
            <a:r>
              <a:rPr lang="cs-CZ" sz="2000" dirty="0"/>
              <a:t>, </a:t>
            </a:r>
            <a:r>
              <a:rPr lang="cs-CZ" sz="2000" i="1" dirty="0"/>
              <a:t>oltář</a:t>
            </a:r>
            <a:r>
              <a:rPr lang="cs-CZ" sz="2000" dirty="0"/>
              <a:t>, </a:t>
            </a:r>
            <a:r>
              <a:rPr lang="cs-CZ" sz="2000" i="1" dirty="0"/>
              <a:t>papež</a:t>
            </a:r>
            <a:r>
              <a:rPr lang="cs-CZ" sz="2000" dirty="0"/>
              <a:t>, </a:t>
            </a:r>
            <a:r>
              <a:rPr lang="cs-CZ" sz="2000" i="1" dirty="0" err="1"/>
              <a:t>póst</a:t>
            </a:r>
            <a:r>
              <a:rPr lang="cs-CZ" sz="2000" dirty="0"/>
              <a:t>, </a:t>
            </a:r>
            <a:r>
              <a:rPr lang="cs-CZ" sz="2000" i="1" dirty="0"/>
              <a:t>prorok</a:t>
            </a:r>
            <a:r>
              <a:rPr lang="cs-CZ" sz="2000" dirty="0"/>
              <a:t>.</a:t>
            </a:r>
          </a:p>
          <a:p>
            <a:pPr marL="529200" indent="-457200">
              <a:lnSpc>
                <a:spcPct val="100000"/>
              </a:lnSpc>
              <a:spcBef>
                <a:spcPts val="600"/>
              </a:spcBef>
              <a:buFont typeface="+mj-lt"/>
              <a:buAutoNum type="arabicPeriod"/>
            </a:pPr>
            <a:endParaRPr lang="cs-CZ" sz="2000" dirty="0"/>
          </a:p>
          <a:p>
            <a:pPr marL="529200" indent="-457200">
              <a:lnSpc>
                <a:spcPct val="100000"/>
              </a:lnSpc>
              <a:spcBef>
                <a:spcPts val="600"/>
              </a:spcBef>
              <a:buFont typeface="+mj-lt"/>
              <a:buAutoNum type="arabicPeriod"/>
            </a:pPr>
            <a:r>
              <a:rPr lang="cs-CZ" sz="2000" dirty="0"/>
              <a:t>Praslovanská slova, jejichž význam nebo slovotvorná motivace se měnily pod latinským nebo řeckým vlivem: </a:t>
            </a:r>
            <a:r>
              <a:rPr lang="cs-CZ" sz="2000" i="1" dirty="0"/>
              <a:t>blahosloviti</a:t>
            </a:r>
            <a:r>
              <a:rPr lang="cs-CZ" sz="2000" dirty="0"/>
              <a:t> (v české podobě </a:t>
            </a:r>
            <a:r>
              <a:rPr lang="cs-CZ" sz="2000" i="1" dirty="0"/>
              <a:t>blahoslaviti</a:t>
            </a:r>
            <a:r>
              <a:rPr lang="cs-CZ" sz="2000" dirty="0"/>
              <a:t>), </a:t>
            </a:r>
            <a:r>
              <a:rPr lang="cs-CZ" sz="2000" i="1" dirty="0"/>
              <a:t>div</a:t>
            </a:r>
            <a:r>
              <a:rPr lang="cs-CZ" sz="2000" dirty="0"/>
              <a:t>, </a:t>
            </a:r>
            <a:r>
              <a:rPr lang="cs-CZ" sz="2000" i="1" dirty="0"/>
              <a:t>duch </a:t>
            </a:r>
            <a:r>
              <a:rPr lang="cs-CZ" sz="2000" dirty="0"/>
              <a:t>(</a:t>
            </a:r>
            <a:r>
              <a:rPr lang="cs-CZ" sz="2000" i="1" dirty="0"/>
              <a:t>svatý</a:t>
            </a:r>
            <a:r>
              <a:rPr lang="cs-CZ" sz="2000" dirty="0"/>
              <a:t>), </a:t>
            </a:r>
            <a:r>
              <a:rPr lang="cs-CZ" sz="2000" i="1" dirty="0" err="1"/>
              <a:t>dušě</a:t>
            </a:r>
            <a:r>
              <a:rPr lang="cs-CZ" sz="2000" dirty="0"/>
              <a:t>, </a:t>
            </a:r>
            <a:r>
              <a:rPr lang="cs-CZ" sz="2000" i="1" dirty="0"/>
              <a:t>Hospodin</a:t>
            </a:r>
            <a:r>
              <a:rPr lang="cs-CZ" sz="2000" dirty="0"/>
              <a:t>, </a:t>
            </a:r>
            <a:r>
              <a:rPr lang="cs-CZ" sz="2000" i="1" dirty="0" err="1"/>
              <a:t>hřiech</a:t>
            </a:r>
            <a:r>
              <a:rPr lang="cs-CZ" sz="2000" dirty="0"/>
              <a:t> aj. </a:t>
            </a:r>
          </a:p>
          <a:p>
            <a:pPr>
              <a:lnSpc>
                <a:spcPct val="100000"/>
              </a:lnSpc>
              <a:spcBef>
                <a:spcPts val="600"/>
              </a:spcBef>
            </a:pPr>
            <a:endParaRPr lang="cs-CZ" sz="2000" dirty="0"/>
          </a:p>
          <a:p>
            <a:pPr marL="72000" indent="0">
              <a:lnSpc>
                <a:spcPct val="100000"/>
              </a:lnSpc>
              <a:spcBef>
                <a:spcPts val="600"/>
              </a:spcBef>
              <a:buNone/>
            </a:pPr>
            <a:r>
              <a:rPr lang="cs-CZ" sz="2000" dirty="0"/>
              <a:t>Stopy </a:t>
            </a:r>
            <a:r>
              <a:rPr lang="cs-CZ" sz="2000" dirty="0" err="1"/>
              <a:t>stsl</a:t>
            </a:r>
            <a:r>
              <a:rPr lang="cs-CZ" sz="2000" dirty="0"/>
              <a:t>. lze sledovat v nejstarší vrstvě stč. duchovních písní: </a:t>
            </a:r>
            <a:r>
              <a:rPr lang="cs-CZ" sz="2000" i="1" dirty="0" err="1"/>
              <a:t>mir</a:t>
            </a:r>
            <a:r>
              <a:rPr lang="cs-CZ" sz="2000" i="1" dirty="0"/>
              <a:t>, spas, </a:t>
            </a:r>
            <a:r>
              <a:rPr lang="cs-CZ" sz="2000" i="1" dirty="0" err="1"/>
              <a:t>žizn</a:t>
            </a:r>
            <a:r>
              <a:rPr lang="cs-CZ" sz="2000" dirty="0"/>
              <a:t> v písni </a:t>
            </a:r>
            <a:r>
              <a:rPr lang="cs-CZ" sz="2000" i="1" dirty="0"/>
              <a:t>Hospodine, pomiluj </a:t>
            </a:r>
            <a:r>
              <a:rPr lang="cs-CZ" sz="2000" i="1" dirty="0" err="1"/>
              <a:t>ny</a:t>
            </a:r>
            <a:r>
              <a:rPr lang="cs-CZ" sz="2000" dirty="0"/>
              <a:t>, zkomolené znění řeckého </a:t>
            </a:r>
            <a:r>
              <a:rPr lang="cs-CZ" sz="2000" i="1" dirty="0"/>
              <a:t>Kyrie </a:t>
            </a:r>
            <a:r>
              <a:rPr lang="cs-CZ" sz="2000" i="1" dirty="0" err="1"/>
              <a:t>eleison</a:t>
            </a:r>
            <a:r>
              <a:rPr lang="cs-CZ" sz="2000" dirty="0"/>
              <a:t> ve formě </a:t>
            </a:r>
            <a:r>
              <a:rPr lang="cs-CZ" sz="2000" i="1" dirty="0" err="1"/>
              <a:t>Krleš</a:t>
            </a:r>
            <a:r>
              <a:rPr lang="cs-CZ" sz="2000" dirty="0"/>
              <a:t>, které je kromě jmenované písně doloženo také nejstarších latinských kronikách.</a:t>
            </a:r>
          </a:p>
          <a:p>
            <a:pPr>
              <a:lnSpc>
                <a:spcPct val="100000"/>
              </a:lnSpc>
              <a:spcBef>
                <a:spcPts val="600"/>
              </a:spcBef>
            </a:pPr>
            <a:endParaRPr lang="cs-CZ" sz="2000" dirty="0"/>
          </a:p>
        </p:txBody>
      </p:sp>
    </p:spTree>
    <p:extLst>
      <p:ext uri="{BB962C8B-B14F-4D97-AF65-F5344CB8AC3E}">
        <p14:creationId xmlns:p14="http://schemas.microsoft.com/office/powerpoint/2010/main" val="14943165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424069" y="901147"/>
            <a:ext cx="10691322" cy="4162226"/>
          </a:xfrm>
        </p:spPr>
        <p:txBody>
          <a:bodyPr/>
          <a:lstStyle/>
          <a:p>
            <a:pPr marL="72000" indent="0">
              <a:lnSpc>
                <a:spcPct val="100000"/>
              </a:lnSpc>
              <a:spcBef>
                <a:spcPts val="600"/>
              </a:spcBef>
              <a:buNone/>
            </a:pPr>
            <a:r>
              <a:rPr lang="cs-CZ" sz="2000" dirty="0"/>
              <a:t>1.2 </a:t>
            </a:r>
            <a:r>
              <a:rPr lang="cs-CZ" sz="2000" u="sng" dirty="0"/>
              <a:t>Emauzské období</a:t>
            </a:r>
            <a:endParaRPr lang="cs-CZ" sz="2000" dirty="0"/>
          </a:p>
          <a:p>
            <a:pPr>
              <a:lnSpc>
                <a:spcPct val="100000"/>
              </a:lnSpc>
              <a:spcBef>
                <a:spcPts val="600"/>
              </a:spcBef>
            </a:pPr>
            <a:endParaRPr lang="cs-CZ" sz="2000" dirty="0"/>
          </a:p>
          <a:p>
            <a:pPr>
              <a:lnSpc>
                <a:spcPct val="100000"/>
              </a:lnSpc>
              <a:spcBef>
                <a:spcPts val="600"/>
              </a:spcBef>
            </a:pPr>
            <a:r>
              <a:rPr lang="cs-CZ" sz="2000" dirty="0"/>
              <a:t>1347 pozval Karel IV. chorvatské mnichy z ostrova </a:t>
            </a:r>
            <a:r>
              <a:rPr lang="cs-CZ" sz="2000" dirty="0" err="1"/>
              <a:t>Pašman</a:t>
            </a:r>
            <a:r>
              <a:rPr lang="cs-CZ" sz="2000" dirty="0"/>
              <a:t> do Prahy. </a:t>
            </a:r>
          </a:p>
          <a:p>
            <a:pPr>
              <a:lnSpc>
                <a:spcPct val="100000"/>
              </a:lnSpc>
              <a:spcBef>
                <a:spcPts val="600"/>
              </a:spcBef>
            </a:pPr>
            <a:endParaRPr lang="cs-CZ" sz="2000" dirty="0"/>
          </a:p>
          <a:p>
            <a:pPr>
              <a:lnSpc>
                <a:spcPct val="100000"/>
              </a:lnSpc>
              <a:spcBef>
                <a:spcPts val="600"/>
              </a:spcBef>
            </a:pPr>
            <a:r>
              <a:rPr lang="cs-CZ" sz="2000" dirty="0"/>
              <a:t>Usadili se v Emauzském klášteře (Na Slovanech). </a:t>
            </a:r>
          </a:p>
          <a:p>
            <a:pPr>
              <a:lnSpc>
                <a:spcPct val="100000"/>
              </a:lnSpc>
              <a:spcBef>
                <a:spcPts val="600"/>
              </a:spcBef>
            </a:pPr>
            <a:endParaRPr lang="cs-CZ" sz="2000" dirty="0"/>
          </a:p>
          <a:p>
            <a:pPr>
              <a:lnSpc>
                <a:spcPct val="100000"/>
              </a:lnSpc>
              <a:spcBef>
                <a:spcPts val="600"/>
              </a:spcBef>
            </a:pPr>
            <a:r>
              <a:rPr lang="cs-CZ" sz="2000" dirty="0"/>
              <a:t>Zde pěstovali písemnictví církevní slovanštiny charvátské redakce. </a:t>
            </a:r>
          </a:p>
          <a:p>
            <a:pPr>
              <a:lnSpc>
                <a:spcPct val="100000"/>
              </a:lnSpc>
              <a:spcBef>
                <a:spcPts val="600"/>
              </a:spcBef>
            </a:pPr>
            <a:endParaRPr lang="cs-CZ" sz="2000" dirty="0"/>
          </a:p>
          <a:p>
            <a:pPr>
              <a:lnSpc>
                <a:spcPct val="100000"/>
              </a:lnSpc>
              <a:spcBef>
                <a:spcPts val="600"/>
              </a:spcBef>
            </a:pPr>
            <a:r>
              <a:rPr lang="cs-CZ" sz="2000" dirty="0"/>
              <a:t>V několika případech podnítily církevněslovanské lexikální jednotky mistra Klareta k tomu, aby je užil jako </a:t>
            </a:r>
            <a:r>
              <a:rPr lang="cs-CZ" sz="2000" dirty="0" err="1"/>
              <a:t>ekvivalety</a:t>
            </a:r>
            <a:r>
              <a:rPr lang="cs-CZ" sz="2000" dirty="0"/>
              <a:t> řeckých slov </a:t>
            </a:r>
            <a:r>
              <a:rPr lang="cs-CZ" sz="2000" i="1" dirty="0" err="1"/>
              <a:t>bog</a:t>
            </a:r>
            <a:r>
              <a:rPr lang="cs-CZ" sz="2000" dirty="0"/>
              <a:t>, </a:t>
            </a:r>
            <a:r>
              <a:rPr lang="cs-CZ" sz="2000" i="1" dirty="0" err="1"/>
              <a:t>věca</a:t>
            </a:r>
            <a:r>
              <a:rPr lang="cs-CZ" sz="2000" dirty="0"/>
              <a:t>, </a:t>
            </a:r>
            <a:r>
              <a:rPr lang="cs-CZ" sz="2000" i="1" dirty="0" err="1"/>
              <a:t>svet</a:t>
            </a:r>
            <a:r>
              <a:rPr lang="cs-CZ" sz="2000" dirty="0"/>
              <a:t>, vedle stč. lexémů užitých jako ekvivalenty latinských slov </a:t>
            </a:r>
            <a:r>
              <a:rPr lang="cs-CZ" sz="2000" i="1" dirty="0" err="1"/>
              <a:t>buóh</a:t>
            </a:r>
            <a:r>
              <a:rPr lang="cs-CZ" sz="2000" dirty="0"/>
              <a:t>, </a:t>
            </a:r>
            <a:r>
              <a:rPr lang="cs-CZ" sz="2000" i="1" dirty="0"/>
              <a:t>sněm</a:t>
            </a:r>
            <a:r>
              <a:rPr lang="cs-CZ" sz="2000" dirty="0"/>
              <a:t>, </a:t>
            </a:r>
            <a:r>
              <a:rPr lang="cs-CZ" sz="2000" i="1" dirty="0"/>
              <a:t>svatý</a:t>
            </a:r>
            <a:r>
              <a:rPr lang="cs-CZ" sz="2000" dirty="0"/>
              <a:t>.</a:t>
            </a:r>
          </a:p>
          <a:p>
            <a:pPr>
              <a:lnSpc>
                <a:spcPct val="100000"/>
              </a:lnSpc>
              <a:spcBef>
                <a:spcPts val="600"/>
              </a:spcBef>
            </a:pPr>
            <a:endParaRPr lang="cs-CZ" sz="2000" dirty="0"/>
          </a:p>
        </p:txBody>
      </p:sp>
    </p:spTree>
    <p:extLst>
      <p:ext uri="{BB962C8B-B14F-4D97-AF65-F5344CB8AC3E}">
        <p14:creationId xmlns:p14="http://schemas.microsoft.com/office/powerpoint/2010/main" val="14871575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35683" y="375441"/>
            <a:ext cx="10753200" cy="451576"/>
          </a:xfrm>
        </p:spPr>
        <p:txBody>
          <a:bodyPr/>
          <a:lstStyle/>
          <a:p>
            <a:r>
              <a:rPr lang="cs-CZ" b="0" dirty="0"/>
              <a:t>2 Latina</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95930" y="830608"/>
            <a:ext cx="11591270" cy="4669043"/>
          </a:xfrm>
        </p:spPr>
        <p:txBody>
          <a:bodyPr/>
          <a:lstStyle/>
          <a:p>
            <a:pPr marL="72000" indent="0">
              <a:lnSpc>
                <a:spcPct val="100000"/>
              </a:lnSpc>
              <a:spcBef>
                <a:spcPts val="600"/>
              </a:spcBef>
              <a:buNone/>
            </a:pPr>
            <a:endParaRPr lang="cs-CZ" sz="2000" dirty="0"/>
          </a:p>
          <a:p>
            <a:pPr marL="72000" indent="0">
              <a:lnSpc>
                <a:spcPct val="100000"/>
              </a:lnSpc>
              <a:spcBef>
                <a:spcPts val="600"/>
              </a:spcBef>
              <a:buNone/>
            </a:pPr>
            <a:r>
              <a:rPr lang="cs-CZ" sz="2000" dirty="0"/>
              <a:t>Latina jako hlavní jazyk evropské vzdělanosti ovlivňovala podobu spisovné češtiny od středověku až přibližně do přelomu 19. a 20. stol. Vliv latiny byl určen především následujícími faktory:</a:t>
            </a:r>
          </a:p>
          <a:p>
            <a:pPr lvl="0">
              <a:lnSpc>
                <a:spcPct val="100000"/>
              </a:lnSpc>
              <a:spcBef>
                <a:spcPts val="600"/>
              </a:spcBef>
            </a:pPr>
            <a:endParaRPr lang="cs-CZ" sz="2000" dirty="0"/>
          </a:p>
          <a:p>
            <a:pPr lvl="0">
              <a:lnSpc>
                <a:spcPct val="100000"/>
              </a:lnSpc>
              <a:spcBef>
                <a:spcPts val="600"/>
              </a:spcBef>
            </a:pPr>
            <a:r>
              <a:rPr lang="cs-CZ" sz="2000" dirty="0"/>
              <a:t>latina byla univerzální jazykem církevní a vědecké komunikace,</a:t>
            </a:r>
          </a:p>
          <a:p>
            <a:pPr lvl="0">
              <a:lnSpc>
                <a:spcPct val="100000"/>
              </a:lnSpc>
              <a:spcBef>
                <a:spcPts val="600"/>
              </a:spcBef>
            </a:pPr>
            <a:r>
              <a:rPr lang="cs-CZ" sz="2000" dirty="0"/>
              <a:t>latina byla vyučujícím jazykem na školách (vyššího) vzdělání,</a:t>
            </a:r>
          </a:p>
          <a:p>
            <a:pPr lvl="0">
              <a:lnSpc>
                <a:spcPct val="100000"/>
              </a:lnSpc>
              <a:spcBef>
                <a:spcPts val="600"/>
              </a:spcBef>
            </a:pPr>
            <a:r>
              <a:rPr lang="cs-CZ" sz="2000" dirty="0"/>
              <a:t>v rámci vzdělání se vštěpovala znalost latinské gramatiky (</a:t>
            </a:r>
            <a:r>
              <a:rPr lang="cs-CZ" sz="2000" dirty="0" err="1"/>
              <a:t>Donatus</a:t>
            </a:r>
            <a:r>
              <a:rPr lang="cs-CZ" sz="2000" dirty="0"/>
              <a:t>, </a:t>
            </a:r>
            <a:r>
              <a:rPr lang="cs-CZ" sz="2000" dirty="0" err="1"/>
              <a:t>Priscianus</a:t>
            </a:r>
            <a:r>
              <a:rPr lang="cs-CZ" sz="2000" dirty="0"/>
              <a:t>, </a:t>
            </a:r>
            <a:r>
              <a:rPr lang="cs-CZ" sz="2000" dirty="0" err="1"/>
              <a:t>Varro</a:t>
            </a:r>
            <a:r>
              <a:rPr lang="cs-CZ" sz="2000" dirty="0"/>
              <a:t> </a:t>
            </a:r>
            <a:r>
              <a:rPr lang="cs-CZ" sz="2000" dirty="0" err="1"/>
              <a:t>Reatinus</a:t>
            </a:r>
            <a:r>
              <a:rPr lang="cs-CZ" sz="2000" dirty="0"/>
              <a:t>, Isidor Sevillský),</a:t>
            </a:r>
          </a:p>
          <a:p>
            <a:pPr lvl="0">
              <a:lnSpc>
                <a:spcPct val="100000"/>
              </a:lnSpc>
              <a:spcBef>
                <a:spcPts val="600"/>
              </a:spcBef>
            </a:pPr>
            <a:r>
              <a:rPr lang="cs-CZ" sz="2000" dirty="0"/>
              <a:t>vysoké prestiži se těšilo učení klasické rétoriky (</a:t>
            </a:r>
            <a:r>
              <a:rPr lang="cs-CZ" sz="2000" dirty="0" err="1"/>
              <a:t>Quintilianus</a:t>
            </a:r>
            <a:r>
              <a:rPr lang="cs-CZ" sz="2000" dirty="0"/>
              <a:t>, Cicero, </a:t>
            </a:r>
            <a:r>
              <a:rPr lang="cs-CZ" sz="2000" i="1" dirty="0" err="1"/>
              <a:t>Rhetorica</a:t>
            </a:r>
            <a:r>
              <a:rPr lang="cs-CZ" sz="2000" i="1" dirty="0"/>
              <a:t> ad </a:t>
            </a:r>
            <a:r>
              <a:rPr lang="cs-CZ" sz="2000" i="1" dirty="0" err="1"/>
              <a:t>Herennium</a:t>
            </a:r>
            <a:r>
              <a:rPr lang="cs-CZ" sz="2000" dirty="0"/>
              <a:t>), </a:t>
            </a:r>
          </a:p>
          <a:p>
            <a:pPr lvl="0">
              <a:lnSpc>
                <a:spcPct val="100000"/>
              </a:lnSpc>
              <a:spcBef>
                <a:spcPts val="600"/>
              </a:spcBef>
            </a:pPr>
            <a:r>
              <a:rPr lang="cs-CZ" sz="2000" dirty="0"/>
              <a:t>vysoké prestiži se těšil jazyk děl kanonických autorů (Cicero, Vergilius, Ovidius, Caesar ad.). </a:t>
            </a:r>
          </a:p>
          <a:p>
            <a:pPr marL="72000" indent="0">
              <a:lnSpc>
                <a:spcPct val="100000"/>
              </a:lnSpc>
              <a:spcBef>
                <a:spcPts val="600"/>
              </a:spcBef>
              <a:buNone/>
            </a:pPr>
            <a:r>
              <a:rPr lang="cs-CZ" sz="2000" dirty="0"/>
              <a:t> </a:t>
            </a:r>
          </a:p>
          <a:p>
            <a:pPr marL="72000" indent="0">
              <a:lnSpc>
                <a:spcPct val="100000"/>
              </a:lnSpc>
              <a:spcBef>
                <a:spcPts val="600"/>
              </a:spcBef>
              <a:buNone/>
            </a:pPr>
            <a:r>
              <a:rPr lang="cs-CZ" sz="2000" dirty="0"/>
              <a:t>Míra latinských vlivů na češtinu se liší podle období vývoje (vyšší je ve 13. a 14. stol., zesiluje za humanismu a baroka, během 19. stol. klesá), jednotlivých autorů i textů. Obecně platí, že se spíše uplatňuje ve vyšším stylu a v textech se speciální (zejména odbornou) slovní zásobou. </a:t>
            </a:r>
          </a:p>
          <a:p>
            <a:pPr>
              <a:lnSpc>
                <a:spcPct val="100000"/>
              </a:lnSpc>
              <a:spcBef>
                <a:spcPts val="600"/>
              </a:spcBef>
            </a:pPr>
            <a:endParaRPr lang="cs-CZ" sz="2000" dirty="0"/>
          </a:p>
        </p:txBody>
      </p:sp>
    </p:spTree>
    <p:extLst>
      <p:ext uri="{BB962C8B-B14F-4D97-AF65-F5344CB8AC3E}">
        <p14:creationId xmlns:p14="http://schemas.microsoft.com/office/powerpoint/2010/main" val="9474106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42921" y="282680"/>
            <a:ext cx="10753200" cy="451576"/>
          </a:xfrm>
        </p:spPr>
        <p:txBody>
          <a:bodyPr/>
          <a:lstStyle/>
          <a:p>
            <a:r>
              <a:rPr lang="cs-CZ" b="0" dirty="0"/>
              <a:t>Gramatika – syntax</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12035" y="993912"/>
            <a:ext cx="11261165" cy="4983860"/>
          </a:xfrm>
        </p:spPr>
        <p:txBody>
          <a:bodyPr/>
          <a:lstStyle/>
          <a:p>
            <a:pPr marL="72000" indent="0">
              <a:lnSpc>
                <a:spcPct val="100000"/>
              </a:lnSpc>
              <a:spcBef>
                <a:spcPts val="600"/>
              </a:spcBef>
              <a:buNone/>
            </a:pPr>
            <a:r>
              <a:rPr lang="cs-CZ" sz="2000" dirty="0"/>
              <a:t>a) Některé spojovací prostředky: </a:t>
            </a:r>
            <a:r>
              <a:rPr lang="cs-CZ" sz="2000" i="1" dirty="0" err="1"/>
              <a:t>quam</a:t>
            </a:r>
            <a:r>
              <a:rPr lang="cs-CZ" sz="2000" i="1" dirty="0"/>
              <a:t> </a:t>
            </a:r>
            <a:r>
              <a:rPr lang="cs-CZ" sz="2000" i="1" dirty="0" err="1"/>
              <a:t>diu</a:t>
            </a:r>
            <a:r>
              <a:rPr lang="cs-CZ" sz="2000" i="1" dirty="0"/>
              <a:t> </a:t>
            </a:r>
            <a:r>
              <a:rPr lang="cs-CZ" sz="2000" dirty="0"/>
              <a:t>(</a:t>
            </a:r>
            <a:r>
              <a:rPr lang="cs-CZ" sz="2000" i="1" dirty="0"/>
              <a:t>jak </a:t>
            </a:r>
            <a:r>
              <a:rPr lang="cs-CZ" sz="2000" i="1" dirty="0" err="1"/>
              <a:t>dlúho</a:t>
            </a:r>
            <a:r>
              <a:rPr lang="cs-CZ" sz="2000" dirty="0"/>
              <a:t>)</a:t>
            </a:r>
            <a:r>
              <a:rPr lang="cs-CZ" sz="2000" i="1" dirty="0"/>
              <a:t>, </a:t>
            </a:r>
            <a:r>
              <a:rPr lang="cs-CZ" sz="2000" i="1" dirty="0" err="1"/>
              <a:t>quam</a:t>
            </a:r>
            <a:r>
              <a:rPr lang="cs-CZ" sz="2000" i="1" dirty="0"/>
              <a:t> prius </a:t>
            </a:r>
            <a:r>
              <a:rPr lang="cs-CZ" sz="2000" dirty="0"/>
              <a:t>(</a:t>
            </a:r>
            <a:r>
              <a:rPr lang="cs-CZ" sz="2000" i="1" dirty="0"/>
              <a:t>jak brzo, jak náhle, jak rychle</a:t>
            </a:r>
            <a:r>
              <a:rPr lang="cs-CZ" sz="2000" dirty="0"/>
              <a:t>)</a:t>
            </a:r>
            <a:r>
              <a:rPr lang="cs-CZ" sz="2000" i="1" dirty="0"/>
              <a:t>, non </a:t>
            </a:r>
            <a:r>
              <a:rPr lang="cs-CZ" sz="2000" i="1" dirty="0" err="1"/>
              <a:t>solum</a:t>
            </a:r>
            <a:r>
              <a:rPr lang="cs-CZ" sz="2000" i="1" dirty="0"/>
              <a:t> </a:t>
            </a:r>
            <a:r>
              <a:rPr lang="cs-CZ" sz="2000" dirty="0"/>
              <a:t>/ </a:t>
            </a:r>
            <a:r>
              <a:rPr lang="cs-CZ" sz="2000" i="1" dirty="0"/>
              <a:t>tantum – sed </a:t>
            </a:r>
            <a:r>
              <a:rPr lang="cs-CZ" sz="2000" i="1" dirty="0" err="1"/>
              <a:t>etiam</a:t>
            </a:r>
            <a:r>
              <a:rPr lang="cs-CZ" sz="2000" i="1" dirty="0"/>
              <a:t> </a:t>
            </a:r>
            <a:r>
              <a:rPr lang="cs-CZ" sz="2000" dirty="0"/>
              <a:t>(</a:t>
            </a:r>
            <a:r>
              <a:rPr lang="cs-CZ" sz="2000" i="1" dirty="0"/>
              <a:t>netoliko  – ale i / také</a:t>
            </a:r>
            <a:r>
              <a:rPr lang="cs-CZ" sz="2000" dirty="0"/>
              <a:t>).</a:t>
            </a:r>
          </a:p>
          <a:p>
            <a:pPr marL="72000" indent="0">
              <a:lnSpc>
                <a:spcPct val="100000"/>
              </a:lnSpc>
              <a:spcBef>
                <a:spcPts val="600"/>
              </a:spcBef>
              <a:buNone/>
            </a:pPr>
            <a:endParaRPr lang="cs-CZ" sz="2000" dirty="0"/>
          </a:p>
          <a:p>
            <a:pPr marL="72000" indent="0">
              <a:lnSpc>
                <a:spcPct val="100000"/>
              </a:lnSpc>
              <a:spcBef>
                <a:spcPts val="600"/>
              </a:spcBef>
              <a:buNone/>
            </a:pPr>
            <a:r>
              <a:rPr lang="cs-CZ" sz="2000" dirty="0"/>
              <a:t>b) Některé infinitivní vazby zejména </a:t>
            </a:r>
            <a:r>
              <a:rPr lang="cs-CZ" sz="2000" u="sng" dirty="0"/>
              <a:t>instrumentálu s infinitivem</a:t>
            </a:r>
            <a:r>
              <a:rPr lang="cs-CZ" sz="2000" i="1" dirty="0"/>
              <a:t> kmen stromový,</a:t>
            </a:r>
            <a:r>
              <a:rPr lang="cs-CZ" sz="2000" dirty="0"/>
              <a:t> </a:t>
            </a:r>
            <a:r>
              <a:rPr lang="cs-CZ" sz="2000" b="1" i="1" dirty="0"/>
              <a:t>jejž</a:t>
            </a:r>
            <a:r>
              <a:rPr lang="cs-CZ" sz="2000" dirty="0"/>
              <a:t> </a:t>
            </a:r>
            <a:r>
              <a:rPr lang="cs-CZ" sz="2000" i="1" dirty="0"/>
              <a:t>pravili palmovým</a:t>
            </a:r>
            <a:r>
              <a:rPr lang="cs-CZ" sz="2000" dirty="0"/>
              <a:t> </a:t>
            </a:r>
            <a:r>
              <a:rPr lang="cs-CZ" sz="2000" b="1" i="1" dirty="0"/>
              <a:t>býti</a:t>
            </a:r>
            <a:r>
              <a:rPr lang="cs-CZ" sz="2000" i="1" dirty="0"/>
              <a:t> </a:t>
            </a:r>
            <a:r>
              <a:rPr lang="cs-CZ" sz="2000" dirty="0"/>
              <a:t>(</a:t>
            </a:r>
            <a:r>
              <a:rPr lang="cs-CZ" sz="2000" dirty="0" err="1"/>
              <a:t>CestHar</a:t>
            </a:r>
            <a:r>
              <a:rPr lang="cs-CZ" sz="2000" dirty="0"/>
              <a:t>) ‚kmen stromu, o němž tvrdili, že je palmový‘.</a:t>
            </a:r>
          </a:p>
          <a:p>
            <a:pPr marL="72000" indent="0">
              <a:lnSpc>
                <a:spcPct val="100000"/>
              </a:lnSpc>
              <a:spcBef>
                <a:spcPts val="600"/>
              </a:spcBef>
              <a:buNone/>
            </a:pPr>
            <a:endParaRPr lang="cs-CZ" sz="2000" dirty="0"/>
          </a:p>
          <a:p>
            <a:pPr marL="72000" indent="0">
              <a:lnSpc>
                <a:spcPct val="100000"/>
              </a:lnSpc>
              <a:spcBef>
                <a:spcPts val="600"/>
              </a:spcBef>
              <a:buNone/>
            </a:pPr>
            <a:r>
              <a:rPr lang="cs-CZ" sz="2000" dirty="0"/>
              <a:t>c) V syntaxi se rozšiřuje užívání pádových vazeb podle latinského vzoru, např.:</a:t>
            </a:r>
          </a:p>
          <a:p>
            <a:pPr>
              <a:lnSpc>
                <a:spcPct val="100000"/>
              </a:lnSpc>
              <a:spcBef>
                <a:spcPts val="600"/>
              </a:spcBef>
            </a:pPr>
            <a:r>
              <a:rPr lang="cs-CZ" sz="2000" dirty="0"/>
              <a:t>genitiv vlastnosti: </a:t>
            </a:r>
            <a:r>
              <a:rPr lang="cs-CZ" sz="2000" i="1" dirty="0"/>
              <a:t>jest</a:t>
            </a:r>
            <a:r>
              <a:rPr lang="cs-CZ" sz="2000" dirty="0"/>
              <a:t> </a:t>
            </a:r>
            <a:r>
              <a:rPr lang="cs-CZ" sz="2000" b="1" i="1" dirty="0"/>
              <a:t>srsti a postavy koňské</a:t>
            </a:r>
            <a:r>
              <a:rPr lang="cs-CZ" sz="2000" dirty="0"/>
              <a:t> (</a:t>
            </a:r>
            <a:r>
              <a:rPr lang="cs-CZ" sz="2000" dirty="0" err="1"/>
              <a:t>CestHar</a:t>
            </a:r>
            <a:r>
              <a:rPr lang="cs-CZ" sz="2000" dirty="0"/>
              <a:t>) ‚má srst a tvar těla jako kůň‘</a:t>
            </a:r>
          </a:p>
          <a:p>
            <a:pPr>
              <a:lnSpc>
                <a:spcPct val="100000"/>
              </a:lnSpc>
              <a:spcBef>
                <a:spcPts val="600"/>
              </a:spcBef>
            </a:pPr>
            <a:r>
              <a:rPr lang="cs-CZ" sz="2000" dirty="0"/>
              <a:t>genitiv zvolací jako nápodoba lat. </a:t>
            </a:r>
            <a:r>
              <a:rPr lang="cs-CZ" sz="2000" dirty="0" err="1"/>
              <a:t>akuz</a:t>
            </a:r>
            <a:r>
              <a:rPr lang="cs-CZ" sz="2000" dirty="0"/>
              <a:t>. zvolacího: </a:t>
            </a:r>
            <a:r>
              <a:rPr lang="cs-CZ" sz="2000" i="1" dirty="0"/>
              <a:t>Ach,</a:t>
            </a:r>
            <a:r>
              <a:rPr lang="cs-CZ" sz="2000" dirty="0"/>
              <a:t> </a:t>
            </a:r>
            <a:r>
              <a:rPr lang="cs-CZ" sz="2000" b="1" i="1" dirty="0"/>
              <a:t>mého hoře</a:t>
            </a:r>
            <a:r>
              <a:rPr lang="cs-CZ" sz="2000" i="1" dirty="0"/>
              <a:t>!</a:t>
            </a:r>
            <a:r>
              <a:rPr lang="cs-CZ" sz="2000" dirty="0"/>
              <a:t> (</a:t>
            </a:r>
            <a:r>
              <a:rPr lang="cs-CZ" sz="2000" dirty="0" err="1"/>
              <a:t>KomLab</a:t>
            </a:r>
            <a:r>
              <a:rPr lang="cs-CZ" sz="2000" dirty="0"/>
              <a:t>) ‚Ach, mé hoře!‘</a:t>
            </a:r>
          </a:p>
          <a:p>
            <a:pPr>
              <a:lnSpc>
                <a:spcPct val="100000"/>
              </a:lnSpc>
              <a:spcBef>
                <a:spcPts val="600"/>
              </a:spcBef>
            </a:pPr>
            <a:r>
              <a:rPr lang="cs-CZ" sz="2000" dirty="0"/>
              <a:t>dativ přivlastňovací se slovesem </a:t>
            </a:r>
            <a:r>
              <a:rPr lang="cs-CZ" sz="2000" i="1" dirty="0"/>
              <a:t>být</a:t>
            </a:r>
            <a:r>
              <a:rPr lang="cs-CZ" sz="2000" dirty="0"/>
              <a:t>: </a:t>
            </a:r>
            <a:r>
              <a:rPr lang="cs-CZ" sz="2000" i="1" dirty="0"/>
              <a:t>hrabě jeden velmi mocný, z císařské krve narozený,</a:t>
            </a:r>
            <a:r>
              <a:rPr lang="cs-CZ" sz="2000" dirty="0"/>
              <a:t> </a:t>
            </a:r>
            <a:r>
              <a:rPr lang="cs-CZ" sz="2000" b="1" i="1" dirty="0"/>
              <a:t>jemuž bylo</a:t>
            </a:r>
            <a:r>
              <a:rPr lang="cs-CZ" sz="2000" dirty="0"/>
              <a:t> </a:t>
            </a:r>
            <a:r>
              <a:rPr lang="cs-CZ" sz="2000" i="1" dirty="0"/>
              <a:t>jméno Otto Bílý</a:t>
            </a:r>
            <a:r>
              <a:rPr lang="cs-CZ" sz="2000" dirty="0"/>
              <a:t> </a:t>
            </a:r>
            <a:r>
              <a:rPr lang="cs-CZ" sz="2000" dirty="0" err="1"/>
              <a:t>HájkKron</a:t>
            </a:r>
            <a:r>
              <a:rPr lang="cs-CZ" sz="2000" dirty="0"/>
              <a:t> ‚který se jmenoval Otto Bílý‘</a:t>
            </a:r>
          </a:p>
          <a:p>
            <a:pPr marL="72000" indent="0">
              <a:lnSpc>
                <a:spcPct val="100000"/>
              </a:lnSpc>
              <a:spcBef>
                <a:spcPts val="600"/>
              </a:spcBef>
              <a:buNone/>
            </a:pPr>
            <a:endParaRPr lang="cs-CZ" sz="2000" dirty="0"/>
          </a:p>
          <a:p>
            <a:pPr marL="72000" indent="0">
              <a:lnSpc>
                <a:spcPct val="100000"/>
              </a:lnSpc>
              <a:spcBef>
                <a:spcPts val="600"/>
              </a:spcBef>
              <a:buNone/>
            </a:pPr>
            <a:r>
              <a:rPr lang="cs-CZ" sz="2000" dirty="0"/>
              <a:t>d) Vznik analytického pasiva </a:t>
            </a:r>
            <a:r>
              <a:rPr lang="cs-CZ" sz="2000" i="1" dirty="0" err="1"/>
              <a:t>dřěvo</a:t>
            </a:r>
            <a:r>
              <a:rPr lang="cs-CZ" sz="2000" i="1" dirty="0"/>
              <a:t> </a:t>
            </a:r>
            <a:r>
              <a:rPr lang="cs-CZ" sz="2000" i="1" dirty="0" err="1"/>
              <a:t>ješto</a:t>
            </a:r>
            <a:r>
              <a:rPr lang="cs-CZ" sz="2000" i="1" dirty="0"/>
              <a:t> </a:t>
            </a:r>
            <a:r>
              <a:rPr lang="cs-CZ" sz="2000" b="1" i="1" dirty="0"/>
              <a:t>vsazeno jest</a:t>
            </a:r>
            <a:r>
              <a:rPr lang="cs-CZ" sz="2000" dirty="0"/>
              <a:t> </a:t>
            </a:r>
            <a:r>
              <a:rPr lang="cs-CZ" sz="2000" dirty="0" err="1"/>
              <a:t>ŽaltWittb</a:t>
            </a:r>
            <a:r>
              <a:rPr lang="cs-CZ" sz="2000" dirty="0"/>
              <a:t> 1,3 </a:t>
            </a:r>
            <a:r>
              <a:rPr lang="cs-CZ" sz="2000" i="1" dirty="0" err="1"/>
              <a:t>lignum</a:t>
            </a:r>
            <a:r>
              <a:rPr lang="cs-CZ" sz="2000" i="1" dirty="0"/>
              <a:t> </a:t>
            </a:r>
            <a:r>
              <a:rPr lang="cs-CZ" sz="2000" i="1" dirty="0" err="1"/>
              <a:t>quod</a:t>
            </a:r>
            <a:r>
              <a:rPr lang="cs-CZ" sz="2000" i="1" dirty="0"/>
              <a:t> </a:t>
            </a:r>
            <a:r>
              <a:rPr lang="cs-CZ" sz="2000" i="1" dirty="0" err="1"/>
              <a:t>planantum</a:t>
            </a:r>
            <a:r>
              <a:rPr lang="cs-CZ" sz="2000" i="1" dirty="0"/>
              <a:t> </a:t>
            </a:r>
            <a:r>
              <a:rPr lang="cs-CZ" sz="2000" i="1" dirty="0" err="1"/>
              <a:t>est</a:t>
            </a:r>
            <a:r>
              <a:rPr lang="cs-CZ" sz="2000" i="1" dirty="0"/>
              <a:t>.</a:t>
            </a:r>
            <a:r>
              <a:rPr lang="cs-CZ" sz="2000" dirty="0"/>
              <a:t> </a:t>
            </a:r>
          </a:p>
          <a:p>
            <a:pPr>
              <a:lnSpc>
                <a:spcPct val="100000"/>
              </a:lnSpc>
              <a:spcBef>
                <a:spcPts val="600"/>
              </a:spcBef>
            </a:pPr>
            <a:endParaRPr lang="cs-CZ" sz="2000" dirty="0"/>
          </a:p>
        </p:txBody>
      </p:sp>
    </p:spTree>
    <p:extLst>
      <p:ext uri="{BB962C8B-B14F-4D97-AF65-F5344CB8AC3E}">
        <p14:creationId xmlns:p14="http://schemas.microsoft.com/office/powerpoint/2010/main" val="2435541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Dějiny češtiny lze vnitřně členit</a:t>
            </a:r>
            <a:br>
              <a:rPr lang="cs-CZ" b="0" dirty="0"/>
            </a:br>
            <a:endParaRPr lang="cs-CZ" b="0" dirty="0"/>
          </a:p>
        </p:txBody>
      </p:sp>
      <p:graphicFrame>
        <p:nvGraphicFramePr>
          <p:cNvPr id="6" name="Zástupný obsah 5">
            <a:extLst>
              <a:ext uri="{FF2B5EF4-FFF2-40B4-BE49-F238E27FC236}">
                <a16:creationId xmlns:a16="http://schemas.microsoft.com/office/drawing/2014/main" id="{4C8702D7-CD2A-42DE-B9EE-8C1CFA9E3E1D}"/>
              </a:ext>
            </a:extLst>
          </p:cNvPr>
          <p:cNvGraphicFramePr>
            <a:graphicFrameLocks noGrp="1"/>
          </p:cNvGraphicFramePr>
          <p:nvPr>
            <p:ph idx="1"/>
            <p:extLst>
              <p:ext uri="{D42A27DB-BD31-4B8C-83A1-F6EECF244321}">
                <p14:modId xmlns:p14="http://schemas.microsoft.com/office/powerpoint/2010/main" val="2230581769"/>
              </p:ext>
            </p:extLst>
          </p:nvPr>
        </p:nvGraphicFramePr>
        <p:xfrm>
          <a:off x="720000" y="2660074"/>
          <a:ext cx="9564032" cy="1876300"/>
        </p:xfrm>
        <a:graphic>
          <a:graphicData uri="http://schemas.openxmlformats.org/drawingml/2006/table">
            <a:tbl>
              <a:tblPr firstRow="1" bandRow="1">
                <a:tableStyleId>{2D5ABB26-0587-4C30-8999-92F81FD0307C}</a:tableStyleId>
              </a:tblPr>
              <a:tblGrid>
                <a:gridCol w="2391008">
                  <a:extLst>
                    <a:ext uri="{9D8B030D-6E8A-4147-A177-3AD203B41FA5}">
                      <a16:colId xmlns:a16="http://schemas.microsoft.com/office/drawing/2014/main" val="2059060328"/>
                    </a:ext>
                  </a:extLst>
                </a:gridCol>
                <a:gridCol w="2391008">
                  <a:extLst>
                    <a:ext uri="{9D8B030D-6E8A-4147-A177-3AD203B41FA5}">
                      <a16:colId xmlns:a16="http://schemas.microsoft.com/office/drawing/2014/main" val="2509178557"/>
                    </a:ext>
                  </a:extLst>
                </a:gridCol>
                <a:gridCol w="2391008">
                  <a:extLst>
                    <a:ext uri="{9D8B030D-6E8A-4147-A177-3AD203B41FA5}">
                      <a16:colId xmlns:a16="http://schemas.microsoft.com/office/drawing/2014/main" val="2351433825"/>
                    </a:ext>
                  </a:extLst>
                </a:gridCol>
                <a:gridCol w="2391008">
                  <a:extLst>
                    <a:ext uri="{9D8B030D-6E8A-4147-A177-3AD203B41FA5}">
                      <a16:colId xmlns:a16="http://schemas.microsoft.com/office/drawing/2014/main" val="110593434"/>
                    </a:ext>
                  </a:extLst>
                </a:gridCol>
              </a:tblGrid>
              <a:tr h="1278197">
                <a:tc>
                  <a:txBody>
                    <a:bodyPr/>
                    <a:lstStyle/>
                    <a:p>
                      <a:pPr algn="just">
                        <a:lnSpc>
                          <a:spcPct val="150000"/>
                        </a:lnSpc>
                        <a:spcAft>
                          <a:spcPts val="0"/>
                        </a:spcAft>
                      </a:pPr>
                      <a:r>
                        <a:rPr lang="cs-CZ" sz="2000" b="1" dirty="0">
                          <a:effectLst/>
                        </a:rPr>
                        <a:t>Pračeština</a:t>
                      </a:r>
                      <a:endParaRPr lang="cs-CZ"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b="1">
                          <a:effectLst/>
                        </a:rPr>
                        <a:t>Stará čeština </a:t>
                      </a:r>
                    </a:p>
                    <a:p>
                      <a:pPr algn="just">
                        <a:lnSpc>
                          <a:spcPct val="150000"/>
                        </a:lnSpc>
                        <a:spcAft>
                          <a:spcPts val="0"/>
                        </a:spcAft>
                      </a:pPr>
                      <a:r>
                        <a:rPr lang="cs-CZ" sz="2000" b="1">
                          <a:effectLst/>
                        </a:rPr>
                        <a:t> </a:t>
                      </a:r>
                      <a:endParaRPr lang="cs-CZ" sz="20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b="1" dirty="0">
                          <a:effectLst/>
                        </a:rPr>
                        <a:t>Střední čeština </a:t>
                      </a:r>
                    </a:p>
                    <a:p>
                      <a:pPr algn="just">
                        <a:lnSpc>
                          <a:spcPct val="150000"/>
                        </a:lnSpc>
                        <a:spcAft>
                          <a:spcPts val="0"/>
                        </a:spcAft>
                      </a:pPr>
                      <a:r>
                        <a:rPr lang="cs-CZ" sz="2000" b="1" dirty="0">
                          <a:effectLst/>
                        </a:rPr>
                        <a:t>(č. střední doby)</a:t>
                      </a:r>
                      <a:endParaRPr lang="cs-CZ"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b="1" dirty="0">
                          <a:effectLst/>
                        </a:rPr>
                        <a:t>Nová čeština </a:t>
                      </a:r>
                    </a:p>
                    <a:p>
                      <a:pPr algn="just">
                        <a:lnSpc>
                          <a:spcPct val="150000"/>
                        </a:lnSpc>
                        <a:spcAft>
                          <a:spcPts val="0"/>
                        </a:spcAft>
                      </a:pPr>
                      <a:r>
                        <a:rPr lang="cs-CZ" sz="2000" b="1" dirty="0">
                          <a:effectLst/>
                        </a:rPr>
                        <a:t>(moderní č.) </a:t>
                      </a:r>
                      <a:endParaRPr lang="cs-CZ" sz="2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5582354"/>
                  </a:ext>
                </a:extLst>
              </a:tr>
              <a:tr h="598103">
                <a:tc>
                  <a:txBody>
                    <a:bodyPr/>
                    <a:lstStyle/>
                    <a:p>
                      <a:pPr algn="just">
                        <a:lnSpc>
                          <a:spcPct val="150000"/>
                        </a:lnSpc>
                        <a:spcAft>
                          <a:spcPts val="0"/>
                        </a:spcAft>
                      </a:pPr>
                      <a:r>
                        <a:rPr lang="cs-CZ" sz="2000" dirty="0">
                          <a:effectLst/>
                        </a:rPr>
                        <a:t>1000–1150</a:t>
                      </a:r>
                      <a:endParaRPr lang="cs-CZ"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dirty="0">
                          <a:effectLst/>
                        </a:rPr>
                        <a:t>1150–1500</a:t>
                      </a:r>
                      <a:endParaRPr lang="cs-CZ"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dirty="0">
                          <a:effectLst/>
                        </a:rPr>
                        <a:t>1500–1775</a:t>
                      </a:r>
                      <a:endParaRPr lang="cs-CZ"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dirty="0">
                          <a:effectLst/>
                        </a:rPr>
                        <a:t>1775–současnost</a:t>
                      </a:r>
                      <a:endParaRPr lang="cs-CZ"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30903"/>
                  </a:ext>
                </a:extLst>
              </a:tr>
            </a:tbl>
          </a:graphicData>
        </a:graphic>
      </p:graphicFrame>
    </p:spTree>
    <p:extLst>
      <p:ext uri="{BB962C8B-B14F-4D97-AF65-F5344CB8AC3E}">
        <p14:creationId xmlns:p14="http://schemas.microsoft.com/office/powerpoint/2010/main" val="3158365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415200" y="242921"/>
            <a:ext cx="10753200" cy="451576"/>
          </a:xfrm>
        </p:spPr>
        <p:txBody>
          <a:bodyPr/>
          <a:lstStyle/>
          <a:p>
            <a:r>
              <a:rPr lang="cs-CZ" b="0" dirty="0"/>
              <a:t>Stylistika</a:t>
            </a:r>
            <a:endParaRPr lang="cs-CZ"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49624" y="1062317"/>
            <a:ext cx="11670098" cy="5009909"/>
          </a:xfrm>
        </p:spPr>
        <p:txBody>
          <a:bodyPr/>
          <a:lstStyle/>
          <a:p>
            <a:pPr marL="72000" indent="0">
              <a:lnSpc>
                <a:spcPct val="100000"/>
              </a:lnSpc>
              <a:spcBef>
                <a:spcPts val="600"/>
              </a:spcBef>
              <a:buNone/>
            </a:pPr>
            <a:r>
              <a:rPr lang="cs-CZ" sz="2000" dirty="0"/>
              <a:t>Přejímání zásad klasické rétoriky, a to jak v rámci středověké, tak také humanistické tradice. </a:t>
            </a:r>
          </a:p>
          <a:p>
            <a:pPr marL="72000" indent="0">
              <a:lnSpc>
                <a:spcPct val="100000"/>
              </a:lnSpc>
              <a:spcBef>
                <a:spcPts val="600"/>
              </a:spcBef>
              <a:buNone/>
            </a:pPr>
            <a:endParaRPr lang="cs-CZ" sz="2000" dirty="0"/>
          </a:p>
          <a:p>
            <a:pPr marL="72000" indent="0">
              <a:lnSpc>
                <a:spcPct val="100000"/>
              </a:lnSpc>
              <a:spcBef>
                <a:spcPts val="600"/>
              </a:spcBef>
              <a:buNone/>
            </a:pPr>
            <a:r>
              <a:rPr lang="cs-CZ" sz="2000" dirty="0"/>
              <a:t>Typické prostředky, které se uplatňovaly také v češtině:</a:t>
            </a:r>
          </a:p>
          <a:p>
            <a:pPr>
              <a:lnSpc>
                <a:spcPct val="100000"/>
              </a:lnSpc>
              <a:spcBef>
                <a:spcPts val="600"/>
              </a:spcBef>
            </a:pPr>
            <a:r>
              <a:rPr lang="cs-CZ" sz="2000" dirty="0"/>
              <a:t>Užití koordinovaných synonym: </a:t>
            </a:r>
            <a:r>
              <a:rPr lang="cs-CZ" sz="2000" i="1" dirty="0"/>
              <a:t>Toť nám dotvrzuje zkušenost na těch, kteří</a:t>
            </a:r>
            <a:r>
              <a:rPr lang="cs-CZ" sz="2000" dirty="0"/>
              <a:t> </a:t>
            </a:r>
            <a:r>
              <a:rPr lang="cs-CZ" sz="2000" b="1" i="1" dirty="0"/>
              <a:t>šlechetně a pořádně</a:t>
            </a:r>
            <a:r>
              <a:rPr lang="cs-CZ" sz="2000" dirty="0"/>
              <a:t> </a:t>
            </a:r>
            <a:r>
              <a:rPr lang="cs-CZ" sz="2000" i="1" dirty="0"/>
              <a:t>živí jsou. </a:t>
            </a:r>
          </a:p>
          <a:p>
            <a:pPr>
              <a:lnSpc>
                <a:spcPct val="100000"/>
              </a:lnSpc>
              <a:spcBef>
                <a:spcPts val="600"/>
              </a:spcBef>
            </a:pPr>
            <a:r>
              <a:rPr lang="cs-CZ" sz="2000" dirty="0" smtClean="0"/>
              <a:t>Perioda</a:t>
            </a:r>
            <a:r>
              <a:rPr lang="cs-CZ" sz="2000" dirty="0"/>
              <a:t>, tj. rozsáhlejší souvětí skládající se zpravidla z rozvitého předvětí a závětí: </a:t>
            </a:r>
            <a:r>
              <a:rPr lang="cs-CZ" sz="2000" b="1" i="1" dirty="0"/>
              <a:t>Nestálost</a:t>
            </a:r>
            <a:r>
              <a:rPr lang="cs-CZ" sz="2000" dirty="0"/>
              <a:t> </a:t>
            </a:r>
            <a:r>
              <a:rPr lang="cs-CZ" sz="2000" b="1" i="1" dirty="0"/>
              <a:t>přirození našeho a</a:t>
            </a:r>
            <a:r>
              <a:rPr lang="cs-CZ" sz="2000" dirty="0"/>
              <a:t> </a:t>
            </a:r>
            <a:r>
              <a:rPr lang="cs-CZ" sz="2000" b="1" i="1" dirty="0"/>
              <a:t>nejistota </a:t>
            </a:r>
            <a:r>
              <a:rPr lang="cs-CZ" sz="2000" b="1" i="1" dirty="0" err="1"/>
              <a:t>spůsobu</a:t>
            </a:r>
            <a:r>
              <a:rPr lang="cs-CZ" sz="2000" b="1" i="1" dirty="0"/>
              <a:t> všeho světa</a:t>
            </a:r>
            <a:r>
              <a:rPr lang="cs-CZ" sz="2000" dirty="0"/>
              <a:t> </a:t>
            </a:r>
            <a:r>
              <a:rPr lang="cs-CZ" sz="2000" i="1" dirty="0"/>
              <a:t>vždycky až posavad s sebou to přinášela, že netoliko každému člověku obzvláštně, ale každé obci,</a:t>
            </a:r>
            <a:r>
              <a:rPr lang="cs-CZ" sz="2000" dirty="0"/>
              <a:t> </a:t>
            </a:r>
            <a:r>
              <a:rPr lang="cs-CZ" sz="2000" i="1" dirty="0"/>
              <a:t>a zvláště</a:t>
            </a:r>
            <a:r>
              <a:rPr lang="cs-CZ" sz="2000" dirty="0"/>
              <a:t> </a:t>
            </a:r>
            <a:r>
              <a:rPr lang="cs-CZ" sz="2000" b="1" i="1" dirty="0"/>
              <a:t>v regimentu a v správách světských</a:t>
            </a:r>
            <a:r>
              <a:rPr lang="cs-CZ" sz="2000" dirty="0"/>
              <a:t> </a:t>
            </a:r>
            <a:r>
              <a:rPr lang="cs-CZ" sz="2000" i="1" dirty="0"/>
              <a:t>postaveným lidem potřebí</a:t>
            </a:r>
            <a:r>
              <a:rPr lang="cs-CZ" sz="2000" dirty="0"/>
              <a:t> </a:t>
            </a:r>
            <a:r>
              <a:rPr lang="cs-CZ" sz="2000" b="1" i="1" dirty="0"/>
              <a:t>jest, bylo a zůstává</a:t>
            </a:r>
            <a:r>
              <a:rPr lang="cs-CZ" sz="2000" dirty="0"/>
              <a:t> </a:t>
            </a:r>
            <a:r>
              <a:rPr lang="cs-CZ" sz="2000" i="1" dirty="0"/>
              <a:t>povědomosti </a:t>
            </a:r>
            <a:r>
              <a:rPr lang="cs-CZ" sz="2000" i="1" dirty="0" err="1"/>
              <a:t>příkladův</a:t>
            </a:r>
            <a:r>
              <a:rPr lang="cs-CZ" sz="2000" dirty="0"/>
              <a:t> </a:t>
            </a:r>
            <a:r>
              <a:rPr lang="cs-CZ" sz="2000" b="1" i="1" dirty="0"/>
              <a:t>předešlého i přítomného</a:t>
            </a:r>
            <a:r>
              <a:rPr lang="cs-CZ" sz="2000" dirty="0"/>
              <a:t> </a:t>
            </a:r>
            <a:r>
              <a:rPr lang="cs-CZ" sz="2000" i="1" dirty="0"/>
              <a:t>věku, a to jako dobrých a ctnostných</a:t>
            </a:r>
            <a:r>
              <a:rPr lang="cs-CZ" sz="2000" dirty="0"/>
              <a:t> </a:t>
            </a:r>
            <a:r>
              <a:rPr lang="cs-CZ" sz="2000" b="1" i="1" dirty="0"/>
              <a:t>pro následování a naučení</a:t>
            </a:r>
            <a:r>
              <a:rPr lang="cs-CZ" sz="2000" i="1" dirty="0"/>
              <a:t>, tak zlých pro uvarování</a:t>
            </a:r>
            <a:r>
              <a:rPr lang="cs-CZ" sz="2000" dirty="0"/>
              <a:t> </a:t>
            </a:r>
            <a:r>
              <a:rPr lang="cs-CZ" sz="2000" dirty="0" err="1"/>
              <a:t>CestHar</a:t>
            </a:r>
            <a:r>
              <a:rPr lang="cs-CZ" sz="2000" dirty="0"/>
              <a:t>  </a:t>
            </a:r>
          </a:p>
          <a:p>
            <a:pPr>
              <a:lnSpc>
                <a:spcPct val="100000"/>
              </a:lnSpc>
              <a:spcBef>
                <a:spcPts val="600"/>
              </a:spcBef>
            </a:pPr>
            <a:r>
              <a:rPr lang="cs-CZ" sz="2000" dirty="0" smtClean="0"/>
              <a:t>Propojování textu pomocí zvukových figur, a to shodný začátek slov (</a:t>
            </a:r>
            <a:r>
              <a:rPr lang="cs-CZ" sz="2000" b="1" i="1" dirty="0" smtClean="0"/>
              <a:t>aliterace</a:t>
            </a:r>
            <a:r>
              <a:rPr lang="cs-CZ" sz="2000" dirty="0" smtClean="0"/>
              <a:t>), nebo shodné zakončení slov (</a:t>
            </a:r>
            <a:r>
              <a:rPr lang="cs-CZ" sz="2000" b="1" i="1" dirty="0" err="1" smtClean="0"/>
              <a:t>homoioteleuton</a:t>
            </a:r>
            <a:r>
              <a:rPr lang="cs-CZ" sz="2000" dirty="0" smtClean="0"/>
              <a:t>): </a:t>
            </a:r>
            <a:r>
              <a:rPr lang="cs-CZ" sz="2000" i="1" dirty="0" smtClean="0"/>
              <a:t>A protož hnuti jsou</a:t>
            </a:r>
            <a:r>
              <a:rPr lang="cs-CZ" sz="2000" dirty="0" smtClean="0"/>
              <a:t> </a:t>
            </a:r>
            <a:r>
              <a:rPr lang="cs-CZ" sz="2000" b="1" i="1" dirty="0" smtClean="0"/>
              <a:t>d</a:t>
            </a:r>
            <a:r>
              <a:rPr lang="cs-CZ" sz="2000" i="1" dirty="0" smtClean="0"/>
              <a:t>uchem</a:t>
            </a:r>
            <a:r>
              <a:rPr lang="cs-CZ" sz="2000" dirty="0" smtClean="0"/>
              <a:t> </a:t>
            </a:r>
            <a:r>
              <a:rPr lang="cs-CZ" sz="2000" b="1" i="1" dirty="0" smtClean="0"/>
              <a:t>d</a:t>
            </a:r>
            <a:r>
              <a:rPr lang="cs-CZ" sz="2000" i="1" dirty="0" smtClean="0"/>
              <a:t>obrým, </a:t>
            </a:r>
            <a:r>
              <a:rPr lang="cs-CZ" sz="2000" i="1" dirty="0" err="1" smtClean="0"/>
              <a:t>vědú</a:t>
            </a:r>
            <a:r>
              <a:rPr lang="cs-CZ" sz="2000" b="1" i="1" dirty="0" err="1" smtClean="0"/>
              <a:t>ce</a:t>
            </a:r>
            <a:r>
              <a:rPr lang="cs-CZ" sz="2000" dirty="0" smtClean="0"/>
              <a:t> </a:t>
            </a:r>
            <a:r>
              <a:rPr lang="cs-CZ" sz="2000" i="1" dirty="0" smtClean="0"/>
              <a:t>a </a:t>
            </a:r>
            <a:r>
              <a:rPr lang="cs-CZ" sz="2000" i="1" dirty="0" err="1" smtClean="0"/>
              <a:t>rozomějí</a:t>
            </a:r>
            <a:r>
              <a:rPr lang="cs-CZ" sz="2000" b="1" i="1" dirty="0" err="1" smtClean="0"/>
              <a:t>ce</a:t>
            </a:r>
            <a:r>
              <a:rPr lang="cs-CZ" sz="2000" i="1" dirty="0" smtClean="0"/>
              <a:t>, že všecky tohoto světa věci jsou </a:t>
            </a:r>
            <a:r>
              <a:rPr lang="cs-CZ" sz="2000" i="1" dirty="0" err="1" smtClean="0"/>
              <a:t>padúcí</a:t>
            </a:r>
            <a:r>
              <a:rPr lang="cs-CZ" sz="2000" i="1" dirty="0" smtClean="0"/>
              <a:t> a minulé, ale</a:t>
            </a:r>
            <a:r>
              <a:rPr lang="cs-CZ" sz="2000" dirty="0" smtClean="0"/>
              <a:t> </a:t>
            </a:r>
            <a:r>
              <a:rPr lang="cs-CZ" sz="2000" b="1" i="1" dirty="0" smtClean="0"/>
              <a:t>p</a:t>
            </a:r>
            <a:r>
              <a:rPr lang="cs-CZ" sz="2000" i="1" dirty="0" smtClean="0"/>
              <a:t>ravd</a:t>
            </a:r>
            <a:r>
              <a:rPr lang="cs-CZ" sz="2000" b="1" i="1" dirty="0" smtClean="0"/>
              <a:t>a</a:t>
            </a:r>
            <a:r>
              <a:rPr lang="cs-CZ" sz="2000" dirty="0" smtClean="0"/>
              <a:t> </a:t>
            </a:r>
            <a:r>
              <a:rPr lang="cs-CZ" sz="2000" b="1" i="1" dirty="0" smtClean="0"/>
              <a:t>p</a:t>
            </a:r>
            <a:r>
              <a:rPr lang="cs-CZ" sz="2000" i="1" dirty="0" smtClean="0"/>
              <a:t>án</a:t>
            </a:r>
            <a:r>
              <a:rPr lang="cs-CZ" sz="2000" b="1" i="1" dirty="0" smtClean="0"/>
              <a:t>a</a:t>
            </a:r>
            <a:r>
              <a:rPr lang="cs-CZ" sz="2000" dirty="0" smtClean="0"/>
              <a:t> </a:t>
            </a:r>
            <a:r>
              <a:rPr lang="cs-CZ" sz="2000" i="1" dirty="0" err="1" smtClean="0"/>
              <a:t>Jezukrista</a:t>
            </a:r>
            <a:r>
              <a:rPr lang="cs-CZ" sz="2000" i="1" dirty="0" smtClean="0"/>
              <a:t>, boha všemohoucího, zůstává na věky:… </a:t>
            </a:r>
            <a:r>
              <a:rPr lang="cs-CZ" sz="2000" dirty="0" err="1" smtClean="0"/>
              <a:t>ŽižkaŘád</a:t>
            </a:r>
            <a:endParaRPr lang="cs-CZ" sz="2000" dirty="0"/>
          </a:p>
        </p:txBody>
      </p:sp>
    </p:spTree>
    <p:extLst>
      <p:ext uri="{BB962C8B-B14F-4D97-AF65-F5344CB8AC3E}">
        <p14:creationId xmlns:p14="http://schemas.microsoft.com/office/powerpoint/2010/main" val="25050384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56175" y="163409"/>
            <a:ext cx="10753200" cy="451576"/>
          </a:xfrm>
        </p:spPr>
        <p:txBody>
          <a:bodyPr/>
          <a:lstStyle/>
          <a:p>
            <a:r>
              <a:rPr lang="cs-CZ" b="0" dirty="0"/>
              <a:t>Lexikon – pračeská a staročeská fáze</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56175" y="1004837"/>
            <a:ext cx="11750294" cy="4642538"/>
          </a:xfrm>
        </p:spPr>
        <p:txBody>
          <a:bodyPr/>
          <a:lstStyle/>
          <a:p>
            <a:pPr marL="72000" indent="0">
              <a:lnSpc>
                <a:spcPct val="100000"/>
              </a:lnSpc>
              <a:spcBef>
                <a:spcPts val="600"/>
              </a:spcBef>
              <a:buNone/>
            </a:pPr>
            <a:r>
              <a:rPr lang="cs-CZ" sz="2000" dirty="0"/>
              <a:t>Především náboženská terminologie a pak civilizační vrstva slovní zásoby související s pokročilejším stupněm společenské organizace. Z latiny se přitom přejímalo buď přímo, nebo již prostřednictvím němčiny, v řadě případů byla latina rovněž prostředníkem a přejaté lexémy jsou původu řeckého.</a:t>
            </a:r>
          </a:p>
          <a:p>
            <a:pPr>
              <a:lnSpc>
                <a:spcPct val="100000"/>
              </a:lnSpc>
              <a:spcBef>
                <a:spcPts val="600"/>
              </a:spcBef>
            </a:pPr>
            <a:endParaRPr lang="cs-CZ" sz="2000" dirty="0"/>
          </a:p>
          <a:p>
            <a:pPr>
              <a:lnSpc>
                <a:spcPct val="100000"/>
              </a:lnSpc>
              <a:spcBef>
                <a:spcPts val="600"/>
              </a:spcBef>
            </a:pPr>
            <a:r>
              <a:rPr lang="cs-CZ" sz="2000" dirty="0"/>
              <a:t>náboženská terminologie, např. </a:t>
            </a:r>
            <a:r>
              <a:rPr lang="cs-CZ" sz="2000" i="1" dirty="0" err="1"/>
              <a:t>anjel</a:t>
            </a:r>
            <a:r>
              <a:rPr lang="cs-CZ" sz="2000" dirty="0"/>
              <a:t>, </a:t>
            </a:r>
            <a:r>
              <a:rPr lang="cs-CZ" sz="2000" i="1" dirty="0"/>
              <a:t>anděl </a:t>
            </a:r>
            <a:r>
              <a:rPr lang="cs-CZ" sz="2000" dirty="0"/>
              <a:t>‚boží posel‘ (← lat. </a:t>
            </a:r>
            <a:r>
              <a:rPr lang="cs-CZ" sz="2000" i="1" dirty="0" err="1"/>
              <a:t>angelus</a:t>
            </a:r>
            <a:r>
              <a:rPr lang="cs-CZ" sz="2000" i="1" dirty="0"/>
              <a:t>,</a:t>
            </a:r>
            <a:r>
              <a:rPr lang="cs-CZ" sz="2000" dirty="0"/>
              <a:t> řeckého původu), </a:t>
            </a:r>
            <a:r>
              <a:rPr lang="cs-CZ" sz="2000" i="1" dirty="0" err="1"/>
              <a:t>evanjelium</a:t>
            </a:r>
            <a:r>
              <a:rPr lang="cs-CZ" sz="2000" dirty="0"/>
              <a:t>, </a:t>
            </a:r>
            <a:r>
              <a:rPr lang="cs-CZ" sz="2000" i="1" dirty="0"/>
              <a:t>evangelium</a:t>
            </a:r>
            <a:r>
              <a:rPr lang="cs-CZ" sz="2000" dirty="0"/>
              <a:t> ‚vylíčení života a skutků Ježíše Krista‘ (← </a:t>
            </a:r>
            <a:r>
              <a:rPr lang="cs-CZ" sz="2000" dirty="0" err="1"/>
              <a:t>střlat</a:t>
            </a:r>
            <a:r>
              <a:rPr lang="cs-CZ" sz="2000" dirty="0"/>
              <a:t>. </a:t>
            </a:r>
            <a:r>
              <a:rPr lang="cs-CZ" sz="2000" i="1" dirty="0" err="1"/>
              <a:t>euangelium</a:t>
            </a:r>
            <a:r>
              <a:rPr lang="cs-CZ" sz="2000" dirty="0"/>
              <a:t>, řeckého původu), </a:t>
            </a:r>
            <a:endParaRPr lang="cs-CZ" sz="2000" i="1" dirty="0"/>
          </a:p>
          <a:p>
            <a:pPr>
              <a:lnSpc>
                <a:spcPct val="100000"/>
              </a:lnSpc>
              <a:spcBef>
                <a:spcPts val="600"/>
              </a:spcBef>
            </a:pPr>
            <a:r>
              <a:rPr lang="cs-CZ" sz="2000" dirty="0"/>
              <a:t>lékařská terminologie, např. </a:t>
            </a:r>
            <a:r>
              <a:rPr lang="cs-CZ" sz="2000" i="1" dirty="0"/>
              <a:t>podagra</a:t>
            </a:r>
            <a:r>
              <a:rPr lang="cs-CZ" sz="2000" dirty="0"/>
              <a:t> ‚dna‘ (← lat. </a:t>
            </a:r>
            <a:r>
              <a:rPr lang="cs-CZ" sz="2000" i="1" dirty="0"/>
              <a:t>podagra,</a:t>
            </a:r>
            <a:r>
              <a:rPr lang="cs-CZ" sz="2000" dirty="0"/>
              <a:t> původem z řečtiny), </a:t>
            </a:r>
            <a:r>
              <a:rPr lang="cs-CZ" sz="2000" i="1" dirty="0" err="1"/>
              <a:t>klister</a:t>
            </a:r>
            <a:r>
              <a:rPr lang="cs-CZ" sz="2000" dirty="0"/>
              <a:t>, </a:t>
            </a:r>
            <a:r>
              <a:rPr lang="cs-CZ" sz="2000" i="1" dirty="0"/>
              <a:t>klistr</a:t>
            </a:r>
            <a:r>
              <a:rPr lang="cs-CZ" sz="2000" dirty="0"/>
              <a:t>, </a:t>
            </a:r>
            <a:r>
              <a:rPr lang="cs-CZ" sz="2000" i="1" dirty="0" err="1"/>
              <a:t>klistera</a:t>
            </a:r>
            <a:r>
              <a:rPr lang="cs-CZ" sz="2000" dirty="0"/>
              <a:t> ‚klystýr‘ (k lat. </a:t>
            </a:r>
            <a:r>
              <a:rPr lang="cs-CZ" sz="2000" i="1" dirty="0" err="1"/>
              <a:t>clystēr</a:t>
            </a:r>
            <a:r>
              <a:rPr lang="cs-CZ" sz="2000" dirty="0"/>
              <a:t> ‚nálev‘ něm. prostřednictvím), </a:t>
            </a:r>
          </a:p>
          <a:p>
            <a:pPr>
              <a:lnSpc>
                <a:spcPct val="100000"/>
              </a:lnSpc>
              <a:spcBef>
                <a:spcPts val="600"/>
              </a:spcBef>
            </a:pPr>
            <a:r>
              <a:rPr lang="cs-CZ" sz="2000" dirty="0"/>
              <a:t>terminologie přírodních věd, např. </a:t>
            </a:r>
            <a:r>
              <a:rPr lang="cs-CZ" sz="2000" i="1" dirty="0"/>
              <a:t>alabastr</a:t>
            </a:r>
            <a:r>
              <a:rPr lang="cs-CZ" sz="2000" dirty="0"/>
              <a:t> ‚sádrovec‘ (← lat. </a:t>
            </a:r>
            <a:r>
              <a:rPr lang="cs-CZ" sz="2000" i="1" dirty="0" err="1"/>
              <a:t>alabastrum</a:t>
            </a:r>
            <a:r>
              <a:rPr lang="cs-CZ" sz="2000" dirty="0"/>
              <a:t>, řeckého původu), </a:t>
            </a:r>
            <a:r>
              <a:rPr lang="cs-CZ" sz="2000" i="1" dirty="0" err="1"/>
              <a:t>galaktid</a:t>
            </a:r>
            <a:r>
              <a:rPr lang="cs-CZ" sz="2000" dirty="0"/>
              <a:t> ‚světlý kámen, vápenec‘ (← </a:t>
            </a:r>
            <a:r>
              <a:rPr lang="cs-CZ" sz="2000" dirty="0" err="1"/>
              <a:t>střlat</a:t>
            </a:r>
            <a:r>
              <a:rPr lang="cs-CZ" sz="2000" dirty="0"/>
              <a:t>. </a:t>
            </a:r>
            <a:r>
              <a:rPr lang="cs-CZ" sz="2000" i="1" dirty="0" err="1"/>
              <a:t>galactites</a:t>
            </a:r>
            <a:r>
              <a:rPr lang="cs-CZ" sz="2000" dirty="0"/>
              <a:t>), </a:t>
            </a:r>
            <a:endParaRPr lang="cs-CZ" sz="2000" i="1" dirty="0"/>
          </a:p>
          <a:p>
            <a:pPr>
              <a:lnSpc>
                <a:spcPct val="100000"/>
              </a:lnSpc>
              <a:spcBef>
                <a:spcPts val="600"/>
              </a:spcBef>
            </a:pPr>
            <a:r>
              <a:rPr lang="cs-CZ" sz="2000" dirty="0"/>
              <a:t>administrativa a právo, např. </a:t>
            </a:r>
            <a:r>
              <a:rPr lang="cs-CZ" sz="2000" i="1" dirty="0"/>
              <a:t>interdikt</a:t>
            </a:r>
            <a:r>
              <a:rPr lang="cs-CZ" sz="2000" dirty="0"/>
              <a:t> ‚církevní trest, klatba‘ (← </a:t>
            </a:r>
            <a:r>
              <a:rPr lang="cs-CZ" sz="2000" i="1" dirty="0" err="1"/>
              <a:t>interdictum</a:t>
            </a:r>
            <a:r>
              <a:rPr lang="cs-CZ" sz="2000" dirty="0"/>
              <a:t> ‚zákaz‘), </a:t>
            </a:r>
            <a:r>
              <a:rPr lang="cs-CZ" sz="2000" i="1" dirty="0"/>
              <a:t>majestát</a:t>
            </a:r>
            <a:r>
              <a:rPr lang="cs-CZ" sz="2000" dirty="0"/>
              <a:t> ‚vznešenost, panovnická moc‘ (← lat. </a:t>
            </a:r>
            <a:r>
              <a:rPr lang="cs-CZ" sz="2000" i="1" dirty="0" err="1"/>
              <a:t>maiestās</a:t>
            </a:r>
            <a:r>
              <a:rPr lang="cs-CZ" sz="2000" dirty="0"/>
              <a:t> ‚velikost, výsostnost‘), </a:t>
            </a:r>
          </a:p>
          <a:p>
            <a:pPr>
              <a:lnSpc>
                <a:spcPct val="100000"/>
              </a:lnSpc>
              <a:spcBef>
                <a:spcPts val="600"/>
              </a:spcBef>
            </a:pPr>
            <a:r>
              <a:rPr lang="cs-CZ" sz="2000" dirty="0"/>
              <a:t>slovní zásoba z oblasti běžného života německým prostřednictvím, např. </a:t>
            </a:r>
            <a:r>
              <a:rPr lang="cs-CZ" sz="2000" i="1" dirty="0"/>
              <a:t>cihla</a:t>
            </a:r>
            <a:r>
              <a:rPr lang="cs-CZ" sz="2000" dirty="0"/>
              <a:t> ‚stavební materiál‘ (← lat. </a:t>
            </a:r>
            <a:r>
              <a:rPr lang="cs-CZ" sz="2000" i="1" dirty="0" err="1"/>
              <a:t>tēgula</a:t>
            </a:r>
            <a:r>
              <a:rPr lang="cs-CZ" sz="2000" dirty="0"/>
              <a:t> ‚taška‘ prostřednictvím </a:t>
            </a:r>
            <a:r>
              <a:rPr lang="cs-CZ" sz="2000" dirty="0" err="1"/>
              <a:t>střhn</a:t>
            </a:r>
            <a:r>
              <a:rPr lang="cs-CZ" sz="2000" dirty="0"/>
              <a:t>. </a:t>
            </a:r>
            <a:r>
              <a:rPr lang="cs-CZ" sz="2000" i="1" dirty="0" err="1"/>
              <a:t>ziegel</a:t>
            </a:r>
            <a:r>
              <a:rPr lang="cs-CZ" sz="2000" dirty="0"/>
              <a:t> ‚cihla‘), </a:t>
            </a:r>
            <a:r>
              <a:rPr lang="cs-CZ" sz="2000" i="1" dirty="0"/>
              <a:t>kuchyně</a:t>
            </a:r>
            <a:r>
              <a:rPr lang="cs-CZ" sz="2000" dirty="0"/>
              <a:t> (z lat. </a:t>
            </a:r>
            <a:r>
              <a:rPr lang="cs-CZ" sz="2000" i="1" dirty="0" err="1"/>
              <a:t>cucīna</a:t>
            </a:r>
            <a:r>
              <a:rPr lang="cs-CZ" sz="2000" dirty="0"/>
              <a:t> prostřednictvím </a:t>
            </a:r>
            <a:r>
              <a:rPr lang="cs-CZ" sz="2000" dirty="0" err="1"/>
              <a:t>sthn</a:t>
            </a:r>
            <a:r>
              <a:rPr lang="cs-CZ" sz="2000" dirty="0"/>
              <a:t>. </a:t>
            </a:r>
            <a:r>
              <a:rPr lang="cs-CZ" sz="2000" i="1" dirty="0" err="1"/>
              <a:t>chuhchina</a:t>
            </a:r>
            <a:r>
              <a:rPr lang="cs-CZ" sz="2000" dirty="0"/>
              <a:t>).</a:t>
            </a:r>
          </a:p>
        </p:txBody>
      </p:sp>
    </p:spTree>
    <p:extLst>
      <p:ext uri="{BB962C8B-B14F-4D97-AF65-F5344CB8AC3E}">
        <p14:creationId xmlns:p14="http://schemas.microsoft.com/office/powerpoint/2010/main" val="1014165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56175" y="163409"/>
            <a:ext cx="10753200" cy="451576"/>
          </a:xfrm>
        </p:spPr>
        <p:txBody>
          <a:bodyPr/>
          <a:lstStyle/>
          <a:p>
            <a:r>
              <a:rPr lang="cs-CZ" b="0" dirty="0"/>
              <a:t>Lexikon – </a:t>
            </a:r>
            <a:r>
              <a:rPr lang="cs-CZ" b="0" dirty="0" err="1"/>
              <a:t>středněčeská</a:t>
            </a:r>
            <a:r>
              <a:rPr lang="cs-CZ" b="0" dirty="0"/>
              <a:t> fáze</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82682" y="870367"/>
            <a:ext cx="11750294" cy="4642538"/>
          </a:xfrm>
        </p:spPr>
        <p:txBody>
          <a:bodyPr/>
          <a:lstStyle/>
          <a:p>
            <a:pPr marL="72000" indent="0">
              <a:lnSpc>
                <a:spcPct val="100000"/>
              </a:lnSpc>
              <a:spcBef>
                <a:spcPts val="600"/>
              </a:spcBef>
              <a:buNone/>
            </a:pPr>
            <a:r>
              <a:rPr lang="cs-CZ" sz="2000" dirty="0"/>
              <a:t>Mnoho slov latinského původu proniklo v průběhu 15.–17. stol., zejména zásluhou rozvoje vzdělanosti inspirované humanismem:</a:t>
            </a:r>
          </a:p>
          <a:p>
            <a:pPr marL="72000" indent="0">
              <a:lnSpc>
                <a:spcPct val="100000"/>
              </a:lnSpc>
              <a:spcBef>
                <a:spcPts val="600"/>
              </a:spcBef>
              <a:buNone/>
            </a:pPr>
            <a:endParaRPr lang="cs-CZ" sz="2000" dirty="0"/>
          </a:p>
          <a:p>
            <a:pPr>
              <a:lnSpc>
                <a:spcPct val="100000"/>
              </a:lnSpc>
              <a:spcBef>
                <a:spcPts val="600"/>
              </a:spcBef>
            </a:pPr>
            <a:r>
              <a:rPr lang="cs-CZ" sz="2000" dirty="0"/>
              <a:t> terminologie školská, jako </a:t>
            </a:r>
            <a:r>
              <a:rPr lang="cs-CZ" sz="2000" i="1" dirty="0" err="1"/>
              <a:t>akademia</a:t>
            </a:r>
            <a:r>
              <a:rPr lang="cs-CZ" sz="2000" dirty="0"/>
              <a:t> vzdělávací ‚zařízení‘ (← lat. </a:t>
            </a:r>
            <a:r>
              <a:rPr lang="cs-CZ" sz="2000" i="1" dirty="0"/>
              <a:t>Academia</a:t>
            </a:r>
            <a:r>
              <a:rPr lang="cs-CZ" sz="2000" dirty="0"/>
              <a:t>, </a:t>
            </a:r>
            <a:r>
              <a:rPr lang="cs-CZ" sz="2000" dirty="0" err="1"/>
              <a:t>řec</a:t>
            </a:r>
            <a:r>
              <a:rPr lang="cs-CZ" sz="2000" dirty="0"/>
              <a:t>. původu), </a:t>
            </a:r>
            <a:r>
              <a:rPr lang="cs-CZ" sz="2000" i="1" dirty="0"/>
              <a:t>autor</a:t>
            </a:r>
            <a:r>
              <a:rPr lang="cs-CZ" sz="2000" dirty="0"/>
              <a:t> ‚tvůrce‘ (← lat. </a:t>
            </a:r>
            <a:r>
              <a:rPr lang="cs-CZ" sz="2000" i="1" dirty="0" err="1"/>
              <a:t>auctor</a:t>
            </a:r>
            <a:r>
              <a:rPr lang="cs-CZ" sz="2000" dirty="0"/>
              <a:t>), </a:t>
            </a:r>
            <a:r>
              <a:rPr lang="cs-CZ" sz="2000" i="1" dirty="0"/>
              <a:t>docent</a:t>
            </a:r>
            <a:r>
              <a:rPr lang="cs-CZ" sz="2000" dirty="0"/>
              <a:t> ‚vyučující na vysoké škole‘ (← lat. </a:t>
            </a:r>
            <a:r>
              <a:rPr lang="cs-CZ" sz="2000" i="1" dirty="0" err="1"/>
              <a:t>docens</a:t>
            </a:r>
            <a:r>
              <a:rPr lang="cs-CZ" sz="2000" dirty="0"/>
              <a:t> ‚učící‘), </a:t>
            </a:r>
          </a:p>
          <a:p>
            <a:pPr>
              <a:lnSpc>
                <a:spcPct val="100000"/>
              </a:lnSpc>
              <a:spcBef>
                <a:spcPts val="600"/>
              </a:spcBef>
            </a:pPr>
            <a:endParaRPr lang="cs-CZ" sz="2000" dirty="0"/>
          </a:p>
          <a:p>
            <a:pPr>
              <a:lnSpc>
                <a:spcPct val="100000"/>
              </a:lnSpc>
              <a:spcBef>
                <a:spcPts val="600"/>
              </a:spcBef>
            </a:pPr>
            <a:r>
              <a:rPr lang="cs-CZ" sz="2000" dirty="0"/>
              <a:t>terminologie administrativní a právní, např. </a:t>
            </a:r>
            <a:r>
              <a:rPr lang="cs-CZ" sz="2000" i="1" dirty="0"/>
              <a:t>akta</a:t>
            </a:r>
            <a:r>
              <a:rPr lang="cs-CZ" sz="2000" dirty="0"/>
              <a:t> (← lat. </a:t>
            </a:r>
            <a:r>
              <a:rPr lang="cs-CZ" sz="2000" i="1" dirty="0" err="1"/>
              <a:t>ācta</a:t>
            </a:r>
            <a:r>
              <a:rPr lang="cs-CZ" sz="2000" dirty="0"/>
              <a:t> ‚úřední spisy‘), </a:t>
            </a:r>
            <a:r>
              <a:rPr lang="cs-CZ" sz="2000" i="1" dirty="0" err="1"/>
              <a:t>appelací</a:t>
            </a:r>
            <a:r>
              <a:rPr lang="cs-CZ" sz="2000" dirty="0"/>
              <a:t> (← </a:t>
            </a:r>
            <a:r>
              <a:rPr lang="cs-CZ" sz="2000" dirty="0" err="1"/>
              <a:t>střlat</a:t>
            </a:r>
            <a:r>
              <a:rPr lang="cs-CZ" sz="2000" dirty="0"/>
              <a:t>. </a:t>
            </a:r>
            <a:r>
              <a:rPr lang="cs-CZ" sz="2000" i="1" dirty="0" err="1"/>
              <a:t>appellatiō</a:t>
            </a:r>
            <a:r>
              <a:rPr lang="cs-CZ" sz="2000" dirty="0"/>
              <a:t> ‚předvolání, obsílka‘), </a:t>
            </a:r>
            <a:r>
              <a:rPr lang="cs-CZ" sz="2000" i="1" dirty="0"/>
              <a:t>audiencí</a:t>
            </a:r>
            <a:r>
              <a:rPr lang="cs-CZ" sz="2000" dirty="0"/>
              <a:t> (← lat. </a:t>
            </a:r>
            <a:r>
              <a:rPr lang="cs-CZ" sz="2000" i="1" dirty="0" err="1"/>
              <a:t>audientia</a:t>
            </a:r>
            <a:r>
              <a:rPr lang="cs-CZ" sz="2000" dirty="0"/>
              <a:t> ‚slyšení‘), </a:t>
            </a:r>
            <a:r>
              <a:rPr lang="cs-CZ" sz="2000" i="1" dirty="0"/>
              <a:t>exekucí</a:t>
            </a:r>
            <a:r>
              <a:rPr lang="cs-CZ" sz="2000" dirty="0"/>
              <a:t> (← lat. </a:t>
            </a:r>
            <a:r>
              <a:rPr lang="cs-CZ" sz="2000" i="1" dirty="0" err="1"/>
              <a:t>exsecūtiō</a:t>
            </a:r>
            <a:r>
              <a:rPr lang="cs-CZ" sz="2000" dirty="0"/>
              <a:t> ‚vykonání, provedení‘), </a:t>
            </a:r>
            <a:r>
              <a:rPr lang="cs-CZ" sz="2000" i="1" dirty="0"/>
              <a:t>kvartál</a:t>
            </a:r>
            <a:r>
              <a:rPr lang="cs-CZ" sz="2000" dirty="0"/>
              <a:t> (← </a:t>
            </a:r>
            <a:r>
              <a:rPr lang="cs-CZ" sz="2000" dirty="0" err="1"/>
              <a:t>střlat</a:t>
            </a:r>
            <a:r>
              <a:rPr lang="cs-CZ" sz="2000" dirty="0"/>
              <a:t>. </a:t>
            </a:r>
            <a:r>
              <a:rPr lang="cs-CZ" sz="2000" i="1" dirty="0" err="1"/>
              <a:t>quārtāle</a:t>
            </a:r>
            <a:r>
              <a:rPr lang="cs-CZ" sz="2000" dirty="0"/>
              <a:t> odvozeno z lat. </a:t>
            </a:r>
            <a:r>
              <a:rPr lang="cs-CZ" sz="2000" i="1" dirty="0" err="1"/>
              <a:t>quārtus</a:t>
            </a:r>
            <a:r>
              <a:rPr lang="cs-CZ" sz="2000" dirty="0"/>
              <a:t> ‚čtvrtý‘), </a:t>
            </a:r>
            <a:r>
              <a:rPr lang="cs-CZ" sz="2000" i="1" dirty="0"/>
              <a:t>mandát</a:t>
            </a:r>
            <a:r>
              <a:rPr lang="cs-CZ" sz="2000" dirty="0"/>
              <a:t> (← </a:t>
            </a:r>
            <a:r>
              <a:rPr lang="cs-CZ" sz="2000" dirty="0" err="1"/>
              <a:t>střlat</a:t>
            </a:r>
            <a:r>
              <a:rPr lang="cs-CZ" sz="2000" dirty="0"/>
              <a:t>. </a:t>
            </a:r>
            <a:r>
              <a:rPr lang="cs-CZ" sz="2000" i="1" dirty="0" err="1"/>
              <a:t>mandātum</a:t>
            </a:r>
            <a:r>
              <a:rPr lang="cs-CZ" sz="2000" dirty="0"/>
              <a:t>)‚ ‚příkaz; pravomoc‘) aj.;</a:t>
            </a:r>
          </a:p>
          <a:p>
            <a:pPr>
              <a:lnSpc>
                <a:spcPct val="100000"/>
              </a:lnSpc>
              <a:spcBef>
                <a:spcPts val="600"/>
              </a:spcBef>
            </a:pPr>
            <a:endParaRPr lang="cs-CZ" sz="2000" dirty="0"/>
          </a:p>
          <a:p>
            <a:pPr>
              <a:lnSpc>
                <a:spcPct val="100000"/>
              </a:lnSpc>
              <a:spcBef>
                <a:spcPts val="600"/>
              </a:spcBef>
            </a:pPr>
            <a:r>
              <a:rPr lang="cs-CZ" sz="2000" dirty="0"/>
              <a:t>běžný jazyk, jako např. </a:t>
            </a:r>
            <a:r>
              <a:rPr lang="cs-CZ" sz="2000" i="1" dirty="0"/>
              <a:t>kalendář</a:t>
            </a:r>
            <a:r>
              <a:rPr lang="cs-CZ" sz="2000" dirty="0"/>
              <a:t> (← </a:t>
            </a:r>
            <a:r>
              <a:rPr lang="cs-CZ" sz="2000" dirty="0" err="1"/>
              <a:t>střlat</a:t>
            </a:r>
            <a:r>
              <a:rPr lang="cs-CZ" sz="2000" dirty="0"/>
              <a:t>. </a:t>
            </a:r>
            <a:r>
              <a:rPr lang="cs-CZ" sz="2000" i="1" dirty="0" err="1"/>
              <a:t>calendarium</a:t>
            </a:r>
            <a:r>
              <a:rPr lang="cs-CZ" sz="2000" dirty="0"/>
              <a:t> </a:t>
            </a:r>
            <a:r>
              <a:rPr lang="cs-CZ" sz="2000" dirty="0" err="1"/>
              <a:t>tv</a:t>
            </a:r>
            <a:r>
              <a:rPr lang="cs-CZ" sz="2000" dirty="0"/>
              <a:t>. prostřednictvím něm. </a:t>
            </a:r>
            <a:r>
              <a:rPr lang="cs-CZ" sz="2000" i="1" dirty="0" err="1"/>
              <a:t>Kalender</a:t>
            </a:r>
            <a:r>
              <a:rPr lang="cs-CZ" sz="2000" dirty="0"/>
              <a:t>), </a:t>
            </a:r>
            <a:r>
              <a:rPr lang="cs-CZ" sz="2000" i="1" dirty="0"/>
              <a:t>formule</a:t>
            </a:r>
            <a:r>
              <a:rPr lang="cs-CZ" sz="2000" dirty="0"/>
              <a:t> ‚vzorec, obrazec, výraz‘ (← lat. </a:t>
            </a:r>
            <a:r>
              <a:rPr lang="cs-CZ" sz="2000" i="1" dirty="0" err="1"/>
              <a:t>formula</a:t>
            </a:r>
            <a:r>
              <a:rPr lang="cs-CZ" sz="2000" dirty="0"/>
              <a:t> ‚podoba, pravidlo, předpis‘), </a:t>
            </a:r>
            <a:r>
              <a:rPr lang="cs-CZ" sz="2000" i="1" dirty="0"/>
              <a:t>globus</a:t>
            </a:r>
            <a:r>
              <a:rPr lang="cs-CZ" sz="2000" dirty="0"/>
              <a:t> (← lat. </a:t>
            </a:r>
            <a:r>
              <a:rPr lang="cs-CZ" sz="2000" i="1" dirty="0"/>
              <a:t>globus</a:t>
            </a:r>
            <a:r>
              <a:rPr lang="cs-CZ" sz="2000" dirty="0"/>
              <a:t> ‚koule‘), </a:t>
            </a:r>
            <a:r>
              <a:rPr lang="cs-CZ" sz="2000" i="1" dirty="0"/>
              <a:t>orloj</a:t>
            </a:r>
            <a:r>
              <a:rPr lang="cs-CZ" sz="2000" dirty="0"/>
              <a:t> ‚hodiny, měřidlo a ukazatel času, později zvl. hodiny mechanické (natahovací)‘ (← lat. </a:t>
            </a:r>
            <a:r>
              <a:rPr lang="cs-CZ" sz="2000" i="1" dirty="0" err="1"/>
              <a:t>hōrologium</a:t>
            </a:r>
            <a:r>
              <a:rPr lang="cs-CZ" sz="2000" dirty="0"/>
              <a:t> ‚sluneční nebo vodní hodiny‘ ř. původu, snad prostřednictvím </a:t>
            </a:r>
            <a:r>
              <a:rPr lang="cs-CZ" sz="2000" dirty="0" err="1"/>
              <a:t>střhn</a:t>
            </a:r>
            <a:r>
              <a:rPr lang="cs-CZ" sz="2000" dirty="0"/>
              <a:t>. </a:t>
            </a:r>
            <a:r>
              <a:rPr lang="cs-CZ" sz="2000" i="1" dirty="0" err="1"/>
              <a:t>ōrlei</a:t>
            </a:r>
            <a:r>
              <a:rPr lang="cs-CZ" sz="2000" dirty="0"/>
              <a:t>).</a:t>
            </a:r>
          </a:p>
        </p:txBody>
      </p:sp>
    </p:spTree>
    <p:extLst>
      <p:ext uri="{BB962C8B-B14F-4D97-AF65-F5344CB8AC3E}">
        <p14:creationId xmlns:p14="http://schemas.microsoft.com/office/powerpoint/2010/main" val="39034011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56175" y="163409"/>
            <a:ext cx="10753200" cy="451576"/>
          </a:xfrm>
        </p:spPr>
        <p:txBody>
          <a:bodyPr/>
          <a:lstStyle/>
          <a:p>
            <a:r>
              <a:rPr lang="cs-CZ" b="0" dirty="0"/>
              <a:t>Lexikon – novočeská fáze</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82682" y="870367"/>
            <a:ext cx="11750294" cy="4642538"/>
          </a:xfrm>
        </p:spPr>
        <p:txBody>
          <a:bodyPr/>
          <a:lstStyle/>
          <a:p>
            <a:pPr marL="72000" indent="0">
              <a:lnSpc>
                <a:spcPct val="100000"/>
              </a:lnSpc>
              <a:spcBef>
                <a:spcPts val="600"/>
              </a:spcBef>
              <a:buNone/>
            </a:pPr>
            <a:r>
              <a:rPr lang="cs-CZ" sz="2000" dirty="0"/>
              <a:t>V nové době se do č. doslalo velké množství původem lat. slov prostřednictvím evropských jazyků:</a:t>
            </a:r>
          </a:p>
          <a:p>
            <a:pPr>
              <a:lnSpc>
                <a:spcPct val="100000"/>
              </a:lnSpc>
              <a:spcBef>
                <a:spcPts val="600"/>
              </a:spcBef>
            </a:pPr>
            <a:r>
              <a:rPr lang="cs-CZ" sz="2000" dirty="0"/>
              <a:t>oblast společensko‑politická (</a:t>
            </a:r>
            <a:r>
              <a:rPr lang="cs-CZ" sz="2000" i="1" dirty="0"/>
              <a:t>aspekt</a:t>
            </a:r>
            <a:r>
              <a:rPr lang="cs-CZ" sz="2000" dirty="0"/>
              <a:t>, </a:t>
            </a:r>
            <a:r>
              <a:rPr lang="cs-CZ" sz="2000" i="1" dirty="0"/>
              <a:t>reprodukce</a:t>
            </a:r>
            <a:r>
              <a:rPr lang="cs-CZ" sz="2000" dirty="0"/>
              <a:t>, </a:t>
            </a:r>
            <a:r>
              <a:rPr lang="cs-CZ" sz="2000" i="1" dirty="0"/>
              <a:t>republika</a:t>
            </a:r>
            <a:r>
              <a:rPr lang="cs-CZ" sz="2000" dirty="0"/>
              <a:t>, </a:t>
            </a:r>
            <a:r>
              <a:rPr lang="cs-CZ" sz="2000" i="1" dirty="0"/>
              <a:t>senát</a:t>
            </a:r>
            <a:r>
              <a:rPr lang="cs-CZ" sz="2000" dirty="0"/>
              <a:t>, </a:t>
            </a:r>
            <a:r>
              <a:rPr lang="cs-CZ" sz="2000" i="1" dirty="0"/>
              <a:t>kongres</a:t>
            </a:r>
            <a:r>
              <a:rPr lang="cs-CZ" sz="2000" dirty="0"/>
              <a:t>, </a:t>
            </a:r>
            <a:r>
              <a:rPr lang="cs-CZ" sz="2000" i="1" dirty="0"/>
              <a:t>revoluce</a:t>
            </a:r>
            <a:r>
              <a:rPr lang="cs-CZ" sz="2000" dirty="0"/>
              <a:t>, </a:t>
            </a:r>
            <a:r>
              <a:rPr lang="cs-CZ" sz="2000" i="1" dirty="0"/>
              <a:t>byrokracie</a:t>
            </a:r>
            <a:r>
              <a:rPr lang="cs-CZ" sz="2000" dirty="0"/>
              <a:t> aj.), </a:t>
            </a:r>
          </a:p>
          <a:p>
            <a:pPr>
              <a:lnSpc>
                <a:spcPct val="100000"/>
              </a:lnSpc>
              <a:spcBef>
                <a:spcPts val="600"/>
              </a:spcBef>
            </a:pPr>
            <a:endParaRPr lang="cs-CZ" sz="2000" dirty="0"/>
          </a:p>
          <a:p>
            <a:pPr>
              <a:lnSpc>
                <a:spcPct val="100000"/>
              </a:lnSpc>
              <a:spcBef>
                <a:spcPts val="600"/>
              </a:spcBef>
            </a:pPr>
            <a:r>
              <a:rPr lang="cs-CZ" sz="2000" dirty="0"/>
              <a:t>oblast obchodně‑právní (</a:t>
            </a:r>
            <a:r>
              <a:rPr lang="cs-CZ" sz="2000" i="1" dirty="0"/>
              <a:t>konsorcium</a:t>
            </a:r>
            <a:r>
              <a:rPr lang="cs-CZ" sz="2000" dirty="0"/>
              <a:t>, </a:t>
            </a:r>
            <a:r>
              <a:rPr lang="cs-CZ" sz="2000" i="1" dirty="0"/>
              <a:t>konsensus</a:t>
            </a:r>
            <a:r>
              <a:rPr lang="cs-CZ" sz="2000" dirty="0"/>
              <a:t>, </a:t>
            </a:r>
            <a:r>
              <a:rPr lang="cs-CZ" sz="2000" i="1" dirty="0"/>
              <a:t>statut</a:t>
            </a:r>
            <a:r>
              <a:rPr lang="cs-CZ" sz="2000" dirty="0"/>
              <a:t>, </a:t>
            </a:r>
            <a:r>
              <a:rPr lang="cs-CZ" sz="2000" i="1" dirty="0"/>
              <a:t>restituce</a:t>
            </a:r>
            <a:r>
              <a:rPr lang="cs-CZ" sz="2000" dirty="0"/>
              <a:t> aj.), </a:t>
            </a:r>
          </a:p>
          <a:p>
            <a:pPr>
              <a:lnSpc>
                <a:spcPct val="100000"/>
              </a:lnSpc>
              <a:spcBef>
                <a:spcPts val="600"/>
              </a:spcBef>
            </a:pPr>
            <a:endParaRPr lang="cs-CZ" sz="2000" dirty="0"/>
          </a:p>
          <a:p>
            <a:pPr>
              <a:lnSpc>
                <a:spcPct val="100000"/>
              </a:lnSpc>
              <a:spcBef>
                <a:spcPts val="600"/>
              </a:spcBef>
            </a:pPr>
            <a:r>
              <a:rPr lang="cs-CZ" sz="2000" dirty="0"/>
              <a:t>oblast umělecko‑kulturní (</a:t>
            </a:r>
            <a:r>
              <a:rPr lang="cs-CZ" sz="2000" i="1" dirty="0"/>
              <a:t>literatura</a:t>
            </a:r>
            <a:r>
              <a:rPr lang="cs-CZ" sz="2000" dirty="0"/>
              <a:t>, </a:t>
            </a:r>
            <a:r>
              <a:rPr lang="cs-CZ" sz="2000" i="1" dirty="0"/>
              <a:t>beletrie</a:t>
            </a:r>
            <a:r>
              <a:rPr lang="cs-CZ" sz="2000" dirty="0"/>
              <a:t>, </a:t>
            </a:r>
            <a:r>
              <a:rPr lang="cs-CZ" sz="2000" i="1" dirty="0"/>
              <a:t>poezie</a:t>
            </a:r>
            <a:r>
              <a:rPr lang="cs-CZ" sz="2000" dirty="0"/>
              <a:t>, </a:t>
            </a:r>
            <a:r>
              <a:rPr lang="cs-CZ" sz="2000" i="1" dirty="0"/>
              <a:t>próza</a:t>
            </a:r>
            <a:r>
              <a:rPr lang="cs-CZ" sz="2000" dirty="0"/>
              <a:t>, </a:t>
            </a:r>
            <a:r>
              <a:rPr lang="cs-CZ" sz="2000" i="1" dirty="0"/>
              <a:t>sonet</a:t>
            </a:r>
            <a:r>
              <a:rPr lang="cs-CZ" sz="2000" dirty="0"/>
              <a:t>, </a:t>
            </a:r>
            <a:r>
              <a:rPr lang="cs-CZ" sz="2000" i="1" dirty="0"/>
              <a:t>fólie</a:t>
            </a:r>
            <a:r>
              <a:rPr lang="cs-CZ" sz="2000" dirty="0"/>
              <a:t>, </a:t>
            </a:r>
            <a:r>
              <a:rPr lang="cs-CZ" sz="2000" i="1" dirty="0"/>
              <a:t>artefakt</a:t>
            </a:r>
            <a:r>
              <a:rPr lang="cs-CZ" sz="2000" dirty="0"/>
              <a:t>, </a:t>
            </a:r>
            <a:r>
              <a:rPr lang="cs-CZ" sz="2000" i="1" dirty="0"/>
              <a:t>artista</a:t>
            </a:r>
            <a:r>
              <a:rPr lang="cs-CZ" sz="2000" dirty="0"/>
              <a:t> aj.).</a:t>
            </a:r>
          </a:p>
          <a:p>
            <a:pPr marL="72000" indent="0">
              <a:lnSpc>
                <a:spcPct val="100000"/>
              </a:lnSpc>
              <a:spcBef>
                <a:spcPts val="600"/>
              </a:spcBef>
              <a:buNone/>
            </a:pPr>
            <a:r>
              <a:rPr lang="cs-CZ" sz="2000" dirty="0"/>
              <a:t> </a:t>
            </a:r>
          </a:p>
          <a:p>
            <a:pPr>
              <a:lnSpc>
                <a:spcPct val="100000"/>
              </a:lnSpc>
              <a:spcBef>
                <a:spcPts val="600"/>
              </a:spcBef>
            </a:pPr>
            <a:r>
              <a:rPr lang="cs-CZ" sz="2000" dirty="0"/>
              <a:t>v </a:t>
            </a:r>
            <a:r>
              <a:rPr lang="cs-CZ" sz="2000" u="sng" dirty="0"/>
              <a:t>internacionalismech</a:t>
            </a:r>
            <a:r>
              <a:rPr lang="cs-CZ" sz="2000" dirty="0"/>
              <a:t> aktivní lat. prefixy, např. </a:t>
            </a:r>
            <a:r>
              <a:rPr lang="cs-CZ" sz="2000" b="1" i="1" dirty="0"/>
              <a:t>ab‑</a:t>
            </a:r>
            <a:r>
              <a:rPr lang="cs-CZ" sz="2000" dirty="0"/>
              <a:t> (← lat. </a:t>
            </a:r>
            <a:r>
              <a:rPr lang="cs-CZ" sz="2000" i="1" dirty="0"/>
              <a:t>ab</a:t>
            </a:r>
            <a:r>
              <a:rPr lang="cs-CZ" sz="2000" dirty="0"/>
              <a:t> ‚od‘): </a:t>
            </a:r>
            <a:r>
              <a:rPr lang="cs-CZ" sz="2000" i="1" dirty="0"/>
              <a:t>absolutní</a:t>
            </a:r>
            <a:r>
              <a:rPr lang="cs-CZ" sz="2000" dirty="0"/>
              <a:t>, </a:t>
            </a:r>
            <a:r>
              <a:rPr lang="cs-CZ" sz="2000" i="1" dirty="0"/>
              <a:t>ablativ</a:t>
            </a:r>
            <a:r>
              <a:rPr lang="cs-CZ" sz="2000" dirty="0"/>
              <a:t>, </a:t>
            </a:r>
            <a:r>
              <a:rPr lang="cs-CZ" sz="2000" i="1" dirty="0"/>
              <a:t>absolvovat</a:t>
            </a:r>
            <a:r>
              <a:rPr lang="cs-CZ" sz="2000" dirty="0"/>
              <a:t>, </a:t>
            </a:r>
            <a:r>
              <a:rPr lang="cs-CZ" sz="2000" i="1" dirty="0"/>
              <a:t>absurdní</a:t>
            </a:r>
            <a:r>
              <a:rPr lang="cs-CZ" sz="2000" dirty="0"/>
              <a:t> aj.; </a:t>
            </a:r>
            <a:r>
              <a:rPr lang="cs-CZ" sz="2000" b="1" i="1" dirty="0"/>
              <a:t>a</a:t>
            </a:r>
            <a:r>
              <a:rPr lang="cs-CZ" sz="2000" b="1" dirty="0"/>
              <a:t>(</a:t>
            </a:r>
            <a:r>
              <a:rPr lang="cs-CZ" sz="2000" b="1" i="1" dirty="0"/>
              <a:t>d</a:t>
            </a:r>
            <a:r>
              <a:rPr lang="cs-CZ" sz="2000" b="1" dirty="0"/>
              <a:t>)</a:t>
            </a:r>
            <a:r>
              <a:rPr lang="cs-CZ" sz="2000" b="1" i="1" dirty="0"/>
              <a:t>‑</a:t>
            </a:r>
            <a:r>
              <a:rPr lang="cs-CZ" sz="2000" dirty="0"/>
              <a:t> (← lat. </a:t>
            </a:r>
            <a:r>
              <a:rPr lang="cs-CZ" sz="2000" i="1" dirty="0"/>
              <a:t>ad</a:t>
            </a:r>
            <a:r>
              <a:rPr lang="cs-CZ" sz="2000" dirty="0"/>
              <a:t> ‚k, při‘): </a:t>
            </a:r>
            <a:r>
              <a:rPr lang="cs-CZ" sz="2000" i="1" dirty="0"/>
              <a:t>adaptovat</a:t>
            </a:r>
            <a:r>
              <a:rPr lang="cs-CZ" sz="2000" dirty="0"/>
              <a:t>, </a:t>
            </a:r>
            <a:r>
              <a:rPr lang="cs-CZ" sz="2000" i="1" dirty="0"/>
              <a:t>adheze</a:t>
            </a:r>
            <a:r>
              <a:rPr lang="cs-CZ" sz="2000" dirty="0"/>
              <a:t>, </a:t>
            </a:r>
            <a:r>
              <a:rPr lang="cs-CZ" sz="2000" i="1" dirty="0"/>
              <a:t>adoptovat</a:t>
            </a:r>
            <a:r>
              <a:rPr lang="cs-CZ" sz="2000" dirty="0"/>
              <a:t> aj.; </a:t>
            </a:r>
            <a:r>
              <a:rPr lang="cs-CZ" sz="2000" b="1" i="1" dirty="0"/>
              <a:t>de‑</a:t>
            </a:r>
            <a:r>
              <a:rPr lang="cs-CZ" sz="2000" dirty="0"/>
              <a:t> (← lat. </a:t>
            </a:r>
            <a:r>
              <a:rPr lang="cs-CZ" sz="2000" i="1" dirty="0" err="1"/>
              <a:t>dē</a:t>
            </a:r>
            <a:r>
              <a:rPr lang="cs-CZ" sz="2000" dirty="0"/>
              <a:t> ‚od, z‘, často má v těchto </a:t>
            </a:r>
            <a:r>
              <a:rPr lang="cs-CZ" sz="2000" dirty="0" err="1"/>
              <a:t>prefixátech</a:t>
            </a:r>
            <a:r>
              <a:rPr lang="cs-CZ" sz="2000" dirty="0"/>
              <a:t> význam opaku): </a:t>
            </a:r>
            <a:r>
              <a:rPr lang="cs-CZ" sz="2000" i="1" dirty="0"/>
              <a:t>degenerace</a:t>
            </a:r>
            <a:r>
              <a:rPr lang="cs-CZ" sz="2000" dirty="0"/>
              <a:t>, </a:t>
            </a:r>
            <a:r>
              <a:rPr lang="cs-CZ" sz="2000" i="1" dirty="0"/>
              <a:t>deminutivum</a:t>
            </a:r>
            <a:r>
              <a:rPr lang="cs-CZ" sz="2000" dirty="0"/>
              <a:t>, </a:t>
            </a:r>
            <a:r>
              <a:rPr lang="cs-CZ" sz="2000" i="1" dirty="0"/>
              <a:t>demonstrace</a:t>
            </a:r>
            <a:r>
              <a:rPr lang="cs-CZ" sz="2000" dirty="0"/>
              <a:t> aj.; </a:t>
            </a:r>
            <a:r>
              <a:rPr lang="cs-CZ" sz="2000" b="1" i="1" dirty="0"/>
              <a:t>e</a:t>
            </a:r>
            <a:r>
              <a:rPr lang="cs-CZ" sz="2000" b="1" dirty="0"/>
              <a:t>(</a:t>
            </a:r>
            <a:r>
              <a:rPr lang="cs-CZ" sz="2000" b="1" i="1" dirty="0"/>
              <a:t>x</a:t>
            </a:r>
            <a:r>
              <a:rPr lang="cs-CZ" sz="2000" b="1" dirty="0"/>
              <a:t>)</a:t>
            </a:r>
            <a:r>
              <a:rPr lang="cs-CZ" sz="2000" b="1" i="1" dirty="0"/>
              <a:t>‑</a:t>
            </a:r>
            <a:r>
              <a:rPr lang="cs-CZ" sz="2000" dirty="0"/>
              <a:t> (← lat. </a:t>
            </a:r>
            <a:r>
              <a:rPr lang="cs-CZ" sz="2000" i="1" dirty="0"/>
              <a:t>ex</a:t>
            </a:r>
            <a:r>
              <a:rPr lang="cs-CZ" sz="2000" dirty="0"/>
              <a:t> ‚vy‑, z‑‘, ve vztahu k osobám ‚bývalý‘): </a:t>
            </a:r>
            <a:r>
              <a:rPr lang="cs-CZ" sz="2000" i="1" dirty="0"/>
              <a:t>excelovat</a:t>
            </a:r>
            <a:r>
              <a:rPr lang="cs-CZ" sz="2000" dirty="0"/>
              <a:t>, </a:t>
            </a:r>
            <a:r>
              <a:rPr lang="cs-CZ" sz="2000" i="1" dirty="0"/>
              <a:t>expedice</a:t>
            </a:r>
            <a:r>
              <a:rPr lang="cs-CZ" sz="2000" dirty="0"/>
              <a:t>, </a:t>
            </a:r>
            <a:r>
              <a:rPr lang="cs-CZ" sz="2000" i="1" dirty="0"/>
              <a:t>experiment</a:t>
            </a:r>
            <a:r>
              <a:rPr lang="cs-CZ" sz="2000" dirty="0"/>
              <a:t>, </a:t>
            </a:r>
            <a:r>
              <a:rPr lang="cs-CZ" sz="2000" i="1" dirty="0"/>
              <a:t>explikace</a:t>
            </a:r>
            <a:r>
              <a:rPr lang="cs-CZ" sz="2000" dirty="0"/>
              <a:t>, </a:t>
            </a:r>
            <a:r>
              <a:rPr lang="cs-CZ" sz="2000" i="1" dirty="0"/>
              <a:t>exkrement, …</a:t>
            </a:r>
            <a:r>
              <a:rPr lang="cs-CZ" sz="2000" dirty="0"/>
              <a:t>; </a:t>
            </a:r>
            <a:r>
              <a:rPr lang="cs-CZ" sz="2000" i="1" dirty="0"/>
              <a:t>exministr</a:t>
            </a:r>
            <a:r>
              <a:rPr lang="cs-CZ" sz="2000" dirty="0"/>
              <a:t>, </a:t>
            </a:r>
            <a:r>
              <a:rPr lang="cs-CZ" sz="2000" i="1" dirty="0"/>
              <a:t>exprezident</a:t>
            </a:r>
            <a:r>
              <a:rPr lang="cs-CZ" sz="2000" dirty="0"/>
              <a:t> aj., </a:t>
            </a:r>
          </a:p>
          <a:p>
            <a:pPr>
              <a:lnSpc>
                <a:spcPct val="100000"/>
              </a:lnSpc>
              <a:spcBef>
                <a:spcPts val="600"/>
              </a:spcBef>
            </a:pPr>
            <a:endParaRPr lang="cs-CZ" sz="2000" dirty="0"/>
          </a:p>
          <a:p>
            <a:pPr>
              <a:lnSpc>
                <a:spcPct val="100000"/>
              </a:lnSpc>
              <a:spcBef>
                <a:spcPts val="600"/>
              </a:spcBef>
            </a:pPr>
            <a:r>
              <a:rPr lang="cs-CZ" sz="2000" dirty="0"/>
              <a:t>některé z těchto prefixů se uplatňují nověji i při tvorbě derivátů od slov domácího, resp. nelatinského původu: </a:t>
            </a:r>
            <a:r>
              <a:rPr lang="cs-CZ" sz="2000" i="1" dirty="0"/>
              <a:t>exmanžel</a:t>
            </a:r>
            <a:r>
              <a:rPr lang="cs-CZ" sz="2000" dirty="0"/>
              <a:t>, </a:t>
            </a:r>
            <a:r>
              <a:rPr lang="cs-CZ" sz="2000" i="1" dirty="0"/>
              <a:t>restartovat</a:t>
            </a:r>
            <a:r>
              <a:rPr lang="cs-CZ" sz="2000" dirty="0"/>
              <a:t>, </a:t>
            </a:r>
            <a:r>
              <a:rPr lang="cs-CZ" sz="2000" i="1" dirty="0"/>
              <a:t>subdodavatel</a:t>
            </a:r>
            <a:r>
              <a:rPr lang="cs-CZ" sz="2000" dirty="0"/>
              <a:t>, </a:t>
            </a:r>
            <a:r>
              <a:rPr lang="cs-CZ" sz="2000" i="1" dirty="0"/>
              <a:t>ultralehký</a:t>
            </a:r>
            <a:r>
              <a:rPr lang="cs-CZ" sz="2000" dirty="0"/>
              <a:t>, </a:t>
            </a:r>
            <a:r>
              <a:rPr lang="cs-CZ" sz="2000" i="1" dirty="0"/>
              <a:t>ultrapravicový </a:t>
            </a:r>
            <a:r>
              <a:rPr lang="cs-CZ" sz="2000" dirty="0"/>
              <a:t>aj.</a:t>
            </a:r>
          </a:p>
        </p:txBody>
      </p:sp>
    </p:spTree>
    <p:extLst>
      <p:ext uri="{BB962C8B-B14F-4D97-AF65-F5344CB8AC3E}">
        <p14:creationId xmlns:p14="http://schemas.microsoft.com/office/powerpoint/2010/main" val="42282946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42921" y="647305"/>
            <a:ext cx="10753200" cy="451576"/>
          </a:xfrm>
        </p:spPr>
        <p:txBody>
          <a:bodyPr/>
          <a:lstStyle/>
          <a:p>
            <a:r>
              <a:rPr lang="cs-CZ" b="0" dirty="0" smtClean="0"/>
              <a:t>3 Vliv </a:t>
            </a:r>
            <a:r>
              <a:rPr lang="cs-CZ" b="0" dirty="0"/>
              <a:t>němčiny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42921" y="1957625"/>
            <a:ext cx="10753200" cy="4139998"/>
          </a:xfrm>
        </p:spPr>
        <p:txBody>
          <a:bodyPr/>
          <a:lstStyle/>
          <a:p>
            <a:pPr marL="72000" indent="0">
              <a:lnSpc>
                <a:spcPct val="100000"/>
              </a:lnSpc>
              <a:spcBef>
                <a:spcPts val="600"/>
              </a:spcBef>
              <a:buNone/>
            </a:pPr>
            <a:r>
              <a:rPr lang="cs-CZ" sz="2000" dirty="0"/>
              <a:t>Míra vlivů němčiny na češtinu byla zejména v oblasti gramatiky a fonologického systému objektem ostré diskuze, jelikož se za ní mnohdy ukrývaly společenské (politické) postoje. </a:t>
            </a:r>
          </a:p>
          <a:p>
            <a:pPr marL="72000" indent="0">
              <a:lnSpc>
                <a:spcPct val="100000"/>
              </a:lnSpc>
              <a:spcBef>
                <a:spcPts val="600"/>
              </a:spcBef>
              <a:buNone/>
            </a:pPr>
            <a:endParaRPr lang="cs-CZ" sz="2000" dirty="0"/>
          </a:p>
          <a:p>
            <a:pPr marL="72000" indent="0">
              <a:lnSpc>
                <a:spcPct val="100000"/>
              </a:lnSpc>
              <a:spcBef>
                <a:spcPts val="600"/>
              </a:spcBef>
              <a:buNone/>
            </a:pPr>
            <a:r>
              <a:rPr lang="cs-CZ" sz="2000" dirty="0"/>
              <a:t>V české jazykovědě lze pozorovat dvě extrémní stanoviska:</a:t>
            </a:r>
          </a:p>
          <a:p>
            <a:pPr marL="72000" indent="0">
              <a:lnSpc>
                <a:spcPct val="100000"/>
              </a:lnSpc>
              <a:spcBef>
                <a:spcPts val="600"/>
              </a:spcBef>
              <a:buNone/>
            </a:pPr>
            <a:endParaRPr lang="cs-CZ" sz="2000" dirty="0"/>
          </a:p>
          <a:p>
            <a:pPr lvl="0">
              <a:lnSpc>
                <a:spcPct val="100000"/>
              </a:lnSpc>
              <a:spcBef>
                <a:spcPts val="600"/>
              </a:spcBef>
            </a:pPr>
            <a:r>
              <a:rPr lang="cs-CZ" sz="2000" dirty="0"/>
              <a:t>vliv němčiny je mimořádný – východisko puristů snažících se od 1. pol. 19. stol. do období 1. republiky vymýtit z češtiny všechny skutečné nebo domnělé germanismy,</a:t>
            </a:r>
          </a:p>
          <a:p>
            <a:pPr lvl="0">
              <a:lnSpc>
                <a:spcPct val="100000"/>
              </a:lnSpc>
              <a:spcBef>
                <a:spcPts val="600"/>
              </a:spcBef>
            </a:pPr>
            <a:endParaRPr lang="cs-CZ" sz="2000" dirty="0"/>
          </a:p>
          <a:p>
            <a:pPr lvl="0">
              <a:lnSpc>
                <a:spcPct val="100000"/>
              </a:lnSpc>
              <a:spcBef>
                <a:spcPts val="600"/>
              </a:spcBef>
            </a:pPr>
            <a:r>
              <a:rPr lang="cs-CZ" sz="2000" dirty="0"/>
              <a:t>němčina ovlivnila jen slovní zásobu – v ostatních plánech jsou všechny jazykové jevy podobné němčině výsledkem autonomního, tj. na němčině nezávislého vývoje češtiny. </a:t>
            </a:r>
          </a:p>
          <a:p>
            <a:pPr>
              <a:lnSpc>
                <a:spcPct val="100000"/>
              </a:lnSpc>
              <a:spcBef>
                <a:spcPts val="600"/>
              </a:spcBef>
            </a:pPr>
            <a:endParaRPr lang="cs-CZ" sz="2000" dirty="0"/>
          </a:p>
        </p:txBody>
      </p:sp>
    </p:spTree>
    <p:extLst>
      <p:ext uri="{BB962C8B-B14F-4D97-AF65-F5344CB8AC3E}">
        <p14:creationId xmlns:p14="http://schemas.microsoft.com/office/powerpoint/2010/main" val="81411300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38539" y="378000"/>
            <a:ext cx="11728174" cy="5598730"/>
          </a:xfrm>
        </p:spPr>
        <p:txBody>
          <a:bodyPr/>
          <a:lstStyle/>
          <a:p>
            <a:pPr marL="72000" indent="0">
              <a:lnSpc>
                <a:spcPct val="100000"/>
              </a:lnSpc>
              <a:spcBef>
                <a:spcPts val="600"/>
              </a:spcBef>
              <a:buNone/>
            </a:pPr>
            <a:r>
              <a:rPr lang="cs-CZ" sz="2000" dirty="0"/>
              <a:t>Konvergentní vývoj mezi jazyky různého původu však lze pozorovat i v jiných středoevropských jazycích (němčina, čeština, slovenština, maďarština, polština?, slovinština?, chorvatština/srbština?) – </a:t>
            </a:r>
            <a:r>
              <a:rPr lang="cs-CZ" sz="2000" u="sng" dirty="0"/>
              <a:t>jazykový svaz</a:t>
            </a:r>
            <a:r>
              <a:rPr lang="cs-CZ" sz="2000" dirty="0"/>
              <a:t>?: </a:t>
            </a:r>
          </a:p>
          <a:p>
            <a:pPr lvl="0">
              <a:lnSpc>
                <a:spcPct val="100000"/>
              </a:lnSpc>
              <a:spcBef>
                <a:spcPts val="600"/>
              </a:spcBef>
            </a:pPr>
            <a:endParaRPr lang="cs-CZ" sz="2000" dirty="0"/>
          </a:p>
          <a:p>
            <a:pPr lvl="0">
              <a:lnSpc>
                <a:spcPct val="100000"/>
              </a:lnSpc>
              <a:spcBef>
                <a:spcPts val="600"/>
              </a:spcBef>
            </a:pPr>
            <a:r>
              <a:rPr lang="cs-CZ" sz="2000" dirty="0"/>
              <a:t>trojúhelníkový vokalický systém,</a:t>
            </a:r>
          </a:p>
          <a:p>
            <a:pPr lvl="0">
              <a:lnSpc>
                <a:spcPct val="100000"/>
              </a:lnSpc>
              <a:spcBef>
                <a:spcPts val="600"/>
              </a:spcBef>
            </a:pPr>
            <a:r>
              <a:rPr lang="cs-CZ" sz="2000" dirty="0"/>
              <a:t>odstranění korelace měkkosti u konsonantů,</a:t>
            </a:r>
          </a:p>
          <a:p>
            <a:pPr lvl="0">
              <a:lnSpc>
                <a:spcPct val="100000"/>
              </a:lnSpc>
              <a:spcBef>
                <a:spcPts val="600"/>
              </a:spcBef>
            </a:pPr>
            <a:r>
              <a:rPr lang="cs-CZ" sz="2000" dirty="0" err="1"/>
              <a:t>trojstupňovitý</a:t>
            </a:r>
            <a:r>
              <a:rPr lang="cs-CZ" sz="2000" dirty="0"/>
              <a:t> systém kategorie slovesného (absolutního) času,</a:t>
            </a:r>
          </a:p>
          <a:p>
            <a:pPr lvl="0">
              <a:lnSpc>
                <a:spcPct val="100000"/>
              </a:lnSpc>
              <a:spcBef>
                <a:spcPts val="600"/>
              </a:spcBef>
            </a:pPr>
            <a:r>
              <a:rPr lang="cs-CZ" sz="2000" dirty="0"/>
              <a:t>systém modálních sloves (</a:t>
            </a:r>
            <a:r>
              <a:rPr lang="cs-CZ" sz="2000" i="1" dirty="0"/>
              <a:t>muset – </a:t>
            </a:r>
            <a:r>
              <a:rPr lang="cs-CZ" sz="2000" i="1" dirty="0" err="1"/>
              <a:t>müssen</a:t>
            </a:r>
            <a:r>
              <a:rPr lang="cs-CZ" sz="2000" dirty="0"/>
              <a:t>),</a:t>
            </a:r>
          </a:p>
          <a:p>
            <a:pPr lvl="0">
              <a:lnSpc>
                <a:spcPct val="100000"/>
              </a:lnSpc>
              <a:spcBef>
                <a:spcPts val="600"/>
              </a:spcBef>
            </a:pPr>
            <a:r>
              <a:rPr lang="cs-CZ" sz="2000" dirty="0"/>
              <a:t>syntetická jmenná deklinace,  </a:t>
            </a:r>
          </a:p>
          <a:p>
            <a:pPr lvl="0">
              <a:lnSpc>
                <a:spcPct val="100000"/>
              </a:lnSpc>
              <a:spcBef>
                <a:spcPts val="600"/>
              </a:spcBef>
            </a:pPr>
            <a:r>
              <a:rPr lang="cs-CZ" sz="2000" dirty="0"/>
              <a:t>číslovky typu </a:t>
            </a:r>
            <a:r>
              <a:rPr lang="cs-CZ" sz="2000" i="1" dirty="0"/>
              <a:t>jednadvacet, dvaadvacet, třiadvacet, </a:t>
            </a:r>
            <a:endParaRPr lang="cs-CZ" sz="2000" dirty="0"/>
          </a:p>
          <a:p>
            <a:pPr lvl="0">
              <a:lnSpc>
                <a:spcPct val="100000"/>
              </a:lnSpc>
              <a:spcBef>
                <a:spcPts val="600"/>
              </a:spcBef>
            </a:pPr>
            <a:r>
              <a:rPr lang="cs-CZ" sz="2000" dirty="0"/>
              <a:t>syntetická forma stupňování adjektiv,</a:t>
            </a:r>
          </a:p>
          <a:p>
            <a:pPr lvl="0">
              <a:lnSpc>
                <a:spcPct val="100000"/>
              </a:lnSpc>
              <a:spcBef>
                <a:spcPts val="600"/>
              </a:spcBef>
            </a:pPr>
            <a:r>
              <a:rPr lang="cs-CZ" sz="2000" dirty="0"/>
              <a:t>analytické pasivní a </a:t>
            </a:r>
            <a:r>
              <a:rPr lang="cs-CZ" sz="2000" dirty="0" err="1"/>
              <a:t>rezulativní</a:t>
            </a:r>
            <a:r>
              <a:rPr lang="cs-CZ" sz="2000" dirty="0"/>
              <a:t> </a:t>
            </a:r>
            <a:r>
              <a:rPr lang="cs-CZ" sz="2000" dirty="0" err="1"/>
              <a:t>kosntrukce</a:t>
            </a:r>
            <a:r>
              <a:rPr lang="cs-CZ" sz="2000" dirty="0"/>
              <a:t> typu </a:t>
            </a:r>
            <a:r>
              <a:rPr lang="cs-CZ" sz="2000" i="1" dirty="0"/>
              <a:t>mám uklizeno</a:t>
            </a:r>
            <a:r>
              <a:rPr lang="cs-CZ" sz="2000" dirty="0"/>
              <a:t>,</a:t>
            </a:r>
          </a:p>
          <a:p>
            <a:pPr>
              <a:lnSpc>
                <a:spcPct val="100000"/>
              </a:lnSpc>
              <a:spcBef>
                <a:spcPts val="600"/>
              </a:spcBef>
            </a:pPr>
            <a:r>
              <a:rPr lang="en-US" sz="2000" dirty="0" err="1"/>
              <a:t>systém</a:t>
            </a:r>
            <a:r>
              <a:rPr lang="en-US" sz="2000" dirty="0"/>
              <a:t> </a:t>
            </a:r>
            <a:r>
              <a:rPr lang="en-US" sz="2000" dirty="0" err="1"/>
              <a:t>modifikačních</a:t>
            </a:r>
            <a:r>
              <a:rPr lang="en-US" sz="2000" dirty="0"/>
              <a:t> </a:t>
            </a:r>
            <a:r>
              <a:rPr lang="en-US" sz="2000" dirty="0" err="1"/>
              <a:t>částic</a:t>
            </a:r>
            <a:r>
              <a:rPr lang="en-US" sz="2000" dirty="0"/>
              <a:t>, a to </a:t>
            </a:r>
            <a:r>
              <a:rPr lang="en-US" sz="2000" dirty="0" err="1"/>
              <a:t>bezprostředně</a:t>
            </a:r>
            <a:r>
              <a:rPr lang="en-US" sz="2000" dirty="0"/>
              <a:t> (</a:t>
            </a:r>
            <a:r>
              <a:rPr lang="en-US" sz="2000" i="1" dirty="0"/>
              <a:t>holt, </a:t>
            </a:r>
            <a:r>
              <a:rPr lang="en-US" sz="2000" i="1" dirty="0" err="1"/>
              <a:t>furt</a:t>
            </a:r>
            <a:r>
              <a:rPr lang="en-US" sz="2000" i="1" dirty="0"/>
              <a:t>, </a:t>
            </a:r>
            <a:r>
              <a:rPr lang="en-US" sz="2000" i="1" dirty="0" err="1"/>
              <a:t>kór</a:t>
            </a:r>
            <a:r>
              <a:rPr lang="en-US" sz="2000" i="1" dirty="0"/>
              <a:t> (gar), </a:t>
            </a:r>
            <a:r>
              <a:rPr lang="en-US" sz="2000" i="1" dirty="0" err="1"/>
              <a:t>ausgerechnet</a:t>
            </a:r>
            <a:r>
              <a:rPr lang="en-US" sz="2000" dirty="0"/>
              <a:t>) </a:t>
            </a:r>
            <a:r>
              <a:rPr lang="en-US" sz="2000" dirty="0" err="1"/>
              <a:t>anebo</a:t>
            </a:r>
            <a:r>
              <a:rPr lang="en-US" sz="2000" dirty="0"/>
              <a:t> </a:t>
            </a:r>
            <a:r>
              <a:rPr lang="en-US" sz="2000" dirty="0" err="1"/>
              <a:t>zprostředkovaně</a:t>
            </a:r>
            <a:r>
              <a:rPr lang="en-US" sz="2000" i="1" dirty="0"/>
              <a:t> </a:t>
            </a:r>
            <a:r>
              <a:rPr lang="en-US" sz="2000" dirty="0"/>
              <a:t>(</a:t>
            </a:r>
            <a:r>
              <a:rPr lang="en-US" sz="2000" i="1" dirty="0" err="1"/>
              <a:t>přece</a:t>
            </a:r>
            <a:r>
              <a:rPr lang="en-US" sz="2000" i="1" dirty="0"/>
              <a:t> – </a:t>
            </a:r>
            <a:r>
              <a:rPr lang="en-US" sz="2000" i="1" dirty="0" err="1"/>
              <a:t>doch</a:t>
            </a:r>
            <a:r>
              <a:rPr lang="en-US" sz="2000" dirty="0"/>
              <a:t>).</a:t>
            </a:r>
            <a:endParaRPr lang="cs-CZ" sz="2000" dirty="0"/>
          </a:p>
        </p:txBody>
      </p:sp>
    </p:spTree>
    <p:extLst>
      <p:ext uri="{BB962C8B-B14F-4D97-AF65-F5344CB8AC3E}">
        <p14:creationId xmlns:p14="http://schemas.microsoft.com/office/powerpoint/2010/main" val="5339049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89964" y="806821"/>
            <a:ext cx="12015240" cy="797400"/>
          </a:xfrm>
        </p:spPr>
        <p:txBody>
          <a:bodyPr/>
          <a:lstStyle/>
          <a:p>
            <a:r>
              <a:rPr lang="cs-CZ" b="0" dirty="0"/>
              <a:t>Germanismy – období před německou kolonizací </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414000" y="1546411"/>
            <a:ext cx="11059200" cy="4514188"/>
          </a:xfrm>
        </p:spPr>
        <p:txBody>
          <a:bodyPr/>
          <a:lstStyle/>
          <a:p>
            <a:pPr marL="72000" indent="0">
              <a:lnSpc>
                <a:spcPct val="100000"/>
              </a:lnSpc>
              <a:spcBef>
                <a:spcPts val="600"/>
              </a:spcBef>
              <a:buNone/>
            </a:pPr>
            <a:endParaRPr lang="cs-CZ" sz="2000" dirty="0" smtClean="0"/>
          </a:p>
          <a:p>
            <a:pPr>
              <a:lnSpc>
                <a:spcPct val="100000"/>
              </a:lnSpc>
              <a:spcBef>
                <a:spcPts val="600"/>
              </a:spcBef>
            </a:pPr>
            <a:r>
              <a:rPr lang="cs-CZ" sz="2000" dirty="0" smtClean="0"/>
              <a:t>Nejstarší </a:t>
            </a:r>
            <a:r>
              <a:rPr lang="cs-CZ" sz="2000" dirty="0"/>
              <a:t>přejímky z němčiny pochází již z období pozdní praslovanštiny (od 8. stol. do 10. stol.,) tedy z období západoslovanské mise vycházející ze Salcburku, Řezna a Pasova. </a:t>
            </a:r>
          </a:p>
          <a:p>
            <a:pPr>
              <a:lnSpc>
                <a:spcPct val="100000"/>
              </a:lnSpc>
              <a:spcBef>
                <a:spcPts val="600"/>
              </a:spcBef>
            </a:pPr>
            <a:endParaRPr lang="cs-CZ" sz="2000" dirty="0" smtClean="0"/>
          </a:p>
          <a:p>
            <a:pPr>
              <a:lnSpc>
                <a:spcPct val="100000"/>
              </a:lnSpc>
              <a:spcBef>
                <a:spcPts val="600"/>
              </a:spcBef>
            </a:pPr>
            <a:endParaRPr lang="cs-CZ" sz="2000" dirty="0"/>
          </a:p>
          <a:p>
            <a:pPr>
              <a:lnSpc>
                <a:spcPct val="100000"/>
              </a:lnSpc>
              <a:spcBef>
                <a:spcPts val="600"/>
              </a:spcBef>
            </a:pPr>
            <a:r>
              <a:rPr lang="cs-CZ" sz="2000" dirty="0"/>
              <a:t>Týká se významových okruhů spojených s doménou církevní a náboženské komunikace, část slov byla do němčiny předtím přijata z latiny: </a:t>
            </a:r>
            <a:r>
              <a:rPr lang="cs-CZ" sz="2000" i="1" dirty="0"/>
              <a:t>almužna</a:t>
            </a:r>
            <a:r>
              <a:rPr lang="cs-CZ" sz="2000" dirty="0"/>
              <a:t>, </a:t>
            </a:r>
            <a:r>
              <a:rPr lang="cs-CZ" sz="2000" i="1" dirty="0"/>
              <a:t>biskup</a:t>
            </a:r>
            <a:r>
              <a:rPr lang="cs-CZ" sz="2000" dirty="0"/>
              <a:t>, </a:t>
            </a:r>
            <a:r>
              <a:rPr lang="cs-CZ" sz="2000" i="1" dirty="0"/>
              <a:t>mnich</a:t>
            </a:r>
            <a:r>
              <a:rPr lang="cs-CZ" sz="2000" dirty="0"/>
              <a:t>, </a:t>
            </a:r>
            <a:r>
              <a:rPr lang="cs-CZ" sz="2000" i="1" dirty="0"/>
              <a:t>oltář</a:t>
            </a:r>
            <a:r>
              <a:rPr lang="cs-CZ" sz="2000" dirty="0"/>
              <a:t>, </a:t>
            </a:r>
            <a:r>
              <a:rPr lang="cs-CZ" sz="2000" i="1" dirty="0"/>
              <a:t>opat</a:t>
            </a:r>
            <a:r>
              <a:rPr lang="cs-CZ" sz="2000" dirty="0"/>
              <a:t> atd.</a:t>
            </a:r>
          </a:p>
          <a:p>
            <a:pPr>
              <a:lnSpc>
                <a:spcPct val="100000"/>
              </a:lnSpc>
              <a:spcBef>
                <a:spcPts val="600"/>
              </a:spcBef>
            </a:pPr>
            <a:endParaRPr lang="cs-CZ" sz="2000" dirty="0"/>
          </a:p>
        </p:txBody>
      </p:sp>
    </p:spTree>
    <p:extLst>
      <p:ext uri="{BB962C8B-B14F-4D97-AF65-F5344CB8AC3E}">
        <p14:creationId xmlns:p14="http://schemas.microsoft.com/office/powerpoint/2010/main" val="21523327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a:xfrm>
            <a:off x="720000" y="6413528"/>
            <a:ext cx="7920000" cy="252000"/>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a:xfrm>
            <a:off x="414000" y="6413528"/>
            <a:ext cx="252000" cy="252000"/>
          </a:xfrm>
        </p:spPr>
        <p:txBody>
          <a:bodyPr/>
          <a:lstStyle/>
          <a:p>
            <a:fld id="{0970407D-EE58-4A0B-824B-1D3AE42DD9CF}" type="slidenum">
              <a:rPr lang="cs-CZ" altLang="cs-CZ" smtClean="0"/>
              <a:pPr/>
              <a:t>47</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172279" y="159028"/>
            <a:ext cx="12085983" cy="800712"/>
          </a:xfrm>
        </p:spPr>
        <p:txBody>
          <a:bodyPr/>
          <a:lstStyle/>
          <a:p>
            <a:r>
              <a:rPr lang="cs-CZ" b="0" dirty="0"/>
              <a:t>Germanismy – období posledních Přemyslovců a Lucemburků </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38538" y="1272210"/>
            <a:ext cx="11767932" cy="4955790"/>
          </a:xfrm>
        </p:spPr>
        <p:txBody>
          <a:bodyPr/>
          <a:lstStyle/>
          <a:p>
            <a:pPr marL="72000" indent="0">
              <a:lnSpc>
                <a:spcPct val="100000"/>
              </a:lnSpc>
              <a:spcBef>
                <a:spcPts val="600"/>
              </a:spcBef>
              <a:buNone/>
            </a:pPr>
            <a:r>
              <a:rPr lang="cs-CZ" sz="2000" dirty="0"/>
              <a:t>Od 13. stol. německá kolonizace, kterým začíná fáze česko-německého jazykového bilingvismu, trvající až do konce 40. let 20. stol., období enormního přejímání německých lexémů (cca 1500) :</a:t>
            </a:r>
          </a:p>
          <a:p>
            <a:pPr lvl="0">
              <a:lnSpc>
                <a:spcPct val="100000"/>
              </a:lnSpc>
              <a:spcBef>
                <a:spcPts val="600"/>
              </a:spcBef>
            </a:pPr>
            <a:r>
              <a:rPr lang="cs-CZ" sz="2000" dirty="0"/>
              <a:t>církev a náboženství (např. </a:t>
            </a:r>
            <a:r>
              <a:rPr lang="cs-CZ" sz="2000" i="1" dirty="0"/>
              <a:t>bekyně</a:t>
            </a:r>
            <a:r>
              <a:rPr lang="cs-CZ" sz="2000" dirty="0"/>
              <a:t>, </a:t>
            </a:r>
            <a:r>
              <a:rPr lang="cs-CZ" sz="2000" i="1" dirty="0"/>
              <a:t>biřmovat</a:t>
            </a:r>
            <a:r>
              <a:rPr lang="cs-CZ" sz="2000" dirty="0"/>
              <a:t>, </a:t>
            </a:r>
            <a:r>
              <a:rPr lang="cs-CZ" sz="2000" i="1" dirty="0"/>
              <a:t>hřbitov</a:t>
            </a:r>
            <a:r>
              <a:rPr lang="cs-CZ" sz="2000" dirty="0"/>
              <a:t>, původně </a:t>
            </a:r>
            <a:r>
              <a:rPr lang="cs-CZ" sz="2000" i="1" dirty="0" err="1"/>
              <a:t>břitov</a:t>
            </a:r>
            <a:r>
              <a:rPr lang="cs-CZ" sz="2000" dirty="0"/>
              <a:t>, </a:t>
            </a:r>
            <a:r>
              <a:rPr lang="cs-CZ" sz="2000" i="1" dirty="0"/>
              <a:t>kacíř</a:t>
            </a:r>
            <a:r>
              <a:rPr lang="cs-CZ" sz="2000" dirty="0"/>
              <a:t> aj.),</a:t>
            </a:r>
          </a:p>
          <a:p>
            <a:pPr lvl="0">
              <a:lnSpc>
                <a:spcPct val="100000"/>
              </a:lnSpc>
              <a:spcBef>
                <a:spcPts val="600"/>
              </a:spcBef>
            </a:pPr>
            <a:r>
              <a:rPr lang="cs-CZ" sz="2000" dirty="0"/>
              <a:t>rytířstvo, život u dvora a feudální správa (např. </a:t>
            </a:r>
            <a:r>
              <a:rPr lang="cs-CZ" sz="2000" i="1" dirty="0"/>
              <a:t>helma</a:t>
            </a:r>
            <a:r>
              <a:rPr lang="cs-CZ" sz="2000" dirty="0"/>
              <a:t>, </a:t>
            </a:r>
            <a:r>
              <a:rPr lang="cs-CZ" sz="2000" i="1" dirty="0"/>
              <a:t>léno</a:t>
            </a:r>
            <a:r>
              <a:rPr lang="cs-CZ" sz="2000" dirty="0"/>
              <a:t>, </a:t>
            </a:r>
            <a:r>
              <a:rPr lang="cs-CZ" sz="2000" i="1" dirty="0"/>
              <a:t>pancíř</a:t>
            </a:r>
            <a:r>
              <a:rPr lang="cs-CZ" sz="2000" dirty="0"/>
              <a:t>, </a:t>
            </a:r>
            <a:r>
              <a:rPr lang="cs-CZ" sz="2000" i="1" dirty="0"/>
              <a:t>rytíř</a:t>
            </a:r>
            <a:r>
              <a:rPr lang="cs-CZ" sz="2000" dirty="0"/>
              <a:t>, </a:t>
            </a:r>
            <a:r>
              <a:rPr lang="cs-CZ" sz="2000" i="1" dirty="0"/>
              <a:t>šlechta</a:t>
            </a:r>
            <a:r>
              <a:rPr lang="cs-CZ" sz="2000" dirty="0"/>
              <a:t>, aj.),</a:t>
            </a:r>
          </a:p>
          <a:p>
            <a:pPr lvl="0">
              <a:lnSpc>
                <a:spcPct val="100000"/>
              </a:lnSpc>
              <a:spcBef>
                <a:spcPts val="600"/>
              </a:spcBef>
            </a:pPr>
            <a:r>
              <a:rPr lang="cs-CZ" sz="2000" dirty="0"/>
              <a:t>vojenství (např. </a:t>
            </a:r>
            <a:r>
              <a:rPr lang="cs-CZ" sz="2000" i="1" dirty="0"/>
              <a:t>dráb</a:t>
            </a:r>
            <a:r>
              <a:rPr lang="cs-CZ" sz="2000" dirty="0"/>
              <a:t>, </a:t>
            </a:r>
            <a:r>
              <a:rPr lang="cs-CZ" sz="2000" i="1" dirty="0"/>
              <a:t>hejtman</a:t>
            </a:r>
            <a:r>
              <a:rPr lang="cs-CZ" sz="2000" dirty="0"/>
              <a:t>, </a:t>
            </a:r>
            <a:r>
              <a:rPr lang="cs-CZ" sz="2000" i="1" dirty="0"/>
              <a:t>herold</a:t>
            </a:r>
            <a:r>
              <a:rPr lang="cs-CZ" sz="2000" dirty="0"/>
              <a:t>, </a:t>
            </a:r>
            <a:r>
              <a:rPr lang="cs-CZ" sz="2000" i="1" dirty="0"/>
              <a:t>houf</a:t>
            </a:r>
            <a:r>
              <a:rPr lang="cs-CZ" sz="2000" dirty="0"/>
              <a:t>, </a:t>
            </a:r>
            <a:r>
              <a:rPr lang="cs-CZ" sz="2000" i="1" dirty="0"/>
              <a:t>kapitán</a:t>
            </a:r>
            <a:r>
              <a:rPr lang="cs-CZ" sz="2000" dirty="0"/>
              <a:t> aj.),</a:t>
            </a:r>
          </a:p>
          <a:p>
            <a:pPr lvl="0">
              <a:lnSpc>
                <a:spcPct val="100000"/>
              </a:lnSpc>
              <a:spcBef>
                <a:spcPts val="600"/>
              </a:spcBef>
            </a:pPr>
            <a:r>
              <a:rPr lang="cs-CZ" sz="2000" dirty="0"/>
              <a:t>hornictví a hutnictví (např. </a:t>
            </a:r>
            <a:r>
              <a:rPr lang="cs-CZ" sz="2000" i="1" dirty="0"/>
              <a:t>cín</a:t>
            </a:r>
            <a:r>
              <a:rPr lang="cs-CZ" sz="2000" dirty="0"/>
              <a:t>, </a:t>
            </a:r>
            <a:r>
              <a:rPr lang="cs-CZ" sz="2000" i="1" dirty="0"/>
              <a:t>halda</a:t>
            </a:r>
            <a:r>
              <a:rPr lang="cs-CZ" sz="2000" dirty="0"/>
              <a:t>, </a:t>
            </a:r>
            <a:r>
              <a:rPr lang="cs-CZ" sz="2000" i="1" dirty="0"/>
              <a:t>havíř</a:t>
            </a:r>
            <a:r>
              <a:rPr lang="cs-CZ" sz="2000" dirty="0"/>
              <a:t>, </a:t>
            </a:r>
            <a:r>
              <a:rPr lang="cs-CZ" sz="2000" i="1" dirty="0"/>
              <a:t>huť</a:t>
            </a:r>
            <a:r>
              <a:rPr lang="cs-CZ" sz="2000" dirty="0"/>
              <a:t>, </a:t>
            </a:r>
            <a:r>
              <a:rPr lang="cs-CZ" sz="2000" i="1" dirty="0"/>
              <a:t>šachta</a:t>
            </a:r>
            <a:r>
              <a:rPr lang="cs-CZ" sz="2000" dirty="0"/>
              <a:t> aj.),</a:t>
            </a:r>
          </a:p>
          <a:p>
            <a:pPr lvl="0">
              <a:lnSpc>
                <a:spcPct val="100000"/>
              </a:lnSpc>
              <a:spcBef>
                <a:spcPts val="600"/>
              </a:spcBef>
            </a:pPr>
            <a:r>
              <a:rPr lang="cs-CZ" sz="2000" dirty="0"/>
              <a:t>řemesla a živnosti (např. </a:t>
            </a:r>
            <a:r>
              <a:rPr lang="cs-CZ" sz="2000" i="1" dirty="0"/>
              <a:t>arkýř</a:t>
            </a:r>
            <a:r>
              <a:rPr lang="cs-CZ" sz="2000" dirty="0"/>
              <a:t>, </a:t>
            </a:r>
            <a:r>
              <a:rPr lang="cs-CZ" sz="2000" i="1" dirty="0"/>
              <a:t>cech</a:t>
            </a:r>
            <a:r>
              <a:rPr lang="cs-CZ" sz="2000" dirty="0"/>
              <a:t>, </a:t>
            </a:r>
            <a:r>
              <a:rPr lang="cs-CZ" sz="2000" i="1" dirty="0"/>
              <a:t>fermež</a:t>
            </a:r>
            <a:r>
              <a:rPr lang="cs-CZ" sz="2000" dirty="0"/>
              <a:t>, </a:t>
            </a:r>
            <a:r>
              <a:rPr lang="cs-CZ" sz="2000" i="1" dirty="0"/>
              <a:t>hamr</a:t>
            </a:r>
            <a:r>
              <a:rPr lang="cs-CZ" sz="2000" dirty="0"/>
              <a:t>, </a:t>
            </a:r>
            <a:r>
              <a:rPr lang="cs-CZ" sz="2000" i="1" dirty="0"/>
              <a:t>hoblík</a:t>
            </a:r>
            <a:r>
              <a:rPr lang="cs-CZ" sz="2000" dirty="0"/>
              <a:t>, </a:t>
            </a:r>
            <a:r>
              <a:rPr lang="cs-CZ" sz="2000" i="1" dirty="0"/>
              <a:t>malíř</a:t>
            </a:r>
            <a:r>
              <a:rPr lang="cs-CZ" sz="2000" dirty="0"/>
              <a:t>, </a:t>
            </a:r>
            <a:r>
              <a:rPr lang="cs-CZ" sz="2000" i="1" dirty="0" err="1"/>
              <a:t>parléř</a:t>
            </a:r>
            <a:r>
              <a:rPr lang="cs-CZ" sz="2000" dirty="0"/>
              <a:t> aj.),</a:t>
            </a:r>
          </a:p>
          <a:p>
            <a:pPr lvl="0">
              <a:lnSpc>
                <a:spcPct val="100000"/>
              </a:lnSpc>
              <a:spcBef>
                <a:spcPts val="600"/>
              </a:spcBef>
            </a:pPr>
            <a:r>
              <a:rPr lang="cs-CZ" sz="2000" dirty="0"/>
              <a:t>města a městské právo (např. </a:t>
            </a:r>
            <a:r>
              <a:rPr lang="cs-CZ" sz="2000" i="1" dirty="0"/>
              <a:t>clo</a:t>
            </a:r>
            <a:r>
              <a:rPr lang="cs-CZ" sz="2000" dirty="0"/>
              <a:t>, </a:t>
            </a:r>
            <a:r>
              <a:rPr lang="cs-CZ" sz="2000" i="1" dirty="0"/>
              <a:t>činže</a:t>
            </a:r>
            <a:r>
              <a:rPr lang="cs-CZ" sz="2000" dirty="0"/>
              <a:t>, </a:t>
            </a:r>
            <a:r>
              <a:rPr lang="cs-CZ" sz="2000" i="1" dirty="0"/>
              <a:t>glejt</a:t>
            </a:r>
            <a:r>
              <a:rPr lang="cs-CZ" sz="2000" dirty="0"/>
              <a:t>, </a:t>
            </a:r>
            <a:r>
              <a:rPr lang="cs-CZ" sz="2000" i="1" dirty="0"/>
              <a:t>jarmark</a:t>
            </a:r>
            <a:r>
              <a:rPr lang="cs-CZ" sz="2000" dirty="0"/>
              <a:t>, </a:t>
            </a:r>
            <a:r>
              <a:rPr lang="cs-CZ" sz="2000" i="1" dirty="0"/>
              <a:t>kšeft</a:t>
            </a:r>
            <a:r>
              <a:rPr lang="cs-CZ" sz="2000" dirty="0"/>
              <a:t>, </a:t>
            </a:r>
            <a:r>
              <a:rPr lang="cs-CZ" sz="2000" i="1" dirty="0" err="1"/>
              <a:t>mazhaus</a:t>
            </a:r>
            <a:r>
              <a:rPr lang="cs-CZ" sz="2000" dirty="0"/>
              <a:t>, </a:t>
            </a:r>
            <a:r>
              <a:rPr lang="cs-CZ" sz="2000" i="1" dirty="0"/>
              <a:t>špitál</a:t>
            </a:r>
            <a:r>
              <a:rPr lang="cs-CZ" sz="2000" dirty="0"/>
              <a:t> aj.),</a:t>
            </a:r>
          </a:p>
          <a:p>
            <a:pPr lvl="0">
              <a:lnSpc>
                <a:spcPct val="100000"/>
              </a:lnSpc>
              <a:spcBef>
                <a:spcPts val="600"/>
              </a:spcBef>
            </a:pPr>
            <a:r>
              <a:rPr lang="cs-CZ" sz="2000" dirty="0"/>
              <a:t>polní a lesní hospodářství (např. </a:t>
            </a:r>
            <a:r>
              <a:rPr lang="cs-CZ" sz="2000" i="1" dirty="0"/>
              <a:t>bažant</a:t>
            </a:r>
            <a:r>
              <a:rPr lang="cs-CZ" sz="2000" dirty="0"/>
              <a:t>, </a:t>
            </a:r>
            <a:r>
              <a:rPr lang="cs-CZ" sz="2000" i="1" dirty="0"/>
              <a:t>fořt</a:t>
            </a:r>
            <a:r>
              <a:rPr lang="cs-CZ" sz="2000" dirty="0"/>
              <a:t>, </a:t>
            </a:r>
            <a:r>
              <a:rPr lang="cs-CZ" sz="2000" i="1" dirty="0"/>
              <a:t>milíř</a:t>
            </a:r>
            <a:r>
              <a:rPr lang="cs-CZ" sz="2000" dirty="0"/>
              <a:t>, </a:t>
            </a:r>
            <a:r>
              <a:rPr lang="cs-CZ" sz="2000" i="1" dirty="0"/>
              <a:t>páv</a:t>
            </a:r>
            <a:r>
              <a:rPr lang="cs-CZ" sz="2000" dirty="0"/>
              <a:t> aj.),</a:t>
            </a:r>
          </a:p>
          <a:p>
            <a:pPr lvl="0">
              <a:lnSpc>
                <a:spcPct val="100000"/>
              </a:lnSpc>
              <a:spcBef>
                <a:spcPts val="600"/>
              </a:spcBef>
            </a:pPr>
            <a:r>
              <a:rPr lang="cs-CZ" sz="2000" dirty="0"/>
              <a:t>kuchyně, jídla a potraviny (např. </a:t>
            </a:r>
            <a:r>
              <a:rPr lang="cs-CZ" sz="2000" i="1" dirty="0"/>
              <a:t>bochník</a:t>
            </a:r>
            <a:r>
              <a:rPr lang="cs-CZ" sz="2000" dirty="0"/>
              <a:t>, </a:t>
            </a:r>
            <a:r>
              <a:rPr lang="cs-CZ" sz="2000" i="1" dirty="0"/>
              <a:t>cukr</a:t>
            </a:r>
            <a:r>
              <a:rPr lang="cs-CZ" sz="2000" dirty="0"/>
              <a:t>, </a:t>
            </a:r>
            <a:r>
              <a:rPr lang="cs-CZ" sz="2000" i="1" dirty="0" err="1"/>
              <a:t>heryn</a:t>
            </a:r>
            <a:r>
              <a:rPr lang="cs-CZ" sz="2000" i="1" dirty="0"/>
              <a:t>(e)k,</a:t>
            </a:r>
            <a:r>
              <a:rPr lang="cs-CZ" sz="2000" dirty="0"/>
              <a:t> </a:t>
            </a:r>
            <a:r>
              <a:rPr lang="cs-CZ" sz="2000" i="1" dirty="0"/>
              <a:t>knedlík</a:t>
            </a:r>
            <a:r>
              <a:rPr lang="cs-CZ" sz="2000" dirty="0"/>
              <a:t>, </a:t>
            </a:r>
            <a:r>
              <a:rPr lang="cs-CZ" sz="2000" i="1" dirty="0"/>
              <a:t>pánev</a:t>
            </a:r>
            <a:r>
              <a:rPr lang="cs-CZ" sz="2000" dirty="0"/>
              <a:t>, </a:t>
            </a:r>
            <a:r>
              <a:rPr lang="cs-CZ" sz="2000" i="1" dirty="0"/>
              <a:t>rýže</a:t>
            </a:r>
            <a:r>
              <a:rPr lang="cs-CZ" sz="2000" dirty="0"/>
              <a:t> aj.),</a:t>
            </a:r>
          </a:p>
          <a:p>
            <a:pPr lvl="0">
              <a:lnSpc>
                <a:spcPct val="100000"/>
              </a:lnSpc>
              <a:spcBef>
                <a:spcPts val="600"/>
              </a:spcBef>
            </a:pPr>
            <a:r>
              <a:rPr lang="cs-CZ" sz="2000" dirty="0"/>
              <a:t>hra a zábava (např. </a:t>
            </a:r>
            <a:r>
              <a:rPr lang="cs-CZ" sz="2000" i="1" dirty="0"/>
              <a:t>eso</a:t>
            </a:r>
            <a:r>
              <a:rPr lang="cs-CZ" sz="2000" dirty="0"/>
              <a:t>, </a:t>
            </a:r>
            <a:r>
              <a:rPr lang="cs-CZ" sz="2000" i="1" dirty="0"/>
              <a:t>flus</a:t>
            </a:r>
            <a:r>
              <a:rPr lang="cs-CZ" sz="2000" dirty="0"/>
              <a:t>, </a:t>
            </a:r>
            <a:r>
              <a:rPr lang="cs-CZ" sz="2000" i="1" dirty="0"/>
              <a:t>hazard</a:t>
            </a:r>
            <a:r>
              <a:rPr lang="cs-CZ" sz="2000" dirty="0"/>
              <a:t>, </a:t>
            </a:r>
            <a:r>
              <a:rPr lang="cs-CZ" sz="2000" i="1" dirty="0"/>
              <a:t>kejklíř</a:t>
            </a:r>
            <a:r>
              <a:rPr lang="cs-CZ" sz="2000" dirty="0"/>
              <a:t>, </a:t>
            </a:r>
            <a:r>
              <a:rPr lang="cs-CZ" sz="2000" i="1" dirty="0"/>
              <a:t>krychle</a:t>
            </a:r>
            <a:r>
              <a:rPr lang="cs-CZ" sz="2000" dirty="0"/>
              <a:t>, </a:t>
            </a:r>
            <a:r>
              <a:rPr lang="cs-CZ" sz="2000" i="1" dirty="0"/>
              <a:t>šach(y)</a:t>
            </a:r>
            <a:r>
              <a:rPr lang="cs-CZ" sz="2000" dirty="0"/>
              <a:t>, </a:t>
            </a:r>
            <a:r>
              <a:rPr lang="cs-CZ" sz="2000" i="1" dirty="0"/>
              <a:t>tanec</a:t>
            </a:r>
            <a:r>
              <a:rPr lang="cs-CZ" sz="2000" dirty="0"/>
              <a:t>, </a:t>
            </a:r>
            <a:r>
              <a:rPr lang="cs-CZ" sz="2000" i="1" dirty="0" err="1"/>
              <a:t>vr</a:t>
            </a:r>
            <a:r>
              <a:rPr lang="cs-CZ" sz="2000" i="1" dirty="0"/>
              <a:t>(c)</a:t>
            </a:r>
            <a:r>
              <a:rPr lang="cs-CZ" sz="2000" i="1" dirty="0" err="1"/>
              <a:t>hcáby</a:t>
            </a:r>
            <a:r>
              <a:rPr lang="cs-CZ" sz="2000" dirty="0"/>
              <a:t> aj.),</a:t>
            </a:r>
          </a:p>
          <a:p>
            <a:pPr lvl="0">
              <a:lnSpc>
                <a:spcPct val="100000"/>
              </a:lnSpc>
              <a:spcBef>
                <a:spcPts val="600"/>
              </a:spcBef>
            </a:pPr>
            <a:r>
              <a:rPr lang="cs-CZ" sz="2000" dirty="0"/>
              <a:t>negativní a podvodné chování (např. </a:t>
            </a:r>
            <a:r>
              <a:rPr lang="cs-CZ" sz="2000" i="1" dirty="0"/>
              <a:t>hamižný</a:t>
            </a:r>
            <a:r>
              <a:rPr lang="cs-CZ" sz="2000" dirty="0"/>
              <a:t>, </a:t>
            </a:r>
            <a:r>
              <a:rPr lang="cs-CZ" sz="2000" i="1" dirty="0" err="1"/>
              <a:t>hampejz</a:t>
            </a:r>
            <a:r>
              <a:rPr lang="cs-CZ" sz="2000" dirty="0"/>
              <a:t>, </a:t>
            </a:r>
            <a:r>
              <a:rPr lang="cs-CZ" sz="2000" i="1" dirty="0"/>
              <a:t>lůza</a:t>
            </a:r>
            <a:r>
              <a:rPr lang="cs-CZ" sz="2000" dirty="0"/>
              <a:t>, </a:t>
            </a:r>
            <a:r>
              <a:rPr lang="cs-CZ" sz="2000" i="1" dirty="0"/>
              <a:t>šmejd</a:t>
            </a:r>
            <a:r>
              <a:rPr lang="cs-CZ" sz="2000" dirty="0"/>
              <a:t>, </a:t>
            </a:r>
            <a:r>
              <a:rPr lang="cs-CZ" sz="2000" i="1" dirty="0"/>
              <a:t>žertovat</a:t>
            </a:r>
            <a:r>
              <a:rPr lang="cs-CZ" sz="2000" dirty="0"/>
              <a:t> aj.), </a:t>
            </a:r>
          </a:p>
          <a:p>
            <a:pPr lvl="0">
              <a:lnSpc>
                <a:spcPct val="100000"/>
              </a:lnSpc>
              <a:spcBef>
                <a:spcPts val="600"/>
              </a:spcBef>
            </a:pPr>
            <a:r>
              <a:rPr lang="cs-CZ" sz="2000" dirty="0"/>
              <a:t>lékařství, léčivé rostliny a koření (např. </a:t>
            </a:r>
            <a:r>
              <a:rPr lang="cs-CZ" sz="2000" i="1" dirty="0"/>
              <a:t>anýz</a:t>
            </a:r>
            <a:r>
              <a:rPr lang="cs-CZ" sz="2000" dirty="0"/>
              <a:t>, </a:t>
            </a:r>
            <a:r>
              <a:rPr lang="cs-CZ" sz="2000" i="1" dirty="0"/>
              <a:t>baldrián</a:t>
            </a:r>
            <a:r>
              <a:rPr lang="cs-CZ" sz="2000" dirty="0"/>
              <a:t>, </a:t>
            </a:r>
            <a:r>
              <a:rPr lang="cs-CZ" sz="2000" i="1" dirty="0"/>
              <a:t>barvínek</a:t>
            </a:r>
            <a:r>
              <a:rPr lang="cs-CZ" sz="2000" dirty="0"/>
              <a:t>, </a:t>
            </a:r>
            <a:r>
              <a:rPr lang="cs-CZ" sz="2000" i="1" dirty="0"/>
              <a:t>encián</a:t>
            </a:r>
            <a:r>
              <a:rPr lang="cs-CZ" sz="2000" dirty="0"/>
              <a:t>, </a:t>
            </a:r>
            <a:r>
              <a:rPr lang="cs-CZ" sz="2000" i="1" dirty="0"/>
              <a:t>koriandr</a:t>
            </a:r>
            <a:r>
              <a:rPr lang="cs-CZ" sz="2000" dirty="0"/>
              <a:t>, </a:t>
            </a:r>
            <a:r>
              <a:rPr lang="cs-CZ" sz="2000" i="1" dirty="0"/>
              <a:t>lékořice</a:t>
            </a:r>
            <a:r>
              <a:rPr lang="cs-CZ" sz="2000" dirty="0"/>
              <a:t>, </a:t>
            </a:r>
            <a:r>
              <a:rPr lang="cs-CZ" sz="2000" i="1" dirty="0"/>
              <a:t>lektvar</a:t>
            </a:r>
            <a:r>
              <a:rPr lang="cs-CZ" sz="2000" dirty="0"/>
              <a:t>, </a:t>
            </a:r>
            <a:r>
              <a:rPr lang="cs-CZ" sz="2000" i="1" dirty="0"/>
              <a:t>libeček</a:t>
            </a:r>
            <a:r>
              <a:rPr lang="cs-CZ" sz="2000" dirty="0"/>
              <a:t>, </a:t>
            </a:r>
            <a:r>
              <a:rPr lang="cs-CZ" sz="2000" i="1" dirty="0"/>
              <a:t>petržel</a:t>
            </a:r>
            <a:r>
              <a:rPr lang="cs-CZ" sz="2000" dirty="0"/>
              <a:t> aj.).</a:t>
            </a:r>
          </a:p>
        </p:txBody>
      </p:sp>
    </p:spTree>
    <p:extLst>
      <p:ext uri="{BB962C8B-B14F-4D97-AF65-F5344CB8AC3E}">
        <p14:creationId xmlns:p14="http://schemas.microsoft.com/office/powerpoint/2010/main" val="14887489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a:xfrm>
            <a:off x="720000" y="6413528"/>
            <a:ext cx="7920000" cy="252000"/>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a:xfrm>
            <a:off x="414000" y="6413528"/>
            <a:ext cx="252000" cy="252000"/>
          </a:xfrm>
        </p:spPr>
        <p:txBody>
          <a:bodyPr/>
          <a:lstStyle/>
          <a:p>
            <a:fld id="{0970407D-EE58-4A0B-824B-1D3AE42DD9CF}" type="slidenum">
              <a:rPr lang="cs-CZ" altLang="cs-CZ" smtClean="0"/>
              <a:pPr/>
              <a:t>48</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198783" y="278296"/>
            <a:ext cx="12085983" cy="800712"/>
          </a:xfrm>
        </p:spPr>
        <p:txBody>
          <a:bodyPr/>
          <a:lstStyle/>
          <a:p>
            <a:r>
              <a:rPr lang="cs-CZ" b="0" dirty="0"/>
              <a:t>Germanismy – období habsburské monarchie </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38538" y="1272210"/>
            <a:ext cx="11767932" cy="4955790"/>
          </a:xfrm>
        </p:spPr>
        <p:txBody>
          <a:bodyPr/>
          <a:lstStyle/>
          <a:p>
            <a:pPr marL="72000" indent="0">
              <a:lnSpc>
                <a:spcPct val="100000"/>
              </a:lnSpc>
              <a:spcBef>
                <a:spcPts val="600"/>
              </a:spcBef>
              <a:buNone/>
            </a:pPr>
            <a:r>
              <a:rPr lang="cs-CZ" sz="2000" dirty="0"/>
              <a:t>I v následujících stoletích trval vliv němčiny na češtinu. Kromě již zmíněného česko‑německého bilingvismu byl za něj zodpovědný nástup Habsburků na český trůn 1526, postupná ztráta svrchovanosti zemí Koruny české po r. 1620 a s tím související průnik němčiny do oblasti státní správy, vojenství, soudnictví, vyšší vzdělávací soustavy a následně i běžných oblastí vyšší společenské komunikace od konce 18. stol. </a:t>
            </a:r>
          </a:p>
          <a:p>
            <a:pPr marL="72000" indent="0">
              <a:lnSpc>
                <a:spcPct val="100000"/>
              </a:lnSpc>
              <a:spcBef>
                <a:spcPts val="600"/>
              </a:spcBef>
              <a:buNone/>
            </a:pPr>
            <a:endParaRPr lang="cs-CZ" sz="2000" dirty="0"/>
          </a:p>
          <a:p>
            <a:pPr marL="72000" indent="0">
              <a:lnSpc>
                <a:spcPct val="100000"/>
              </a:lnSpc>
              <a:spcBef>
                <a:spcPts val="600"/>
              </a:spcBef>
              <a:buNone/>
            </a:pPr>
            <a:endParaRPr lang="cs-CZ" sz="2000" dirty="0"/>
          </a:p>
          <a:p>
            <a:pPr marL="72000" indent="0">
              <a:lnSpc>
                <a:spcPct val="100000"/>
              </a:lnSpc>
              <a:spcBef>
                <a:spcPts val="600"/>
              </a:spcBef>
              <a:buNone/>
            </a:pPr>
            <a:r>
              <a:rPr lang="cs-CZ" sz="2000" dirty="0"/>
              <a:t>Vliv němčiny je diferencovaný a realizuje se na úrovni:</a:t>
            </a:r>
          </a:p>
          <a:p>
            <a:pPr lvl="0">
              <a:lnSpc>
                <a:spcPct val="100000"/>
              </a:lnSpc>
              <a:spcBef>
                <a:spcPts val="600"/>
              </a:spcBef>
            </a:pPr>
            <a:endParaRPr lang="cs-CZ" sz="2000" dirty="0"/>
          </a:p>
          <a:p>
            <a:pPr lvl="0">
              <a:lnSpc>
                <a:spcPct val="100000"/>
              </a:lnSpc>
              <a:spcBef>
                <a:spcPts val="600"/>
              </a:spcBef>
            </a:pPr>
            <a:r>
              <a:rPr lang="cs-CZ" sz="2000" dirty="0"/>
              <a:t>spisovného (prestižního) jazyka, </a:t>
            </a:r>
          </a:p>
          <a:p>
            <a:pPr lvl="0">
              <a:lnSpc>
                <a:spcPct val="100000"/>
              </a:lnSpc>
              <a:spcBef>
                <a:spcPts val="600"/>
              </a:spcBef>
            </a:pPr>
            <a:endParaRPr lang="cs-CZ" sz="2000" dirty="0"/>
          </a:p>
          <a:p>
            <a:pPr lvl="0">
              <a:lnSpc>
                <a:spcPct val="100000"/>
              </a:lnSpc>
              <a:spcBef>
                <a:spcPts val="600"/>
              </a:spcBef>
            </a:pPr>
            <a:r>
              <a:rPr lang="cs-CZ" sz="2000" dirty="0"/>
              <a:t>mluvených variet němčiny, včetně nářečí. </a:t>
            </a:r>
          </a:p>
          <a:p>
            <a:pPr marL="72000" indent="0">
              <a:lnSpc>
                <a:spcPct val="100000"/>
              </a:lnSpc>
              <a:spcBef>
                <a:spcPts val="600"/>
              </a:spcBef>
              <a:buNone/>
            </a:pPr>
            <a:endParaRPr lang="cs-CZ" sz="2000" dirty="0"/>
          </a:p>
        </p:txBody>
      </p:sp>
    </p:spTree>
    <p:extLst>
      <p:ext uri="{BB962C8B-B14F-4D97-AF65-F5344CB8AC3E}">
        <p14:creationId xmlns:p14="http://schemas.microsoft.com/office/powerpoint/2010/main" val="39512677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a:xfrm>
            <a:off x="720000" y="6413528"/>
            <a:ext cx="7920000" cy="252000"/>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a:xfrm>
            <a:off x="414000" y="6413528"/>
            <a:ext cx="252000" cy="252000"/>
          </a:xfrm>
        </p:spPr>
        <p:txBody>
          <a:bodyPr/>
          <a:lstStyle/>
          <a:p>
            <a:fld id="{0970407D-EE58-4A0B-824B-1D3AE42DD9CF}" type="slidenum">
              <a:rPr lang="cs-CZ" altLang="cs-CZ" smtClean="0"/>
              <a:pPr/>
              <a:t>49</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198783" y="278296"/>
            <a:ext cx="12085983" cy="800712"/>
          </a:xfrm>
        </p:spPr>
        <p:txBody>
          <a:bodyPr/>
          <a:lstStyle/>
          <a:p>
            <a:r>
              <a:rPr lang="cs-CZ" b="0" dirty="0"/>
              <a:t>Germanismy – období habsburské monarchie </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38538" y="1272210"/>
            <a:ext cx="11767932" cy="4955790"/>
          </a:xfrm>
        </p:spPr>
        <p:txBody>
          <a:bodyPr/>
          <a:lstStyle/>
          <a:p>
            <a:pPr marL="72000" indent="0">
              <a:lnSpc>
                <a:spcPct val="100000"/>
              </a:lnSpc>
              <a:spcBef>
                <a:spcPts val="600"/>
              </a:spcBef>
              <a:buNone/>
            </a:pPr>
            <a:r>
              <a:rPr lang="cs-CZ" sz="2000" dirty="0"/>
              <a:t>Vliv němčiny téměř ve všech oblastech společenské komunikace. </a:t>
            </a:r>
          </a:p>
          <a:p>
            <a:pPr lvl="0">
              <a:lnSpc>
                <a:spcPct val="100000"/>
              </a:lnSpc>
              <a:spcBef>
                <a:spcPts val="600"/>
              </a:spcBef>
            </a:pPr>
            <a:endParaRPr lang="cs-CZ" sz="2000" dirty="0"/>
          </a:p>
          <a:p>
            <a:pPr lvl="0">
              <a:lnSpc>
                <a:spcPct val="100000"/>
              </a:lnSpc>
              <a:spcBef>
                <a:spcPts val="600"/>
              </a:spcBef>
            </a:pPr>
            <a:r>
              <a:rPr lang="cs-CZ" sz="2000" dirty="0"/>
              <a:t>Lexémy pojmenovávají reálie v české prostředí do té doby neznámé (jak např.  </a:t>
            </a:r>
            <a:r>
              <a:rPr lang="cs-CZ" sz="2000" i="1" dirty="0"/>
              <a:t>mandl</a:t>
            </a:r>
            <a:r>
              <a:rPr lang="cs-CZ" sz="2000" dirty="0"/>
              <a:t>, </a:t>
            </a:r>
            <a:r>
              <a:rPr lang="cs-CZ" sz="2000" i="1" dirty="0"/>
              <a:t>parketa</a:t>
            </a:r>
            <a:r>
              <a:rPr lang="cs-CZ" sz="2000" dirty="0"/>
              <a:t>, </a:t>
            </a:r>
            <a:r>
              <a:rPr lang="cs-CZ" sz="2000" i="1" dirty="0"/>
              <a:t>pendrek,</a:t>
            </a:r>
            <a:r>
              <a:rPr lang="cs-CZ" sz="2000" dirty="0"/>
              <a:t> </a:t>
            </a:r>
            <a:r>
              <a:rPr lang="cs-CZ" sz="2000" i="1" dirty="0"/>
              <a:t>pišingr</a:t>
            </a:r>
            <a:r>
              <a:rPr lang="cs-CZ" sz="2000" dirty="0"/>
              <a:t>, </a:t>
            </a:r>
            <a:r>
              <a:rPr lang="cs-CZ" sz="2000" i="1" dirty="0"/>
              <a:t>pozoun</a:t>
            </a:r>
            <a:r>
              <a:rPr lang="cs-CZ" sz="2000" dirty="0"/>
              <a:t>, </a:t>
            </a:r>
            <a:r>
              <a:rPr lang="cs-CZ" sz="2000" i="1" dirty="0"/>
              <a:t>raketa</a:t>
            </a:r>
            <a:r>
              <a:rPr lang="cs-CZ" sz="2000" dirty="0"/>
              <a:t>, </a:t>
            </a:r>
            <a:r>
              <a:rPr lang="cs-CZ" sz="2000" i="1" dirty="0"/>
              <a:t>ranec</a:t>
            </a:r>
            <a:r>
              <a:rPr lang="cs-CZ" sz="2000" dirty="0"/>
              <a:t>, </a:t>
            </a:r>
            <a:r>
              <a:rPr lang="cs-CZ" sz="2000" i="1" dirty="0"/>
              <a:t>rašple</a:t>
            </a:r>
            <a:r>
              <a:rPr lang="cs-CZ" sz="2000" dirty="0"/>
              <a:t>, </a:t>
            </a:r>
            <a:r>
              <a:rPr lang="cs-CZ" sz="2000" i="1" dirty="0"/>
              <a:t>sulc</a:t>
            </a:r>
            <a:r>
              <a:rPr lang="cs-CZ" sz="2000" dirty="0"/>
              <a:t>, </a:t>
            </a:r>
            <a:r>
              <a:rPr lang="cs-CZ" sz="2000" i="1" dirty="0"/>
              <a:t>šanon</a:t>
            </a:r>
            <a:r>
              <a:rPr lang="cs-CZ" sz="2000" dirty="0"/>
              <a:t> aj.). </a:t>
            </a:r>
          </a:p>
          <a:p>
            <a:pPr lvl="0">
              <a:lnSpc>
                <a:spcPct val="100000"/>
              </a:lnSpc>
              <a:spcBef>
                <a:spcPts val="600"/>
              </a:spcBef>
            </a:pPr>
            <a:endParaRPr lang="cs-CZ" sz="2000" dirty="0"/>
          </a:p>
          <a:p>
            <a:pPr lvl="0">
              <a:lnSpc>
                <a:spcPct val="100000"/>
              </a:lnSpc>
              <a:spcBef>
                <a:spcPts val="600"/>
              </a:spcBef>
            </a:pPr>
            <a:r>
              <a:rPr lang="cs-CZ" sz="2000" dirty="0"/>
              <a:t>Výrazy z vojenské oblasti, které se čeští vojáci naučili u rakouské armády: </a:t>
            </a:r>
            <a:r>
              <a:rPr lang="cs-CZ" sz="2000" i="1" dirty="0"/>
              <a:t>hapták</a:t>
            </a:r>
            <a:r>
              <a:rPr lang="cs-CZ" sz="2000" dirty="0"/>
              <a:t>, </a:t>
            </a:r>
            <a:r>
              <a:rPr lang="cs-CZ" sz="2000" i="1" dirty="0"/>
              <a:t>lágr</a:t>
            </a:r>
            <a:r>
              <a:rPr lang="cs-CZ" sz="2000" dirty="0"/>
              <a:t>, </a:t>
            </a:r>
            <a:r>
              <a:rPr lang="cs-CZ" sz="2000" i="1" dirty="0"/>
              <a:t>kasírovat</a:t>
            </a:r>
            <a:r>
              <a:rPr lang="cs-CZ" sz="2000" dirty="0"/>
              <a:t>, </a:t>
            </a:r>
            <a:r>
              <a:rPr lang="cs-CZ" sz="2000" i="1" dirty="0" err="1"/>
              <a:t>pucflek</a:t>
            </a:r>
            <a:r>
              <a:rPr lang="cs-CZ" sz="2000" dirty="0"/>
              <a:t>, </a:t>
            </a:r>
            <a:r>
              <a:rPr lang="cs-CZ" sz="2000" i="1" dirty="0" err="1"/>
              <a:t>urlaub</a:t>
            </a:r>
            <a:r>
              <a:rPr lang="cs-CZ" sz="2000" dirty="0"/>
              <a:t>, </a:t>
            </a:r>
            <a:r>
              <a:rPr lang="cs-CZ" sz="2000" i="1" dirty="0" err="1"/>
              <a:t>vachmajstr</a:t>
            </a:r>
            <a:r>
              <a:rPr lang="cs-CZ" sz="2000" dirty="0"/>
              <a:t> aj. </a:t>
            </a:r>
          </a:p>
          <a:p>
            <a:pPr lvl="0">
              <a:lnSpc>
                <a:spcPct val="100000"/>
              </a:lnSpc>
              <a:spcBef>
                <a:spcPts val="600"/>
              </a:spcBef>
            </a:pPr>
            <a:endParaRPr lang="cs-CZ" sz="2000" dirty="0"/>
          </a:p>
          <a:p>
            <a:pPr lvl="0">
              <a:lnSpc>
                <a:spcPct val="100000"/>
              </a:lnSpc>
              <a:spcBef>
                <a:spcPts val="600"/>
              </a:spcBef>
            </a:pPr>
            <a:r>
              <a:rPr lang="cs-CZ" sz="2000" dirty="0"/>
              <a:t>K některým reáliím existovaly v češtině již v době převzetí výpůjček vlastní výrazy: ze vzniklých synonym potom časem jedno převážilo nad druhým (srov. </a:t>
            </a:r>
            <a:r>
              <a:rPr lang="cs-CZ" sz="2000" i="1" dirty="0"/>
              <a:t>štrúdl</a:t>
            </a:r>
            <a:r>
              <a:rPr lang="cs-CZ" sz="2000" dirty="0"/>
              <a:t> – </a:t>
            </a:r>
            <a:r>
              <a:rPr lang="cs-CZ" sz="2000" i="1" dirty="0"/>
              <a:t>závin</a:t>
            </a:r>
            <a:r>
              <a:rPr lang="cs-CZ" sz="2000" dirty="0"/>
              <a:t>). </a:t>
            </a:r>
          </a:p>
          <a:p>
            <a:pPr marL="72000" indent="0">
              <a:lnSpc>
                <a:spcPct val="100000"/>
              </a:lnSpc>
              <a:spcBef>
                <a:spcPts val="600"/>
              </a:spcBef>
              <a:buNone/>
            </a:pPr>
            <a:r>
              <a:rPr lang="cs-CZ" sz="2000" dirty="0"/>
              <a:t> </a:t>
            </a:r>
          </a:p>
          <a:p>
            <a:pPr>
              <a:lnSpc>
                <a:spcPct val="100000"/>
              </a:lnSpc>
              <a:spcBef>
                <a:spcPts val="600"/>
              </a:spcBef>
            </a:pPr>
            <a:r>
              <a:rPr lang="cs-CZ" sz="2000" dirty="0"/>
              <a:t>Přejímky se postupem času ocitly pod tlakem puristů, a tak bývají starší běžné germanismy v novějších obdobích nahrazovány slovy jinými: </a:t>
            </a:r>
            <a:r>
              <a:rPr lang="cs-CZ" sz="2000" i="1" dirty="0" err="1"/>
              <a:t>akštajn</a:t>
            </a:r>
            <a:r>
              <a:rPr lang="cs-CZ" sz="2000" dirty="0"/>
              <a:t> – </a:t>
            </a:r>
            <a:r>
              <a:rPr lang="cs-CZ" sz="2000" i="1" dirty="0"/>
              <a:t>jantar</a:t>
            </a:r>
            <a:r>
              <a:rPr lang="cs-CZ" sz="2000" dirty="0"/>
              <a:t>, </a:t>
            </a:r>
            <a:r>
              <a:rPr lang="cs-CZ" sz="2000" i="1" dirty="0"/>
              <a:t>kšaft</a:t>
            </a:r>
            <a:r>
              <a:rPr lang="cs-CZ" sz="2000" dirty="0"/>
              <a:t> – </a:t>
            </a:r>
            <a:r>
              <a:rPr lang="cs-CZ" sz="2000" i="1" dirty="0"/>
              <a:t>závěť</a:t>
            </a:r>
            <a:r>
              <a:rPr lang="cs-CZ" sz="2000" dirty="0"/>
              <a:t>. </a:t>
            </a:r>
          </a:p>
        </p:txBody>
      </p:sp>
    </p:spTree>
    <p:extLst>
      <p:ext uri="{BB962C8B-B14F-4D97-AF65-F5344CB8AC3E}">
        <p14:creationId xmlns:p14="http://schemas.microsoft.com/office/powerpoint/2010/main" val="3222371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413999" y="3693226"/>
            <a:ext cx="11556327" cy="1021278"/>
          </a:xfrm>
        </p:spPr>
        <p:txBody>
          <a:bodyPr/>
          <a:lstStyle/>
          <a:p>
            <a:r>
              <a:rPr lang="cs-CZ" b="0" dirty="0"/>
              <a:t>Tyto vývojové etapy by bylo možno jemněji dělit na jednotlivé periodizační etapy</a:t>
            </a:r>
            <a:br>
              <a:rPr lang="cs-CZ" b="0" dirty="0"/>
            </a:b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666000" y="5380422"/>
            <a:ext cx="10807200" cy="451577"/>
          </a:xfrm>
        </p:spPr>
        <p:txBody>
          <a:bodyPr/>
          <a:lstStyle/>
          <a:p>
            <a:endParaRPr lang="cs-CZ" dirty="0"/>
          </a:p>
        </p:txBody>
      </p:sp>
    </p:spTree>
    <p:extLst>
      <p:ext uri="{BB962C8B-B14F-4D97-AF65-F5344CB8AC3E}">
        <p14:creationId xmlns:p14="http://schemas.microsoft.com/office/powerpoint/2010/main" val="24642128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a:xfrm>
            <a:off x="720000" y="6413528"/>
            <a:ext cx="7920000" cy="252000"/>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a:xfrm>
            <a:off x="414000" y="6413528"/>
            <a:ext cx="252000" cy="252000"/>
          </a:xfrm>
        </p:spPr>
        <p:txBody>
          <a:bodyPr/>
          <a:lstStyle/>
          <a:p>
            <a:fld id="{0970407D-EE58-4A0B-824B-1D3AE42DD9CF}" type="slidenum">
              <a:rPr lang="cs-CZ" altLang="cs-CZ" smtClean="0"/>
              <a:pPr/>
              <a:t>50</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198783" y="264849"/>
            <a:ext cx="12085983" cy="800712"/>
          </a:xfrm>
        </p:spPr>
        <p:txBody>
          <a:bodyPr/>
          <a:lstStyle/>
          <a:p>
            <a:r>
              <a:rPr lang="cs-CZ" b="0" dirty="0" smtClean="0"/>
              <a:t>4 Nejstarší </a:t>
            </a:r>
            <a:r>
              <a:rPr lang="cs-CZ" b="0" dirty="0"/>
              <a:t>romanismy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38538" y="1272210"/>
            <a:ext cx="11767932" cy="4955790"/>
          </a:xfrm>
        </p:spPr>
        <p:txBody>
          <a:bodyPr/>
          <a:lstStyle/>
          <a:p>
            <a:pPr>
              <a:lnSpc>
                <a:spcPct val="100000"/>
              </a:lnSpc>
              <a:spcBef>
                <a:spcPts val="600"/>
              </a:spcBef>
            </a:pPr>
            <a:r>
              <a:rPr lang="cs-CZ" sz="2000" dirty="0"/>
              <a:t>výrazy z romanizované lidové latiny, resp. obtížně specifikovatelné hovorové románštiny, které přešly do praslovanštiny v období 2. pol. 1. tisíciletí n.l.),</a:t>
            </a:r>
          </a:p>
          <a:p>
            <a:pPr>
              <a:lnSpc>
                <a:spcPct val="100000"/>
              </a:lnSpc>
              <a:spcBef>
                <a:spcPts val="600"/>
              </a:spcBef>
            </a:pPr>
            <a:endParaRPr lang="cs-CZ" sz="2000" dirty="0"/>
          </a:p>
          <a:p>
            <a:pPr>
              <a:lnSpc>
                <a:spcPct val="100000"/>
              </a:lnSpc>
              <a:spcBef>
                <a:spcPts val="600"/>
              </a:spcBef>
            </a:pPr>
            <a:r>
              <a:rPr lang="cs-CZ" sz="2000" dirty="0"/>
              <a:t>v tomto období prokazatelně existovaly kontakty mezi Praslovany a latinsky mluvícím obyvatelstvem v oblasti Podunají a Balkánu, </a:t>
            </a:r>
          </a:p>
          <a:p>
            <a:pPr>
              <a:lnSpc>
                <a:spcPct val="100000"/>
              </a:lnSpc>
              <a:spcBef>
                <a:spcPts val="600"/>
              </a:spcBef>
            </a:pPr>
            <a:endParaRPr lang="cs-CZ" sz="2000" dirty="0"/>
          </a:p>
          <a:p>
            <a:pPr>
              <a:lnSpc>
                <a:spcPct val="100000"/>
              </a:lnSpc>
              <a:spcBef>
                <a:spcPts val="600"/>
              </a:spcBef>
            </a:pPr>
            <a:r>
              <a:rPr lang="cs-CZ" sz="2000" dirty="0"/>
              <a:t>existuje skupina slov, tradičně hodnocených jako latinismy, u kterých je nutno předpokládat spíše původ románský: </a:t>
            </a:r>
            <a:r>
              <a:rPr lang="cs-CZ" sz="2000" i="1" dirty="0"/>
              <a:t>biskup</a:t>
            </a:r>
            <a:r>
              <a:rPr lang="cs-CZ" sz="2000" dirty="0"/>
              <a:t>, </a:t>
            </a:r>
            <a:r>
              <a:rPr lang="cs-CZ" sz="2000" i="1" dirty="0"/>
              <a:t>kmotra</a:t>
            </a:r>
            <a:r>
              <a:rPr lang="cs-CZ" sz="2000" dirty="0"/>
              <a:t>, </a:t>
            </a:r>
            <a:r>
              <a:rPr lang="cs-CZ" sz="2000" i="1" dirty="0"/>
              <a:t>košile</a:t>
            </a:r>
            <a:r>
              <a:rPr lang="cs-CZ" sz="2000" dirty="0"/>
              <a:t>, </a:t>
            </a:r>
            <a:r>
              <a:rPr lang="cs-CZ" sz="2000" i="1" dirty="0"/>
              <a:t>kříž</a:t>
            </a:r>
            <a:r>
              <a:rPr lang="cs-CZ" sz="2000" dirty="0"/>
              <a:t>, </a:t>
            </a:r>
            <a:r>
              <a:rPr lang="cs-CZ" sz="2000" i="1" dirty="0"/>
              <a:t>mísa</a:t>
            </a:r>
            <a:r>
              <a:rPr lang="cs-CZ" sz="2000" dirty="0"/>
              <a:t>, </a:t>
            </a:r>
            <a:r>
              <a:rPr lang="cs-CZ" sz="2000" i="1" dirty="0"/>
              <a:t>mše</a:t>
            </a:r>
            <a:r>
              <a:rPr lang="cs-CZ" sz="2000" dirty="0"/>
              <a:t>, </a:t>
            </a:r>
            <a:r>
              <a:rPr lang="cs-CZ" sz="2000" i="1" dirty="0"/>
              <a:t>ocet</a:t>
            </a:r>
            <a:r>
              <a:rPr lang="cs-CZ" sz="2000" dirty="0"/>
              <a:t>, </a:t>
            </a:r>
            <a:r>
              <a:rPr lang="cs-CZ" sz="2000" i="1" dirty="0"/>
              <a:t>sobota</a:t>
            </a:r>
            <a:r>
              <a:rPr lang="cs-CZ" sz="2000" dirty="0"/>
              <a:t>, </a:t>
            </a:r>
            <a:r>
              <a:rPr lang="cs-CZ" sz="2000" i="1" dirty="0"/>
              <a:t>třešeň</a:t>
            </a:r>
            <a:r>
              <a:rPr lang="cs-CZ" sz="2000" dirty="0"/>
              <a:t> aj.</a:t>
            </a:r>
          </a:p>
        </p:txBody>
      </p:sp>
    </p:spTree>
    <p:extLst>
      <p:ext uri="{BB962C8B-B14F-4D97-AF65-F5344CB8AC3E}">
        <p14:creationId xmlns:p14="http://schemas.microsoft.com/office/powerpoint/2010/main" val="314646380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a:xfrm>
            <a:off x="636104" y="6559824"/>
            <a:ext cx="8003896" cy="224971"/>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a:xfrm>
            <a:off x="414000" y="6546048"/>
            <a:ext cx="252000" cy="252000"/>
          </a:xfrm>
        </p:spPr>
        <p:txBody>
          <a:bodyPr/>
          <a:lstStyle/>
          <a:p>
            <a:fld id="{0970407D-EE58-4A0B-824B-1D3AE42DD9CF}" type="slidenum">
              <a:rPr lang="cs-CZ" altLang="cs-CZ" smtClean="0"/>
              <a:pPr/>
              <a:t>51</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185531" y="215153"/>
            <a:ext cx="12099236" cy="514692"/>
          </a:xfrm>
        </p:spPr>
        <p:txBody>
          <a:bodyPr/>
          <a:lstStyle/>
          <a:p>
            <a:r>
              <a:rPr lang="cs-CZ" b="0" dirty="0" smtClean="0"/>
              <a:t>5 Galicismy</a:t>
            </a: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185531" y="968187"/>
            <a:ext cx="11820939" cy="4944292"/>
          </a:xfrm>
        </p:spPr>
        <p:txBody>
          <a:bodyPr/>
          <a:lstStyle/>
          <a:p>
            <a:pPr marL="72000" indent="0">
              <a:lnSpc>
                <a:spcPct val="100000"/>
              </a:lnSpc>
              <a:spcBef>
                <a:spcPts val="200"/>
              </a:spcBef>
              <a:buNone/>
            </a:pPr>
            <a:r>
              <a:rPr lang="cs-CZ" sz="2000" dirty="0"/>
              <a:t>Mezi českými zeměmi a Francií od středověku čilé kontakty: </a:t>
            </a:r>
          </a:p>
          <a:p>
            <a:pPr>
              <a:lnSpc>
                <a:spcPct val="100000"/>
              </a:lnSpc>
              <a:spcBef>
                <a:spcPts val="200"/>
              </a:spcBef>
            </a:pPr>
            <a:r>
              <a:rPr lang="cs-CZ" sz="2000" dirty="0"/>
              <a:t>styk mezi mnišskými řády, </a:t>
            </a:r>
          </a:p>
          <a:p>
            <a:pPr>
              <a:lnSpc>
                <a:spcPct val="100000"/>
              </a:lnSpc>
              <a:spcBef>
                <a:spcPts val="200"/>
              </a:spcBef>
            </a:pPr>
            <a:r>
              <a:rPr lang="cs-CZ" sz="2000" dirty="0"/>
              <a:t>čeští studenti na francouzských univerzitách, </a:t>
            </a:r>
          </a:p>
          <a:p>
            <a:pPr>
              <a:lnSpc>
                <a:spcPct val="100000"/>
              </a:lnSpc>
              <a:spcBef>
                <a:spcPts val="200"/>
              </a:spcBef>
            </a:pPr>
            <a:r>
              <a:rPr lang="cs-CZ" sz="2000" dirty="0"/>
              <a:t>dynastické svazky Lucemburků a české šlechty, </a:t>
            </a:r>
          </a:p>
          <a:p>
            <a:pPr>
              <a:lnSpc>
                <a:spcPct val="100000"/>
              </a:lnSpc>
              <a:spcBef>
                <a:spcPts val="200"/>
              </a:spcBef>
            </a:pPr>
            <a:r>
              <a:rPr lang="cs-CZ" sz="2000" dirty="0"/>
              <a:t>od konce 17. stol. výrazná frankofonní orientace české šlechty, </a:t>
            </a:r>
          </a:p>
          <a:p>
            <a:pPr>
              <a:lnSpc>
                <a:spcPct val="100000"/>
              </a:lnSpc>
              <a:spcBef>
                <a:spcPts val="200"/>
              </a:spcBef>
            </a:pPr>
            <a:r>
              <a:rPr lang="cs-CZ" sz="2000" dirty="0"/>
              <a:t>od 19. stol je Francie a její kultura objektem obdivu a mimořádného zájmu českých elit: francouzština je v této době prestižním mezinárodním jazykem (kultury, diplomacie a vědy). </a:t>
            </a:r>
          </a:p>
          <a:p>
            <a:pPr>
              <a:lnSpc>
                <a:spcPct val="100000"/>
              </a:lnSpc>
              <a:spcBef>
                <a:spcPts val="200"/>
              </a:spcBef>
            </a:pPr>
            <a:r>
              <a:rPr lang="cs-CZ" sz="2000" dirty="0"/>
              <a:t>přejímání galicismů do češtiny končí přibližně v pol. 20. stol. </a:t>
            </a:r>
          </a:p>
          <a:p>
            <a:pPr marL="72000" indent="0">
              <a:lnSpc>
                <a:spcPct val="100000"/>
              </a:lnSpc>
              <a:spcBef>
                <a:spcPts val="200"/>
              </a:spcBef>
              <a:buNone/>
            </a:pPr>
            <a:endParaRPr lang="cs-CZ" sz="2000" dirty="0"/>
          </a:p>
          <a:p>
            <a:pPr marL="72000" indent="0">
              <a:lnSpc>
                <a:spcPct val="100000"/>
              </a:lnSpc>
              <a:spcBef>
                <a:spcPts val="200"/>
              </a:spcBef>
              <a:buNone/>
            </a:pPr>
            <a:r>
              <a:rPr lang="cs-CZ" sz="2000" dirty="0"/>
              <a:t>Ve stč. období byla slova francouzského původu zpočátku přejímána prostřednictvím němčiny:</a:t>
            </a:r>
          </a:p>
          <a:p>
            <a:pPr>
              <a:lnSpc>
                <a:spcPct val="100000"/>
              </a:lnSpc>
              <a:spcBef>
                <a:spcPts val="200"/>
              </a:spcBef>
            </a:pPr>
            <a:r>
              <a:rPr lang="cs-CZ" sz="2000" b="1" i="1" dirty="0" err="1"/>
              <a:t>čaprún</a:t>
            </a:r>
            <a:r>
              <a:rPr lang="cs-CZ" sz="2000" dirty="0"/>
              <a:t> ,krátký pláštík s kapucí‘ ← </a:t>
            </a:r>
            <a:r>
              <a:rPr lang="cs-CZ" sz="2000" dirty="0" err="1"/>
              <a:t>střhněm</a:t>
            </a:r>
            <a:r>
              <a:rPr lang="cs-CZ" sz="2000" dirty="0"/>
              <a:t>. </a:t>
            </a:r>
            <a:r>
              <a:rPr lang="cs-CZ" sz="2000" i="1" dirty="0" err="1"/>
              <a:t>schaperûn</a:t>
            </a:r>
            <a:r>
              <a:rPr lang="cs-CZ" sz="2000" i="1" dirty="0"/>
              <a:t>, </a:t>
            </a:r>
            <a:r>
              <a:rPr lang="cs-CZ" sz="2000" i="1" dirty="0" err="1"/>
              <a:t>schaprûn</a:t>
            </a:r>
            <a:r>
              <a:rPr lang="cs-CZ" sz="2000" i="1" dirty="0"/>
              <a:t>, </a:t>
            </a:r>
            <a:r>
              <a:rPr lang="cs-CZ" sz="2000" i="1" dirty="0" err="1"/>
              <a:t>tschaprûn</a:t>
            </a:r>
            <a:r>
              <a:rPr lang="cs-CZ" sz="2000" dirty="0"/>
              <a:t> ← </a:t>
            </a:r>
            <a:r>
              <a:rPr lang="cs-CZ" sz="2000" dirty="0" err="1"/>
              <a:t>franc</a:t>
            </a:r>
            <a:r>
              <a:rPr lang="cs-CZ" sz="2000" dirty="0"/>
              <a:t>. </a:t>
            </a:r>
            <a:r>
              <a:rPr lang="cs-CZ" sz="2000" i="1" dirty="0" err="1"/>
              <a:t>chaperon</a:t>
            </a:r>
            <a:r>
              <a:rPr lang="cs-CZ" sz="2000" dirty="0"/>
              <a:t>, </a:t>
            </a:r>
          </a:p>
          <a:p>
            <a:pPr>
              <a:lnSpc>
                <a:spcPct val="100000"/>
              </a:lnSpc>
              <a:spcBef>
                <a:spcPts val="200"/>
              </a:spcBef>
            </a:pPr>
            <a:r>
              <a:rPr lang="cs-CZ" sz="2000" b="1" i="1" dirty="0" err="1"/>
              <a:t>čiňek</a:t>
            </a:r>
            <a:r>
              <a:rPr lang="cs-CZ" sz="2000" b="1" i="1" dirty="0"/>
              <a:t>, </a:t>
            </a:r>
            <a:r>
              <a:rPr lang="cs-CZ" sz="2000" b="1" i="1" dirty="0" err="1"/>
              <a:t>čiňk</a:t>
            </a:r>
            <a:r>
              <a:rPr lang="cs-CZ" sz="2000" b="1" i="1" dirty="0"/>
              <a:t>, -</a:t>
            </a:r>
            <a:r>
              <a:rPr lang="cs-CZ" sz="2000" b="1" i="1" dirty="0" err="1"/>
              <a:t>ňka</a:t>
            </a:r>
            <a:r>
              <a:rPr lang="cs-CZ" sz="2000" dirty="0"/>
              <a:t> / </a:t>
            </a:r>
            <a:r>
              <a:rPr lang="cs-CZ" sz="2000" b="1" i="1" dirty="0"/>
              <a:t>cink, </a:t>
            </a:r>
            <a:r>
              <a:rPr lang="cs-CZ" sz="2000" b="1" i="1" dirty="0" err="1"/>
              <a:t>cinek</a:t>
            </a:r>
            <a:r>
              <a:rPr lang="cs-CZ" sz="2000" dirty="0"/>
              <a:t> ‚bělmo‘, pětka (pět ok) na kostce ← </a:t>
            </a:r>
            <a:r>
              <a:rPr lang="cs-CZ" sz="2000" i="1" dirty="0" err="1"/>
              <a:t>zing</a:t>
            </a:r>
            <a:r>
              <a:rPr lang="cs-CZ" sz="2000" i="1" dirty="0"/>
              <a:t>, </a:t>
            </a:r>
            <a:r>
              <a:rPr lang="cs-CZ" sz="2000" i="1" dirty="0" err="1"/>
              <a:t>zinke</a:t>
            </a:r>
            <a:r>
              <a:rPr lang="cs-CZ" sz="2000" i="1" dirty="0"/>
              <a:t> </a:t>
            </a:r>
            <a:r>
              <a:rPr lang="cs-CZ" sz="2000" i="1" dirty="0" err="1"/>
              <a:t>quinio</a:t>
            </a:r>
            <a:r>
              <a:rPr lang="cs-CZ" sz="2000" i="1" dirty="0"/>
              <a:t>, pětka na kostce</a:t>
            </a:r>
            <a:r>
              <a:rPr lang="cs-CZ" sz="2000" dirty="0"/>
              <a:t> ←  </a:t>
            </a:r>
            <a:r>
              <a:rPr lang="cs-CZ" sz="2000" dirty="0" err="1"/>
              <a:t>franc</a:t>
            </a:r>
            <a:r>
              <a:rPr lang="cs-CZ" sz="2000" dirty="0"/>
              <a:t>. </a:t>
            </a:r>
            <a:r>
              <a:rPr lang="cs-CZ" sz="2000" i="1" dirty="0" err="1"/>
              <a:t>cinq</a:t>
            </a:r>
            <a:r>
              <a:rPr lang="cs-CZ" sz="2000" dirty="0"/>
              <a:t>  ←  </a:t>
            </a:r>
            <a:r>
              <a:rPr lang="cs-CZ" sz="2000" dirty="0" err="1"/>
              <a:t>ital</a:t>
            </a:r>
            <a:r>
              <a:rPr lang="cs-CZ" sz="2000" dirty="0"/>
              <a:t>. </a:t>
            </a:r>
            <a:r>
              <a:rPr lang="cs-CZ" sz="2000" i="1" dirty="0" err="1"/>
              <a:t>cinque</a:t>
            </a:r>
            <a:r>
              <a:rPr lang="cs-CZ" sz="2000" i="1" dirty="0"/>
              <a:t>,</a:t>
            </a:r>
            <a:endParaRPr lang="cs-CZ" sz="2000" dirty="0"/>
          </a:p>
          <a:p>
            <a:pPr>
              <a:lnSpc>
                <a:spcPct val="100000"/>
              </a:lnSpc>
              <a:spcBef>
                <a:spcPts val="200"/>
              </a:spcBef>
            </a:pPr>
            <a:r>
              <a:rPr lang="cs-CZ" sz="2000" b="1" i="1" dirty="0" err="1"/>
              <a:t>déka</a:t>
            </a:r>
            <a:r>
              <a:rPr lang="cs-CZ" sz="2000" dirty="0"/>
              <a:t> ‚dýka‘← </a:t>
            </a:r>
            <a:r>
              <a:rPr lang="cs-CZ" sz="2000" dirty="0" err="1"/>
              <a:t>střhněm</a:t>
            </a:r>
            <a:r>
              <a:rPr lang="cs-CZ" sz="2000" dirty="0"/>
              <a:t>. </a:t>
            </a:r>
            <a:r>
              <a:rPr lang="cs-CZ" sz="2000" i="1" dirty="0" err="1"/>
              <a:t>degen</a:t>
            </a:r>
            <a:r>
              <a:rPr lang="cs-CZ" sz="2000" dirty="0"/>
              <a:t> ← </a:t>
            </a:r>
            <a:r>
              <a:rPr lang="cs-CZ" sz="2000" dirty="0" err="1"/>
              <a:t>franc</a:t>
            </a:r>
            <a:r>
              <a:rPr lang="cs-CZ" sz="2000" dirty="0"/>
              <a:t>. </a:t>
            </a:r>
            <a:r>
              <a:rPr lang="cs-CZ" sz="2000" i="1" dirty="0" err="1"/>
              <a:t>dague</a:t>
            </a:r>
            <a:r>
              <a:rPr lang="cs-CZ" sz="2000" i="1" dirty="0"/>
              <a:t>-,</a:t>
            </a:r>
            <a:endParaRPr lang="cs-CZ" sz="2000" dirty="0"/>
          </a:p>
          <a:p>
            <a:pPr>
              <a:lnSpc>
                <a:spcPct val="100000"/>
              </a:lnSpc>
              <a:spcBef>
                <a:spcPts val="200"/>
              </a:spcBef>
            </a:pPr>
            <a:r>
              <a:rPr lang="cs-CZ" sz="2000" dirty="0"/>
              <a:t>i v mladších obdobích hrála zprostředkovatelskou roli němčina</a:t>
            </a:r>
            <a:r>
              <a:rPr lang="cs-CZ" sz="2000" b="1" dirty="0"/>
              <a:t> </a:t>
            </a:r>
            <a:r>
              <a:rPr lang="cs-CZ" sz="2000" i="1" dirty="0"/>
              <a:t>mašírovat</a:t>
            </a:r>
            <a:r>
              <a:rPr lang="cs-CZ" sz="2000" dirty="0"/>
              <a:t> ← něm. </a:t>
            </a:r>
            <a:r>
              <a:rPr lang="cs-CZ" sz="2000" i="1" dirty="0" err="1"/>
              <a:t>marschieren</a:t>
            </a:r>
            <a:r>
              <a:rPr lang="cs-CZ" sz="2000" dirty="0"/>
              <a:t> ← </a:t>
            </a:r>
            <a:r>
              <a:rPr lang="cs-CZ" sz="2000" dirty="0" err="1"/>
              <a:t>franc</a:t>
            </a:r>
            <a:r>
              <a:rPr lang="cs-CZ" sz="2000" dirty="0"/>
              <a:t>. </a:t>
            </a:r>
            <a:r>
              <a:rPr lang="cs-CZ" sz="2000" i="1" dirty="0" err="1"/>
              <a:t>marcher</a:t>
            </a:r>
            <a:r>
              <a:rPr lang="cs-CZ" sz="2000" i="1" dirty="0"/>
              <a:t>; princ</a:t>
            </a:r>
            <a:r>
              <a:rPr lang="cs-CZ" sz="2000" dirty="0"/>
              <a:t>, </a:t>
            </a:r>
            <a:r>
              <a:rPr lang="cs-CZ" sz="2000" i="1" dirty="0"/>
              <a:t>plakát.</a:t>
            </a:r>
            <a:endParaRPr lang="cs-CZ" sz="2000" dirty="0"/>
          </a:p>
        </p:txBody>
      </p:sp>
    </p:spTree>
    <p:extLst>
      <p:ext uri="{BB962C8B-B14F-4D97-AF65-F5344CB8AC3E}">
        <p14:creationId xmlns:p14="http://schemas.microsoft.com/office/powerpoint/2010/main" val="3070692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198783" y="225288"/>
            <a:ext cx="11476382" cy="477078"/>
          </a:xfrm>
        </p:spPr>
        <p:txBody>
          <a:bodyPr/>
          <a:lstStyle/>
          <a:p>
            <a:r>
              <a:rPr lang="cs-CZ" b="0" dirty="0"/>
              <a:t>6 </a:t>
            </a:r>
            <a:r>
              <a:rPr lang="cs-CZ" b="0" dirty="0" err="1"/>
              <a:t>Karpatismy</a:t>
            </a: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198783" y="1152939"/>
            <a:ext cx="11274417" cy="4679061"/>
          </a:xfrm>
        </p:spPr>
        <p:txBody>
          <a:bodyPr/>
          <a:lstStyle/>
          <a:p>
            <a:pPr marL="72000" indent="0">
              <a:lnSpc>
                <a:spcPct val="100000"/>
              </a:lnSpc>
              <a:spcBef>
                <a:spcPts val="600"/>
              </a:spcBef>
              <a:buNone/>
            </a:pPr>
            <a:r>
              <a:rPr lang="cs-CZ" sz="2000" dirty="0"/>
              <a:t>Speciální slovní zásobu přinesly na východní okraje českého národního jazyka valašští kolonisté.</a:t>
            </a:r>
          </a:p>
          <a:p>
            <a:pPr marL="72000" indent="0">
              <a:lnSpc>
                <a:spcPct val="100000"/>
              </a:lnSpc>
              <a:spcBef>
                <a:spcPts val="600"/>
              </a:spcBef>
              <a:buNone/>
            </a:pPr>
            <a:r>
              <a:rPr lang="cs-CZ" sz="2000" dirty="0"/>
              <a:t>Na naše území přicházeli od konce 15. stol. z oblasti dnešního Slovenska – šlo o končící vlnu valašské kolonizace, která vzešla z oblasti dnešního Rumunska. </a:t>
            </a:r>
          </a:p>
          <a:p>
            <a:pPr marL="72000" indent="0">
              <a:lnSpc>
                <a:spcPct val="100000"/>
              </a:lnSpc>
              <a:spcBef>
                <a:spcPts val="600"/>
              </a:spcBef>
              <a:buNone/>
            </a:pPr>
            <a:r>
              <a:rPr lang="cs-CZ" sz="2000" dirty="0"/>
              <a:t>Zachovávali si jen specifickou vrstvu slovní zásoby, která souvisela s jejich hospodářským životem a kulturou (nářadí, stavby a jejich názvy, kultura bydlení, chov ovcí, popř. koz, technika zpracování hrubé ovčí vlny, mléčná produkce, terén, terénní útvary atd.).</a:t>
            </a:r>
          </a:p>
          <a:p>
            <a:pPr marL="72000" indent="0">
              <a:lnSpc>
                <a:spcPct val="100000"/>
              </a:lnSpc>
              <a:spcBef>
                <a:spcPts val="600"/>
              </a:spcBef>
              <a:buNone/>
            </a:pPr>
            <a:r>
              <a:rPr lang="cs-CZ" sz="2000" dirty="0"/>
              <a:t>A. Vašek rozlišuje tři lexikální vrstvy spojené se salašnictvím:</a:t>
            </a:r>
          </a:p>
          <a:p>
            <a:pPr lvl="0">
              <a:lnSpc>
                <a:spcPct val="100000"/>
              </a:lnSpc>
              <a:spcBef>
                <a:spcPts val="600"/>
              </a:spcBef>
            </a:pPr>
            <a:r>
              <a:rPr lang="cs-CZ" sz="2000" dirty="0"/>
              <a:t>původu rumunského, např. </a:t>
            </a:r>
            <a:r>
              <a:rPr lang="cs-CZ" sz="2000" i="1" dirty="0"/>
              <a:t>brynza</a:t>
            </a:r>
            <a:r>
              <a:rPr lang="cs-CZ" sz="2000" dirty="0"/>
              <a:t> (</a:t>
            </a:r>
            <a:r>
              <a:rPr lang="cs-CZ" sz="2000" dirty="0" err="1"/>
              <a:t>fem</a:t>
            </a:r>
            <a:r>
              <a:rPr lang="cs-CZ" sz="2000" dirty="0"/>
              <a:t>.) ‚ovčí sýr‘, </a:t>
            </a:r>
            <a:r>
              <a:rPr lang="cs-CZ" sz="2000" i="1" dirty="0"/>
              <a:t>cap</a:t>
            </a:r>
            <a:r>
              <a:rPr lang="cs-CZ" sz="2000" dirty="0"/>
              <a:t> (</a:t>
            </a:r>
            <a:r>
              <a:rPr lang="cs-CZ" sz="2000" dirty="0" err="1"/>
              <a:t>fem</a:t>
            </a:r>
            <a:r>
              <a:rPr lang="cs-CZ" sz="2000" dirty="0"/>
              <a:t>.) ‚kozel‘, </a:t>
            </a:r>
            <a:r>
              <a:rPr lang="cs-CZ" sz="2000" i="1" dirty="0"/>
              <a:t>koliba </a:t>
            </a:r>
            <a:r>
              <a:rPr lang="cs-CZ" sz="2000" dirty="0"/>
              <a:t>(snad z ř.) (</a:t>
            </a:r>
            <a:r>
              <a:rPr lang="cs-CZ" sz="2000" dirty="0" err="1"/>
              <a:t>mask</a:t>
            </a:r>
            <a:r>
              <a:rPr lang="cs-CZ" sz="2000" dirty="0"/>
              <a:t>.) ‚ohrazený kout v chlévě, chlívek‘, </a:t>
            </a:r>
            <a:r>
              <a:rPr lang="cs-CZ" sz="2000" i="1" dirty="0" err="1"/>
              <a:t>gaura</a:t>
            </a:r>
            <a:r>
              <a:rPr lang="cs-CZ" sz="2000" dirty="0"/>
              <a:t> (</a:t>
            </a:r>
            <a:r>
              <a:rPr lang="cs-CZ" sz="2000" dirty="0" err="1"/>
              <a:t>fem</a:t>
            </a:r>
            <a:r>
              <a:rPr lang="cs-CZ" sz="2000" dirty="0"/>
              <a:t>.) ‚vykotlaná díra ve stromě‘, </a:t>
            </a:r>
          </a:p>
          <a:p>
            <a:pPr lvl="0">
              <a:lnSpc>
                <a:spcPct val="100000"/>
              </a:lnSpc>
              <a:spcBef>
                <a:spcPts val="600"/>
              </a:spcBef>
            </a:pPr>
            <a:r>
              <a:rPr lang="cs-CZ" sz="2000" dirty="0"/>
              <a:t>původu maďarského: </a:t>
            </a:r>
            <a:r>
              <a:rPr lang="cs-CZ" sz="2000" i="1" dirty="0" err="1"/>
              <a:t>aldamáš</a:t>
            </a:r>
            <a:r>
              <a:rPr lang="cs-CZ" sz="2000" dirty="0"/>
              <a:t> (</a:t>
            </a:r>
            <a:r>
              <a:rPr lang="cs-CZ" sz="2000" dirty="0" err="1"/>
              <a:t>mask</a:t>
            </a:r>
            <a:r>
              <a:rPr lang="cs-CZ" sz="2000" dirty="0"/>
              <a:t>.) ‚</a:t>
            </a:r>
            <a:r>
              <a:rPr lang="cs-CZ" sz="2000" dirty="0" err="1"/>
              <a:t>litkup</a:t>
            </a:r>
            <a:r>
              <a:rPr lang="cs-CZ" sz="2000" dirty="0"/>
              <a:t>, odstupné‘, </a:t>
            </a:r>
            <a:r>
              <a:rPr lang="cs-CZ" sz="2000" i="1" dirty="0"/>
              <a:t>gazda</a:t>
            </a:r>
            <a:r>
              <a:rPr lang="cs-CZ" sz="2000" dirty="0"/>
              <a:t> (</a:t>
            </a:r>
            <a:r>
              <a:rPr lang="cs-CZ" sz="2000" dirty="0" err="1"/>
              <a:t>mask</a:t>
            </a:r>
            <a:r>
              <a:rPr lang="cs-CZ" sz="2000" dirty="0"/>
              <a:t>.) ‚hospodář‘,</a:t>
            </a:r>
          </a:p>
          <a:p>
            <a:pPr>
              <a:lnSpc>
                <a:spcPct val="100000"/>
              </a:lnSpc>
              <a:spcBef>
                <a:spcPts val="600"/>
              </a:spcBef>
            </a:pPr>
            <a:r>
              <a:rPr lang="en-US" sz="2000" dirty="0" err="1"/>
              <a:t>původu</a:t>
            </a:r>
            <a:r>
              <a:rPr lang="en-US" sz="2000" dirty="0"/>
              <a:t> </a:t>
            </a:r>
            <a:r>
              <a:rPr lang="en-US" sz="2000" dirty="0" err="1"/>
              <a:t>ukrajinského</a:t>
            </a:r>
            <a:r>
              <a:rPr lang="en-US" sz="2000" dirty="0"/>
              <a:t>: </a:t>
            </a:r>
            <a:r>
              <a:rPr lang="en-US" sz="2000" i="1" dirty="0" err="1"/>
              <a:t>prlič</a:t>
            </a:r>
            <a:r>
              <a:rPr lang="en-US" sz="2000" dirty="0"/>
              <a:t> (mask.) ‚</a:t>
            </a:r>
            <a:r>
              <a:rPr lang="en-US" sz="2000" dirty="0" err="1"/>
              <a:t>trlič</a:t>
            </a:r>
            <a:r>
              <a:rPr lang="en-US" sz="2000" dirty="0"/>
              <a:t>; </a:t>
            </a:r>
            <a:r>
              <a:rPr lang="en-US" sz="2000" dirty="0" err="1"/>
              <a:t>hořec</a:t>
            </a:r>
            <a:r>
              <a:rPr lang="en-US" sz="2000" dirty="0"/>
              <a:t> </a:t>
            </a:r>
            <a:r>
              <a:rPr lang="en-US" sz="2000" dirty="0" err="1"/>
              <a:t>žlutý</a:t>
            </a:r>
            <a:r>
              <a:rPr lang="en-US" sz="2000" dirty="0"/>
              <a:t>, </a:t>
            </a:r>
            <a:r>
              <a:rPr lang="en-US" sz="2000" dirty="0" err="1"/>
              <a:t>Gentiana</a:t>
            </a:r>
            <a:r>
              <a:rPr lang="en-US" sz="2000" dirty="0"/>
              <a:t> lutea‘.</a:t>
            </a:r>
            <a:endParaRPr lang="cs-CZ" sz="2000" dirty="0"/>
          </a:p>
        </p:txBody>
      </p:sp>
    </p:spTree>
    <p:extLst>
      <p:ext uri="{BB962C8B-B14F-4D97-AF65-F5344CB8AC3E}">
        <p14:creationId xmlns:p14="http://schemas.microsoft.com/office/powerpoint/2010/main" val="37800275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7 </a:t>
            </a:r>
            <a:r>
              <a:rPr lang="cs-CZ" b="0" dirty="0" err="1"/>
              <a:t>Hispanismy</a:t>
            </a: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720000" y="1572734"/>
            <a:ext cx="10753200" cy="4139998"/>
          </a:xfrm>
        </p:spPr>
        <p:txBody>
          <a:bodyPr/>
          <a:lstStyle/>
          <a:p>
            <a:pPr marL="72000" indent="0">
              <a:buNone/>
            </a:pPr>
            <a:r>
              <a:rPr lang="cs-CZ" sz="2000" dirty="0"/>
              <a:t>Existuje řada slov španělského původu, která byla ve starších fázích přejata zpravidla prostřednictvím němčiny, později jako internacionalismy (</a:t>
            </a:r>
            <a:r>
              <a:rPr lang="cs-CZ" sz="2000" i="1" dirty="0"/>
              <a:t>chunta, ranč, mulat </a:t>
            </a:r>
            <a:r>
              <a:rPr lang="cs-CZ" sz="2000" dirty="0"/>
              <a:t>apod.).</a:t>
            </a:r>
          </a:p>
          <a:p>
            <a:pPr marL="72000" indent="0">
              <a:buNone/>
            </a:pPr>
            <a:endParaRPr lang="cs-CZ" sz="2000" dirty="0"/>
          </a:p>
          <a:p>
            <a:r>
              <a:rPr lang="cs-CZ" sz="2000" i="1" dirty="0"/>
              <a:t>liga</a:t>
            </a:r>
            <a:r>
              <a:rPr lang="cs-CZ" sz="2000" dirty="0"/>
              <a:t> (← něm. </a:t>
            </a:r>
            <a:r>
              <a:rPr lang="cs-CZ" sz="2000" i="1" dirty="0"/>
              <a:t>Liga</a:t>
            </a:r>
            <a:r>
              <a:rPr lang="cs-CZ" sz="2000" dirty="0"/>
              <a:t> ← </a:t>
            </a:r>
            <a:r>
              <a:rPr lang="cs-CZ" sz="2000" dirty="0" err="1"/>
              <a:t>šp</a:t>
            </a:r>
            <a:r>
              <a:rPr lang="cs-CZ" sz="2000" dirty="0"/>
              <a:t>. </a:t>
            </a:r>
            <a:r>
              <a:rPr lang="cs-CZ" sz="2000" i="1" dirty="0"/>
              <a:t>liga</a:t>
            </a:r>
            <a:r>
              <a:rPr lang="cs-CZ" sz="2000" dirty="0"/>
              <a:t>), </a:t>
            </a:r>
          </a:p>
          <a:p>
            <a:r>
              <a:rPr lang="cs-CZ" sz="2000" i="1" dirty="0"/>
              <a:t>armáda</a:t>
            </a:r>
            <a:r>
              <a:rPr lang="cs-CZ" sz="2000" dirty="0"/>
              <a:t> (← </a:t>
            </a:r>
            <a:r>
              <a:rPr lang="cs-CZ" sz="2000" dirty="0" err="1"/>
              <a:t>šp</a:t>
            </a:r>
            <a:r>
              <a:rPr lang="cs-CZ" sz="2000" dirty="0"/>
              <a:t>. </a:t>
            </a:r>
            <a:r>
              <a:rPr lang="cs-CZ" sz="2000" i="1" dirty="0" err="1"/>
              <a:t>armada</a:t>
            </a:r>
            <a:r>
              <a:rPr lang="cs-CZ" sz="2000" dirty="0"/>
              <a:t>),</a:t>
            </a:r>
          </a:p>
          <a:p>
            <a:r>
              <a:rPr lang="cs-CZ" sz="2000" i="1" dirty="0"/>
              <a:t>major</a:t>
            </a:r>
            <a:r>
              <a:rPr lang="cs-CZ" sz="2000" dirty="0"/>
              <a:t> (← něm. </a:t>
            </a:r>
            <a:r>
              <a:rPr lang="cs-CZ" sz="2000" i="1" dirty="0"/>
              <a:t>Major</a:t>
            </a:r>
            <a:r>
              <a:rPr lang="cs-CZ" sz="2000" dirty="0"/>
              <a:t> ← </a:t>
            </a:r>
            <a:r>
              <a:rPr lang="cs-CZ" sz="2000" dirty="0" err="1"/>
              <a:t>šp</a:t>
            </a:r>
            <a:r>
              <a:rPr lang="cs-CZ" sz="2000" dirty="0"/>
              <a:t>. </a:t>
            </a:r>
            <a:r>
              <a:rPr lang="cs-CZ" sz="2000" i="1" dirty="0" err="1"/>
              <a:t>mayor</a:t>
            </a:r>
            <a:r>
              <a:rPr lang="cs-CZ" sz="2000" dirty="0"/>
              <a:t>),</a:t>
            </a:r>
          </a:p>
          <a:p>
            <a:r>
              <a:rPr lang="cs-CZ" sz="2000" i="1" dirty="0"/>
              <a:t>barák</a:t>
            </a:r>
            <a:r>
              <a:rPr lang="cs-CZ" sz="2000" dirty="0"/>
              <a:t> (← něm. </a:t>
            </a:r>
            <a:r>
              <a:rPr lang="cs-CZ" sz="2000" i="1" dirty="0" err="1"/>
              <a:t>Baracke</a:t>
            </a:r>
            <a:r>
              <a:rPr lang="cs-CZ" sz="2000" dirty="0"/>
              <a:t> ← fr. </a:t>
            </a:r>
            <a:r>
              <a:rPr lang="cs-CZ" sz="2000" i="1" dirty="0" err="1"/>
              <a:t>baraque</a:t>
            </a:r>
            <a:r>
              <a:rPr lang="cs-CZ" sz="2000" dirty="0"/>
              <a:t> ← </a:t>
            </a:r>
            <a:r>
              <a:rPr lang="cs-CZ" sz="2000" dirty="0" err="1"/>
              <a:t>šp</a:t>
            </a:r>
            <a:r>
              <a:rPr lang="cs-CZ" sz="2000" dirty="0"/>
              <a:t>. </a:t>
            </a:r>
            <a:r>
              <a:rPr lang="cs-CZ" sz="2000" i="1" dirty="0" err="1"/>
              <a:t>barraca</a:t>
            </a:r>
            <a:r>
              <a:rPr lang="cs-CZ" sz="2000" dirty="0"/>
              <a:t>, zřejmě </a:t>
            </a:r>
            <a:r>
              <a:rPr lang="cs-CZ" sz="2000" dirty="0" err="1"/>
              <a:t>katalán</a:t>
            </a:r>
            <a:r>
              <a:rPr lang="cs-CZ" sz="2000" dirty="0"/>
              <a:t>. původu), </a:t>
            </a:r>
          </a:p>
          <a:p>
            <a:r>
              <a:rPr lang="cs-CZ" sz="2000" i="1" dirty="0"/>
              <a:t>flotila</a:t>
            </a:r>
            <a:r>
              <a:rPr lang="cs-CZ" sz="2000" dirty="0"/>
              <a:t> (← něm. </a:t>
            </a:r>
            <a:r>
              <a:rPr lang="cs-CZ" sz="2000" i="1" dirty="0" err="1"/>
              <a:t>Flotille</a:t>
            </a:r>
            <a:r>
              <a:rPr lang="cs-CZ" sz="2000" dirty="0"/>
              <a:t> ← </a:t>
            </a:r>
            <a:r>
              <a:rPr lang="cs-CZ" sz="2000" dirty="0" err="1"/>
              <a:t>šp</a:t>
            </a:r>
            <a:r>
              <a:rPr lang="cs-CZ" sz="2000" dirty="0"/>
              <a:t>. </a:t>
            </a:r>
            <a:r>
              <a:rPr lang="cs-CZ" sz="2000" i="1" dirty="0" err="1"/>
              <a:t>flotilla</a:t>
            </a:r>
            <a:r>
              <a:rPr lang="cs-CZ" sz="2000" dirty="0"/>
              <a:t>, patrně z fr. </a:t>
            </a:r>
            <a:r>
              <a:rPr lang="cs-CZ" sz="2000" i="1" dirty="0" err="1"/>
              <a:t>flotte</a:t>
            </a:r>
            <a:r>
              <a:rPr lang="cs-CZ" sz="2000" dirty="0"/>
              <a:t>),</a:t>
            </a:r>
          </a:p>
          <a:p>
            <a:r>
              <a:rPr lang="cs-CZ" sz="2000" i="1" dirty="0"/>
              <a:t>kamarád</a:t>
            </a:r>
            <a:r>
              <a:rPr lang="cs-CZ" sz="2000" dirty="0"/>
              <a:t> (← fr. </a:t>
            </a:r>
            <a:r>
              <a:rPr lang="cs-CZ" sz="2000" i="1" dirty="0" err="1"/>
              <a:t>camarade</a:t>
            </a:r>
            <a:r>
              <a:rPr lang="cs-CZ" sz="2000" dirty="0"/>
              <a:t> ← </a:t>
            </a:r>
            <a:r>
              <a:rPr lang="cs-CZ" sz="2000" dirty="0" err="1"/>
              <a:t>šp</a:t>
            </a:r>
            <a:r>
              <a:rPr lang="cs-CZ" sz="2000" dirty="0"/>
              <a:t>. </a:t>
            </a:r>
            <a:r>
              <a:rPr lang="cs-CZ" sz="2000" i="1" dirty="0" err="1"/>
              <a:t>camarada</a:t>
            </a:r>
            <a:r>
              <a:rPr lang="cs-CZ" sz="2000" dirty="0" smtClean="0"/>
              <a:t>).</a:t>
            </a:r>
            <a:endParaRPr lang="cs-CZ" sz="2000" dirty="0"/>
          </a:p>
        </p:txBody>
      </p:sp>
    </p:spTree>
    <p:extLst>
      <p:ext uri="{BB962C8B-B14F-4D97-AF65-F5344CB8AC3E}">
        <p14:creationId xmlns:p14="http://schemas.microsoft.com/office/powerpoint/2010/main" val="36893836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255181" y="304800"/>
            <a:ext cx="10807200" cy="482463"/>
          </a:xfrm>
        </p:spPr>
        <p:txBody>
          <a:bodyPr/>
          <a:lstStyle/>
          <a:p>
            <a:r>
              <a:rPr lang="cs-CZ" b="0" dirty="0"/>
              <a:t>8 Rusismy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21446" y="993912"/>
            <a:ext cx="11738032" cy="4094923"/>
          </a:xfrm>
        </p:spPr>
        <p:txBody>
          <a:bodyPr/>
          <a:lstStyle/>
          <a:p>
            <a:pPr>
              <a:lnSpc>
                <a:spcPct val="100000"/>
              </a:lnSpc>
              <a:spcBef>
                <a:spcPts val="600"/>
              </a:spcBef>
            </a:pPr>
            <a:r>
              <a:rPr lang="cs-CZ" sz="2000" dirty="0"/>
              <a:t>Vliv ruštiny je spojen s činností obrozenské generace J. Jungmanna, pro kterou byla ruština důležitým zdrojem doplňování slovní zásoby spisovné č., ale také vzorem slovanského jazyka. </a:t>
            </a:r>
          </a:p>
          <a:p>
            <a:pPr>
              <a:lnSpc>
                <a:spcPct val="100000"/>
              </a:lnSpc>
              <a:spcBef>
                <a:spcPts val="600"/>
              </a:spcBef>
            </a:pPr>
            <a:endParaRPr lang="cs-CZ" sz="2000" dirty="0" smtClean="0"/>
          </a:p>
          <a:p>
            <a:pPr>
              <a:lnSpc>
                <a:spcPct val="100000"/>
              </a:lnSpc>
              <a:spcBef>
                <a:spcPts val="600"/>
              </a:spcBef>
            </a:pPr>
            <a:r>
              <a:rPr lang="cs-CZ" sz="2000" dirty="0" smtClean="0"/>
              <a:t>Ruština </a:t>
            </a:r>
            <a:r>
              <a:rPr lang="cs-CZ" sz="2000" dirty="0"/>
              <a:t>ovlivňuje češtinu především v lexikonu: </a:t>
            </a:r>
            <a:r>
              <a:rPr lang="cs-CZ" sz="2000" i="1" dirty="0"/>
              <a:t>blahý</a:t>
            </a:r>
            <a:r>
              <a:rPr lang="cs-CZ" sz="2000" dirty="0"/>
              <a:t>, </a:t>
            </a:r>
            <a:r>
              <a:rPr lang="cs-CZ" sz="2000" i="1" dirty="0"/>
              <a:t>bol</a:t>
            </a:r>
            <a:r>
              <a:rPr lang="cs-CZ" sz="2000" dirty="0"/>
              <a:t>, </a:t>
            </a:r>
            <a:r>
              <a:rPr lang="cs-CZ" sz="2000" i="1" dirty="0"/>
              <a:t>chrabrý</a:t>
            </a:r>
            <a:r>
              <a:rPr lang="cs-CZ" sz="2000" dirty="0"/>
              <a:t>, </a:t>
            </a:r>
            <a:r>
              <a:rPr lang="cs-CZ" sz="2000" i="1" dirty="0"/>
              <a:t>jařmo</a:t>
            </a:r>
            <a:r>
              <a:rPr lang="cs-CZ" sz="2000" dirty="0"/>
              <a:t>, </a:t>
            </a:r>
            <a:r>
              <a:rPr lang="cs-CZ" sz="2000" i="1" dirty="0"/>
              <a:t>kormidlo</a:t>
            </a:r>
            <a:r>
              <a:rPr lang="cs-CZ" sz="2000" dirty="0"/>
              <a:t>, </a:t>
            </a:r>
            <a:r>
              <a:rPr lang="cs-CZ" sz="2000" i="1" dirty="0"/>
              <a:t>průmysl</a:t>
            </a:r>
            <a:r>
              <a:rPr lang="cs-CZ" sz="2000" dirty="0"/>
              <a:t>, </a:t>
            </a:r>
            <a:r>
              <a:rPr lang="cs-CZ" sz="2000" i="1" dirty="0"/>
              <a:t>příroda</a:t>
            </a:r>
            <a:r>
              <a:rPr lang="cs-CZ" sz="2000" dirty="0"/>
              <a:t>, </a:t>
            </a:r>
            <a:r>
              <a:rPr lang="cs-CZ" sz="2000" i="1" dirty="0"/>
              <a:t>sloh</a:t>
            </a:r>
            <a:r>
              <a:rPr lang="cs-CZ" sz="2000" dirty="0"/>
              <a:t>, </a:t>
            </a:r>
            <a:r>
              <a:rPr lang="cs-CZ" sz="2000" i="1" dirty="0"/>
              <a:t>vkus</a:t>
            </a:r>
            <a:r>
              <a:rPr lang="cs-CZ" sz="2000" dirty="0"/>
              <a:t>, </a:t>
            </a:r>
            <a:r>
              <a:rPr lang="cs-CZ" sz="2000" i="1" dirty="0"/>
              <a:t>vzduch</a:t>
            </a:r>
            <a:r>
              <a:rPr lang="cs-CZ" sz="2000" dirty="0"/>
              <a:t>, </a:t>
            </a:r>
            <a:r>
              <a:rPr lang="cs-CZ" sz="2000" i="1" dirty="0"/>
              <a:t>záliv</a:t>
            </a:r>
            <a:r>
              <a:rPr lang="cs-CZ" sz="2000" dirty="0"/>
              <a:t>; jeho rozsah není úplně snadné stanovit, neboť řada přejímek má společnou ruskou a polskou předlohu, někdy také jde o slova vyskytující se ve stč.: </a:t>
            </a:r>
            <a:r>
              <a:rPr lang="cs-CZ" sz="2000" i="1" dirty="0"/>
              <a:t>předmět,</a:t>
            </a:r>
            <a:r>
              <a:rPr lang="cs-CZ" sz="2000" dirty="0"/>
              <a:t> </a:t>
            </a:r>
            <a:r>
              <a:rPr lang="cs-CZ" sz="2000" i="1" dirty="0"/>
              <a:t>příroda,</a:t>
            </a:r>
            <a:r>
              <a:rPr lang="cs-CZ" sz="2000" dirty="0"/>
              <a:t> </a:t>
            </a:r>
            <a:r>
              <a:rPr lang="cs-CZ" sz="2000" i="1" dirty="0"/>
              <a:t>řešiti</a:t>
            </a:r>
            <a:r>
              <a:rPr lang="cs-CZ" sz="2000" dirty="0"/>
              <a:t>.</a:t>
            </a:r>
          </a:p>
          <a:p>
            <a:pPr>
              <a:lnSpc>
                <a:spcPct val="100000"/>
              </a:lnSpc>
              <a:spcBef>
                <a:spcPts val="600"/>
              </a:spcBef>
            </a:pPr>
            <a:endParaRPr lang="cs-CZ" sz="2000" dirty="0" smtClean="0"/>
          </a:p>
          <a:p>
            <a:pPr>
              <a:lnSpc>
                <a:spcPct val="100000"/>
              </a:lnSpc>
              <a:spcBef>
                <a:spcPts val="600"/>
              </a:spcBef>
            </a:pPr>
            <a:r>
              <a:rPr lang="cs-CZ" sz="2000" dirty="0" smtClean="0"/>
              <a:t>Doplňkový </a:t>
            </a:r>
            <a:r>
              <a:rPr lang="cs-CZ" sz="2000" dirty="0"/>
              <a:t>instrumentál typu </a:t>
            </a:r>
            <a:r>
              <a:rPr lang="cs-CZ" sz="2000" i="1" dirty="0"/>
              <a:t>Rozvíjela se jarním kvítkem</a:t>
            </a:r>
            <a:r>
              <a:rPr lang="cs-CZ" sz="2000" dirty="0"/>
              <a:t>, </a:t>
            </a:r>
            <a:r>
              <a:rPr lang="cs-CZ" sz="2000" i="1" dirty="0"/>
              <a:t>Toto místo sloužilo hrobem mé cti</a:t>
            </a:r>
            <a:r>
              <a:rPr lang="cs-CZ" sz="2000" dirty="0"/>
              <a:t>. Různé genitivní vazby (</a:t>
            </a:r>
            <a:r>
              <a:rPr lang="cs-CZ" sz="2000" i="1" dirty="0"/>
              <a:t>Silnější byl otcovského práva</a:t>
            </a:r>
            <a:r>
              <a:rPr lang="cs-CZ" sz="2000" dirty="0"/>
              <a:t>, </a:t>
            </a:r>
            <a:r>
              <a:rPr lang="cs-CZ" sz="2000" i="1" dirty="0"/>
              <a:t>Miluji Francouzů</a:t>
            </a:r>
            <a:r>
              <a:rPr lang="cs-CZ" sz="2000" dirty="0"/>
              <a:t>).</a:t>
            </a:r>
          </a:p>
          <a:p>
            <a:pPr>
              <a:lnSpc>
                <a:spcPct val="100000"/>
              </a:lnSpc>
              <a:spcBef>
                <a:spcPts val="600"/>
              </a:spcBef>
            </a:pPr>
            <a:endParaRPr lang="cs-CZ" sz="2000" dirty="0" smtClean="0"/>
          </a:p>
          <a:p>
            <a:pPr>
              <a:lnSpc>
                <a:spcPct val="100000"/>
              </a:lnSpc>
              <a:spcBef>
                <a:spcPts val="600"/>
              </a:spcBef>
            </a:pPr>
            <a:r>
              <a:rPr lang="cs-CZ" sz="2000" dirty="0" smtClean="0"/>
              <a:t>Modální </a:t>
            </a:r>
            <a:r>
              <a:rPr lang="cs-CZ" sz="2000" dirty="0"/>
              <a:t>predikativa typu </a:t>
            </a:r>
            <a:r>
              <a:rPr lang="cs-CZ" sz="2000" i="1" dirty="0"/>
              <a:t>dlužno, možno, nutno</a:t>
            </a:r>
            <a:r>
              <a:rPr lang="cs-CZ" sz="2000" dirty="0"/>
              <a:t>. </a:t>
            </a:r>
          </a:p>
          <a:p>
            <a:pPr>
              <a:lnSpc>
                <a:spcPct val="100000"/>
              </a:lnSpc>
              <a:spcBef>
                <a:spcPts val="600"/>
              </a:spcBef>
            </a:pPr>
            <a:endParaRPr lang="cs-CZ" sz="2000" dirty="0" smtClean="0"/>
          </a:p>
          <a:p>
            <a:pPr>
              <a:lnSpc>
                <a:spcPct val="100000"/>
              </a:lnSpc>
              <a:spcBef>
                <a:spcPts val="600"/>
              </a:spcBef>
            </a:pPr>
            <a:r>
              <a:rPr lang="cs-CZ" sz="2000" dirty="0" smtClean="0"/>
              <a:t>Původem </a:t>
            </a:r>
            <a:r>
              <a:rPr lang="cs-CZ" sz="2000" dirty="0"/>
              <a:t>polská pasivní konstrukce, která v 19. stol. přechodně objevila v češtině – </a:t>
            </a:r>
            <a:r>
              <a:rPr lang="cs-CZ" sz="2000" dirty="0" err="1"/>
              <a:t>bezesponové</a:t>
            </a:r>
            <a:r>
              <a:rPr lang="cs-CZ" sz="2000" dirty="0"/>
              <a:t> </a:t>
            </a:r>
            <a:r>
              <a:rPr lang="cs-CZ" sz="2000" dirty="0" smtClean="0"/>
              <a:t>příčestí </a:t>
            </a:r>
            <a:r>
              <a:rPr lang="cs-CZ" sz="2000" dirty="0"/>
              <a:t>minulé trpné s akuzativní rekcí typu </a:t>
            </a:r>
            <a:r>
              <a:rPr lang="cs-CZ" sz="2000" i="1" dirty="0"/>
              <a:t>Do maloruštiny mícháno polštinu i latinu</a:t>
            </a:r>
            <a:r>
              <a:rPr lang="cs-CZ" sz="2000" dirty="0"/>
              <a:t>; chybějící sponu má přitom společnou i s odpovídajícími ruskými konstrukcemi</a:t>
            </a:r>
            <a:r>
              <a:rPr lang="cs-CZ" sz="2000" dirty="0" smtClean="0"/>
              <a:t>.</a:t>
            </a:r>
            <a:endParaRPr lang="cs-CZ" sz="2000" dirty="0"/>
          </a:p>
        </p:txBody>
      </p:sp>
    </p:spTree>
    <p:extLst>
      <p:ext uri="{BB962C8B-B14F-4D97-AF65-F5344CB8AC3E}">
        <p14:creationId xmlns:p14="http://schemas.microsoft.com/office/powerpoint/2010/main" val="28041077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55</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48941" y="242921"/>
            <a:ext cx="10753200" cy="451576"/>
          </a:xfrm>
        </p:spPr>
        <p:txBody>
          <a:bodyPr/>
          <a:lstStyle/>
          <a:p>
            <a:r>
              <a:rPr lang="cs-CZ" b="0" dirty="0"/>
              <a:t>9 Polonismy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09182" y="790853"/>
            <a:ext cx="10753200" cy="4139998"/>
          </a:xfrm>
        </p:spPr>
        <p:txBody>
          <a:bodyPr/>
          <a:lstStyle/>
          <a:p>
            <a:pPr marL="72000" indent="0">
              <a:lnSpc>
                <a:spcPct val="100000"/>
              </a:lnSpc>
              <a:spcBef>
                <a:spcPts val="600"/>
              </a:spcBef>
              <a:buNone/>
            </a:pPr>
            <a:endParaRPr lang="cs-CZ" sz="2000" dirty="0"/>
          </a:p>
          <a:p>
            <a:pPr marL="72000" indent="0">
              <a:lnSpc>
                <a:spcPct val="100000"/>
              </a:lnSpc>
              <a:spcBef>
                <a:spcPts val="600"/>
              </a:spcBef>
              <a:buNone/>
            </a:pPr>
            <a:r>
              <a:rPr lang="cs-CZ" sz="2000" dirty="0"/>
              <a:t>Determinován několika faktory: </a:t>
            </a:r>
          </a:p>
          <a:p>
            <a:pPr>
              <a:lnSpc>
                <a:spcPct val="100000"/>
              </a:lnSpc>
              <a:spcBef>
                <a:spcPts val="600"/>
              </a:spcBef>
            </a:pPr>
            <a:endParaRPr lang="cs-CZ" sz="2000" dirty="0"/>
          </a:p>
          <a:p>
            <a:pPr>
              <a:lnSpc>
                <a:spcPct val="100000"/>
              </a:lnSpc>
              <a:spcBef>
                <a:spcPts val="600"/>
              </a:spcBef>
            </a:pPr>
            <a:r>
              <a:rPr lang="cs-CZ" sz="2000" dirty="0"/>
              <a:t>objevují se oblasti, kde žije (žilo) české a polské etnikum vedle sebe nebo společně (</a:t>
            </a:r>
            <a:r>
              <a:rPr lang="cs-CZ" sz="2000" dirty="0" err="1"/>
              <a:t>slezskočeské</a:t>
            </a:r>
            <a:r>
              <a:rPr lang="cs-CZ" sz="2000" dirty="0"/>
              <a:t> dialekty v bezprostřední blízkosti dialektů </a:t>
            </a:r>
            <a:r>
              <a:rPr lang="cs-CZ" sz="2000" dirty="0" err="1"/>
              <a:t>slezskopolských</a:t>
            </a:r>
            <a:r>
              <a:rPr lang="cs-CZ" sz="2000" dirty="0"/>
              <a:t>, na </a:t>
            </a:r>
            <a:r>
              <a:rPr lang="cs-CZ" sz="2000" dirty="0" err="1"/>
              <a:t>uzemí</a:t>
            </a:r>
            <a:r>
              <a:rPr lang="cs-CZ" sz="2000" dirty="0"/>
              <a:t> Těšínska jazyková situace mísení </a:t>
            </a:r>
            <a:r>
              <a:rPr lang="cs-CZ" sz="2000" dirty="0" err="1"/>
              <a:t>češiny</a:t>
            </a:r>
            <a:r>
              <a:rPr lang="cs-CZ" sz="2000" dirty="0"/>
              <a:t> a polštiny); na území jazykově polském několik českých jazykových ostrůvků (</a:t>
            </a:r>
            <a:r>
              <a:rPr lang="cs-CZ" sz="2000" dirty="0" err="1"/>
              <a:t>Baborów</a:t>
            </a:r>
            <a:r>
              <a:rPr lang="cs-CZ" sz="2000" dirty="0"/>
              <a:t>, </a:t>
            </a:r>
            <a:r>
              <a:rPr lang="cs-CZ" sz="2000" dirty="0" err="1"/>
              <a:t>Zelów</a:t>
            </a:r>
            <a:r>
              <a:rPr lang="cs-CZ" sz="2000" dirty="0"/>
              <a:t>);</a:t>
            </a:r>
          </a:p>
          <a:p>
            <a:pPr>
              <a:lnSpc>
                <a:spcPct val="100000"/>
              </a:lnSpc>
              <a:spcBef>
                <a:spcPts val="600"/>
              </a:spcBef>
            </a:pPr>
            <a:endParaRPr lang="cs-CZ" sz="2000" dirty="0"/>
          </a:p>
          <a:p>
            <a:pPr>
              <a:lnSpc>
                <a:spcPct val="100000"/>
              </a:lnSpc>
              <a:spcBef>
                <a:spcPts val="600"/>
              </a:spcBef>
            </a:pPr>
            <a:r>
              <a:rPr lang="cs-CZ" sz="2000" dirty="0"/>
              <a:t>čeština plnila ve Slezsku v období raného novověku roli jednoho ze spisovných jazyků; </a:t>
            </a:r>
          </a:p>
          <a:p>
            <a:pPr>
              <a:lnSpc>
                <a:spcPct val="100000"/>
              </a:lnSpc>
              <a:spcBef>
                <a:spcPts val="600"/>
              </a:spcBef>
            </a:pPr>
            <a:endParaRPr lang="cs-CZ" sz="2000" dirty="0"/>
          </a:p>
          <a:p>
            <a:pPr>
              <a:lnSpc>
                <a:spcPct val="100000"/>
              </a:lnSpc>
              <a:spcBef>
                <a:spcPts val="600"/>
              </a:spcBef>
            </a:pPr>
            <a:r>
              <a:rPr lang="cs-CZ" sz="2000" dirty="0"/>
              <a:t>existovaly kulturní česko-polské / polsko-české kontakty, které zesílily v období národního obrození, kdy byla polština jedním ze vzorů pro rozvoj moderní spisovné češtiny (především Jungmannově generaci).</a:t>
            </a:r>
          </a:p>
          <a:p>
            <a:pPr marL="72000" indent="0">
              <a:lnSpc>
                <a:spcPct val="100000"/>
              </a:lnSpc>
              <a:spcBef>
                <a:spcPts val="600"/>
              </a:spcBef>
              <a:buNone/>
            </a:pPr>
            <a:r>
              <a:rPr lang="cs-CZ" sz="2000" dirty="0"/>
              <a:t> </a:t>
            </a:r>
          </a:p>
        </p:txBody>
      </p:sp>
    </p:spTree>
    <p:extLst>
      <p:ext uri="{BB962C8B-B14F-4D97-AF65-F5344CB8AC3E}">
        <p14:creationId xmlns:p14="http://schemas.microsoft.com/office/powerpoint/2010/main" val="26539452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56</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48941" y="242921"/>
            <a:ext cx="10753200" cy="451576"/>
          </a:xfrm>
        </p:spPr>
        <p:txBody>
          <a:bodyPr/>
          <a:lstStyle/>
          <a:p>
            <a:r>
              <a:rPr lang="cs-CZ" b="0" dirty="0"/>
              <a:t>9 Polonismy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278295" y="887895"/>
            <a:ext cx="10823843" cy="4228486"/>
          </a:xfrm>
        </p:spPr>
        <p:txBody>
          <a:bodyPr/>
          <a:lstStyle/>
          <a:p>
            <a:pPr>
              <a:lnSpc>
                <a:spcPct val="100000"/>
              </a:lnSpc>
              <a:spcBef>
                <a:spcPts val="600"/>
              </a:spcBef>
            </a:pPr>
            <a:endParaRPr lang="cs-CZ" sz="2000" dirty="0"/>
          </a:p>
          <a:p>
            <a:pPr>
              <a:lnSpc>
                <a:spcPct val="100000"/>
              </a:lnSpc>
              <a:spcBef>
                <a:spcPts val="600"/>
              </a:spcBef>
            </a:pPr>
            <a:r>
              <a:rPr lang="cs-CZ" sz="2000" dirty="0"/>
              <a:t>Nejstarší polonismy se objevují v 16. stol. </a:t>
            </a:r>
          </a:p>
          <a:p>
            <a:pPr marL="529200" indent="-457200">
              <a:lnSpc>
                <a:spcPct val="100000"/>
              </a:lnSpc>
              <a:spcBef>
                <a:spcPts val="600"/>
              </a:spcBef>
              <a:buAutoNum type="alphaLcParenR"/>
            </a:pPr>
            <a:r>
              <a:rPr lang="cs-CZ" sz="2000" dirty="0"/>
              <a:t>mezi botanickými termíny v překladu </a:t>
            </a:r>
            <a:r>
              <a:rPr lang="cs-CZ" sz="2000" dirty="0" err="1"/>
              <a:t>Mattioliho</a:t>
            </a:r>
            <a:r>
              <a:rPr lang="cs-CZ" sz="2000" dirty="0"/>
              <a:t> herbáře (1563): </a:t>
            </a:r>
            <a:r>
              <a:rPr lang="cs-CZ" sz="2000" i="1" dirty="0"/>
              <a:t>rdest</a:t>
            </a:r>
            <a:r>
              <a:rPr lang="cs-CZ" sz="2000" dirty="0"/>
              <a:t>, </a:t>
            </a:r>
            <a:r>
              <a:rPr lang="cs-CZ" sz="2000" i="1" dirty="0"/>
              <a:t>kručinka</a:t>
            </a:r>
            <a:r>
              <a:rPr lang="cs-CZ" sz="2000" dirty="0"/>
              <a:t>, </a:t>
            </a:r>
            <a:r>
              <a:rPr lang="cs-CZ" sz="2000" i="1" dirty="0" err="1"/>
              <a:t>vitečky</a:t>
            </a:r>
            <a:r>
              <a:rPr lang="cs-CZ" sz="2000" dirty="0"/>
              <a:t>, </a:t>
            </a:r>
          </a:p>
          <a:p>
            <a:pPr marL="529200" indent="-457200">
              <a:lnSpc>
                <a:spcPct val="100000"/>
              </a:lnSpc>
              <a:spcBef>
                <a:spcPts val="600"/>
              </a:spcBef>
              <a:buAutoNum type="alphaLcParenR"/>
            </a:pPr>
            <a:r>
              <a:rPr lang="cs-CZ" sz="2000" dirty="0"/>
              <a:t>v českých vydáních </a:t>
            </a:r>
            <a:r>
              <a:rPr lang="cs-CZ" sz="2000" dirty="0" err="1"/>
              <a:t>Paprockého</a:t>
            </a:r>
            <a:r>
              <a:rPr lang="cs-CZ" sz="2000" dirty="0"/>
              <a:t> děl </a:t>
            </a:r>
            <a:r>
              <a:rPr lang="cs-CZ" sz="2000" i="1" dirty="0" err="1"/>
              <a:t>bočan</a:t>
            </a:r>
            <a:r>
              <a:rPr lang="cs-CZ" sz="2000" dirty="0"/>
              <a:t> ‚čáp‘, </a:t>
            </a:r>
            <a:r>
              <a:rPr lang="cs-CZ" sz="2000" i="1" dirty="0"/>
              <a:t>mohyla</a:t>
            </a:r>
            <a:r>
              <a:rPr lang="cs-CZ" sz="2000" dirty="0"/>
              <a:t> a </a:t>
            </a:r>
            <a:r>
              <a:rPr lang="cs-CZ" sz="2000" i="1" dirty="0" err="1"/>
              <a:t>otčizna</a:t>
            </a:r>
            <a:r>
              <a:rPr lang="cs-CZ" sz="2000" dirty="0"/>
              <a:t> ‚vlast‘, </a:t>
            </a:r>
          </a:p>
          <a:p>
            <a:pPr marL="529200" indent="-457200">
              <a:lnSpc>
                <a:spcPct val="100000"/>
              </a:lnSpc>
              <a:spcBef>
                <a:spcPts val="600"/>
              </a:spcBef>
              <a:buAutoNum type="alphaLcParenR"/>
            </a:pPr>
            <a:r>
              <a:rPr lang="cs-CZ" sz="2000" dirty="0"/>
              <a:t>ve Veleslavínových slovnících </a:t>
            </a:r>
            <a:r>
              <a:rPr lang="cs-CZ" sz="2000" i="1" dirty="0"/>
              <a:t>častovati</a:t>
            </a:r>
            <a:r>
              <a:rPr lang="cs-CZ" sz="2000" dirty="0"/>
              <a:t> ‚poskytovat‘, </a:t>
            </a:r>
            <a:r>
              <a:rPr lang="cs-CZ" sz="2000" i="1" dirty="0" err="1"/>
              <a:t>flet</a:t>
            </a:r>
            <a:r>
              <a:rPr lang="cs-CZ" sz="2000" dirty="0"/>
              <a:t> ‚nádoba‘, resp. ‚druh hudebního nástroje‘. </a:t>
            </a:r>
          </a:p>
          <a:p>
            <a:pPr marL="529200" indent="-457200">
              <a:lnSpc>
                <a:spcPct val="100000"/>
              </a:lnSpc>
              <a:spcBef>
                <a:spcPts val="600"/>
              </a:spcBef>
              <a:buAutoNum type="alphaLcParenR"/>
            </a:pPr>
            <a:endParaRPr lang="cs-CZ" sz="2000" dirty="0"/>
          </a:p>
          <a:p>
            <a:pPr>
              <a:lnSpc>
                <a:spcPct val="100000"/>
              </a:lnSpc>
              <a:spcBef>
                <a:spcPts val="600"/>
              </a:spcBef>
            </a:pPr>
            <a:r>
              <a:rPr lang="cs-CZ" sz="2000" dirty="0"/>
              <a:t>Vliv polštiny je patrný u J. A. Komenského, který v letech 1628–1656 s přestávkami žil v polském Lešně – </a:t>
            </a:r>
            <a:r>
              <a:rPr lang="cs-CZ" sz="2000" i="1" dirty="0"/>
              <a:t>blankytný</a:t>
            </a:r>
            <a:r>
              <a:rPr lang="cs-CZ" sz="2000" dirty="0"/>
              <a:t>, </a:t>
            </a:r>
            <a:r>
              <a:rPr lang="cs-CZ" sz="2000" i="1" dirty="0"/>
              <a:t>čupřina</a:t>
            </a:r>
            <a:r>
              <a:rPr lang="cs-CZ" sz="2000" dirty="0"/>
              <a:t>, </a:t>
            </a:r>
            <a:r>
              <a:rPr lang="cs-CZ" sz="2000" i="1" dirty="0"/>
              <a:t>náčelník</a:t>
            </a:r>
            <a:r>
              <a:rPr lang="cs-CZ" sz="2000" dirty="0"/>
              <a:t>, </a:t>
            </a:r>
            <a:r>
              <a:rPr lang="cs-CZ" sz="2000" i="1" dirty="0"/>
              <a:t>varle</a:t>
            </a:r>
            <a:r>
              <a:rPr lang="cs-CZ" sz="2000" dirty="0"/>
              <a:t> nebo </a:t>
            </a:r>
            <a:r>
              <a:rPr lang="cs-CZ" sz="2000" i="1" dirty="0"/>
              <a:t>výměr</a:t>
            </a:r>
            <a:r>
              <a:rPr lang="cs-CZ" sz="2000" dirty="0"/>
              <a:t> a také v podobě slov německého původu, která se v p. užívala dříve než v č. (</a:t>
            </a:r>
            <a:r>
              <a:rPr lang="cs-CZ" sz="2000" i="1" dirty="0"/>
              <a:t>pantofel</a:t>
            </a:r>
            <a:r>
              <a:rPr lang="cs-CZ" sz="2000" dirty="0"/>
              <a:t>, </a:t>
            </a:r>
            <a:r>
              <a:rPr lang="cs-CZ" sz="2000" i="1" dirty="0"/>
              <a:t>vymordovati</a:t>
            </a:r>
            <a:r>
              <a:rPr lang="cs-CZ" sz="2000" dirty="0"/>
              <a:t>, </a:t>
            </a:r>
            <a:r>
              <a:rPr lang="cs-CZ" sz="2000" i="1" dirty="0"/>
              <a:t>zprubovati</a:t>
            </a:r>
            <a:r>
              <a:rPr lang="cs-CZ" sz="2000" dirty="0"/>
              <a:t>).</a:t>
            </a:r>
          </a:p>
        </p:txBody>
      </p:sp>
    </p:spTree>
    <p:extLst>
      <p:ext uri="{BB962C8B-B14F-4D97-AF65-F5344CB8AC3E}">
        <p14:creationId xmlns:p14="http://schemas.microsoft.com/office/powerpoint/2010/main" val="13660276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57</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48941" y="242921"/>
            <a:ext cx="10753200" cy="451576"/>
          </a:xfrm>
        </p:spPr>
        <p:txBody>
          <a:bodyPr/>
          <a:lstStyle/>
          <a:p>
            <a:r>
              <a:rPr lang="cs-CZ" b="0" dirty="0"/>
              <a:t>9 Polonismy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09182" y="790853"/>
            <a:ext cx="10753200" cy="4139998"/>
          </a:xfrm>
        </p:spPr>
        <p:txBody>
          <a:bodyPr/>
          <a:lstStyle/>
          <a:p>
            <a:pPr>
              <a:lnSpc>
                <a:spcPct val="100000"/>
              </a:lnSpc>
              <a:spcBef>
                <a:spcPts val="600"/>
              </a:spcBef>
            </a:pPr>
            <a:endParaRPr lang="cs-CZ" sz="2000" dirty="0"/>
          </a:p>
          <a:p>
            <a:pPr>
              <a:lnSpc>
                <a:spcPct val="100000"/>
              </a:lnSpc>
              <a:spcBef>
                <a:spcPts val="600"/>
              </a:spcBef>
            </a:pPr>
            <a:r>
              <a:rPr lang="cs-CZ" sz="2000" dirty="0"/>
              <a:t>Největší vliv polštiny na češtinu v době národního obrození, jednak v krásné literatuře, jednak v odborné terminologii. Jak už bylo řečeno výše, řada těchto přejímek má společné východisko polské a ruské a/nebo má své paralely ve staré češtině: </a:t>
            </a:r>
            <a:r>
              <a:rPr lang="cs-CZ" sz="2000" i="1" dirty="0"/>
              <a:t>průliv, záliv, chrabrý</a:t>
            </a:r>
            <a:r>
              <a:rPr lang="cs-CZ" sz="2000" dirty="0"/>
              <a:t>, </a:t>
            </a:r>
            <a:r>
              <a:rPr lang="cs-CZ" sz="2000" i="1" dirty="0"/>
              <a:t>mih</a:t>
            </a:r>
            <a:r>
              <a:rPr lang="cs-CZ" sz="2000" dirty="0"/>
              <a:t>.</a:t>
            </a:r>
          </a:p>
          <a:p>
            <a:pPr marL="72000" indent="0">
              <a:lnSpc>
                <a:spcPct val="100000"/>
              </a:lnSpc>
              <a:spcBef>
                <a:spcPts val="600"/>
              </a:spcBef>
              <a:buNone/>
            </a:pPr>
            <a:r>
              <a:rPr lang="cs-CZ" sz="2000" dirty="0"/>
              <a:t> </a:t>
            </a:r>
          </a:p>
          <a:p>
            <a:pPr>
              <a:lnSpc>
                <a:spcPct val="100000"/>
              </a:lnSpc>
              <a:spcBef>
                <a:spcPts val="600"/>
              </a:spcBef>
            </a:pPr>
            <a:r>
              <a:rPr lang="cs-CZ" sz="2000" dirty="0"/>
              <a:t>Polština stimulovala frekvenci některých slovotvorných sufixů: -</a:t>
            </a:r>
            <a:r>
              <a:rPr lang="cs-CZ" sz="2000" i="1" dirty="0" err="1"/>
              <a:t>ka</a:t>
            </a:r>
            <a:r>
              <a:rPr lang="cs-CZ" sz="2000" dirty="0"/>
              <a:t>, -</a:t>
            </a:r>
            <a:r>
              <a:rPr lang="cs-CZ" sz="2000" i="1" dirty="0"/>
              <a:t>ný</a:t>
            </a:r>
            <a:r>
              <a:rPr lang="cs-CZ" sz="2000" dirty="0"/>
              <a:t>, -</a:t>
            </a:r>
            <a:r>
              <a:rPr lang="cs-CZ" sz="2000" i="1" dirty="0" err="1"/>
              <a:t>ík</a:t>
            </a:r>
            <a:r>
              <a:rPr lang="cs-CZ" sz="2000" dirty="0"/>
              <a:t>, -</a:t>
            </a:r>
            <a:r>
              <a:rPr lang="cs-CZ" sz="2000" i="1" dirty="0" err="1"/>
              <a:t>ek</a:t>
            </a:r>
            <a:r>
              <a:rPr lang="cs-CZ" sz="2000" dirty="0"/>
              <a:t>, -</a:t>
            </a:r>
            <a:r>
              <a:rPr lang="cs-CZ" sz="2000" i="1" dirty="0" err="1"/>
              <a:t>ice</a:t>
            </a:r>
            <a:r>
              <a:rPr lang="cs-CZ" sz="2000" dirty="0"/>
              <a:t>, -</a:t>
            </a:r>
            <a:r>
              <a:rPr lang="cs-CZ" sz="2000" i="1" dirty="0" err="1"/>
              <a:t>ost</a:t>
            </a:r>
            <a:r>
              <a:rPr lang="cs-CZ" sz="2000" dirty="0"/>
              <a:t>, -</a:t>
            </a:r>
            <a:r>
              <a:rPr lang="cs-CZ" sz="2000" i="1" dirty="0" err="1"/>
              <a:t>ec</a:t>
            </a:r>
            <a:r>
              <a:rPr lang="cs-CZ" sz="2000" dirty="0"/>
              <a:t>, -</a:t>
            </a:r>
            <a:r>
              <a:rPr lang="cs-CZ" sz="2000" i="1" dirty="0" err="1"/>
              <a:t>ce</a:t>
            </a:r>
            <a:r>
              <a:rPr lang="cs-CZ" sz="2000" dirty="0"/>
              <a:t> a </a:t>
            </a:r>
            <a:r>
              <a:rPr lang="cs-CZ" sz="2000" i="1" dirty="0"/>
              <a:t>‑</a:t>
            </a:r>
            <a:r>
              <a:rPr lang="cs-CZ" sz="2000" i="1" dirty="0" err="1"/>
              <a:t>stvo</a:t>
            </a:r>
            <a:r>
              <a:rPr lang="cs-CZ" sz="2000" dirty="0"/>
              <a:t>. </a:t>
            </a:r>
          </a:p>
          <a:p>
            <a:pPr>
              <a:lnSpc>
                <a:spcPct val="100000"/>
              </a:lnSpc>
              <a:spcBef>
                <a:spcPts val="600"/>
              </a:spcBef>
            </a:pPr>
            <a:endParaRPr lang="cs-CZ" sz="2000" dirty="0"/>
          </a:p>
          <a:p>
            <a:pPr>
              <a:lnSpc>
                <a:spcPct val="100000"/>
              </a:lnSpc>
              <a:spcBef>
                <a:spcPts val="600"/>
              </a:spcBef>
            </a:pPr>
            <a:r>
              <a:rPr lang="cs-CZ" sz="2000" dirty="0"/>
              <a:t>Výše bylo uvedeno, že polština měla také jistý vliv na přechodný výskyt pasivních konstrukcí typu </a:t>
            </a:r>
            <a:r>
              <a:rPr lang="cs-CZ" sz="2000" i="1" dirty="0"/>
              <a:t>Do maloruštiny mícháno polštinu i latinu</a:t>
            </a:r>
            <a:r>
              <a:rPr lang="cs-CZ" sz="2000" dirty="0"/>
              <a:t>, na jejichž přejetí měla zřejmě vliv i ruština.</a:t>
            </a:r>
          </a:p>
          <a:p>
            <a:pPr>
              <a:lnSpc>
                <a:spcPct val="100000"/>
              </a:lnSpc>
              <a:spcBef>
                <a:spcPts val="600"/>
              </a:spcBef>
            </a:pPr>
            <a:endParaRPr lang="cs-CZ" sz="2000" dirty="0"/>
          </a:p>
        </p:txBody>
      </p:sp>
    </p:spTree>
    <p:extLst>
      <p:ext uri="{BB962C8B-B14F-4D97-AF65-F5344CB8AC3E}">
        <p14:creationId xmlns:p14="http://schemas.microsoft.com/office/powerpoint/2010/main" val="28046821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58</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09182" y="176660"/>
            <a:ext cx="10753200" cy="451576"/>
          </a:xfrm>
        </p:spPr>
        <p:txBody>
          <a:bodyPr/>
          <a:lstStyle/>
          <a:p>
            <a:r>
              <a:rPr lang="cs-CZ" b="0" dirty="0"/>
              <a:t>10 Anglicismy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468209" y="843866"/>
            <a:ext cx="10753200" cy="4139998"/>
          </a:xfrm>
        </p:spPr>
        <p:txBody>
          <a:bodyPr/>
          <a:lstStyle/>
          <a:p>
            <a:pPr>
              <a:lnSpc>
                <a:spcPct val="100000"/>
              </a:lnSpc>
              <a:spcBef>
                <a:spcPts val="600"/>
              </a:spcBef>
            </a:pPr>
            <a:r>
              <a:rPr lang="cs-CZ" sz="2000" dirty="0"/>
              <a:t>Projevuje se nesměle od 19. stol., rozhodně pak od stol. 20. </a:t>
            </a:r>
          </a:p>
          <a:p>
            <a:pPr>
              <a:lnSpc>
                <a:spcPct val="100000"/>
              </a:lnSpc>
              <a:spcBef>
                <a:spcPts val="600"/>
              </a:spcBef>
            </a:pPr>
            <a:r>
              <a:rPr lang="cs-CZ" sz="2000" dirty="0"/>
              <a:t>Mezi nejstarší patří sportovní terminologie (</a:t>
            </a:r>
            <a:r>
              <a:rPr lang="cs-CZ" sz="2000" i="1" dirty="0"/>
              <a:t>hokej, fotbal, basketbal</a:t>
            </a:r>
            <a:r>
              <a:rPr lang="cs-CZ" sz="2000" dirty="0"/>
              <a:t>), názvy dopravních prostředků (</a:t>
            </a:r>
            <a:r>
              <a:rPr lang="cs-CZ" sz="2000" i="1" dirty="0"/>
              <a:t>tramvaj, trolejbus</a:t>
            </a:r>
            <a:r>
              <a:rPr lang="cs-CZ" sz="2000" dirty="0"/>
              <a:t>) či termíny z oblasti každodenní komunikace (</a:t>
            </a:r>
            <a:r>
              <a:rPr lang="cs-CZ" sz="2000" i="1" dirty="0"/>
              <a:t>džem, svetr, víkend</a:t>
            </a:r>
            <a:r>
              <a:rPr lang="cs-CZ" sz="2000" dirty="0"/>
              <a:t>).</a:t>
            </a:r>
          </a:p>
          <a:p>
            <a:pPr>
              <a:lnSpc>
                <a:spcPct val="100000"/>
              </a:lnSpc>
              <a:spcBef>
                <a:spcPts val="600"/>
              </a:spcBef>
            </a:pPr>
            <a:r>
              <a:rPr lang="cs-CZ" sz="2000" dirty="0"/>
              <a:t>Souvisí s faktem, že angloamerická společnost se od 19. stol. stala globálním hegemonem civilizačního vývoje, který byl korunován tím, že se stala prvním mezinárodním dorozumívacím jazykem (</a:t>
            </a:r>
            <a:r>
              <a:rPr lang="cs-CZ" sz="2000" i="1" dirty="0"/>
              <a:t>lingua franca </a:t>
            </a:r>
            <a:r>
              <a:rPr lang="cs-CZ" sz="2000" dirty="0"/>
              <a:t>současné civilizace).</a:t>
            </a:r>
          </a:p>
          <a:p>
            <a:pPr>
              <a:lnSpc>
                <a:spcPct val="100000"/>
              </a:lnSpc>
              <a:spcBef>
                <a:spcPts val="600"/>
              </a:spcBef>
            </a:pPr>
            <a:r>
              <a:rPr lang="cs-CZ" sz="2000" dirty="0"/>
              <a:t>Vzhledem k absenci relevantního jazykového anglo-českého společenství se realizuje především na úrovni lexikální.</a:t>
            </a:r>
          </a:p>
          <a:p>
            <a:pPr>
              <a:lnSpc>
                <a:spcPct val="100000"/>
              </a:lnSpc>
              <a:spcBef>
                <a:spcPts val="600"/>
              </a:spcBef>
            </a:pPr>
            <a:r>
              <a:rPr lang="cs-CZ" sz="2000" dirty="0"/>
              <a:t>Vesměs nejde o přejímky jedinečné, nýbrž o přejímky, které se realizují paralelně do jiných jazyků.</a:t>
            </a:r>
          </a:p>
        </p:txBody>
      </p:sp>
    </p:spTree>
    <p:extLst>
      <p:ext uri="{BB962C8B-B14F-4D97-AF65-F5344CB8AC3E}">
        <p14:creationId xmlns:p14="http://schemas.microsoft.com/office/powerpoint/2010/main" val="17279589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a:xfrm>
            <a:off x="666000" y="6228000"/>
            <a:ext cx="7920000" cy="252000"/>
          </a:xfrm>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59</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09182" y="176660"/>
            <a:ext cx="10753200" cy="451576"/>
          </a:xfrm>
        </p:spPr>
        <p:txBody>
          <a:bodyPr/>
          <a:lstStyle/>
          <a:p>
            <a:r>
              <a:rPr lang="cs-CZ" b="0" dirty="0"/>
              <a:t>10 Anglicismy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468209" y="843866"/>
            <a:ext cx="10753200" cy="4139998"/>
          </a:xfrm>
        </p:spPr>
        <p:txBody>
          <a:bodyPr/>
          <a:lstStyle/>
          <a:p>
            <a:pPr marL="72000" indent="0">
              <a:lnSpc>
                <a:spcPct val="100000"/>
              </a:lnSpc>
              <a:spcBef>
                <a:spcPts val="600"/>
              </a:spcBef>
              <a:buNone/>
            </a:pPr>
            <a:r>
              <a:rPr lang="cs-CZ" sz="2000" dirty="0"/>
              <a:t>Realizuje se v oblastech:</a:t>
            </a:r>
          </a:p>
          <a:p>
            <a:pPr lvl="0">
              <a:lnSpc>
                <a:spcPct val="100000"/>
              </a:lnSpc>
              <a:spcBef>
                <a:spcPts val="600"/>
              </a:spcBef>
            </a:pPr>
            <a:r>
              <a:rPr lang="cs-CZ" sz="2000" dirty="0"/>
              <a:t>kde scházejí adekvátní termíny pro novodobé fenomény (</a:t>
            </a:r>
            <a:r>
              <a:rPr lang="cs-CZ" sz="2000" i="1" dirty="0"/>
              <a:t>selfie, </a:t>
            </a:r>
            <a:r>
              <a:rPr lang="cs-CZ" sz="2000" i="1" dirty="0" err="1"/>
              <a:t>facebook</a:t>
            </a:r>
            <a:r>
              <a:rPr lang="cs-CZ" sz="2000" i="1" dirty="0"/>
              <a:t>, </a:t>
            </a:r>
            <a:r>
              <a:rPr lang="cs-CZ" sz="2000" i="1" dirty="0" err="1"/>
              <a:t>hardisk</a:t>
            </a:r>
            <a:r>
              <a:rPr lang="cs-CZ" sz="2000" dirty="0"/>
              <a:t>),</a:t>
            </a:r>
          </a:p>
          <a:p>
            <a:pPr lvl="0">
              <a:lnSpc>
                <a:spcPct val="100000"/>
              </a:lnSpc>
              <a:spcBef>
                <a:spcPts val="600"/>
              </a:spcBef>
            </a:pPr>
            <a:r>
              <a:rPr lang="cs-CZ" sz="2000" dirty="0"/>
              <a:t>internacionalismů figurujících v jisté vyhraněné sociální skupině (</a:t>
            </a:r>
            <a:r>
              <a:rPr lang="cs-CZ" sz="2000" i="1" dirty="0"/>
              <a:t>business manager, </a:t>
            </a:r>
            <a:r>
              <a:rPr lang="cs-CZ" sz="2000" i="1" dirty="0" err="1"/>
              <a:t>key</a:t>
            </a:r>
            <a:r>
              <a:rPr lang="cs-CZ" sz="2000" i="1" dirty="0"/>
              <a:t> </a:t>
            </a:r>
            <a:r>
              <a:rPr lang="cs-CZ" sz="2000" i="1" dirty="0" err="1"/>
              <a:t>account</a:t>
            </a:r>
            <a:r>
              <a:rPr lang="cs-CZ" sz="2000" i="1" dirty="0"/>
              <a:t> manager, raport, big beat, video </a:t>
            </a:r>
            <a:r>
              <a:rPr lang="cs-CZ" sz="2000" i="1" dirty="0" err="1"/>
              <a:t>clip</a:t>
            </a:r>
            <a:r>
              <a:rPr lang="cs-CZ" sz="2000" i="1" dirty="0"/>
              <a:t>, LP</a:t>
            </a:r>
            <a:r>
              <a:rPr lang="cs-CZ" sz="2000" dirty="0"/>
              <a:t>),</a:t>
            </a:r>
          </a:p>
          <a:p>
            <a:pPr lvl="0">
              <a:lnSpc>
                <a:spcPct val="100000"/>
              </a:lnSpc>
              <a:spcBef>
                <a:spcPts val="600"/>
              </a:spcBef>
            </a:pPr>
            <a:r>
              <a:rPr lang="cs-CZ" sz="2000" dirty="0"/>
              <a:t>internacionalismů dodávajících nový pragmatický význam (</a:t>
            </a:r>
            <a:r>
              <a:rPr lang="cs-CZ" sz="2000" i="1" dirty="0" err="1"/>
              <a:t>deadline</a:t>
            </a:r>
            <a:r>
              <a:rPr lang="cs-CZ" sz="2000" i="1" dirty="0"/>
              <a:t> – lhůta, </a:t>
            </a:r>
            <a:r>
              <a:rPr lang="cs-CZ" sz="2000" i="1" dirty="0" err="1"/>
              <a:t>dress</a:t>
            </a:r>
            <a:r>
              <a:rPr lang="cs-CZ" sz="2000" i="1" dirty="0"/>
              <a:t> </a:t>
            </a:r>
            <a:r>
              <a:rPr lang="cs-CZ" sz="2000" i="1" dirty="0" err="1"/>
              <a:t>code</a:t>
            </a:r>
            <a:r>
              <a:rPr lang="cs-CZ" sz="2000" i="1" dirty="0"/>
              <a:t> – etiketa / společenská pravidla oblékání, wellness – rekreace, top manažer – vrcholný manažer</a:t>
            </a:r>
            <a:r>
              <a:rPr lang="cs-CZ" sz="2000" dirty="0"/>
              <a:t>).</a:t>
            </a:r>
          </a:p>
          <a:p>
            <a:pPr marL="72000" indent="0">
              <a:lnSpc>
                <a:spcPct val="100000"/>
              </a:lnSpc>
              <a:spcBef>
                <a:spcPts val="600"/>
              </a:spcBef>
              <a:buNone/>
            </a:pPr>
            <a:r>
              <a:rPr lang="cs-CZ" sz="2000" dirty="0"/>
              <a:t> </a:t>
            </a:r>
          </a:p>
          <a:p>
            <a:pPr marL="72000" indent="0">
              <a:lnSpc>
                <a:spcPct val="100000"/>
              </a:lnSpc>
              <a:spcBef>
                <a:spcPts val="600"/>
              </a:spcBef>
              <a:buNone/>
            </a:pPr>
            <a:r>
              <a:rPr lang="cs-CZ" sz="2000" dirty="0"/>
              <a:t>Angličtina někdy zprostředkovává slova, které sama přejala z jiného jazyka a které mají v současnosti zpravidla charakter internacionalismů:</a:t>
            </a:r>
          </a:p>
          <a:p>
            <a:pPr lvl="0">
              <a:lnSpc>
                <a:spcPct val="100000"/>
              </a:lnSpc>
              <a:spcBef>
                <a:spcPts val="600"/>
              </a:spcBef>
            </a:pPr>
            <a:r>
              <a:rPr lang="cs-CZ" sz="2000" dirty="0"/>
              <a:t>indiánského původu </a:t>
            </a:r>
            <a:r>
              <a:rPr lang="cs-CZ" sz="2000" i="1" dirty="0"/>
              <a:t>kánoe, totem, týpí, vigvam,</a:t>
            </a:r>
            <a:endParaRPr lang="cs-CZ" sz="2000" dirty="0"/>
          </a:p>
          <a:p>
            <a:pPr lvl="0">
              <a:lnSpc>
                <a:spcPct val="100000"/>
              </a:lnSpc>
              <a:spcBef>
                <a:spcPts val="600"/>
              </a:spcBef>
            </a:pPr>
            <a:r>
              <a:rPr lang="cs-CZ" sz="2000" dirty="0"/>
              <a:t>řeckého a latinského původu </a:t>
            </a:r>
            <a:r>
              <a:rPr lang="cs-CZ" sz="2000" i="1" dirty="0"/>
              <a:t>exkluzivní, kompetence, vize, video,</a:t>
            </a:r>
            <a:endParaRPr lang="cs-CZ" sz="2000" dirty="0"/>
          </a:p>
          <a:p>
            <a:pPr lvl="0">
              <a:lnSpc>
                <a:spcPct val="100000"/>
              </a:lnSpc>
              <a:spcBef>
                <a:spcPts val="600"/>
              </a:spcBef>
            </a:pPr>
            <a:r>
              <a:rPr lang="cs-CZ" sz="2000" dirty="0"/>
              <a:t>francouzského a německého původu </a:t>
            </a:r>
            <a:r>
              <a:rPr lang="cs-CZ" sz="2000" i="1" dirty="0"/>
              <a:t>esej,</a:t>
            </a:r>
            <a:r>
              <a:rPr lang="cs-CZ" sz="2000" dirty="0"/>
              <a:t> </a:t>
            </a:r>
            <a:r>
              <a:rPr lang="cs-CZ" sz="2000" i="1" dirty="0"/>
              <a:t>flirt, kraul</a:t>
            </a:r>
            <a:r>
              <a:rPr lang="cs-CZ" sz="2000" dirty="0"/>
              <a:t>, </a:t>
            </a:r>
            <a:r>
              <a:rPr lang="cs-CZ" sz="2000" i="1" dirty="0"/>
              <a:t>kroket, park, pádlo, parlament,</a:t>
            </a:r>
            <a:r>
              <a:rPr lang="cs-CZ" sz="2000" dirty="0"/>
              <a:t> </a:t>
            </a:r>
          </a:p>
          <a:p>
            <a:pPr>
              <a:lnSpc>
                <a:spcPct val="100000"/>
              </a:lnSpc>
              <a:spcBef>
                <a:spcPts val="600"/>
              </a:spcBef>
            </a:pPr>
            <a:endParaRPr lang="cs-CZ" sz="2000" dirty="0"/>
          </a:p>
        </p:txBody>
      </p:sp>
    </p:spTree>
    <p:extLst>
      <p:ext uri="{BB962C8B-B14F-4D97-AF65-F5344CB8AC3E}">
        <p14:creationId xmlns:p14="http://schemas.microsoft.com/office/powerpoint/2010/main" val="2182704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Stará čeština</a:t>
            </a:r>
            <a:br>
              <a:rPr lang="cs-CZ" b="0" dirty="0"/>
            </a:br>
            <a:endParaRPr lang="cs-CZ" b="0" dirty="0"/>
          </a:p>
        </p:txBody>
      </p:sp>
      <p:graphicFrame>
        <p:nvGraphicFramePr>
          <p:cNvPr id="6" name="Zástupný obsah 5">
            <a:extLst>
              <a:ext uri="{FF2B5EF4-FFF2-40B4-BE49-F238E27FC236}">
                <a16:creationId xmlns:a16="http://schemas.microsoft.com/office/drawing/2014/main" id="{068C2B89-FDF9-45E9-B133-65BACA9B7A28}"/>
              </a:ext>
            </a:extLst>
          </p:cNvPr>
          <p:cNvGraphicFramePr>
            <a:graphicFrameLocks noGrp="1"/>
          </p:cNvGraphicFramePr>
          <p:nvPr>
            <p:ph idx="1"/>
            <p:extLst>
              <p:ext uri="{D42A27DB-BD31-4B8C-83A1-F6EECF244321}">
                <p14:modId xmlns:p14="http://schemas.microsoft.com/office/powerpoint/2010/main" val="1172951989"/>
              </p:ext>
            </p:extLst>
          </p:nvPr>
        </p:nvGraphicFramePr>
        <p:xfrm>
          <a:off x="748145" y="1692275"/>
          <a:ext cx="10725054" cy="2155330"/>
        </p:xfrm>
        <a:graphic>
          <a:graphicData uri="http://schemas.openxmlformats.org/drawingml/2006/table">
            <a:tbl>
              <a:tblPr firstRow="1" bandRow="1">
                <a:tableStyleId>{2D5ABB26-0587-4C30-8999-92F81FD0307C}</a:tableStyleId>
              </a:tblPr>
              <a:tblGrid>
                <a:gridCol w="2980707">
                  <a:extLst>
                    <a:ext uri="{9D8B030D-6E8A-4147-A177-3AD203B41FA5}">
                      <a16:colId xmlns:a16="http://schemas.microsoft.com/office/drawing/2014/main" val="253382102"/>
                    </a:ext>
                  </a:extLst>
                </a:gridCol>
                <a:gridCol w="4773880">
                  <a:extLst>
                    <a:ext uri="{9D8B030D-6E8A-4147-A177-3AD203B41FA5}">
                      <a16:colId xmlns:a16="http://schemas.microsoft.com/office/drawing/2014/main" val="170864937"/>
                    </a:ext>
                  </a:extLst>
                </a:gridCol>
                <a:gridCol w="2970467">
                  <a:extLst>
                    <a:ext uri="{9D8B030D-6E8A-4147-A177-3AD203B41FA5}">
                      <a16:colId xmlns:a16="http://schemas.microsoft.com/office/drawing/2014/main" val="2145612850"/>
                    </a:ext>
                  </a:extLst>
                </a:gridCol>
              </a:tblGrid>
              <a:tr h="1469108">
                <a:tc>
                  <a:txBody>
                    <a:bodyPr/>
                    <a:lstStyle/>
                    <a:p>
                      <a:pPr algn="just">
                        <a:lnSpc>
                          <a:spcPct val="150000"/>
                        </a:lnSpc>
                        <a:spcAft>
                          <a:spcPts val="0"/>
                        </a:spcAft>
                      </a:pPr>
                      <a:r>
                        <a:rPr lang="cs-CZ" sz="2000" b="1" dirty="0">
                          <a:effectLst/>
                        </a:rPr>
                        <a:t>raná stará čeština</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b="1">
                          <a:effectLst/>
                        </a:rPr>
                        <a:t>čeština 14. stol. (gotická čeština)</a:t>
                      </a:r>
                      <a:endParaRPr lang="cs-CZ" sz="2000" b="1">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b="1" dirty="0">
                          <a:effectLst/>
                        </a:rPr>
                        <a:t>husitská čeština</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2781978"/>
                  </a:ext>
                </a:extLst>
              </a:tr>
              <a:tr h="686222">
                <a:tc>
                  <a:txBody>
                    <a:bodyPr/>
                    <a:lstStyle/>
                    <a:p>
                      <a:pPr algn="just">
                        <a:lnSpc>
                          <a:spcPct val="150000"/>
                        </a:lnSpc>
                        <a:spcAft>
                          <a:spcPts val="0"/>
                        </a:spcAft>
                      </a:pPr>
                      <a:r>
                        <a:rPr lang="cs-CZ" sz="2000" dirty="0">
                          <a:effectLst/>
                        </a:rPr>
                        <a:t>1150–1300</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dirty="0">
                          <a:effectLst/>
                        </a:rPr>
                        <a:t>1300–1400</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dirty="0">
                          <a:effectLst/>
                        </a:rPr>
                        <a:t>1400–1500</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2924740"/>
                  </a:ext>
                </a:extLst>
              </a:tr>
            </a:tbl>
          </a:graphicData>
        </a:graphic>
      </p:graphicFrame>
    </p:spTree>
    <p:extLst>
      <p:ext uri="{BB962C8B-B14F-4D97-AF65-F5344CB8AC3E}">
        <p14:creationId xmlns:p14="http://schemas.microsoft.com/office/powerpoint/2010/main" val="157050483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60</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09182" y="176660"/>
            <a:ext cx="10753200" cy="451576"/>
          </a:xfrm>
        </p:spPr>
        <p:txBody>
          <a:bodyPr/>
          <a:lstStyle/>
          <a:p>
            <a:r>
              <a:rPr lang="cs-CZ" b="0" dirty="0"/>
              <a:t>10 Anglicismy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468209" y="843866"/>
            <a:ext cx="10753200" cy="4139998"/>
          </a:xfrm>
        </p:spPr>
        <p:txBody>
          <a:bodyPr/>
          <a:lstStyle/>
          <a:p>
            <a:pPr>
              <a:lnSpc>
                <a:spcPct val="100000"/>
              </a:lnSpc>
              <a:spcBef>
                <a:spcPts val="600"/>
              </a:spcBef>
            </a:pPr>
            <a:r>
              <a:rPr lang="cs-CZ" sz="2000" dirty="0"/>
              <a:t>Jelikož se angličtina a čeština výrazně liší svými ortografickým, fonologickým a morfologickým systémem, jsou anglicismy objektem adaptace. </a:t>
            </a:r>
          </a:p>
          <a:p>
            <a:pPr>
              <a:lnSpc>
                <a:spcPct val="100000"/>
              </a:lnSpc>
              <a:spcBef>
                <a:spcPts val="600"/>
              </a:spcBef>
            </a:pPr>
            <a:endParaRPr lang="cs-CZ" sz="2000" dirty="0"/>
          </a:p>
          <a:p>
            <a:pPr>
              <a:lnSpc>
                <a:spcPct val="100000"/>
              </a:lnSpc>
              <a:spcBef>
                <a:spcPts val="600"/>
              </a:spcBef>
            </a:pPr>
            <a:r>
              <a:rPr lang="cs-CZ" sz="2000" dirty="0"/>
              <a:t>Míra jejich počeštění souvisí s mírou ustálenosti a rozšířenosti (čím více omezený na jistou skupinu uživatelů a typ komunikátů, tím více respektuje původní podobu). </a:t>
            </a:r>
          </a:p>
          <a:p>
            <a:pPr>
              <a:lnSpc>
                <a:spcPct val="100000"/>
              </a:lnSpc>
              <a:spcBef>
                <a:spcPts val="600"/>
              </a:spcBef>
            </a:pPr>
            <a:endParaRPr lang="cs-CZ" sz="2000" dirty="0"/>
          </a:p>
          <a:p>
            <a:pPr>
              <a:lnSpc>
                <a:spcPct val="100000"/>
              </a:lnSpc>
              <a:spcBef>
                <a:spcPts val="600"/>
              </a:spcBef>
            </a:pPr>
            <a:r>
              <a:rPr lang="cs-CZ" sz="2000" dirty="0"/>
              <a:t>Bariérou bránící adaptaci také bývá rozšířený domácí ekvivalent. Za faktor zpomalující adaptaci pravopisné podoby anglických slov v současné češtině je nutno považovat běžnou znalost angličtiny v podstatné části české populace.</a:t>
            </a:r>
          </a:p>
          <a:p>
            <a:pPr>
              <a:lnSpc>
                <a:spcPct val="100000"/>
              </a:lnSpc>
              <a:spcBef>
                <a:spcPts val="600"/>
              </a:spcBef>
            </a:pPr>
            <a:endParaRPr lang="cs-CZ" sz="2000" dirty="0"/>
          </a:p>
        </p:txBody>
      </p:sp>
      <p:graphicFrame>
        <p:nvGraphicFramePr>
          <p:cNvPr id="6" name="Tabulka 5">
            <a:extLst>
              <a:ext uri="{FF2B5EF4-FFF2-40B4-BE49-F238E27FC236}">
                <a16:creationId xmlns:a16="http://schemas.microsoft.com/office/drawing/2014/main" id="{D5EB4F95-1F81-4548-802A-B073939D3518}"/>
              </a:ext>
            </a:extLst>
          </p:cNvPr>
          <p:cNvGraphicFramePr>
            <a:graphicFrameLocks noGrp="1"/>
          </p:cNvGraphicFramePr>
          <p:nvPr>
            <p:extLst>
              <p:ext uri="{D42A27DB-BD31-4B8C-83A1-F6EECF244321}">
                <p14:modId xmlns:p14="http://schemas.microsoft.com/office/powerpoint/2010/main" val="3559376070"/>
              </p:ext>
            </p:extLst>
          </p:nvPr>
        </p:nvGraphicFramePr>
        <p:xfrm>
          <a:off x="2032000" y="4165234"/>
          <a:ext cx="8127999" cy="1894840"/>
        </p:xfrm>
        <a:graphic>
          <a:graphicData uri="http://schemas.openxmlformats.org/drawingml/2006/table">
            <a:tbl>
              <a:tblPr firstRow="1" bandRow="1">
                <a:tableStyleId>{2D5ABB26-0587-4C30-8999-92F81FD0307C}</a:tableStyleId>
              </a:tblPr>
              <a:tblGrid>
                <a:gridCol w="3374887">
                  <a:extLst>
                    <a:ext uri="{9D8B030D-6E8A-4147-A177-3AD203B41FA5}">
                      <a16:colId xmlns:a16="http://schemas.microsoft.com/office/drawing/2014/main" val="2262531550"/>
                    </a:ext>
                  </a:extLst>
                </a:gridCol>
                <a:gridCol w="742122">
                  <a:extLst>
                    <a:ext uri="{9D8B030D-6E8A-4147-A177-3AD203B41FA5}">
                      <a16:colId xmlns:a16="http://schemas.microsoft.com/office/drawing/2014/main" val="2095357938"/>
                    </a:ext>
                  </a:extLst>
                </a:gridCol>
                <a:gridCol w="4010990">
                  <a:extLst>
                    <a:ext uri="{9D8B030D-6E8A-4147-A177-3AD203B41FA5}">
                      <a16:colId xmlns:a16="http://schemas.microsoft.com/office/drawing/2014/main" val="2319626549"/>
                    </a:ext>
                  </a:extLst>
                </a:gridCol>
              </a:tblGrid>
              <a:tr h="370840">
                <a:tc>
                  <a:txBody>
                    <a:bodyPr/>
                    <a:lstStyle/>
                    <a:p>
                      <a:pPr algn="just">
                        <a:lnSpc>
                          <a:spcPct val="100000"/>
                        </a:lnSpc>
                        <a:spcAft>
                          <a:spcPts val="0"/>
                        </a:spcAft>
                      </a:pPr>
                      <a:r>
                        <a:rPr lang="cs-CZ" sz="2000" b="1" dirty="0">
                          <a:effectLst/>
                        </a:rPr>
                        <a:t>slova plně adaptovaná</a:t>
                      </a:r>
                      <a:endParaRPr lang="cs-CZ" sz="20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cs-CZ" sz="2000" b="1" dirty="0">
                          <a:effectLst/>
                        </a:rPr>
                        <a:t> </a:t>
                      </a:r>
                      <a:endParaRPr lang="cs-CZ" sz="20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cs-CZ" sz="2000" b="1" dirty="0">
                          <a:effectLst/>
                        </a:rPr>
                        <a:t>slova s nízkou mírou adaptace</a:t>
                      </a:r>
                      <a:endParaRPr lang="cs-CZ" sz="2000" b="1"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07224812"/>
                  </a:ext>
                </a:extLst>
              </a:tr>
              <a:tr h="370840">
                <a:tc>
                  <a:txBody>
                    <a:bodyPr/>
                    <a:lstStyle/>
                    <a:p>
                      <a:pPr algn="just">
                        <a:lnSpc>
                          <a:spcPct val="100000"/>
                        </a:lnSpc>
                        <a:spcAft>
                          <a:spcPts val="0"/>
                        </a:spcAft>
                      </a:pPr>
                      <a:r>
                        <a:rPr lang="cs-CZ" sz="2000" i="1" dirty="0" err="1">
                          <a:effectLst/>
                        </a:rPr>
                        <a:t>juice</a:t>
                      </a:r>
                      <a:r>
                        <a:rPr lang="cs-CZ" sz="2000" i="1" dirty="0">
                          <a:effectLst/>
                        </a:rPr>
                        <a:t> → džus</a:t>
                      </a:r>
                    </a:p>
                    <a:p>
                      <a:pPr algn="just">
                        <a:lnSpc>
                          <a:spcPct val="100000"/>
                        </a:lnSpc>
                        <a:spcAft>
                          <a:spcPts val="0"/>
                        </a:spcAft>
                      </a:pPr>
                      <a:r>
                        <a:rPr lang="cs-CZ" sz="2000" i="1" dirty="0" err="1">
                          <a:effectLst/>
                        </a:rPr>
                        <a:t>spray</a:t>
                      </a:r>
                      <a:r>
                        <a:rPr lang="cs-CZ" sz="2000" i="1" dirty="0">
                          <a:effectLst/>
                        </a:rPr>
                        <a:t> → sprej</a:t>
                      </a:r>
                    </a:p>
                    <a:p>
                      <a:pPr algn="just">
                        <a:lnSpc>
                          <a:spcPct val="100000"/>
                        </a:lnSpc>
                        <a:spcAft>
                          <a:spcPts val="0"/>
                        </a:spcAft>
                      </a:pPr>
                      <a:r>
                        <a:rPr lang="cs-CZ" sz="2000" i="1" dirty="0">
                          <a:effectLst/>
                        </a:rPr>
                        <a:t>business → byznys</a:t>
                      </a:r>
                    </a:p>
                    <a:p>
                      <a:pPr algn="just">
                        <a:lnSpc>
                          <a:spcPct val="100000"/>
                        </a:lnSpc>
                        <a:spcAft>
                          <a:spcPts val="0"/>
                        </a:spcAft>
                      </a:pPr>
                      <a:r>
                        <a:rPr lang="cs-CZ" sz="2000" i="1" dirty="0" err="1">
                          <a:effectLst/>
                        </a:rPr>
                        <a:t>trolleybus</a:t>
                      </a:r>
                      <a:r>
                        <a:rPr lang="cs-CZ" sz="2000" i="1" dirty="0">
                          <a:effectLst/>
                        </a:rPr>
                        <a:t> → trolejbus </a:t>
                      </a:r>
                      <a:endParaRPr lang="cs-CZ" sz="2000" i="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cs-CZ" sz="2000" i="1" dirty="0">
                          <a:effectLst/>
                        </a:rPr>
                        <a:t>×</a:t>
                      </a:r>
                      <a:endParaRPr lang="cs-CZ" sz="2000" i="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cs-CZ" sz="2000" i="1" dirty="0">
                          <a:effectLst/>
                        </a:rPr>
                        <a:t>copyright</a:t>
                      </a:r>
                    </a:p>
                    <a:p>
                      <a:pPr algn="just">
                        <a:lnSpc>
                          <a:spcPct val="100000"/>
                        </a:lnSpc>
                        <a:spcAft>
                          <a:spcPts val="0"/>
                        </a:spcAft>
                      </a:pPr>
                      <a:r>
                        <a:rPr lang="cs-CZ" sz="2000" i="1" dirty="0">
                          <a:effectLst/>
                        </a:rPr>
                        <a:t>laser</a:t>
                      </a:r>
                    </a:p>
                    <a:p>
                      <a:pPr algn="just">
                        <a:lnSpc>
                          <a:spcPct val="100000"/>
                        </a:lnSpc>
                        <a:spcAft>
                          <a:spcPts val="0"/>
                        </a:spcAft>
                      </a:pPr>
                      <a:r>
                        <a:rPr lang="cs-CZ" sz="2000" i="1" dirty="0">
                          <a:effectLst/>
                        </a:rPr>
                        <a:t>interview – rozhovor</a:t>
                      </a:r>
                    </a:p>
                    <a:p>
                      <a:pPr algn="just">
                        <a:lnSpc>
                          <a:spcPct val="100000"/>
                        </a:lnSpc>
                        <a:spcAft>
                          <a:spcPts val="0"/>
                        </a:spcAft>
                      </a:pPr>
                      <a:r>
                        <a:rPr lang="cs-CZ" sz="2000" i="1" dirty="0">
                          <a:effectLst/>
                        </a:rPr>
                        <a:t>cash – v hotovosti, hotový, hotově</a:t>
                      </a:r>
                    </a:p>
                    <a:p>
                      <a:pPr algn="just">
                        <a:lnSpc>
                          <a:spcPct val="100000"/>
                        </a:lnSpc>
                        <a:spcAft>
                          <a:spcPts val="0"/>
                        </a:spcAft>
                      </a:pPr>
                      <a:r>
                        <a:rPr lang="cs-CZ" sz="2000" i="1" dirty="0">
                          <a:effectLst/>
                        </a:rPr>
                        <a:t> </a:t>
                      </a:r>
                      <a:endParaRPr lang="cs-CZ" sz="2000" i="1"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99307"/>
                  </a:ext>
                </a:extLst>
              </a:tr>
            </a:tbl>
          </a:graphicData>
        </a:graphic>
      </p:graphicFrame>
    </p:spTree>
    <p:extLst>
      <p:ext uri="{BB962C8B-B14F-4D97-AF65-F5344CB8AC3E}">
        <p14:creationId xmlns:p14="http://schemas.microsoft.com/office/powerpoint/2010/main" val="36900289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61</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09182" y="110400"/>
            <a:ext cx="10753200" cy="451576"/>
          </a:xfrm>
        </p:spPr>
        <p:txBody>
          <a:bodyPr/>
          <a:lstStyle/>
          <a:p>
            <a:r>
              <a:rPr lang="cs-CZ" b="0" dirty="0"/>
              <a:t>10 Anglicismy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35689" y="830616"/>
            <a:ext cx="10753200" cy="4139998"/>
          </a:xfrm>
        </p:spPr>
        <p:txBody>
          <a:bodyPr/>
          <a:lstStyle/>
          <a:p>
            <a:pPr marL="72000" indent="0">
              <a:lnSpc>
                <a:spcPct val="100000"/>
              </a:lnSpc>
              <a:spcBef>
                <a:spcPts val="600"/>
              </a:spcBef>
              <a:buNone/>
            </a:pPr>
            <a:r>
              <a:rPr lang="cs-CZ" sz="2000" dirty="0"/>
              <a:t>Integrace anglicismů do češtiny se realizuje několikerým způsobem:</a:t>
            </a:r>
          </a:p>
          <a:p>
            <a:pPr lvl="0">
              <a:lnSpc>
                <a:spcPct val="100000"/>
              </a:lnSpc>
              <a:spcBef>
                <a:spcPts val="600"/>
              </a:spcBef>
            </a:pPr>
            <a:r>
              <a:rPr lang="cs-CZ" sz="2000" dirty="0"/>
              <a:t>uchovává se původní anglická grafika i výslovnost: </a:t>
            </a:r>
            <a:r>
              <a:rPr lang="cs-CZ" sz="2000" i="1" dirty="0"/>
              <a:t>notebook, fitness, </a:t>
            </a:r>
            <a:r>
              <a:rPr lang="cs-CZ" sz="2000" i="1" dirty="0" err="1"/>
              <a:t>deadline</a:t>
            </a:r>
            <a:r>
              <a:rPr lang="cs-CZ" sz="2000" dirty="0"/>
              <a:t>, </a:t>
            </a:r>
          </a:p>
          <a:p>
            <a:pPr lvl="0">
              <a:lnSpc>
                <a:spcPct val="100000"/>
              </a:lnSpc>
              <a:spcBef>
                <a:spcPts val="600"/>
              </a:spcBef>
            </a:pPr>
            <a:r>
              <a:rPr lang="cs-CZ" sz="2000" dirty="0"/>
              <a:t>uchovává se původní anglická grafika, ale výslovnost je česká: </a:t>
            </a:r>
            <a:r>
              <a:rPr lang="cs-CZ" sz="2000" i="1" dirty="0"/>
              <a:t>tablet, squash, Windows,</a:t>
            </a:r>
            <a:r>
              <a:rPr lang="cs-CZ" sz="2000" dirty="0"/>
              <a:t> </a:t>
            </a:r>
          </a:p>
          <a:p>
            <a:pPr lvl="0">
              <a:lnSpc>
                <a:spcPct val="100000"/>
              </a:lnSpc>
              <a:spcBef>
                <a:spcPts val="600"/>
              </a:spcBef>
            </a:pPr>
            <a:r>
              <a:rPr lang="cs-CZ" sz="2000" dirty="0"/>
              <a:t>uchovává se původní výslovnost, ale grafika je česká: </a:t>
            </a:r>
            <a:r>
              <a:rPr lang="cs-CZ" sz="2000" i="1" dirty="0"/>
              <a:t>kouč, sprej, mečbol, tým</a:t>
            </a:r>
            <a:r>
              <a:rPr lang="cs-CZ" sz="2000" dirty="0"/>
              <a:t>, </a:t>
            </a:r>
          </a:p>
          <a:p>
            <a:pPr lvl="0">
              <a:lnSpc>
                <a:spcPct val="100000"/>
              </a:lnSpc>
              <a:spcBef>
                <a:spcPts val="600"/>
              </a:spcBef>
            </a:pPr>
            <a:r>
              <a:rPr lang="cs-CZ" sz="2000" dirty="0"/>
              <a:t>adaptuje se grafika i výslovnost: </a:t>
            </a:r>
            <a:r>
              <a:rPr lang="cs-CZ" sz="2000" i="1" dirty="0"/>
              <a:t>rekord, servis, manažer, punč</a:t>
            </a:r>
            <a:r>
              <a:rPr lang="cs-CZ" sz="2000" dirty="0"/>
              <a:t>. </a:t>
            </a:r>
          </a:p>
          <a:p>
            <a:pPr>
              <a:lnSpc>
                <a:spcPct val="100000"/>
              </a:lnSpc>
              <a:spcBef>
                <a:spcPts val="600"/>
              </a:spcBef>
            </a:pPr>
            <a:endParaRPr lang="cs-CZ" sz="2000" dirty="0"/>
          </a:p>
          <a:p>
            <a:pPr>
              <a:lnSpc>
                <a:spcPct val="100000"/>
              </a:lnSpc>
              <a:spcBef>
                <a:spcPts val="600"/>
              </a:spcBef>
            </a:pPr>
            <a:endParaRPr lang="cs-CZ" sz="2000" dirty="0"/>
          </a:p>
          <a:p>
            <a:pPr marL="72000" indent="0">
              <a:lnSpc>
                <a:spcPct val="100000"/>
              </a:lnSpc>
              <a:spcBef>
                <a:spcPts val="600"/>
              </a:spcBef>
              <a:buNone/>
            </a:pPr>
            <a:r>
              <a:rPr lang="cs-CZ" sz="2000" dirty="0"/>
              <a:t>Slovnědruhová příslušnost:</a:t>
            </a:r>
          </a:p>
          <a:p>
            <a:pPr lvl="0">
              <a:lnSpc>
                <a:spcPct val="100000"/>
              </a:lnSpc>
              <a:spcBef>
                <a:spcPts val="600"/>
              </a:spcBef>
            </a:pPr>
            <a:r>
              <a:rPr lang="cs-CZ" sz="2000" dirty="0"/>
              <a:t>dominují substantiva,</a:t>
            </a:r>
          </a:p>
          <a:p>
            <a:pPr lvl="0">
              <a:lnSpc>
                <a:spcPct val="100000"/>
              </a:lnSpc>
              <a:spcBef>
                <a:spcPts val="600"/>
              </a:spcBef>
            </a:pPr>
            <a:r>
              <a:rPr lang="cs-CZ" sz="2000" dirty="0"/>
              <a:t>výrazně méně adjektiv (</a:t>
            </a:r>
            <a:r>
              <a:rPr lang="cs-CZ" sz="2000" i="1" dirty="0"/>
              <a:t>fér / fair, cool</a:t>
            </a:r>
            <a:r>
              <a:rPr lang="cs-CZ" sz="2000" dirty="0"/>
              <a:t>),</a:t>
            </a:r>
          </a:p>
          <a:p>
            <a:pPr lvl="0">
              <a:lnSpc>
                <a:spcPct val="100000"/>
              </a:lnSpc>
              <a:spcBef>
                <a:spcPts val="600"/>
              </a:spcBef>
            </a:pPr>
            <a:r>
              <a:rPr lang="cs-CZ" sz="2000" dirty="0"/>
              <a:t>jen výjimečně se přejímají slova příslušející k jiným (neohebným) slovním druhům (</a:t>
            </a:r>
            <a:r>
              <a:rPr lang="cs-CZ" sz="2000" i="1" dirty="0" err="1"/>
              <a:t>ready</a:t>
            </a:r>
            <a:r>
              <a:rPr lang="cs-CZ" sz="2000" i="1" dirty="0"/>
              <a:t>, </a:t>
            </a:r>
            <a:r>
              <a:rPr lang="cs-CZ" sz="2000" i="1" dirty="0" err="1"/>
              <a:t>bye</a:t>
            </a:r>
            <a:r>
              <a:rPr lang="cs-CZ" sz="2000" i="1" dirty="0"/>
              <a:t>, </a:t>
            </a:r>
            <a:r>
              <a:rPr lang="cs-CZ" sz="2000" i="1" dirty="0" err="1"/>
              <a:t>all</a:t>
            </a:r>
            <a:r>
              <a:rPr lang="cs-CZ" sz="2000" i="1" dirty="0"/>
              <a:t> </a:t>
            </a:r>
            <a:r>
              <a:rPr lang="cs-CZ" sz="2000" i="1" dirty="0" err="1"/>
              <a:t>right</a:t>
            </a:r>
            <a:r>
              <a:rPr lang="cs-CZ" sz="2000" dirty="0"/>
              <a:t>),</a:t>
            </a:r>
          </a:p>
          <a:p>
            <a:pPr lvl="0">
              <a:lnSpc>
                <a:spcPct val="100000"/>
              </a:lnSpc>
              <a:spcBef>
                <a:spcPts val="600"/>
              </a:spcBef>
            </a:pPr>
            <a:r>
              <a:rPr lang="cs-CZ" sz="2000" dirty="0"/>
              <a:t>u sloves je nejasná motivace (</a:t>
            </a:r>
            <a:r>
              <a:rPr lang="cs-CZ" sz="2000" i="1" dirty="0" err="1"/>
              <a:t>skypovat</a:t>
            </a:r>
            <a:r>
              <a:rPr lang="cs-CZ" sz="2000" i="1" dirty="0"/>
              <a:t>, chatovat, </a:t>
            </a:r>
            <a:r>
              <a:rPr lang="cs-CZ" sz="2000" i="1" dirty="0" err="1"/>
              <a:t>googlovat</a:t>
            </a:r>
            <a:r>
              <a:rPr lang="cs-CZ" sz="2000" dirty="0"/>
              <a:t>)</a:t>
            </a:r>
            <a:r>
              <a:rPr lang="cs-CZ" sz="2000" i="1" dirty="0"/>
              <a:t>.</a:t>
            </a:r>
            <a:endParaRPr lang="cs-CZ" sz="2000" dirty="0"/>
          </a:p>
          <a:p>
            <a:pPr marL="72000" indent="0">
              <a:lnSpc>
                <a:spcPct val="100000"/>
              </a:lnSpc>
              <a:spcBef>
                <a:spcPts val="600"/>
              </a:spcBef>
              <a:buNone/>
            </a:pPr>
            <a:r>
              <a:rPr lang="cs-CZ" sz="2000" dirty="0"/>
              <a:t> </a:t>
            </a:r>
          </a:p>
        </p:txBody>
      </p:sp>
    </p:spTree>
    <p:extLst>
      <p:ext uri="{BB962C8B-B14F-4D97-AF65-F5344CB8AC3E}">
        <p14:creationId xmlns:p14="http://schemas.microsoft.com/office/powerpoint/2010/main" val="199726965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62</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62191" y="242921"/>
            <a:ext cx="10753200" cy="451576"/>
          </a:xfrm>
        </p:spPr>
        <p:txBody>
          <a:bodyPr/>
          <a:lstStyle/>
          <a:p>
            <a:r>
              <a:rPr lang="cs-CZ" b="0" dirty="0"/>
              <a:t>10 Anglicismy</a:t>
            </a:r>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62191" y="1179443"/>
            <a:ext cx="11111009" cy="4652557"/>
          </a:xfrm>
        </p:spPr>
        <p:txBody>
          <a:bodyPr/>
          <a:lstStyle/>
          <a:p>
            <a:pPr>
              <a:lnSpc>
                <a:spcPct val="100000"/>
              </a:lnSpc>
              <a:spcBef>
                <a:spcPts val="600"/>
              </a:spcBef>
            </a:pPr>
            <a:r>
              <a:rPr lang="cs-CZ" sz="2000" dirty="0"/>
              <a:t>V rámci adaptace podléhají přejímky změně morfologických charakteristik: </a:t>
            </a:r>
          </a:p>
          <a:p>
            <a:pPr>
              <a:lnSpc>
                <a:spcPct val="100000"/>
              </a:lnSpc>
              <a:spcBef>
                <a:spcPts val="600"/>
              </a:spcBef>
            </a:pPr>
            <a:endParaRPr lang="cs-CZ" sz="2000" dirty="0"/>
          </a:p>
          <a:p>
            <a:pPr lvl="0">
              <a:lnSpc>
                <a:spcPct val="100000"/>
              </a:lnSpc>
              <a:spcBef>
                <a:spcPts val="600"/>
              </a:spcBef>
            </a:pPr>
            <a:r>
              <a:rPr lang="cs-CZ" sz="2000" dirty="0"/>
              <a:t>upravuje se zakončení podle čísla (</a:t>
            </a:r>
            <a:r>
              <a:rPr lang="cs-CZ" sz="2000" i="1" dirty="0"/>
              <a:t>chips – chipsy, </a:t>
            </a:r>
            <a:r>
              <a:rPr lang="cs-CZ" sz="2000" i="1" dirty="0" err="1"/>
              <a:t>corn</a:t>
            </a:r>
            <a:r>
              <a:rPr lang="cs-CZ" sz="2000" i="1" dirty="0"/>
              <a:t> </a:t>
            </a:r>
            <a:r>
              <a:rPr lang="cs-CZ" sz="2000" i="1" dirty="0" err="1"/>
              <a:t>flakes</a:t>
            </a:r>
            <a:r>
              <a:rPr lang="cs-CZ" sz="2000" i="1" dirty="0"/>
              <a:t> / </a:t>
            </a:r>
            <a:r>
              <a:rPr lang="cs-CZ" sz="2000" i="1" dirty="0" err="1"/>
              <a:t>cornflakes</a:t>
            </a:r>
            <a:r>
              <a:rPr lang="cs-CZ" sz="2000" i="1" dirty="0"/>
              <a:t> – </a:t>
            </a:r>
            <a:r>
              <a:rPr lang="cs-CZ" sz="2000" i="1" dirty="0" err="1"/>
              <a:t>kornfleksy</a:t>
            </a:r>
            <a:r>
              <a:rPr lang="cs-CZ" sz="2000" i="1" dirty="0"/>
              <a:t> / </a:t>
            </a:r>
            <a:r>
              <a:rPr lang="cs-CZ" sz="2000" i="1" dirty="0" err="1"/>
              <a:t>kornflejky</a:t>
            </a:r>
            <a:r>
              <a:rPr lang="cs-CZ" sz="2000" i="1" dirty="0"/>
              <a:t> / </a:t>
            </a:r>
            <a:r>
              <a:rPr lang="cs-CZ" sz="2000" i="1" dirty="0" err="1"/>
              <a:t>kornfleky</a:t>
            </a:r>
            <a:r>
              <a:rPr lang="cs-CZ" sz="2000" dirty="0"/>
              <a:t>),</a:t>
            </a:r>
          </a:p>
          <a:p>
            <a:pPr lvl="0">
              <a:lnSpc>
                <a:spcPct val="100000"/>
              </a:lnSpc>
              <a:spcBef>
                <a:spcPts val="600"/>
              </a:spcBef>
            </a:pPr>
            <a:endParaRPr lang="cs-CZ" sz="2000" dirty="0"/>
          </a:p>
          <a:p>
            <a:pPr lvl="0">
              <a:lnSpc>
                <a:spcPct val="100000"/>
              </a:lnSpc>
              <a:spcBef>
                <a:spcPts val="600"/>
              </a:spcBef>
            </a:pPr>
            <a:r>
              <a:rPr lang="cs-CZ" sz="2000" dirty="0"/>
              <a:t>v případě některých slov je gramatický rod v rozporu s českou deklinací, a tak zůstávají daná substantiva nesklonná (</a:t>
            </a:r>
            <a:r>
              <a:rPr lang="cs-CZ" sz="2000" i="1" dirty="0"/>
              <a:t>image, play-</a:t>
            </a:r>
            <a:r>
              <a:rPr lang="cs-CZ" sz="2000" i="1" dirty="0" err="1"/>
              <a:t>out</a:t>
            </a:r>
            <a:r>
              <a:rPr lang="cs-CZ" sz="2000" i="1" dirty="0"/>
              <a:t>, </a:t>
            </a:r>
            <a:r>
              <a:rPr lang="cs-CZ" sz="2000" i="1" dirty="0" err="1"/>
              <a:t>summary</a:t>
            </a:r>
            <a:r>
              <a:rPr lang="cs-CZ" sz="2000" i="1" dirty="0"/>
              <a:t>, story, show, reggae</a:t>
            </a:r>
            <a:r>
              <a:rPr lang="cs-CZ" sz="2000" dirty="0"/>
              <a:t>),</a:t>
            </a:r>
          </a:p>
          <a:p>
            <a:pPr>
              <a:lnSpc>
                <a:spcPct val="100000"/>
              </a:lnSpc>
              <a:spcBef>
                <a:spcPts val="600"/>
              </a:spcBef>
            </a:pPr>
            <a:endParaRPr lang="cs-CZ" sz="2000" dirty="0"/>
          </a:p>
          <a:p>
            <a:pPr>
              <a:lnSpc>
                <a:spcPct val="100000"/>
              </a:lnSpc>
              <a:spcBef>
                <a:spcPts val="600"/>
              </a:spcBef>
            </a:pPr>
            <a:r>
              <a:rPr lang="cs-CZ" sz="2000" dirty="0"/>
              <a:t>míru adaptace </a:t>
            </a:r>
            <a:r>
              <a:rPr lang="cs-CZ" sz="2000" dirty="0" err="1"/>
              <a:t>naunačuje</a:t>
            </a:r>
            <a:r>
              <a:rPr lang="cs-CZ" sz="2000" dirty="0"/>
              <a:t> míra slovotvorných derivací nebo úprava původního slovotvorného typu (</a:t>
            </a:r>
            <a:r>
              <a:rPr lang="cs-CZ" sz="2000" i="1" dirty="0"/>
              <a:t>facebookový, </a:t>
            </a:r>
            <a:r>
              <a:rPr lang="cs-CZ" sz="2000" i="1" dirty="0" err="1"/>
              <a:t>mailnout</a:t>
            </a:r>
            <a:r>
              <a:rPr lang="cs-CZ" sz="2000" i="1" dirty="0"/>
              <a:t>, zabukovat, </a:t>
            </a:r>
            <a:r>
              <a:rPr lang="cs-CZ" sz="2000" i="1" dirty="0" err="1"/>
              <a:t>blogger</a:t>
            </a:r>
            <a:r>
              <a:rPr lang="cs-CZ" sz="2000" i="1" dirty="0"/>
              <a:t> – blogař, </a:t>
            </a:r>
            <a:r>
              <a:rPr lang="cs-CZ" sz="2000" i="1" dirty="0" err="1"/>
              <a:t>facebooker</a:t>
            </a:r>
            <a:r>
              <a:rPr lang="cs-CZ" sz="2000" i="1" dirty="0"/>
              <a:t> – </a:t>
            </a:r>
            <a:r>
              <a:rPr lang="cs-CZ" sz="2000" i="1" dirty="0" err="1"/>
              <a:t>facebookař</a:t>
            </a:r>
            <a:r>
              <a:rPr lang="cs-CZ" sz="2000" i="1" dirty="0"/>
              <a:t>, toaster – </a:t>
            </a:r>
            <a:r>
              <a:rPr lang="cs-CZ" sz="2000" i="1" dirty="0" err="1"/>
              <a:t>toastovač</a:t>
            </a:r>
            <a:r>
              <a:rPr lang="cs-CZ" sz="2000" dirty="0"/>
              <a:t>). </a:t>
            </a:r>
          </a:p>
          <a:p>
            <a:endParaRPr lang="cs-CZ" sz="2000" dirty="0"/>
          </a:p>
        </p:txBody>
      </p:sp>
    </p:spTree>
    <p:extLst>
      <p:ext uri="{BB962C8B-B14F-4D97-AF65-F5344CB8AC3E}">
        <p14:creationId xmlns:p14="http://schemas.microsoft.com/office/powerpoint/2010/main" val="30756996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63</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62191" y="242921"/>
            <a:ext cx="10753200" cy="451576"/>
          </a:xfrm>
        </p:spPr>
        <p:txBody>
          <a:bodyPr/>
          <a:lstStyle/>
          <a:p>
            <a:r>
              <a:rPr lang="cs-CZ" b="0" dirty="0" smtClean="0"/>
              <a:t>11 </a:t>
            </a:r>
            <a:r>
              <a:rPr lang="pl-PL" b="0" dirty="0"/>
              <a:t>Vliv češtiny na jiné </a:t>
            </a:r>
            <a:r>
              <a:rPr lang="pl-PL" b="0" dirty="0" smtClean="0"/>
              <a:t>jazyky I</a:t>
            </a: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62191" y="1179443"/>
            <a:ext cx="11111009" cy="4652557"/>
          </a:xfrm>
        </p:spPr>
        <p:txBody>
          <a:bodyPr/>
          <a:lstStyle/>
          <a:p>
            <a:pPr marL="72000" indent="0">
              <a:buNone/>
            </a:pPr>
            <a:r>
              <a:rPr lang="cs-CZ" sz="2000" dirty="0"/>
              <a:t>Během vývoje pronikly některé české jazykové prostředky do cizích </a:t>
            </a:r>
            <a:r>
              <a:rPr lang="cs-CZ" sz="2000" dirty="0" smtClean="0"/>
              <a:t>jazyků</a:t>
            </a:r>
          </a:p>
          <a:p>
            <a:pPr marL="72000" indent="0">
              <a:buNone/>
            </a:pPr>
            <a:endParaRPr lang="cs-CZ" sz="2000" dirty="0"/>
          </a:p>
          <a:p>
            <a:pPr lvl="0"/>
            <a:r>
              <a:rPr lang="cs-CZ" sz="2000" dirty="0"/>
              <a:t>na úsvitu češtiny v 10. sto. pronikla řada slov církevní komunikace do polštiny (Čechové se podíleli na christianizaci Polska): </a:t>
            </a:r>
            <a:r>
              <a:rPr lang="cs-CZ" sz="2000" i="1" dirty="0" err="1"/>
              <a:t>kośćiół</a:t>
            </a:r>
            <a:r>
              <a:rPr lang="cs-CZ" sz="2000" i="1" dirty="0"/>
              <a:t>, </a:t>
            </a:r>
            <a:r>
              <a:rPr lang="cs-CZ" sz="2000" i="1" dirty="0" err="1"/>
              <a:t>msza</a:t>
            </a:r>
            <a:r>
              <a:rPr lang="cs-CZ" sz="2000" i="1" dirty="0"/>
              <a:t>, </a:t>
            </a:r>
            <a:r>
              <a:rPr lang="cs-CZ" sz="2000" i="1" dirty="0" err="1"/>
              <a:t>ołtarz</a:t>
            </a:r>
            <a:r>
              <a:rPr lang="cs-CZ" sz="2000" dirty="0"/>
              <a:t>,</a:t>
            </a:r>
          </a:p>
          <a:p>
            <a:pPr lvl="0"/>
            <a:r>
              <a:rPr lang="cs-CZ" sz="2000" dirty="0"/>
              <a:t>zřejmě v této době došlo k některým přejímkám  do němčiny </a:t>
            </a:r>
            <a:r>
              <a:rPr lang="cs-CZ" sz="2000" i="1" dirty="0"/>
              <a:t>pluch &gt; </a:t>
            </a:r>
            <a:r>
              <a:rPr lang="cs-CZ" sz="2000" i="1" dirty="0" err="1"/>
              <a:t>Pflug</a:t>
            </a:r>
            <a:r>
              <a:rPr lang="cs-CZ" sz="2000" i="1" dirty="0"/>
              <a:t>, hranice &gt; </a:t>
            </a:r>
            <a:r>
              <a:rPr lang="cs-CZ" sz="2000" i="1" dirty="0" err="1"/>
              <a:t>Grenze</a:t>
            </a:r>
            <a:r>
              <a:rPr lang="cs-CZ" sz="2000" i="1" dirty="0"/>
              <a:t>, chomout &gt; </a:t>
            </a:r>
            <a:r>
              <a:rPr lang="cs-CZ" sz="2000" i="1" dirty="0" err="1"/>
              <a:t>Kummet</a:t>
            </a:r>
            <a:endParaRPr lang="cs-CZ" sz="2000" dirty="0"/>
          </a:p>
          <a:p>
            <a:pPr lvl="0"/>
            <a:r>
              <a:rPr lang="cs-CZ" sz="2000" dirty="0"/>
              <a:t>v průběhu středověku pak čeština dále ovlivňovala polštinu, která adaptovala české slova </a:t>
            </a:r>
            <a:r>
              <a:rPr lang="cs-CZ" sz="2000" i="1" dirty="0" err="1"/>
              <a:t>berło</a:t>
            </a:r>
            <a:r>
              <a:rPr lang="cs-CZ" sz="2000" i="1" dirty="0"/>
              <a:t>, starosta, </a:t>
            </a:r>
            <a:r>
              <a:rPr lang="cs-CZ" sz="2000" i="1" dirty="0" err="1"/>
              <a:t>władarz</a:t>
            </a:r>
            <a:r>
              <a:rPr lang="cs-CZ" sz="2000" dirty="0"/>
              <a:t>,</a:t>
            </a:r>
          </a:p>
          <a:p>
            <a:pPr lvl="0"/>
            <a:r>
              <a:rPr lang="cs-CZ" sz="2000" dirty="0"/>
              <a:t> v období husitské revoluce pronikly některé vojenské lexémy do sousedních jazyků: název lehké palné zbraně </a:t>
            </a:r>
            <a:r>
              <a:rPr lang="cs-CZ" sz="2000" i="1" dirty="0" err="1"/>
              <a:t>píščala</a:t>
            </a:r>
            <a:r>
              <a:rPr lang="cs-CZ" sz="2000" i="1" dirty="0"/>
              <a:t> </a:t>
            </a:r>
            <a:r>
              <a:rPr lang="cs-CZ" sz="2000" dirty="0"/>
              <a:t>přešel do němčiny a francouzštiny ve formě </a:t>
            </a:r>
            <a:r>
              <a:rPr lang="cs-CZ" sz="2000" i="1" dirty="0" err="1"/>
              <a:t>pistolet</a:t>
            </a:r>
            <a:r>
              <a:rPr lang="cs-CZ" sz="2000" i="1" dirty="0"/>
              <a:t> </a:t>
            </a:r>
            <a:r>
              <a:rPr lang="cs-CZ" sz="2000" dirty="0"/>
              <a:t>a odtud do dalších jazyků a také zpátky do češtiny ve formě </a:t>
            </a:r>
            <a:r>
              <a:rPr lang="cs-CZ" sz="2000" i="1" dirty="0"/>
              <a:t>pistole</a:t>
            </a:r>
            <a:r>
              <a:rPr lang="cs-CZ" sz="2000" dirty="0" smtClean="0"/>
              <a:t>,</a:t>
            </a:r>
            <a:endParaRPr lang="cs-CZ" sz="2000" dirty="0"/>
          </a:p>
        </p:txBody>
      </p:sp>
    </p:spTree>
    <p:extLst>
      <p:ext uri="{BB962C8B-B14F-4D97-AF65-F5344CB8AC3E}">
        <p14:creationId xmlns:p14="http://schemas.microsoft.com/office/powerpoint/2010/main" val="84567135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64</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62191" y="242921"/>
            <a:ext cx="10753200" cy="451576"/>
          </a:xfrm>
        </p:spPr>
        <p:txBody>
          <a:bodyPr/>
          <a:lstStyle/>
          <a:p>
            <a:r>
              <a:rPr lang="cs-CZ" b="0" dirty="0" smtClean="0"/>
              <a:t>11 </a:t>
            </a:r>
            <a:r>
              <a:rPr lang="pl-PL" b="0" dirty="0"/>
              <a:t>Vliv češtiny na jiné </a:t>
            </a:r>
            <a:r>
              <a:rPr lang="pl-PL" b="0" dirty="0" smtClean="0"/>
              <a:t>jazyky II</a:t>
            </a: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62191" y="1071867"/>
            <a:ext cx="11111009" cy="4652557"/>
          </a:xfrm>
        </p:spPr>
        <p:txBody>
          <a:bodyPr/>
          <a:lstStyle/>
          <a:p>
            <a:pPr lvl="0"/>
            <a:r>
              <a:rPr lang="cs-CZ" sz="2000" dirty="0"/>
              <a:t>od 15. stol. čeština ovlivňuje </a:t>
            </a:r>
            <a:r>
              <a:rPr lang="cs-CZ" sz="2000" dirty="0" smtClean="0"/>
              <a:t>slovenštinu,</a:t>
            </a:r>
            <a:endParaRPr lang="cs-CZ" sz="2000" dirty="0"/>
          </a:p>
          <a:p>
            <a:pPr lvl="0"/>
            <a:r>
              <a:rPr lang="cs-CZ" sz="2000" dirty="0"/>
              <a:t>v 19. stol. přejaly některé nově se konstitující slovanské spisovné jazyky české výrazy, např. chorvatština obsahuje slova </a:t>
            </a:r>
            <a:r>
              <a:rPr lang="cs-CZ" sz="2000" i="1" dirty="0"/>
              <a:t>časopis, dopis, </a:t>
            </a:r>
            <a:r>
              <a:rPr lang="cs-CZ" sz="2000" i="1" dirty="0" err="1"/>
              <a:t>napjev</a:t>
            </a:r>
            <a:r>
              <a:rPr lang="cs-CZ" sz="2000" dirty="0"/>
              <a:t>.</a:t>
            </a:r>
          </a:p>
          <a:p>
            <a:pPr lvl="0"/>
            <a:r>
              <a:rPr lang="cs-CZ" sz="2000" dirty="0"/>
              <a:t>v 19. stol. pronikly české prvky do vídeňské němčiny: </a:t>
            </a:r>
            <a:r>
              <a:rPr lang="cs-CZ" sz="2000" i="1" dirty="0" err="1"/>
              <a:t>Buchtel</a:t>
            </a:r>
            <a:r>
              <a:rPr lang="cs-CZ" sz="2000" i="1" dirty="0"/>
              <a:t> / </a:t>
            </a:r>
            <a:r>
              <a:rPr lang="cs-CZ" sz="2000" i="1" dirty="0" err="1"/>
              <a:t>Wuchtel</a:t>
            </a:r>
            <a:r>
              <a:rPr lang="cs-CZ" sz="2000" dirty="0"/>
              <a:t> (&lt; </a:t>
            </a:r>
            <a:r>
              <a:rPr lang="cs-CZ" sz="2000" i="1" dirty="0"/>
              <a:t>buchta</a:t>
            </a:r>
            <a:r>
              <a:rPr lang="cs-CZ" sz="2000" dirty="0"/>
              <a:t>), </a:t>
            </a:r>
            <a:r>
              <a:rPr lang="cs-CZ" sz="2000" i="1" dirty="0" err="1"/>
              <a:t>Liwanze</a:t>
            </a:r>
            <a:r>
              <a:rPr lang="cs-CZ" sz="2000" dirty="0"/>
              <a:t> (&lt; </a:t>
            </a:r>
            <a:r>
              <a:rPr lang="cs-CZ" sz="2000" i="1" dirty="0"/>
              <a:t>lívanec</a:t>
            </a:r>
            <a:r>
              <a:rPr lang="cs-CZ" sz="2000" dirty="0"/>
              <a:t>), </a:t>
            </a:r>
            <a:r>
              <a:rPr lang="cs-CZ" sz="2000" i="1" dirty="0" err="1"/>
              <a:t>Kolatsche</a:t>
            </a:r>
            <a:r>
              <a:rPr lang="cs-CZ" sz="2000" i="1" dirty="0"/>
              <a:t> / </a:t>
            </a:r>
            <a:r>
              <a:rPr lang="cs-CZ" sz="2000" i="1" dirty="0" err="1"/>
              <a:t>Golatsche</a:t>
            </a:r>
            <a:r>
              <a:rPr lang="cs-CZ" sz="2000" dirty="0"/>
              <a:t> (&lt; </a:t>
            </a:r>
            <a:r>
              <a:rPr lang="cs-CZ" sz="2000" i="1" dirty="0"/>
              <a:t>koláč</a:t>
            </a:r>
            <a:r>
              <a:rPr lang="cs-CZ" sz="2000" dirty="0"/>
              <a:t>), </a:t>
            </a:r>
            <a:r>
              <a:rPr lang="cs-CZ" sz="2000" i="1" dirty="0" err="1"/>
              <a:t>auf</a:t>
            </a:r>
            <a:r>
              <a:rPr lang="cs-CZ" sz="2000" i="1" dirty="0"/>
              <a:t> lepší </a:t>
            </a:r>
            <a:r>
              <a:rPr lang="cs-CZ" sz="2000" i="1" dirty="0" err="1"/>
              <a:t>gehen</a:t>
            </a:r>
            <a:r>
              <a:rPr lang="cs-CZ" sz="2000" i="1" dirty="0"/>
              <a:t> </a:t>
            </a:r>
            <a:r>
              <a:rPr lang="cs-CZ" sz="2000" dirty="0"/>
              <a:t>(</a:t>
            </a:r>
            <a:r>
              <a:rPr lang="cs-CZ" sz="2000" i="1" dirty="0"/>
              <a:t>jít na lepší</a:t>
            </a:r>
            <a:r>
              <a:rPr lang="cs-CZ" sz="2000" dirty="0"/>
              <a:t>),</a:t>
            </a:r>
          </a:p>
          <a:p>
            <a:pPr lvl="0"/>
            <a:r>
              <a:rPr lang="cs-CZ" sz="2000" dirty="0"/>
              <a:t>poněkud kuriózní je rozšíření lexému </a:t>
            </a:r>
            <a:r>
              <a:rPr lang="cs-CZ" sz="2000" i="1" dirty="0"/>
              <a:t>polka</a:t>
            </a:r>
            <a:r>
              <a:rPr lang="cs-CZ" sz="2000" dirty="0"/>
              <a:t> označujícího tanec, který patrně vznikl ve 30. letech 19. století a původně byl nazýván kvůli svému rytmu </a:t>
            </a:r>
            <a:r>
              <a:rPr lang="cs-CZ" sz="2000" i="1" dirty="0"/>
              <a:t>půlka</a:t>
            </a:r>
            <a:r>
              <a:rPr lang="cs-CZ" sz="2000" dirty="0"/>
              <a:t>, pak se jeho název</a:t>
            </a:r>
            <a:r>
              <a:rPr lang="cs-CZ" sz="2000" i="1" dirty="0"/>
              <a:t> </a:t>
            </a:r>
            <a:r>
              <a:rPr lang="cs-CZ" sz="2000" dirty="0"/>
              <a:t>– z ne úplně jasných příčin – změnil na </a:t>
            </a:r>
            <a:r>
              <a:rPr lang="cs-CZ" sz="2000" i="1" dirty="0"/>
              <a:t>polka</a:t>
            </a:r>
            <a:r>
              <a:rPr lang="cs-CZ" sz="2000" dirty="0"/>
              <a:t>, momentálně představuje internacionalismus rozšířený do jiných jazyků</a:t>
            </a:r>
            <a:r>
              <a:rPr lang="cs-CZ" sz="2000" dirty="0" smtClean="0"/>
              <a:t>,</a:t>
            </a:r>
          </a:p>
        </p:txBody>
      </p:sp>
    </p:spTree>
    <p:extLst>
      <p:ext uri="{BB962C8B-B14F-4D97-AF65-F5344CB8AC3E}">
        <p14:creationId xmlns:p14="http://schemas.microsoft.com/office/powerpoint/2010/main" val="121740267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65</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362191" y="242921"/>
            <a:ext cx="10753200" cy="451576"/>
          </a:xfrm>
        </p:spPr>
        <p:txBody>
          <a:bodyPr/>
          <a:lstStyle/>
          <a:p>
            <a:r>
              <a:rPr lang="cs-CZ" b="0" dirty="0" smtClean="0"/>
              <a:t>11 </a:t>
            </a:r>
            <a:r>
              <a:rPr lang="pl-PL" b="0" dirty="0"/>
              <a:t>Vliv češtiny na jiné </a:t>
            </a:r>
            <a:r>
              <a:rPr lang="pl-PL" b="0" dirty="0" smtClean="0"/>
              <a:t>jazyky III</a:t>
            </a:r>
            <a:endParaRPr lang="cs-CZ" b="0" dirty="0"/>
          </a:p>
        </p:txBody>
      </p:sp>
      <p:sp>
        <p:nvSpPr>
          <p:cNvPr id="5" name="Zástupný obsah 4">
            <a:extLst>
              <a:ext uri="{FF2B5EF4-FFF2-40B4-BE49-F238E27FC236}">
                <a16:creationId xmlns:a16="http://schemas.microsoft.com/office/drawing/2014/main" id="{63088195-DD50-4B08-B443-8CC44D2FC7F7}"/>
              </a:ext>
            </a:extLst>
          </p:cNvPr>
          <p:cNvSpPr>
            <a:spLocks noGrp="1"/>
          </p:cNvSpPr>
          <p:nvPr>
            <p:ph idx="1"/>
          </p:nvPr>
        </p:nvSpPr>
        <p:spPr>
          <a:xfrm>
            <a:off x="362191" y="1071867"/>
            <a:ext cx="11111009" cy="4652557"/>
          </a:xfrm>
        </p:spPr>
        <p:txBody>
          <a:bodyPr/>
          <a:lstStyle/>
          <a:p>
            <a:pPr lvl="0"/>
            <a:r>
              <a:rPr lang="cs-CZ" sz="2000" dirty="0"/>
              <a:t>dalším kuriózním případem internacionalismu českého původu je Čapkův </a:t>
            </a:r>
            <a:r>
              <a:rPr lang="cs-CZ" sz="2000" dirty="0" err="1"/>
              <a:t>nelogismus</a:t>
            </a:r>
            <a:r>
              <a:rPr lang="cs-CZ" sz="2000" dirty="0"/>
              <a:t> </a:t>
            </a:r>
            <a:r>
              <a:rPr lang="cs-CZ" sz="2000" i="1" dirty="0"/>
              <a:t>robot</a:t>
            </a:r>
            <a:r>
              <a:rPr lang="cs-CZ" sz="2000" dirty="0"/>
              <a:t>, </a:t>
            </a:r>
            <a:endParaRPr lang="cs-CZ" sz="2000" dirty="0" smtClean="0"/>
          </a:p>
          <a:p>
            <a:pPr lvl="0"/>
            <a:endParaRPr lang="cs-CZ" sz="2000" dirty="0"/>
          </a:p>
          <a:p>
            <a:r>
              <a:rPr lang="en-US" sz="2000" dirty="0" err="1"/>
              <a:t>českého</a:t>
            </a:r>
            <a:r>
              <a:rPr lang="en-US" sz="2000" dirty="0"/>
              <a:t> </a:t>
            </a:r>
            <a:r>
              <a:rPr lang="en-US" sz="2000" dirty="0" err="1"/>
              <a:t>původu</a:t>
            </a:r>
            <a:r>
              <a:rPr lang="en-US" sz="2000" dirty="0"/>
              <a:t> </a:t>
            </a:r>
            <a:r>
              <a:rPr lang="en-US" sz="2000" dirty="0" err="1"/>
              <a:t>ve</a:t>
            </a:r>
            <a:r>
              <a:rPr lang="en-US" sz="2000" dirty="0"/>
              <a:t> </a:t>
            </a:r>
            <a:r>
              <a:rPr lang="en-US" sz="2000" dirty="0" err="1"/>
              <a:t>smyslu</a:t>
            </a:r>
            <a:r>
              <a:rPr lang="en-US" sz="2000" dirty="0"/>
              <a:t> </a:t>
            </a:r>
            <a:r>
              <a:rPr lang="en-US" sz="2000" dirty="0" err="1"/>
              <a:t>regionálním</a:t>
            </a:r>
            <a:r>
              <a:rPr lang="en-US" sz="2000" dirty="0"/>
              <a:t>, a </a:t>
            </a:r>
            <a:r>
              <a:rPr lang="en-US" sz="2000" dirty="0" err="1"/>
              <a:t>nikoli</a:t>
            </a:r>
            <a:r>
              <a:rPr lang="en-US" sz="2000" dirty="0"/>
              <a:t> </a:t>
            </a:r>
            <a:r>
              <a:rPr lang="en-US" sz="2000" dirty="0" err="1"/>
              <a:t>jazykovém</a:t>
            </a:r>
            <a:r>
              <a:rPr lang="en-US" sz="2000" dirty="0"/>
              <a:t> </a:t>
            </a:r>
            <a:r>
              <a:rPr lang="en-US" sz="2000" dirty="0" err="1"/>
              <a:t>jsou</a:t>
            </a:r>
            <a:r>
              <a:rPr lang="en-US" sz="2000" dirty="0"/>
              <a:t> </a:t>
            </a:r>
            <a:r>
              <a:rPr lang="en-US" sz="2000" dirty="0" err="1"/>
              <a:t>další</a:t>
            </a:r>
            <a:r>
              <a:rPr lang="en-US" sz="2000" dirty="0"/>
              <a:t> </a:t>
            </a:r>
            <a:r>
              <a:rPr lang="en-US" sz="2000" dirty="0" err="1"/>
              <a:t>dva</a:t>
            </a:r>
            <a:r>
              <a:rPr lang="en-US" sz="2000" dirty="0"/>
              <a:t> </a:t>
            </a:r>
            <a:r>
              <a:rPr lang="en-US" sz="2000" dirty="0" err="1"/>
              <a:t>velmi</a:t>
            </a:r>
            <a:r>
              <a:rPr lang="en-US" sz="2000" dirty="0"/>
              <a:t> </a:t>
            </a:r>
            <a:r>
              <a:rPr lang="en-US" sz="2000" dirty="0" err="1"/>
              <a:t>rozšířené</a:t>
            </a:r>
            <a:r>
              <a:rPr lang="en-US" sz="2000" dirty="0"/>
              <a:t> </a:t>
            </a:r>
            <a:r>
              <a:rPr lang="en-US" sz="2000" dirty="0" err="1"/>
              <a:t>kexémy</a:t>
            </a:r>
            <a:r>
              <a:rPr lang="en-US" sz="2000" dirty="0"/>
              <a:t> </a:t>
            </a:r>
            <a:endParaRPr lang="cs-CZ" sz="2000" dirty="0" smtClean="0"/>
          </a:p>
          <a:p>
            <a:pPr marL="901700" indent="-363538">
              <a:buFont typeface="+mj-lt"/>
              <a:buAutoNum type="arabicPeriod"/>
            </a:pPr>
            <a:r>
              <a:rPr lang="cs-CZ" sz="2000" dirty="0" smtClean="0"/>
              <a:t>lexém  </a:t>
            </a:r>
            <a:r>
              <a:rPr lang="en-US" sz="2000" i="1" dirty="0" err="1" smtClean="0"/>
              <a:t>bohém</a:t>
            </a:r>
            <a:r>
              <a:rPr lang="en-US" sz="2000" i="1" dirty="0" smtClean="0"/>
              <a:t> </a:t>
            </a:r>
            <a:r>
              <a:rPr lang="en-US" sz="2000" dirty="0" err="1"/>
              <a:t>latinského</a:t>
            </a:r>
            <a:r>
              <a:rPr lang="en-US" sz="2000" dirty="0"/>
              <a:t> (</a:t>
            </a:r>
            <a:r>
              <a:rPr lang="en-US" sz="2000" dirty="0" err="1"/>
              <a:t>keltského</a:t>
            </a:r>
            <a:r>
              <a:rPr lang="en-US" sz="2000" dirty="0"/>
              <a:t>?) </a:t>
            </a:r>
            <a:r>
              <a:rPr lang="en-US" sz="2000" dirty="0" err="1"/>
              <a:t>původu</a:t>
            </a:r>
            <a:r>
              <a:rPr lang="en-US" sz="2000" dirty="0"/>
              <a:t>, </a:t>
            </a:r>
            <a:r>
              <a:rPr lang="en-US" sz="2000" dirty="0" err="1"/>
              <a:t>kterým</a:t>
            </a:r>
            <a:r>
              <a:rPr lang="en-US" sz="2000" dirty="0"/>
              <a:t> v 19. </a:t>
            </a:r>
            <a:r>
              <a:rPr lang="en-US" sz="2000" dirty="0" err="1"/>
              <a:t>stol</a:t>
            </a:r>
            <a:r>
              <a:rPr lang="en-US" sz="2000" dirty="0"/>
              <a:t>. </a:t>
            </a:r>
            <a:r>
              <a:rPr lang="en-US" sz="2000" dirty="0" err="1"/>
              <a:t>ve</a:t>
            </a:r>
            <a:r>
              <a:rPr lang="en-US" sz="2000" dirty="0"/>
              <a:t> </a:t>
            </a:r>
            <a:r>
              <a:rPr lang="en-US" sz="2000" dirty="0" err="1"/>
              <a:t>Francii</a:t>
            </a:r>
            <a:r>
              <a:rPr lang="en-US" sz="2000" dirty="0"/>
              <a:t> </a:t>
            </a:r>
            <a:r>
              <a:rPr lang="en-US" sz="2000" dirty="0" err="1"/>
              <a:t>pojmenovali</a:t>
            </a:r>
            <a:r>
              <a:rPr lang="en-US" sz="2000" dirty="0"/>
              <a:t> </a:t>
            </a:r>
            <a:r>
              <a:rPr lang="en-US" sz="2000" dirty="0" err="1"/>
              <a:t>Romy</a:t>
            </a:r>
            <a:r>
              <a:rPr lang="en-US" sz="2000" dirty="0"/>
              <a:t> </a:t>
            </a:r>
            <a:r>
              <a:rPr lang="en-US" sz="2000" dirty="0" err="1"/>
              <a:t>přišedší</a:t>
            </a:r>
            <a:r>
              <a:rPr lang="en-US" sz="2000" dirty="0"/>
              <a:t> z </a:t>
            </a:r>
            <a:r>
              <a:rPr lang="en-US" sz="2000" dirty="0" err="1"/>
              <a:t>Čech</a:t>
            </a:r>
            <a:r>
              <a:rPr lang="en-US" sz="2000" dirty="0"/>
              <a:t>, </a:t>
            </a:r>
            <a:endParaRPr lang="cs-CZ" sz="2000" dirty="0" smtClean="0"/>
          </a:p>
          <a:p>
            <a:pPr marL="901700" indent="-363538">
              <a:buFont typeface="+mj-lt"/>
              <a:buAutoNum type="arabicPeriod"/>
            </a:pPr>
            <a:r>
              <a:rPr lang="cs-CZ" sz="2000" dirty="0" smtClean="0"/>
              <a:t>lexém</a:t>
            </a:r>
            <a:r>
              <a:rPr lang="en-US" sz="2000" dirty="0" smtClean="0"/>
              <a:t> </a:t>
            </a:r>
            <a:r>
              <a:rPr lang="en-US" sz="2000" i="1" dirty="0" err="1"/>
              <a:t>dolar</a:t>
            </a:r>
            <a:r>
              <a:rPr lang="en-US" sz="2000" dirty="0"/>
              <a:t> – </a:t>
            </a:r>
            <a:r>
              <a:rPr lang="en-US" sz="2000" dirty="0" err="1"/>
              <a:t>původně</a:t>
            </a:r>
            <a:r>
              <a:rPr lang="en-US" sz="2000" dirty="0"/>
              <a:t> </a:t>
            </a:r>
            <a:r>
              <a:rPr lang="en-US" sz="2000" dirty="0" err="1"/>
              <a:t>šlo</a:t>
            </a:r>
            <a:r>
              <a:rPr lang="en-US" sz="2000" dirty="0"/>
              <a:t> o </a:t>
            </a:r>
            <a:r>
              <a:rPr lang="en-US" sz="2000" dirty="0" err="1"/>
              <a:t>německé</a:t>
            </a:r>
            <a:r>
              <a:rPr lang="en-US" sz="2000" dirty="0"/>
              <a:t> </a:t>
            </a:r>
            <a:r>
              <a:rPr lang="en-US" sz="2000" dirty="0" err="1"/>
              <a:t>pojmenování</a:t>
            </a:r>
            <a:r>
              <a:rPr lang="en-US" sz="2000" dirty="0"/>
              <a:t> </a:t>
            </a:r>
            <a:r>
              <a:rPr lang="en-US" sz="2000" dirty="0" err="1"/>
              <a:t>stříbrné</a:t>
            </a:r>
            <a:r>
              <a:rPr lang="en-US" sz="2000" dirty="0"/>
              <a:t> mince </a:t>
            </a:r>
            <a:r>
              <a:rPr lang="en-US" sz="2000" i="1" dirty="0" err="1"/>
              <a:t>Joachimstaler</a:t>
            </a:r>
            <a:r>
              <a:rPr lang="en-US" sz="2000" i="1" dirty="0"/>
              <a:t> &gt;</a:t>
            </a:r>
            <a:r>
              <a:rPr lang="en-US" sz="2000" dirty="0"/>
              <a:t> </a:t>
            </a:r>
            <a:r>
              <a:rPr lang="en-US" sz="2000" i="1" dirty="0" err="1" smtClean="0"/>
              <a:t>Taler</a:t>
            </a:r>
            <a:r>
              <a:rPr lang="cs-CZ" sz="2000" dirty="0" smtClean="0"/>
              <a:t>,</a:t>
            </a:r>
            <a:r>
              <a:rPr lang="en-US" sz="2000" i="1" dirty="0" smtClean="0"/>
              <a:t> </a:t>
            </a:r>
            <a:r>
              <a:rPr lang="en-US" sz="2000" dirty="0" err="1"/>
              <a:t>ražené</a:t>
            </a:r>
            <a:r>
              <a:rPr lang="en-US" sz="2000" dirty="0"/>
              <a:t> v </a:t>
            </a:r>
            <a:r>
              <a:rPr lang="en-US" sz="2000" dirty="0" err="1"/>
              <a:t>Jáchymově</a:t>
            </a:r>
            <a:r>
              <a:rPr lang="en-US" sz="2000" dirty="0"/>
              <a:t> (Sankt </a:t>
            </a:r>
            <a:r>
              <a:rPr lang="en-US" sz="2000" dirty="0" err="1"/>
              <a:t>Joachimsthal</a:t>
            </a:r>
            <a:r>
              <a:rPr lang="en-US" sz="2000" dirty="0"/>
              <a:t>), </a:t>
            </a:r>
            <a:r>
              <a:rPr lang="en-US" sz="2000" dirty="0" err="1"/>
              <a:t>podobné</a:t>
            </a:r>
            <a:r>
              <a:rPr lang="en-US" sz="2000" dirty="0"/>
              <a:t> </a:t>
            </a:r>
            <a:r>
              <a:rPr lang="en-US" sz="2000" dirty="0" err="1"/>
              <a:t>stříbrné</a:t>
            </a:r>
            <a:r>
              <a:rPr lang="en-US" sz="2000" dirty="0"/>
              <a:t> mince </a:t>
            </a:r>
            <a:r>
              <a:rPr lang="en-US" sz="2000" dirty="0" err="1"/>
              <a:t>ražené</a:t>
            </a:r>
            <a:r>
              <a:rPr lang="en-US" sz="2000" dirty="0"/>
              <a:t> v </a:t>
            </a:r>
            <a:r>
              <a:rPr lang="en-US" sz="2000" dirty="0" err="1"/>
              <a:t>Latinské</a:t>
            </a:r>
            <a:r>
              <a:rPr lang="en-US" sz="2000" dirty="0"/>
              <a:t> </a:t>
            </a:r>
            <a:r>
              <a:rPr lang="en-US" sz="2000" dirty="0" err="1"/>
              <a:t>Americe</a:t>
            </a:r>
            <a:r>
              <a:rPr lang="en-US" sz="2000" dirty="0"/>
              <a:t> </a:t>
            </a:r>
            <a:r>
              <a:rPr lang="en-US" sz="2000" dirty="0" err="1"/>
              <a:t>pak</a:t>
            </a:r>
            <a:r>
              <a:rPr lang="en-US" sz="2000" dirty="0"/>
              <a:t> </a:t>
            </a:r>
            <a:r>
              <a:rPr lang="en-US" sz="2000" dirty="0" err="1"/>
              <a:t>dostaly</a:t>
            </a:r>
            <a:r>
              <a:rPr lang="en-US" sz="2000" dirty="0"/>
              <a:t> </a:t>
            </a:r>
            <a:r>
              <a:rPr lang="en-US" sz="2000" dirty="0" err="1"/>
              <a:t>podobný</a:t>
            </a:r>
            <a:r>
              <a:rPr lang="en-US" sz="2000" dirty="0"/>
              <a:t> </a:t>
            </a:r>
            <a:r>
              <a:rPr lang="en-US" sz="2000" dirty="0" err="1"/>
              <a:t>název</a:t>
            </a:r>
            <a:r>
              <a:rPr lang="en-US" sz="2000" dirty="0"/>
              <a:t> </a:t>
            </a:r>
            <a:r>
              <a:rPr lang="en-US" sz="2000" i="1" dirty="0" err="1"/>
              <a:t>dolar</a:t>
            </a:r>
            <a:r>
              <a:rPr lang="en-US" sz="2000" i="1" dirty="0"/>
              <a:t>.</a:t>
            </a:r>
            <a:endParaRPr lang="cs-CZ" sz="2000" dirty="0"/>
          </a:p>
        </p:txBody>
      </p:sp>
    </p:spTree>
    <p:extLst>
      <p:ext uri="{BB962C8B-B14F-4D97-AF65-F5344CB8AC3E}">
        <p14:creationId xmlns:p14="http://schemas.microsoft.com/office/powerpoint/2010/main" val="4081254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p:txBody>
          <a:bodyPr/>
          <a:lstStyle/>
          <a:p>
            <a:r>
              <a:rPr lang="cs-CZ" b="0" dirty="0"/>
              <a:t>Čeština střední doby</a:t>
            </a:r>
            <a:br>
              <a:rPr lang="cs-CZ" b="0" dirty="0"/>
            </a:br>
            <a:r>
              <a:rPr lang="cs-CZ" b="0" dirty="0"/>
              <a:t/>
            </a:r>
            <a:br>
              <a:rPr lang="cs-CZ" b="0" dirty="0"/>
            </a:br>
            <a:endParaRPr lang="cs-CZ" b="0" dirty="0"/>
          </a:p>
        </p:txBody>
      </p:sp>
      <p:graphicFrame>
        <p:nvGraphicFramePr>
          <p:cNvPr id="6" name="Zástupný obsah 5">
            <a:extLst>
              <a:ext uri="{FF2B5EF4-FFF2-40B4-BE49-F238E27FC236}">
                <a16:creationId xmlns:a16="http://schemas.microsoft.com/office/drawing/2014/main" id="{068C2B89-FDF9-45E9-B133-65BACA9B7A28}"/>
              </a:ext>
            </a:extLst>
          </p:cNvPr>
          <p:cNvGraphicFramePr>
            <a:graphicFrameLocks noGrp="1"/>
          </p:cNvGraphicFramePr>
          <p:nvPr>
            <p:ph idx="1"/>
            <p:extLst>
              <p:ext uri="{D42A27DB-BD31-4B8C-83A1-F6EECF244321}">
                <p14:modId xmlns:p14="http://schemas.microsoft.com/office/powerpoint/2010/main" val="3588882265"/>
              </p:ext>
            </p:extLst>
          </p:nvPr>
        </p:nvGraphicFramePr>
        <p:xfrm>
          <a:off x="1947553" y="2303813"/>
          <a:ext cx="6685807" cy="2078182"/>
        </p:xfrm>
        <a:graphic>
          <a:graphicData uri="http://schemas.openxmlformats.org/drawingml/2006/table">
            <a:tbl>
              <a:tblPr firstRow="1" bandRow="1">
                <a:tableStyleId>{2D5ABB26-0587-4C30-8999-92F81FD0307C}</a:tableStyleId>
              </a:tblPr>
              <a:tblGrid>
                <a:gridCol w="3491346">
                  <a:extLst>
                    <a:ext uri="{9D8B030D-6E8A-4147-A177-3AD203B41FA5}">
                      <a16:colId xmlns:a16="http://schemas.microsoft.com/office/drawing/2014/main" val="253382102"/>
                    </a:ext>
                  </a:extLst>
                </a:gridCol>
                <a:gridCol w="3194461">
                  <a:extLst>
                    <a:ext uri="{9D8B030D-6E8A-4147-A177-3AD203B41FA5}">
                      <a16:colId xmlns:a16="http://schemas.microsoft.com/office/drawing/2014/main" val="170864937"/>
                    </a:ext>
                  </a:extLst>
                </a:gridCol>
              </a:tblGrid>
              <a:tr h="1416523">
                <a:tc>
                  <a:txBody>
                    <a:bodyPr/>
                    <a:lstStyle/>
                    <a:p>
                      <a:pPr algn="just">
                        <a:lnSpc>
                          <a:spcPct val="150000"/>
                        </a:lnSpc>
                        <a:spcAft>
                          <a:spcPts val="0"/>
                        </a:spcAft>
                      </a:pPr>
                      <a:r>
                        <a:rPr lang="cs-CZ" sz="2000" b="1" dirty="0">
                          <a:effectLst/>
                        </a:rPr>
                        <a:t>humanistická čeština</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b="1" dirty="0">
                          <a:effectLst/>
                        </a:rPr>
                        <a:t>barokní čeština</a:t>
                      </a:r>
                      <a:endParaRPr lang="cs-CZ"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2781978"/>
                  </a:ext>
                </a:extLst>
              </a:tr>
              <a:tr h="661659">
                <a:tc>
                  <a:txBody>
                    <a:bodyPr/>
                    <a:lstStyle/>
                    <a:p>
                      <a:pPr algn="just">
                        <a:lnSpc>
                          <a:spcPct val="150000"/>
                        </a:lnSpc>
                        <a:spcAft>
                          <a:spcPts val="0"/>
                        </a:spcAft>
                      </a:pPr>
                      <a:r>
                        <a:rPr lang="cs-CZ" sz="2000">
                          <a:effectLst/>
                        </a:rPr>
                        <a:t>1500–1620</a:t>
                      </a:r>
                      <a:endParaRPr lang="cs-CZ" sz="200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50000"/>
                        </a:lnSpc>
                        <a:spcAft>
                          <a:spcPts val="0"/>
                        </a:spcAft>
                      </a:pPr>
                      <a:r>
                        <a:rPr lang="cs-CZ" sz="2000" dirty="0">
                          <a:effectLst/>
                        </a:rPr>
                        <a:t>1620–1775</a:t>
                      </a:r>
                      <a:endParaRPr lang="cs-CZ" sz="20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22924740"/>
                  </a:ext>
                </a:extLst>
              </a:tr>
            </a:tbl>
          </a:graphicData>
        </a:graphic>
      </p:graphicFrame>
    </p:spTree>
    <p:extLst>
      <p:ext uri="{BB962C8B-B14F-4D97-AF65-F5344CB8AC3E}">
        <p14:creationId xmlns:p14="http://schemas.microsoft.com/office/powerpoint/2010/main" val="2207646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9560E75A-E603-48E6-B747-ABF7D5F4B84F}"/>
              </a:ext>
            </a:extLst>
          </p:cNvPr>
          <p:cNvSpPr>
            <a:spLocks noGrp="1"/>
          </p:cNvSpPr>
          <p:nvPr>
            <p:ph type="title"/>
          </p:nvPr>
        </p:nvSpPr>
        <p:spPr>
          <a:xfrm>
            <a:off x="666000" y="613122"/>
            <a:ext cx="10753200" cy="451576"/>
          </a:xfrm>
        </p:spPr>
        <p:txBody>
          <a:bodyPr/>
          <a:lstStyle/>
          <a:p>
            <a:r>
              <a:rPr lang="cs-CZ" b="0" dirty="0"/>
              <a:t>Nová čeština</a:t>
            </a:r>
            <a:br>
              <a:rPr lang="cs-CZ" b="0" dirty="0"/>
            </a:br>
            <a:r>
              <a:rPr lang="cs-CZ" b="0" dirty="0"/>
              <a:t/>
            </a:r>
            <a:br>
              <a:rPr lang="cs-CZ" b="0" dirty="0"/>
            </a:br>
            <a:endParaRPr lang="cs-CZ" b="0" dirty="0"/>
          </a:p>
        </p:txBody>
      </p:sp>
      <p:graphicFrame>
        <p:nvGraphicFramePr>
          <p:cNvPr id="6" name="Zástupný obsah 5">
            <a:extLst>
              <a:ext uri="{FF2B5EF4-FFF2-40B4-BE49-F238E27FC236}">
                <a16:creationId xmlns:a16="http://schemas.microsoft.com/office/drawing/2014/main" id="{068C2B89-FDF9-45E9-B133-65BACA9B7A28}"/>
              </a:ext>
            </a:extLst>
          </p:cNvPr>
          <p:cNvGraphicFramePr>
            <a:graphicFrameLocks noGrp="1"/>
          </p:cNvGraphicFramePr>
          <p:nvPr>
            <p:ph idx="1"/>
            <p:extLst>
              <p:ext uri="{D42A27DB-BD31-4B8C-83A1-F6EECF244321}">
                <p14:modId xmlns:p14="http://schemas.microsoft.com/office/powerpoint/2010/main" val="4006446511"/>
              </p:ext>
            </p:extLst>
          </p:nvPr>
        </p:nvGraphicFramePr>
        <p:xfrm>
          <a:off x="748145" y="1692274"/>
          <a:ext cx="10580915" cy="2475965"/>
        </p:xfrm>
        <a:graphic>
          <a:graphicData uri="http://schemas.openxmlformats.org/drawingml/2006/table">
            <a:tbl>
              <a:tblPr firstRow="1" bandRow="1">
                <a:tableStyleId>{2D5ABB26-0587-4C30-8999-92F81FD0307C}</a:tableStyleId>
              </a:tblPr>
              <a:tblGrid>
                <a:gridCol w="2102782">
                  <a:extLst>
                    <a:ext uri="{9D8B030D-6E8A-4147-A177-3AD203B41FA5}">
                      <a16:colId xmlns:a16="http://schemas.microsoft.com/office/drawing/2014/main" val="253382102"/>
                    </a:ext>
                  </a:extLst>
                </a:gridCol>
                <a:gridCol w="2102782">
                  <a:extLst>
                    <a:ext uri="{9D8B030D-6E8A-4147-A177-3AD203B41FA5}">
                      <a16:colId xmlns:a16="http://schemas.microsoft.com/office/drawing/2014/main" val="933529285"/>
                    </a:ext>
                  </a:extLst>
                </a:gridCol>
                <a:gridCol w="3074010">
                  <a:extLst>
                    <a:ext uri="{9D8B030D-6E8A-4147-A177-3AD203B41FA5}">
                      <a16:colId xmlns:a16="http://schemas.microsoft.com/office/drawing/2014/main" val="170864937"/>
                    </a:ext>
                  </a:extLst>
                </a:gridCol>
                <a:gridCol w="3301341">
                  <a:extLst>
                    <a:ext uri="{9D8B030D-6E8A-4147-A177-3AD203B41FA5}">
                      <a16:colId xmlns:a16="http://schemas.microsoft.com/office/drawing/2014/main" val="2145612850"/>
                    </a:ext>
                  </a:extLst>
                </a:gridCol>
              </a:tblGrid>
              <a:tr h="1687658">
                <a:tc>
                  <a:txBody>
                    <a:bodyPr/>
                    <a:lstStyle/>
                    <a:p>
                      <a:pPr marL="142875" indent="-142875" algn="just">
                        <a:lnSpc>
                          <a:spcPct val="150000"/>
                        </a:lnSpc>
                        <a:spcAft>
                          <a:spcPts val="0"/>
                        </a:spcAft>
                      </a:pPr>
                      <a:r>
                        <a:rPr lang="cs-CZ" sz="2000" b="1" dirty="0">
                          <a:effectLst/>
                          <a:latin typeface="+mn-lt"/>
                          <a:ea typeface="Times New Roman" panose="02020603050405020304" pitchFamily="18" charset="0"/>
                          <a:cs typeface="Times New Roman" panose="02020603050405020304" pitchFamily="18" charset="0"/>
                        </a:rPr>
                        <a:t>obrozenská čeština </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160020" indent="-113665" algn="just">
                        <a:lnSpc>
                          <a:spcPct val="150000"/>
                        </a:lnSpc>
                        <a:spcAft>
                          <a:spcPts val="0"/>
                        </a:spcAft>
                      </a:pPr>
                      <a:r>
                        <a:rPr lang="cs-CZ" sz="2000" b="1">
                          <a:effectLst/>
                          <a:latin typeface="+mn-lt"/>
                          <a:ea typeface="Times New Roman" panose="02020603050405020304" pitchFamily="18" charset="0"/>
                          <a:cs typeface="Times New Roman" panose="02020603050405020304" pitchFamily="18" charset="0"/>
                        </a:rPr>
                        <a:t>poobrozenská čeština </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165735" indent="-114300" algn="just">
                        <a:lnSpc>
                          <a:spcPct val="150000"/>
                        </a:lnSpc>
                        <a:spcAft>
                          <a:spcPts val="0"/>
                        </a:spcAft>
                      </a:pPr>
                      <a:r>
                        <a:rPr lang="cs-CZ" sz="2000" b="1" dirty="0">
                          <a:effectLst/>
                          <a:latin typeface="+mn-lt"/>
                          <a:ea typeface="Times New Roman" panose="02020603050405020304" pitchFamily="18" charset="0"/>
                          <a:cs typeface="Times New Roman" panose="02020603050405020304" pitchFamily="18" charset="0"/>
                        </a:rPr>
                        <a:t>čeština 1. pol. 20. stol.</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94615" indent="-94615" algn="just">
                        <a:lnSpc>
                          <a:spcPct val="150000"/>
                        </a:lnSpc>
                        <a:spcAft>
                          <a:spcPts val="0"/>
                        </a:spcAft>
                      </a:pPr>
                      <a:r>
                        <a:rPr lang="cs-CZ" sz="2000" b="1" dirty="0">
                          <a:effectLst/>
                          <a:latin typeface="+mn-lt"/>
                          <a:ea typeface="Times New Roman" panose="02020603050405020304" pitchFamily="18" charset="0"/>
                          <a:cs typeface="Times New Roman" panose="02020603050405020304" pitchFamily="18" charset="0"/>
                        </a:rPr>
                        <a:t>čeština 2. pol. 20. stol.</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2781978"/>
                  </a:ext>
                </a:extLst>
              </a:tr>
              <a:tr h="788307">
                <a:tc>
                  <a:txBody>
                    <a:bodyPr/>
                    <a:lstStyle/>
                    <a:p>
                      <a:pPr marL="142875" indent="-142875" algn="just">
                        <a:lnSpc>
                          <a:spcPct val="150000"/>
                        </a:lnSpc>
                        <a:spcAft>
                          <a:spcPts val="0"/>
                        </a:spcAft>
                      </a:pPr>
                      <a:r>
                        <a:rPr lang="cs-CZ" sz="2000">
                          <a:effectLst/>
                          <a:latin typeface="+mn-lt"/>
                          <a:ea typeface="Times New Roman" panose="02020603050405020304" pitchFamily="18" charset="0"/>
                          <a:cs typeface="Times New Roman" panose="02020603050405020304" pitchFamily="18" charset="0"/>
                        </a:rPr>
                        <a:t>1775–1848</a:t>
                      </a:r>
                    </a:p>
                  </a:txBody>
                  <a:tcPr marL="68580" marR="68580" marT="0" marB="0"/>
                </a:tc>
                <a:tc>
                  <a:txBody>
                    <a:bodyPr/>
                    <a:lstStyle/>
                    <a:p>
                      <a:pPr marL="160020" indent="-113665" algn="just">
                        <a:lnSpc>
                          <a:spcPct val="150000"/>
                        </a:lnSpc>
                        <a:spcAft>
                          <a:spcPts val="0"/>
                        </a:spcAft>
                      </a:pPr>
                      <a:r>
                        <a:rPr lang="cs-CZ" sz="2000" dirty="0">
                          <a:effectLst/>
                          <a:latin typeface="+mn-lt"/>
                          <a:ea typeface="Times New Roman" panose="02020603050405020304" pitchFamily="18" charset="0"/>
                          <a:cs typeface="Times New Roman" panose="02020603050405020304" pitchFamily="18" charset="0"/>
                        </a:rPr>
                        <a:t>1848–1918</a:t>
                      </a:r>
                    </a:p>
                  </a:txBody>
                  <a:tcPr marL="68580" marR="68580" marT="0" marB="0"/>
                </a:tc>
                <a:tc>
                  <a:txBody>
                    <a:bodyPr/>
                    <a:lstStyle/>
                    <a:p>
                      <a:pPr marL="165735" indent="-114300" algn="just">
                        <a:lnSpc>
                          <a:spcPct val="150000"/>
                        </a:lnSpc>
                        <a:spcAft>
                          <a:spcPts val="0"/>
                        </a:spcAft>
                      </a:pPr>
                      <a:r>
                        <a:rPr lang="cs-CZ" sz="2000" dirty="0">
                          <a:effectLst/>
                          <a:latin typeface="+mn-lt"/>
                          <a:ea typeface="Times New Roman" panose="02020603050405020304" pitchFamily="18" charset="0"/>
                          <a:cs typeface="Times New Roman" panose="02020603050405020304" pitchFamily="18" charset="0"/>
                        </a:rPr>
                        <a:t> 1918–1945</a:t>
                      </a:r>
                    </a:p>
                  </a:txBody>
                  <a:tcPr marL="68580" marR="68580" marT="0" marB="0"/>
                </a:tc>
                <a:tc>
                  <a:txBody>
                    <a:bodyPr/>
                    <a:lstStyle/>
                    <a:p>
                      <a:pPr marL="94615" indent="-94615" algn="just">
                        <a:lnSpc>
                          <a:spcPct val="150000"/>
                        </a:lnSpc>
                        <a:spcAft>
                          <a:spcPts val="0"/>
                        </a:spcAft>
                      </a:pPr>
                      <a:r>
                        <a:rPr lang="cs-CZ" sz="2000" dirty="0">
                          <a:effectLst/>
                          <a:latin typeface="+mn-lt"/>
                          <a:ea typeface="Times New Roman" panose="02020603050405020304" pitchFamily="18" charset="0"/>
                          <a:cs typeface="Times New Roman" panose="02020603050405020304" pitchFamily="18" charset="0"/>
                        </a:rPr>
                        <a:t> 1945–dosud</a:t>
                      </a:r>
                    </a:p>
                  </a:txBody>
                  <a:tcPr marL="68580" marR="68580" marT="0" marB="0"/>
                </a:tc>
                <a:extLst>
                  <a:ext uri="{0D108BD9-81ED-4DB2-BD59-A6C34878D82A}">
                    <a16:rowId xmlns:a16="http://schemas.microsoft.com/office/drawing/2014/main" val="3522924740"/>
                  </a:ext>
                </a:extLst>
              </a:tr>
            </a:tbl>
          </a:graphicData>
        </a:graphic>
      </p:graphicFrame>
    </p:spTree>
    <p:extLst>
      <p:ext uri="{BB962C8B-B14F-4D97-AF65-F5344CB8AC3E}">
        <p14:creationId xmlns:p14="http://schemas.microsoft.com/office/powerpoint/2010/main" val="36892909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4DEDCBF-F683-410C-B542-36BDE0E079E2}"/>
              </a:ext>
            </a:extLst>
          </p:cNvPr>
          <p:cNvSpPr>
            <a:spLocks noGrp="1"/>
          </p:cNvSpPr>
          <p:nvPr>
            <p:ph type="ftr" sz="quarter" idx="10"/>
          </p:nvPr>
        </p:nvSpPr>
        <p:spPr/>
        <p:txBody>
          <a:bodyPr/>
          <a:lstStyle/>
          <a:p>
            <a:r>
              <a:rPr lang="cs-CZ" altLang="cs-CZ" b="1" dirty="0"/>
              <a:t>CJJ14 </a:t>
            </a:r>
            <a:r>
              <a:rPr lang="cs-CZ" altLang="cs-CZ" b="1" dirty="0" err="1"/>
              <a:t>Vademecum</a:t>
            </a:r>
            <a:r>
              <a:rPr lang="cs-CZ" altLang="cs-CZ" b="1" dirty="0"/>
              <a:t> českého jazyka – </a:t>
            </a:r>
            <a:r>
              <a:rPr lang="cs-CZ" altLang="cs-CZ" b="1" i="1" dirty="0"/>
              <a:t>Dějiny češtiny a vlivy cizích jazyků</a:t>
            </a:r>
            <a:endParaRPr lang="cs-CZ" altLang="cs-CZ" i="1" dirty="0"/>
          </a:p>
        </p:txBody>
      </p:sp>
      <p:sp>
        <p:nvSpPr>
          <p:cNvPr id="3" name="Zástupný symbol pro číslo snímku 2">
            <a:extLst>
              <a:ext uri="{FF2B5EF4-FFF2-40B4-BE49-F238E27FC236}">
                <a16:creationId xmlns:a16="http://schemas.microsoft.com/office/drawing/2014/main" id="{03B57053-4FA7-4BD6-9385-4F26FD3E7430}"/>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graphicFrame>
        <p:nvGraphicFramePr>
          <p:cNvPr id="7" name="Zástupný obsah 6">
            <a:extLst>
              <a:ext uri="{FF2B5EF4-FFF2-40B4-BE49-F238E27FC236}">
                <a16:creationId xmlns:a16="http://schemas.microsoft.com/office/drawing/2014/main" id="{10EB4F58-6A1C-4DE9-8712-BE2E165AC300}"/>
              </a:ext>
            </a:extLst>
          </p:cNvPr>
          <p:cNvGraphicFramePr>
            <a:graphicFrameLocks noGrp="1"/>
          </p:cNvGraphicFramePr>
          <p:nvPr>
            <p:ph idx="1"/>
            <p:extLst>
              <p:ext uri="{D42A27DB-BD31-4B8C-83A1-F6EECF244321}">
                <p14:modId xmlns:p14="http://schemas.microsoft.com/office/powerpoint/2010/main" val="2777055527"/>
              </p:ext>
            </p:extLst>
          </p:nvPr>
        </p:nvGraphicFramePr>
        <p:xfrm>
          <a:off x="1678667" y="504963"/>
          <a:ext cx="9348717" cy="5720382"/>
        </p:xfrm>
        <a:graphic>
          <a:graphicData uri="http://schemas.openxmlformats.org/drawingml/2006/table">
            <a:tbl>
              <a:tblPr firstRow="1" bandRow="1">
                <a:tableStyleId>{2D5ABB26-0587-4C30-8999-92F81FD0307C}</a:tableStyleId>
              </a:tblPr>
              <a:tblGrid>
                <a:gridCol w="4217394">
                  <a:extLst>
                    <a:ext uri="{9D8B030D-6E8A-4147-A177-3AD203B41FA5}">
                      <a16:colId xmlns:a16="http://schemas.microsoft.com/office/drawing/2014/main" val="2178382930"/>
                    </a:ext>
                  </a:extLst>
                </a:gridCol>
                <a:gridCol w="969089">
                  <a:extLst>
                    <a:ext uri="{9D8B030D-6E8A-4147-A177-3AD203B41FA5}">
                      <a16:colId xmlns:a16="http://schemas.microsoft.com/office/drawing/2014/main" val="3318734718"/>
                    </a:ext>
                  </a:extLst>
                </a:gridCol>
                <a:gridCol w="4162234">
                  <a:extLst>
                    <a:ext uri="{9D8B030D-6E8A-4147-A177-3AD203B41FA5}">
                      <a16:colId xmlns:a16="http://schemas.microsoft.com/office/drawing/2014/main" val="3486013403"/>
                    </a:ext>
                  </a:extLst>
                </a:gridCol>
              </a:tblGrid>
              <a:tr h="377275">
                <a:tc>
                  <a:txBody>
                    <a:bodyPr/>
                    <a:lstStyle/>
                    <a:p>
                      <a:pPr algn="just">
                        <a:lnSpc>
                          <a:spcPct val="150000"/>
                        </a:lnSpc>
                        <a:spcBef>
                          <a:spcPts val="600"/>
                        </a:spcBef>
                        <a:spcAft>
                          <a:spcPts val="0"/>
                        </a:spcAft>
                      </a:pPr>
                      <a:r>
                        <a:rPr lang="cs-CZ" sz="2000" b="1" dirty="0">
                          <a:solidFill>
                            <a:schemeClr val="tx2"/>
                          </a:solidFill>
                          <a:effectLst/>
                        </a:rPr>
                        <a:t>Vývojová stádia češtiny</a:t>
                      </a:r>
                      <a:endParaRPr lang="cs-CZ" sz="2000" b="1" dirty="0">
                        <a:solidFill>
                          <a:schemeClr val="tx2"/>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b="1">
                        <a:solidFill>
                          <a:schemeClr val="tx2"/>
                        </a:solidFill>
                        <a:latin typeface="+mn-lt"/>
                      </a:endParaRPr>
                    </a:p>
                  </a:txBody>
                  <a:tcPr marL="68580" marR="68580" marT="0" marB="0"/>
                </a:tc>
                <a:tc>
                  <a:txBody>
                    <a:bodyPr/>
                    <a:lstStyle/>
                    <a:p>
                      <a:pPr algn="just">
                        <a:lnSpc>
                          <a:spcPct val="150000"/>
                        </a:lnSpc>
                        <a:spcBef>
                          <a:spcPts val="600"/>
                        </a:spcBef>
                        <a:spcAft>
                          <a:spcPts val="0"/>
                        </a:spcAft>
                      </a:pPr>
                      <a:r>
                        <a:rPr lang="cs-CZ" sz="2000" b="1" dirty="0">
                          <a:solidFill>
                            <a:schemeClr val="tx2"/>
                          </a:solidFill>
                          <a:effectLst/>
                        </a:rPr>
                        <a:t>Vývojové etapy češtiny</a:t>
                      </a:r>
                    </a:p>
                    <a:p>
                      <a:pPr algn="just">
                        <a:lnSpc>
                          <a:spcPct val="150000"/>
                        </a:lnSpc>
                        <a:spcBef>
                          <a:spcPts val="600"/>
                        </a:spcBef>
                        <a:spcAft>
                          <a:spcPts val="0"/>
                        </a:spcAft>
                      </a:pPr>
                      <a:endParaRPr lang="cs-CZ" sz="2000" b="1" dirty="0">
                        <a:solidFill>
                          <a:schemeClr val="tx2"/>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19208623"/>
                  </a:ext>
                </a:extLst>
              </a:tr>
              <a:tr h="457413">
                <a:tc>
                  <a:txBody>
                    <a:bodyPr/>
                    <a:lstStyle/>
                    <a:p>
                      <a:pPr algn="just">
                        <a:lnSpc>
                          <a:spcPct val="150000"/>
                        </a:lnSpc>
                        <a:spcBef>
                          <a:spcPts val="600"/>
                        </a:spcBef>
                        <a:spcAft>
                          <a:spcPts val="0"/>
                        </a:spcAft>
                      </a:pPr>
                      <a:r>
                        <a:rPr lang="cs-CZ" sz="2000" b="1" dirty="0">
                          <a:effectLst/>
                        </a:rPr>
                        <a:t>pračeština</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dirty="0">
                        <a:latin typeface="+mn-lt"/>
                      </a:endParaRPr>
                    </a:p>
                  </a:txBody>
                  <a:tcPr marL="68580" marR="68580" marT="0" marB="0"/>
                </a:tc>
                <a:tc>
                  <a:txBody>
                    <a:bodyPr/>
                    <a:lstStyle/>
                    <a:p>
                      <a:pPr algn="just">
                        <a:lnSpc>
                          <a:spcPct val="150000"/>
                        </a:lnSpc>
                        <a:spcBef>
                          <a:spcPts val="600"/>
                        </a:spcBef>
                        <a:spcAft>
                          <a:spcPts val="0"/>
                        </a:spcAft>
                      </a:pPr>
                      <a:r>
                        <a:rPr lang="cs-CZ" sz="2000" dirty="0">
                          <a:effectLst/>
                        </a:rPr>
                        <a:t>pračeština</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2075044"/>
                  </a:ext>
                </a:extLst>
              </a:tr>
              <a:tr h="487944">
                <a:tc>
                  <a:txBody>
                    <a:bodyPr/>
                    <a:lstStyle/>
                    <a:p>
                      <a:pPr algn="just">
                        <a:lnSpc>
                          <a:spcPct val="150000"/>
                        </a:lnSpc>
                        <a:spcBef>
                          <a:spcPts val="600"/>
                        </a:spcBef>
                        <a:spcAft>
                          <a:spcPts val="0"/>
                        </a:spcAft>
                      </a:pPr>
                      <a:r>
                        <a:rPr lang="cs-CZ" sz="2000" b="1" dirty="0">
                          <a:effectLst/>
                        </a:rPr>
                        <a:t>stará čeština</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a:latin typeface="+mn-lt"/>
                      </a:endParaRPr>
                    </a:p>
                  </a:txBody>
                  <a:tcPr marL="68580" marR="68580" marT="0" marB="0"/>
                </a:tc>
                <a:tc>
                  <a:txBody>
                    <a:bodyPr/>
                    <a:lstStyle/>
                    <a:p>
                      <a:pPr algn="just">
                        <a:lnSpc>
                          <a:spcPct val="150000"/>
                        </a:lnSpc>
                        <a:spcBef>
                          <a:spcPts val="600"/>
                        </a:spcBef>
                        <a:spcAft>
                          <a:spcPts val="0"/>
                        </a:spcAft>
                      </a:pPr>
                      <a:r>
                        <a:rPr lang="cs-CZ" sz="2000">
                          <a:effectLst/>
                        </a:rPr>
                        <a:t>raná stará čeština</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44839853"/>
                  </a:ext>
                </a:extLst>
              </a:tr>
              <a:tr h="377275">
                <a:tc>
                  <a:txBody>
                    <a:bodyPr/>
                    <a:lstStyle/>
                    <a:p>
                      <a:pPr algn="just">
                        <a:lnSpc>
                          <a:spcPct val="150000"/>
                        </a:lnSpc>
                        <a:spcBef>
                          <a:spcPts val="600"/>
                        </a:spcBef>
                        <a:spcAft>
                          <a:spcPts val="0"/>
                        </a:spcAft>
                      </a:pPr>
                      <a:r>
                        <a:rPr lang="cs-CZ" sz="2000" dirty="0">
                          <a:effectLst/>
                        </a:rPr>
                        <a:t> </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dirty="0">
                        <a:latin typeface="+mn-lt"/>
                      </a:endParaRPr>
                    </a:p>
                  </a:txBody>
                  <a:tcPr marL="68580" marR="68580" marT="0" marB="0"/>
                </a:tc>
                <a:tc>
                  <a:txBody>
                    <a:bodyPr/>
                    <a:lstStyle/>
                    <a:p>
                      <a:pPr algn="just">
                        <a:lnSpc>
                          <a:spcPct val="150000"/>
                        </a:lnSpc>
                        <a:spcBef>
                          <a:spcPts val="600"/>
                        </a:spcBef>
                        <a:spcAft>
                          <a:spcPts val="0"/>
                        </a:spcAft>
                      </a:pPr>
                      <a:r>
                        <a:rPr lang="cs-CZ" sz="2000">
                          <a:effectLst/>
                        </a:rPr>
                        <a:t>čeština 14. stol. (gotická č.)</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8787029"/>
                  </a:ext>
                </a:extLst>
              </a:tr>
              <a:tr h="377275">
                <a:tc>
                  <a:txBody>
                    <a:bodyPr/>
                    <a:lstStyle/>
                    <a:p>
                      <a:pPr algn="just">
                        <a:lnSpc>
                          <a:spcPct val="150000"/>
                        </a:lnSpc>
                        <a:spcBef>
                          <a:spcPts val="600"/>
                        </a:spcBef>
                        <a:spcAft>
                          <a:spcPts val="0"/>
                        </a:spcAft>
                      </a:pPr>
                      <a:r>
                        <a:rPr lang="cs-CZ" sz="2000" dirty="0">
                          <a:effectLst/>
                        </a:rPr>
                        <a:t> </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a:latin typeface="+mn-lt"/>
                      </a:endParaRPr>
                    </a:p>
                  </a:txBody>
                  <a:tcPr marL="68580" marR="68580" marT="0" marB="0"/>
                </a:tc>
                <a:tc>
                  <a:txBody>
                    <a:bodyPr/>
                    <a:lstStyle/>
                    <a:p>
                      <a:pPr algn="just">
                        <a:lnSpc>
                          <a:spcPct val="150000"/>
                        </a:lnSpc>
                        <a:spcBef>
                          <a:spcPts val="600"/>
                        </a:spcBef>
                        <a:spcAft>
                          <a:spcPts val="0"/>
                        </a:spcAft>
                      </a:pPr>
                      <a:r>
                        <a:rPr lang="cs-CZ" sz="2000" dirty="0">
                          <a:effectLst/>
                        </a:rPr>
                        <a:t>čeština doby husitské </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70553043"/>
                  </a:ext>
                </a:extLst>
              </a:tr>
              <a:tr h="477943">
                <a:tc>
                  <a:txBody>
                    <a:bodyPr/>
                    <a:lstStyle/>
                    <a:p>
                      <a:pPr algn="just">
                        <a:lnSpc>
                          <a:spcPct val="150000"/>
                        </a:lnSpc>
                        <a:spcBef>
                          <a:spcPts val="600"/>
                        </a:spcBef>
                        <a:spcAft>
                          <a:spcPts val="0"/>
                        </a:spcAft>
                      </a:pPr>
                      <a:r>
                        <a:rPr lang="cs-CZ" sz="2000" b="1" dirty="0">
                          <a:effectLst/>
                        </a:rPr>
                        <a:t>střední čeština</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a:latin typeface="+mn-lt"/>
                      </a:endParaRPr>
                    </a:p>
                  </a:txBody>
                  <a:tcPr marL="68580" marR="68580" marT="0" marB="0"/>
                </a:tc>
                <a:tc>
                  <a:txBody>
                    <a:bodyPr/>
                    <a:lstStyle/>
                    <a:p>
                      <a:pPr algn="just">
                        <a:lnSpc>
                          <a:spcPct val="150000"/>
                        </a:lnSpc>
                        <a:spcBef>
                          <a:spcPts val="600"/>
                        </a:spcBef>
                        <a:spcAft>
                          <a:spcPts val="0"/>
                        </a:spcAft>
                      </a:pPr>
                      <a:r>
                        <a:rPr lang="cs-CZ" sz="2000" dirty="0">
                          <a:effectLst/>
                        </a:rPr>
                        <a:t>humanistická čeština </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39922729"/>
                  </a:ext>
                </a:extLst>
              </a:tr>
              <a:tr h="377275">
                <a:tc>
                  <a:txBody>
                    <a:bodyPr/>
                    <a:lstStyle/>
                    <a:p>
                      <a:pPr algn="just">
                        <a:lnSpc>
                          <a:spcPct val="150000"/>
                        </a:lnSpc>
                        <a:spcBef>
                          <a:spcPts val="600"/>
                        </a:spcBef>
                        <a:spcAft>
                          <a:spcPts val="0"/>
                        </a:spcAft>
                      </a:pPr>
                      <a:r>
                        <a:rPr lang="cs-CZ" sz="2000" dirty="0">
                          <a:effectLst/>
                        </a:rPr>
                        <a:t> </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a:latin typeface="+mn-lt"/>
                      </a:endParaRPr>
                    </a:p>
                  </a:txBody>
                  <a:tcPr marL="68580" marR="68580" marT="0" marB="0"/>
                </a:tc>
                <a:tc>
                  <a:txBody>
                    <a:bodyPr/>
                    <a:lstStyle/>
                    <a:p>
                      <a:pPr algn="just">
                        <a:lnSpc>
                          <a:spcPct val="150000"/>
                        </a:lnSpc>
                        <a:spcBef>
                          <a:spcPts val="600"/>
                        </a:spcBef>
                        <a:spcAft>
                          <a:spcPts val="0"/>
                        </a:spcAft>
                      </a:pPr>
                      <a:r>
                        <a:rPr lang="cs-CZ" sz="2000">
                          <a:effectLst/>
                        </a:rPr>
                        <a:t>barokní čeština</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07929867"/>
                  </a:ext>
                </a:extLst>
              </a:tr>
              <a:tr h="506484">
                <a:tc>
                  <a:txBody>
                    <a:bodyPr/>
                    <a:lstStyle/>
                    <a:p>
                      <a:pPr algn="just">
                        <a:lnSpc>
                          <a:spcPct val="150000"/>
                        </a:lnSpc>
                        <a:spcBef>
                          <a:spcPts val="600"/>
                        </a:spcBef>
                        <a:spcAft>
                          <a:spcPts val="0"/>
                        </a:spcAft>
                      </a:pPr>
                      <a:r>
                        <a:rPr lang="cs-CZ" sz="2000" b="1" dirty="0">
                          <a:effectLst/>
                        </a:rPr>
                        <a:t>nová čeština</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a:latin typeface="+mn-lt"/>
                      </a:endParaRPr>
                    </a:p>
                  </a:txBody>
                  <a:tcPr marL="68580" marR="68580" marT="0" marB="0"/>
                </a:tc>
                <a:tc>
                  <a:txBody>
                    <a:bodyPr/>
                    <a:lstStyle/>
                    <a:p>
                      <a:pPr algn="just">
                        <a:lnSpc>
                          <a:spcPct val="150000"/>
                        </a:lnSpc>
                        <a:spcBef>
                          <a:spcPts val="600"/>
                        </a:spcBef>
                        <a:spcAft>
                          <a:spcPts val="0"/>
                        </a:spcAft>
                      </a:pPr>
                      <a:r>
                        <a:rPr lang="cs-CZ" sz="2000" dirty="0">
                          <a:effectLst/>
                        </a:rPr>
                        <a:t>čeština obrozenská</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57998293"/>
                  </a:ext>
                </a:extLst>
              </a:tr>
              <a:tr h="513998">
                <a:tc>
                  <a:txBody>
                    <a:bodyPr/>
                    <a:lstStyle/>
                    <a:p>
                      <a:pPr algn="just">
                        <a:lnSpc>
                          <a:spcPct val="150000"/>
                        </a:lnSpc>
                        <a:spcBef>
                          <a:spcPts val="600"/>
                        </a:spcBef>
                        <a:spcAft>
                          <a:spcPts val="0"/>
                        </a:spcAft>
                      </a:pPr>
                      <a:r>
                        <a:rPr lang="cs-CZ" sz="2000">
                          <a:effectLst/>
                        </a:rPr>
                        <a:t> </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a:latin typeface="+mn-lt"/>
                      </a:endParaRPr>
                    </a:p>
                  </a:txBody>
                  <a:tcPr marL="68580" marR="68580" marT="0" marB="0"/>
                </a:tc>
                <a:tc>
                  <a:txBody>
                    <a:bodyPr/>
                    <a:lstStyle/>
                    <a:p>
                      <a:pPr algn="just">
                        <a:lnSpc>
                          <a:spcPct val="150000"/>
                        </a:lnSpc>
                        <a:spcBef>
                          <a:spcPts val="600"/>
                        </a:spcBef>
                        <a:spcAft>
                          <a:spcPts val="0"/>
                        </a:spcAft>
                      </a:pPr>
                      <a:r>
                        <a:rPr lang="cs-CZ" sz="2000">
                          <a:effectLst/>
                        </a:rPr>
                        <a:t>čeština poobrozenská 19. stol.</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13563244"/>
                  </a:ext>
                </a:extLst>
              </a:tr>
              <a:tr h="377275">
                <a:tc>
                  <a:txBody>
                    <a:bodyPr/>
                    <a:lstStyle/>
                    <a:p>
                      <a:pPr algn="just">
                        <a:lnSpc>
                          <a:spcPct val="150000"/>
                        </a:lnSpc>
                        <a:spcBef>
                          <a:spcPts val="600"/>
                        </a:spcBef>
                        <a:spcAft>
                          <a:spcPts val="0"/>
                        </a:spcAft>
                      </a:pPr>
                      <a:r>
                        <a:rPr lang="cs-CZ" sz="2000">
                          <a:effectLst/>
                        </a:rPr>
                        <a:t> </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a:latin typeface="+mn-lt"/>
                      </a:endParaRPr>
                    </a:p>
                  </a:txBody>
                  <a:tcPr marL="68580" marR="68580" marT="0" marB="0"/>
                </a:tc>
                <a:tc>
                  <a:txBody>
                    <a:bodyPr/>
                    <a:lstStyle/>
                    <a:p>
                      <a:pPr algn="just">
                        <a:lnSpc>
                          <a:spcPct val="150000"/>
                        </a:lnSpc>
                        <a:spcBef>
                          <a:spcPts val="600"/>
                        </a:spcBef>
                        <a:spcAft>
                          <a:spcPts val="0"/>
                        </a:spcAft>
                      </a:pPr>
                      <a:r>
                        <a:rPr lang="cs-CZ" sz="2000">
                          <a:effectLst/>
                        </a:rPr>
                        <a:t>čeština 1. pol. 20. stol.</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1567291"/>
                  </a:ext>
                </a:extLst>
              </a:tr>
              <a:tr h="377275">
                <a:tc>
                  <a:txBody>
                    <a:bodyPr/>
                    <a:lstStyle/>
                    <a:p>
                      <a:pPr algn="just">
                        <a:lnSpc>
                          <a:spcPct val="150000"/>
                        </a:lnSpc>
                        <a:spcBef>
                          <a:spcPts val="600"/>
                        </a:spcBef>
                        <a:spcAft>
                          <a:spcPts val="0"/>
                        </a:spcAft>
                      </a:pPr>
                      <a:r>
                        <a:rPr lang="cs-CZ" sz="2000">
                          <a:effectLst/>
                        </a:rPr>
                        <a:t> </a:t>
                      </a:r>
                      <a:endParaRPr lang="cs-CZ" sz="20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endParaRPr lang="cs-CZ" sz="2000" dirty="0">
                        <a:latin typeface="+mn-lt"/>
                      </a:endParaRPr>
                    </a:p>
                  </a:txBody>
                  <a:tcPr marL="68580" marR="68580" marT="0" marB="0"/>
                </a:tc>
                <a:tc>
                  <a:txBody>
                    <a:bodyPr/>
                    <a:lstStyle/>
                    <a:p>
                      <a:pPr algn="just">
                        <a:lnSpc>
                          <a:spcPct val="150000"/>
                        </a:lnSpc>
                        <a:spcBef>
                          <a:spcPts val="600"/>
                        </a:spcBef>
                        <a:spcAft>
                          <a:spcPts val="0"/>
                        </a:spcAft>
                      </a:pPr>
                      <a:r>
                        <a:rPr lang="cs-CZ" sz="2000" dirty="0">
                          <a:effectLst/>
                        </a:rPr>
                        <a:t>čeština 2. pol. 20. stol.</a:t>
                      </a:r>
                      <a:endParaRPr lang="cs-CZ" sz="20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69976392"/>
                  </a:ext>
                </a:extLst>
              </a:tr>
            </a:tbl>
          </a:graphicData>
        </a:graphic>
      </p:graphicFrame>
    </p:spTree>
    <p:extLst>
      <p:ext uri="{BB962C8B-B14F-4D97-AF65-F5344CB8AC3E}">
        <p14:creationId xmlns:p14="http://schemas.microsoft.com/office/powerpoint/2010/main" val="1305971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ARTS-CZ.potx" id="{7F92F868-9C57-4639-98F4-0808D6A0A63C}" vid="{8AFB0011-5B6D-4F7A-BE5C-0EE76BB56A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prezentace-arts-cz</Template>
  <TotalTime>407</TotalTime>
  <Words>2659</Words>
  <Application>Microsoft Office PowerPoint</Application>
  <PresentationFormat>Širokoúhlá obrazovka</PresentationFormat>
  <Paragraphs>683</Paragraphs>
  <Slides>65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65</vt:i4>
      </vt:variant>
    </vt:vector>
  </HeadingPairs>
  <TitlesOfParts>
    <vt:vector size="70" baseType="lpstr">
      <vt:lpstr>Arial</vt:lpstr>
      <vt:lpstr>Tahoma</vt:lpstr>
      <vt:lpstr>Times New Roman</vt:lpstr>
      <vt:lpstr>Wingdings</vt:lpstr>
      <vt:lpstr>Prezentace_MU_CZ</vt:lpstr>
      <vt:lpstr>Dějiny češtiny a vlivy cizích jazyků </vt:lpstr>
      <vt:lpstr>A. Periodizace vývoje češtiny </vt:lpstr>
      <vt:lpstr>Čeština se vyvinula z pozdního (západní) dialektu praslovanštiny na konci 10. stol</vt:lpstr>
      <vt:lpstr>Dějiny češtiny lze vnitřně členit </vt:lpstr>
      <vt:lpstr>Tyto vývojové etapy by bylo možno jemněji dělit na jednotlivé periodizační etapy </vt:lpstr>
      <vt:lpstr>Stará čeština </vt:lpstr>
      <vt:lpstr>Čeština střední doby  </vt:lpstr>
      <vt:lpstr>Nová čeština  </vt:lpstr>
      <vt:lpstr>Prezentace aplikace PowerPoint</vt:lpstr>
      <vt:lpstr>Důležité aspekty periodizace I</vt:lpstr>
      <vt:lpstr>Důležité aspekty periodizace II</vt:lpstr>
      <vt:lpstr>Rozhodující milníky dějin češtiny I</vt:lpstr>
      <vt:lpstr>Rozhodující milníky dějin češtiny II</vt:lpstr>
      <vt:lpstr>Funkční expanze češtiny 20. stol.</vt:lpstr>
      <vt:lpstr>Nová čeština objektem cílevědomé péče</vt:lpstr>
      <vt:lpstr>S vývojem funkčních oblastí spisovné češtiny jde ruku v ruce rozvoj její sociální báze: rozšiřuje se počet vzdělaných a kultivovaných uživatelů spisovné češtiny.</vt:lpstr>
      <vt:lpstr>Pro vývoj nč. jsou příznačné následující tendence I</vt:lpstr>
      <vt:lpstr>Pro vývoj nč. jsou příznačné následující tendence II</vt:lpstr>
      <vt:lpstr>Pro vývoj nč. jsou příznačné následující tendence III</vt:lpstr>
      <vt:lpstr>B. JAZYKOVÝ KONTAKT V DĚJINÁCH češtiny</vt:lpstr>
      <vt:lpstr>Dvór vešken německý jmějieše, Čechóv přěd sě nepúštieše. Na Prazě hrabí německého posadi a všě tvrzi Němci osadi.  Kronika takřečeného Dalimila, poč. 14. stol.  </vt:lpstr>
      <vt:lpstr>Vlivy cizích jazyků na češtinu výsledkem jazykového kontaktu</vt:lpstr>
      <vt:lpstr>Na kolektivní úrovni může mít nejrůznější podobu: </vt:lpstr>
      <vt:lpstr>Kontakt možný i bez podmínky vzájemného soužití, zejména u mezinárodního prestižního kódu </vt:lpstr>
      <vt:lpstr>Kontakt může vést</vt:lpstr>
      <vt:lpstr>Klíčovým fenoménem jazykových vlivů je výpůjčka (borrowing)</vt:lpstr>
      <vt:lpstr>V zásadě lze zachytit tři modelové situace </vt:lpstr>
      <vt:lpstr>Důvody přejímek</vt:lpstr>
      <vt:lpstr>Součástí procesu přejímání je adaptace</vt:lpstr>
      <vt:lpstr>Projev silnějšího jazykového vlivu jsou repliky jazykových vzorů výchozího jazyka (pattern replication / kalk)</vt:lpstr>
      <vt:lpstr>Lze je uspořádat jisté škál přejímek (borrowing scales), které je uspořádávají od nejsnadnější po nejméně snadné): </vt:lpstr>
      <vt:lpstr>Internacionalismus </vt:lpstr>
      <vt:lpstr>Prezentace aplikace PowerPoint</vt:lpstr>
      <vt:lpstr>Gramatické prostředky společné významné části evropských jazyků se nazývají Standard Average European (SAE, standardní průměrná evropština) </vt:lpstr>
      <vt:lpstr>1 Staroslověnština</vt:lpstr>
      <vt:lpstr>Stsl. s největší pravděpodobností rozvíjela starší tradici domácího dialektu psl. absorbující vlivy křesťanství</vt:lpstr>
      <vt:lpstr>Prezentace aplikace PowerPoint</vt:lpstr>
      <vt:lpstr>2 Latina</vt:lpstr>
      <vt:lpstr>Gramatika – syntax</vt:lpstr>
      <vt:lpstr>Stylistika</vt:lpstr>
      <vt:lpstr>Lexikon – pračeská a staročeská fáze</vt:lpstr>
      <vt:lpstr>Lexikon – středněčeská fáze</vt:lpstr>
      <vt:lpstr>Lexikon – novočeská fáze</vt:lpstr>
      <vt:lpstr>3 Vliv němčiny</vt:lpstr>
      <vt:lpstr>Prezentace aplikace PowerPoint</vt:lpstr>
      <vt:lpstr>Germanismy – období před německou kolonizací </vt:lpstr>
      <vt:lpstr>Germanismy – období posledních Přemyslovců a Lucemburků </vt:lpstr>
      <vt:lpstr>Germanismy – období habsburské monarchie </vt:lpstr>
      <vt:lpstr>Germanismy – období habsburské monarchie </vt:lpstr>
      <vt:lpstr>4 Nejstarší romanismy</vt:lpstr>
      <vt:lpstr>5 Galicismy</vt:lpstr>
      <vt:lpstr>6 Karpatismy</vt:lpstr>
      <vt:lpstr>7 Hispanismy</vt:lpstr>
      <vt:lpstr>8 Rusismy</vt:lpstr>
      <vt:lpstr>9 Polonismy</vt:lpstr>
      <vt:lpstr>9 Polonismy</vt:lpstr>
      <vt:lpstr>9 Polonismy</vt:lpstr>
      <vt:lpstr>10 Anglicismy</vt:lpstr>
      <vt:lpstr>10 Anglicismy</vt:lpstr>
      <vt:lpstr>10 Anglicismy</vt:lpstr>
      <vt:lpstr>10 Anglicismy</vt:lpstr>
      <vt:lpstr>10 Anglicismy</vt:lpstr>
      <vt:lpstr>11 Vliv češtiny na jiné jazyky I</vt:lpstr>
      <vt:lpstr>11 Vliv češtiny na jiné jazyky II</vt:lpstr>
      <vt:lpstr>11 Vliv češtiny na jiné jazyky III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Dějiny češtiny a vlivy cizích jazyků</dc:title>
  <dc:creator>Pavel</dc:creator>
  <cp:lastModifiedBy>Pavel Kosek</cp:lastModifiedBy>
  <cp:revision>61</cp:revision>
  <cp:lastPrinted>1601-01-01T00:00:00Z</cp:lastPrinted>
  <dcterms:created xsi:type="dcterms:W3CDTF">2019-08-08T12:43:11Z</dcterms:created>
  <dcterms:modified xsi:type="dcterms:W3CDTF">2019-09-18T16:56:49Z</dcterms:modified>
</cp:coreProperties>
</file>