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481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3841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40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4224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5749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723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367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35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544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024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4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3FE84-D354-41D2-A2C2-8C945018AD82}" type="datetimeFigureOut">
              <a:rPr lang="cs-CZ" smtClean="0"/>
              <a:t>27. 4. 2020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523F7-EBA1-4CD9-823E-5CF8955906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34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18365" y="0"/>
            <a:ext cx="11682484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FFC000"/>
                </a:solidFill>
              </a:rPr>
              <a:t>Zichova Estetika dramatického umění</a:t>
            </a:r>
          </a:p>
          <a:p>
            <a:pPr algn="ctr"/>
            <a:r>
              <a:rPr lang="cs-CZ" sz="3200" dirty="0">
                <a:solidFill>
                  <a:srgbClr val="FFC000"/>
                </a:solidFill>
              </a:rPr>
              <a:t>(úvod do knihy a klíčových pojmů)</a:t>
            </a:r>
          </a:p>
          <a:p>
            <a:endParaRPr lang="cs-CZ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cs-CZ" dirty="0" smtClean="0"/>
              <a:t>Klíčové teze z prvních tří kapitol (opakování… to už jsem říkal)</a:t>
            </a:r>
          </a:p>
          <a:p>
            <a:endParaRPr lang="cs-CZ" dirty="0"/>
          </a:p>
          <a:p>
            <a:r>
              <a:rPr lang="cs-CZ" dirty="0" smtClean="0"/>
              <a:t>Činohra i opera, krátce dramatické dílo, je to, co vnímáme (vidíme a slyšíme) po dobu představení v divadle.</a:t>
            </a:r>
          </a:p>
          <a:p>
            <a:endParaRPr lang="cs-CZ" dirty="0"/>
          </a:p>
          <a:p>
            <a:r>
              <a:rPr lang="cs-CZ" dirty="0" smtClean="0"/>
              <a:t>Nutnou existenční podmínkou dramatického díla je </a:t>
            </a:r>
            <a:r>
              <a:rPr lang="cs-CZ" i="1" dirty="0" smtClean="0"/>
              <a:t>skutečné </a:t>
            </a:r>
            <a:r>
              <a:rPr lang="cs-CZ" dirty="0" smtClean="0"/>
              <a:t>jeho provozování.</a:t>
            </a:r>
          </a:p>
          <a:p>
            <a:endParaRPr lang="cs-CZ" dirty="0"/>
          </a:p>
          <a:p>
            <a:r>
              <a:rPr lang="cs-CZ" dirty="0" smtClean="0"/>
              <a:t>Takovou názornou akci osoby, jež má působiti a působí na osobu jinou, nazveme </a:t>
            </a:r>
            <a:r>
              <a:rPr lang="cs-CZ" i="1" dirty="0" smtClean="0"/>
              <a:t>jednáním</a:t>
            </a:r>
            <a:r>
              <a:rPr lang="cs-CZ" dirty="0" smtClean="0"/>
              <a:t>. </a:t>
            </a:r>
          </a:p>
          <a:p>
            <a:endParaRPr lang="cs-CZ" dirty="0"/>
          </a:p>
          <a:p>
            <a:r>
              <a:rPr lang="cs-CZ" dirty="0" smtClean="0"/>
              <a:t>Je tedy pro dramatické dílo příznačné, že máme při jeho vnímání </a:t>
            </a:r>
            <a:r>
              <a:rPr lang="cs-CZ" i="1" dirty="0" smtClean="0"/>
              <a:t>dvě odlišné </a:t>
            </a:r>
            <a:r>
              <a:rPr lang="cs-CZ" dirty="0" smtClean="0"/>
              <a:t>významové představy </a:t>
            </a:r>
            <a:r>
              <a:rPr lang="cs-CZ" i="1" dirty="0" smtClean="0"/>
              <a:t>najednou</a:t>
            </a:r>
            <a:r>
              <a:rPr lang="cs-CZ" dirty="0" smtClean="0"/>
              <a:t>; technickou a obrazovou.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Herec je umělec představující myšlenou osobou sebou samým.</a:t>
            </a:r>
          </a:p>
          <a:p>
            <a:endParaRPr lang="cs-CZ" dirty="0"/>
          </a:p>
          <a:p>
            <a:r>
              <a:rPr lang="cs-CZ" dirty="0" smtClean="0"/>
              <a:t>Dramatické dílo je umělecké dílo předvádějící vespolné jednání hrou herců na scéně.</a:t>
            </a:r>
            <a:endParaRPr lang="cs-CZ" dirty="0"/>
          </a:p>
          <a:p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062248"/>
              </p:ext>
            </p:extLst>
          </p:nvPr>
        </p:nvGraphicFramePr>
        <p:xfrm>
          <a:off x="218363" y="4227141"/>
          <a:ext cx="11559655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889914"/>
                <a:gridCol w="2889914"/>
                <a:gridCol w="2233883"/>
                <a:gridCol w="35459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Umělec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Dílo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Obraz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Herec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Týž herec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Herecká postava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Dramatická</a:t>
                      </a:r>
                      <a:r>
                        <a:rPr lang="cs-CZ" baseline="0" dirty="0" smtClean="0"/>
                        <a:t> osoba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Několik herců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Tíž herci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Spoluhra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Dramatický</a:t>
                      </a:r>
                      <a:r>
                        <a:rPr lang="cs-CZ" baseline="0" dirty="0" smtClean="0"/>
                        <a:t> děj /vzájemné jednání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59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843090"/>
              </p:ext>
            </p:extLst>
          </p:nvPr>
        </p:nvGraphicFramePr>
        <p:xfrm>
          <a:off x="368490" y="228345"/>
          <a:ext cx="11341288" cy="2717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322"/>
                <a:gridCol w="2835322"/>
                <a:gridCol w="2835322"/>
                <a:gridCol w="2835322"/>
              </a:tblGrid>
              <a:tr h="543415">
                <a:tc>
                  <a:txBody>
                    <a:bodyPr/>
                    <a:lstStyle/>
                    <a:p>
                      <a:r>
                        <a:rPr lang="cs-CZ" dirty="0" smtClean="0"/>
                        <a:t>Umělec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Látka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Dílo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Obraz</a:t>
                      </a:r>
                      <a:endParaRPr lang="cs-CZ" dirty="0"/>
                    </a:p>
                  </a:txBody>
                  <a:tcPr/>
                </a:tc>
              </a:tr>
              <a:tr h="543415">
                <a:tc>
                  <a:txBody>
                    <a:bodyPr/>
                    <a:lstStyle/>
                    <a:p>
                      <a:r>
                        <a:rPr lang="cs-CZ" dirty="0" smtClean="0"/>
                        <a:t>Herec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Týž herec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Herecká postava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Dramatická osoba</a:t>
                      </a:r>
                      <a:endParaRPr lang="cs-CZ" dirty="0"/>
                    </a:p>
                  </a:txBody>
                  <a:tcPr/>
                </a:tc>
              </a:tr>
              <a:tr h="543415">
                <a:tc>
                  <a:txBody>
                    <a:bodyPr/>
                    <a:lstStyle/>
                    <a:p>
                      <a:r>
                        <a:rPr lang="cs-CZ" dirty="0" smtClean="0"/>
                        <a:t>Scénograf/výtvarník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Jeviště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Scéna/scénografie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Dramatický prostor</a:t>
                      </a:r>
                      <a:endParaRPr lang="cs-CZ" dirty="0"/>
                    </a:p>
                  </a:txBody>
                  <a:tcPr/>
                </a:tc>
              </a:tr>
              <a:tr h="543415">
                <a:tc>
                  <a:txBody>
                    <a:bodyPr/>
                    <a:lstStyle/>
                    <a:p>
                      <a:r>
                        <a:rPr lang="cs-CZ" dirty="0" smtClean="0"/>
                        <a:t>Dramatický</a:t>
                      </a:r>
                      <a:r>
                        <a:rPr lang="cs-CZ" baseline="0" dirty="0" smtClean="0"/>
                        <a:t> autor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Slovo/text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Repliky</a:t>
                      </a:r>
                      <a:r>
                        <a:rPr lang="cs-CZ" baseline="0" dirty="0" smtClean="0"/>
                        <a:t> postav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Řeč osob</a:t>
                      </a:r>
                      <a:endParaRPr lang="cs-CZ" dirty="0"/>
                    </a:p>
                  </a:txBody>
                  <a:tcPr/>
                </a:tc>
              </a:tr>
              <a:tr h="543415">
                <a:tc>
                  <a:txBody>
                    <a:bodyPr/>
                    <a:lstStyle/>
                    <a:p>
                      <a:r>
                        <a:rPr lang="cs-CZ" dirty="0" smtClean="0"/>
                        <a:t>Libretista/Skladatel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Text+zpěv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Zpěv postav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Řeč</a:t>
                      </a:r>
                      <a:r>
                        <a:rPr lang="cs-CZ" baseline="0" dirty="0" smtClean="0"/>
                        <a:t> osoba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464024" y="3207224"/>
            <a:ext cx="11395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Vymezení rozdílů mezi jednotlivými aspekty díla umožňuje hovořit o stylizaci!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r>
              <a:rPr lang="cs-CZ" dirty="0" smtClean="0"/>
              <a:t>Dramatický prostor chápe Zich jako silové pole!</a:t>
            </a:r>
          </a:p>
          <a:p>
            <a:endParaRPr lang="cs-CZ" dirty="0"/>
          </a:p>
          <a:p>
            <a:r>
              <a:rPr lang="cs-CZ" dirty="0" smtClean="0"/>
              <a:t>Dramatické osoby, herci představované, jsou jakýmisi </a:t>
            </a:r>
            <a:r>
              <a:rPr lang="cs-CZ" i="1" dirty="0" smtClean="0"/>
              <a:t>silovými středisky </a:t>
            </a:r>
            <a:r>
              <a:rPr lang="cs-CZ" dirty="0" smtClean="0"/>
              <a:t>různé intenzity, podle váhy osob v přítomné dramatické situaci; jejich dramatické relace, touto situací dané, jsou pak jakési </a:t>
            </a:r>
            <a:r>
              <a:rPr lang="cs-CZ" i="1" dirty="0" smtClean="0"/>
              <a:t>silokřivky</a:t>
            </a:r>
            <a:r>
              <a:rPr lang="cs-CZ" dirty="0" smtClean="0"/>
              <a:t> mezi osobami se spínající a rozpínající. Dramatická scéna, vyplněná sítí těchto silokřivek a </a:t>
            </a:r>
            <a:r>
              <a:rPr lang="cs-CZ" i="1" dirty="0" smtClean="0"/>
              <a:t>motorickými drahami </a:t>
            </a:r>
            <a:r>
              <a:rPr lang="cs-CZ" dirty="0" smtClean="0"/>
              <a:t>jinými způsobenými, je pak jakýmsi silovým polem, proměnlivým v tvaru i síle jednotlivých složek. Účinky z tohoto dynamického pole vycházející přenášejí se do hlediště, na obecenstvo. To je </a:t>
            </a:r>
            <a:r>
              <a:rPr lang="cs-CZ" i="1" dirty="0" smtClean="0"/>
              <a:t>dramatické napětí scény</a:t>
            </a:r>
            <a:r>
              <a:rPr lang="cs-CZ" dirty="0" smtClean="0"/>
              <a:t>.</a:t>
            </a:r>
          </a:p>
          <a:p>
            <a:pPr algn="r"/>
            <a:r>
              <a:rPr lang="cs-CZ" dirty="0" smtClean="0"/>
              <a:t>(Kap. VII. Divadelní scéna)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635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92379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6525" y="1283022"/>
            <a:ext cx="6555475" cy="498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6908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908" y="1157602"/>
            <a:ext cx="7065092" cy="504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0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514" y="-17060"/>
            <a:ext cx="9166746" cy="687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3842" cy="68580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082" y="0"/>
            <a:ext cx="61979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2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204" y="-5307"/>
            <a:ext cx="10294960" cy="68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11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285</Words>
  <Application>Microsoft Office PowerPoint</Application>
  <PresentationFormat>Širokoúhlá obrazovka</PresentationFormat>
  <Paragraphs>61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Drozd</dc:creator>
  <cp:lastModifiedBy>David Drozd</cp:lastModifiedBy>
  <cp:revision>11</cp:revision>
  <dcterms:created xsi:type="dcterms:W3CDTF">2020-04-26T22:50:04Z</dcterms:created>
  <dcterms:modified xsi:type="dcterms:W3CDTF">2020-04-27T00:11:16Z</dcterms:modified>
</cp:coreProperties>
</file>