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7" r:id="rId8"/>
    <p:sldId id="263" r:id="rId9"/>
    <p:sldId id="268" r:id="rId10"/>
    <p:sldId id="264" r:id="rId11"/>
    <p:sldId id="265" r:id="rId12"/>
    <p:sldId id="262" r:id="rId13"/>
    <p:sldId id="26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2BE5-9FD3-4D4F-8D9A-6064F53F8E31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9A45-2D53-4BED-9C96-9375849AF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5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2BE5-9FD3-4D4F-8D9A-6064F53F8E31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9A45-2D53-4BED-9C96-9375849AF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72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2BE5-9FD3-4D4F-8D9A-6064F53F8E31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9A45-2D53-4BED-9C96-9375849AF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18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2BE5-9FD3-4D4F-8D9A-6064F53F8E31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9A45-2D53-4BED-9C96-9375849AF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05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2BE5-9FD3-4D4F-8D9A-6064F53F8E31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9A45-2D53-4BED-9C96-9375849AF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71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2BE5-9FD3-4D4F-8D9A-6064F53F8E31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9A45-2D53-4BED-9C96-9375849AF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55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2BE5-9FD3-4D4F-8D9A-6064F53F8E31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9A45-2D53-4BED-9C96-9375849AF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99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2BE5-9FD3-4D4F-8D9A-6064F53F8E31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9A45-2D53-4BED-9C96-9375849AF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61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2BE5-9FD3-4D4F-8D9A-6064F53F8E31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9A45-2D53-4BED-9C96-9375849AF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32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2BE5-9FD3-4D4F-8D9A-6064F53F8E31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9A45-2D53-4BED-9C96-9375849AF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04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2BE5-9FD3-4D4F-8D9A-6064F53F8E31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9A45-2D53-4BED-9C96-9375849AF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23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62BE5-9FD3-4D4F-8D9A-6064F53F8E31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19A45-2D53-4BED-9C96-9375849AF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55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Zichova </a:t>
            </a:r>
            <a:br>
              <a:rPr lang="cs-CZ" dirty="0" smtClean="0"/>
            </a:br>
            <a:r>
              <a:rPr lang="cs-CZ" dirty="0" smtClean="0"/>
              <a:t>Estetika dramatického umění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Možnosti čtení</a:t>
            </a:r>
          </a:p>
          <a:p>
            <a:r>
              <a:rPr lang="cs-CZ" dirty="0" smtClean="0"/>
              <a:t>(malý! Ale opravdu jen malý průvodce)</a:t>
            </a:r>
          </a:p>
          <a:p>
            <a:endParaRPr lang="cs-CZ" dirty="0"/>
          </a:p>
          <a:p>
            <a:r>
              <a:rPr lang="cs-CZ" dirty="0" smtClean="0"/>
              <a:t>David Drozd ©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9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Zich teoretik herectví a režie </a:t>
            </a:r>
            <a:r>
              <a:rPr lang="cs-CZ" sz="2800" dirty="0" smtClean="0"/>
              <a:t>(hlavně podle mě)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Systematizuje jednotlivé fáze herecké práce</a:t>
            </a:r>
          </a:p>
          <a:p>
            <a:r>
              <a:rPr lang="cs-CZ" dirty="0" smtClean="0"/>
              <a:t>Odlišuje různé typy herců</a:t>
            </a:r>
          </a:p>
          <a:p>
            <a:r>
              <a:rPr lang="cs-CZ" dirty="0" smtClean="0"/>
              <a:t>Promýšlí roli vnitřně-hmatového vnímání v herecké tvorbě</a:t>
            </a:r>
          </a:p>
          <a:p>
            <a:r>
              <a:rPr lang="cs-CZ" dirty="0" smtClean="0"/>
              <a:t>Rozlišuje různé funkce režiséra (režisér-dirigent a režisér-scénik)</a:t>
            </a:r>
          </a:p>
          <a:p>
            <a:r>
              <a:rPr lang="cs-CZ" dirty="0" smtClean="0"/>
              <a:t>Úvahy o prostoru jsou jedním z prvních pokusů systematizovat myšlení o </a:t>
            </a:r>
            <a:r>
              <a:rPr lang="cs-CZ" dirty="0" err="1" smtClean="0"/>
              <a:t>misanscéně</a:t>
            </a:r>
            <a:r>
              <a:rPr lang="cs-CZ" dirty="0" smtClean="0"/>
              <a:t> (de facto paralelní s </a:t>
            </a:r>
            <a:r>
              <a:rPr lang="cs-CZ" dirty="0" err="1" smtClean="0"/>
              <a:t>Ejzenštejnem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9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Zich jako „</a:t>
            </a:r>
            <a:r>
              <a:rPr lang="cs-CZ" dirty="0" err="1" smtClean="0"/>
              <a:t>scénolog</a:t>
            </a:r>
            <a:r>
              <a:rPr lang="cs-CZ" dirty="0" smtClean="0"/>
              <a:t>“ (dle Vostrého, Císaře a </a:t>
            </a:r>
            <a:r>
              <a:rPr lang="cs-CZ" dirty="0" err="1" smtClean="0"/>
              <a:t>Etlíka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Zdůraznění situace/jednání jako základní kategorie</a:t>
            </a:r>
          </a:p>
          <a:p>
            <a:r>
              <a:rPr lang="cs-CZ" dirty="0" smtClean="0"/>
              <a:t>Drama/divadlo jako jednání, nikoliv inscenovaná literatura (tj. odmítnutí Veltruského pojetí dramatu)</a:t>
            </a:r>
          </a:p>
          <a:p>
            <a:r>
              <a:rPr lang="cs-CZ" dirty="0" smtClean="0"/>
              <a:t>Rozšíření </a:t>
            </a:r>
            <a:r>
              <a:rPr lang="cs-CZ" dirty="0" err="1" smtClean="0"/>
              <a:t>dramatický→divadelní</a:t>
            </a:r>
            <a:endParaRPr lang="cs-CZ" dirty="0" smtClean="0"/>
          </a:p>
          <a:p>
            <a:r>
              <a:rPr lang="cs-CZ" dirty="0" smtClean="0"/>
              <a:t>Dramatický situace jako nejlepší obraz lidského jednání (viz. zejm. Císař: Člověk v situaci)</a:t>
            </a:r>
          </a:p>
          <a:p>
            <a:r>
              <a:rPr lang="cs-CZ" dirty="0" smtClean="0"/>
              <a:t>Zdůraznění recepce materiálnosti divadla (</a:t>
            </a:r>
            <a:r>
              <a:rPr lang="cs-CZ" dirty="0" err="1" smtClean="0"/>
              <a:t>Etlík</a:t>
            </a:r>
            <a:r>
              <a:rPr lang="cs-CZ" dirty="0" smtClean="0"/>
              <a:t>: Divadlo jako zakoušení)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2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jaký ještě….? (aneb každému jeho Zicha….)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Kongnitivní</a:t>
            </a:r>
            <a:r>
              <a:rPr lang="cs-CZ" dirty="0" smtClean="0"/>
              <a:t>… (Šárka Havlíčková </a:t>
            </a:r>
            <a:r>
              <a:rPr lang="cs-CZ" dirty="0" err="1" smtClean="0"/>
              <a:t>Kysová</a:t>
            </a:r>
            <a:r>
              <a:rPr lang="cs-CZ" dirty="0" smtClean="0"/>
              <a:t> – </a:t>
            </a:r>
            <a:r>
              <a:rPr lang="cs-CZ" dirty="0" err="1" smtClean="0"/>
              <a:t>concept</a:t>
            </a:r>
            <a:r>
              <a:rPr lang="cs-CZ" dirty="0" smtClean="0"/>
              <a:t> „</a:t>
            </a:r>
            <a:r>
              <a:rPr lang="cs-CZ" dirty="0" err="1" smtClean="0"/>
              <a:t>blending</a:t>
            </a:r>
            <a:r>
              <a:rPr lang="cs-CZ" dirty="0" smtClean="0"/>
              <a:t>“)</a:t>
            </a:r>
          </a:p>
          <a:p>
            <a:r>
              <a:rPr lang="cs-CZ" dirty="0" smtClean="0"/>
              <a:t>Psychologický…?</a:t>
            </a:r>
          </a:p>
          <a:p>
            <a:r>
              <a:rPr lang="cs-CZ" dirty="0" smtClean="0"/>
              <a:t>Fenomenologický…?</a:t>
            </a:r>
          </a:p>
          <a:p>
            <a:r>
              <a:rPr lang="cs-CZ" dirty="0" smtClean="0"/>
              <a:t>Performativní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365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Meze Zichovy Estetiky…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Rámec „realistického“ divadla? (jakékoliv avantgardy mu budou cizí…)</a:t>
            </a:r>
          </a:p>
          <a:p>
            <a:r>
              <a:rPr lang="cs-CZ" dirty="0" smtClean="0"/>
              <a:t>Zichův aristotelismus (myšlení v kategoriích, umění jako zákonitost, </a:t>
            </a:r>
          </a:p>
          <a:p>
            <a:r>
              <a:rPr lang="cs-CZ" dirty="0" smtClean="0"/>
              <a:t>Přes všechny teze o empirii vidí moderní divadlo jako vývojový vrchol a je pro ně </a:t>
            </a:r>
            <a:r>
              <a:rPr lang="cs-CZ" dirty="0" err="1" smtClean="0"/>
              <a:t>zaujmut</a:t>
            </a:r>
            <a:endParaRPr lang="cs-CZ" dirty="0" smtClean="0"/>
          </a:p>
          <a:p>
            <a:r>
              <a:rPr lang="cs-CZ" dirty="0" smtClean="0"/>
              <a:t>Přehlíží či nedoceňuje nonverbální divadelní žánry (typicky pantomimu), případně žánry zábavného divadla (kabaret, operetu…)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6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5220268"/>
            <a:ext cx="12192000" cy="16377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Shrnutí pro začátek</a:t>
            </a:r>
          </a:p>
          <a:p>
            <a:pPr marL="0" indent="0">
              <a:buNone/>
            </a:pPr>
            <a:r>
              <a:rPr lang="cs-CZ" dirty="0" smtClean="0"/>
              <a:t>O základních historických souvislostech EDU a Zichova života už jsme mluvili. Jako nejlepší zdroj životopisných informací poslouží doslov v druhém vydání, který sepsal Ivo Osolsobě.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543" y="-1"/>
            <a:ext cx="3384645" cy="51253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61616" cy="513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32012" y="1132764"/>
            <a:ext cx="61323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Otakar Zich</a:t>
            </a:r>
          </a:p>
          <a:p>
            <a:r>
              <a:rPr lang="cs-CZ" sz="2400" dirty="0" smtClean="0"/>
              <a:t>matematik, skladatel, pedagog, kritik, estetik</a:t>
            </a:r>
          </a:p>
          <a:p>
            <a:endParaRPr lang="cs-CZ" sz="2400" dirty="0" smtClean="0"/>
          </a:p>
          <a:p>
            <a:r>
              <a:rPr lang="cs-CZ" sz="2400" dirty="0" smtClean="0"/>
              <a:t>narozen 25. 3. 1879  v Městci Králové </a:t>
            </a:r>
          </a:p>
          <a:p>
            <a:r>
              <a:rPr lang="cs-CZ" sz="2400" dirty="0" smtClean="0"/>
              <a:t>1897-1901 studium matematiky a fyziky na FF UK </a:t>
            </a:r>
          </a:p>
          <a:p>
            <a:r>
              <a:rPr lang="cs-CZ" sz="2400" dirty="0" smtClean="0"/>
              <a:t>1903-1906 učitel v Domažlicích (výzkum lidové písně)</a:t>
            </a:r>
          </a:p>
          <a:p>
            <a:r>
              <a:rPr lang="cs-CZ" sz="2400" dirty="0" smtClean="0"/>
              <a:t>1910 habilitace: Estetické vnímání hudby</a:t>
            </a:r>
          </a:p>
          <a:p>
            <a:r>
              <a:rPr lang="cs-CZ" sz="2400" dirty="0" smtClean="0"/>
              <a:t>1911 docent estetiky UK</a:t>
            </a:r>
          </a:p>
          <a:p>
            <a:r>
              <a:rPr lang="cs-CZ" sz="2400" dirty="0" smtClean="0"/>
              <a:t>1924 profesor estetiky UK</a:t>
            </a:r>
          </a:p>
          <a:p>
            <a:r>
              <a:rPr lang="cs-CZ" sz="2400" dirty="0" smtClean="0"/>
              <a:t>umírá 9. 7. 1934 v Ouběnicích u Benešova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6364406" y="1132764"/>
            <a:ext cx="5827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Tvůrčí činnost</a:t>
            </a:r>
          </a:p>
          <a:p>
            <a:r>
              <a:rPr lang="cs-CZ" sz="2400" dirty="0" err="1" smtClean="0"/>
              <a:t>smetanovec</a:t>
            </a:r>
            <a:r>
              <a:rPr lang="cs-CZ" sz="2400" dirty="0" smtClean="0"/>
              <a:t>, spolu s O. Ostrčilem a Z. Nejedlým (kritický vztah k Leoši Janáčkovi)</a:t>
            </a:r>
          </a:p>
          <a:p>
            <a:r>
              <a:rPr lang="cs-CZ" sz="2400" dirty="0" smtClean="0"/>
              <a:t>1903 – Symfonická předehra Konrád Wallenrod, </a:t>
            </a:r>
            <a:r>
              <a:rPr lang="cs-CZ" sz="2400" dirty="0" err="1" smtClean="0"/>
              <a:t>zhudebňová</a:t>
            </a:r>
            <a:r>
              <a:rPr lang="cs-CZ" sz="2400" dirty="0" err="1" smtClean="0"/>
              <a:t>ra</a:t>
            </a:r>
            <a:r>
              <a:rPr lang="cs-CZ" sz="2400" dirty="0" err="1" smtClean="0"/>
              <a:t>ní</a:t>
            </a:r>
            <a:r>
              <a:rPr lang="cs-CZ" sz="2400" dirty="0" smtClean="0"/>
              <a:t> poesie Jana Nerudy</a:t>
            </a:r>
          </a:p>
          <a:p>
            <a:r>
              <a:rPr lang="cs-CZ" sz="2400" dirty="0" smtClean="0"/>
              <a:t>1908 – opera Malířský nápad (na motivy Svatopluka Čecha)</a:t>
            </a:r>
          </a:p>
          <a:p>
            <a:r>
              <a:rPr lang="cs-CZ" sz="2400" dirty="0" smtClean="0"/>
              <a:t>1915 opera Vina (na motivy Jaroslava </a:t>
            </a:r>
            <a:r>
              <a:rPr lang="cs-CZ" sz="2400" dirty="0" err="1" smtClean="0"/>
              <a:t>Hilberta</a:t>
            </a:r>
            <a:r>
              <a:rPr lang="cs-CZ" sz="2400" dirty="0" smtClean="0"/>
              <a:t>)   </a:t>
            </a:r>
          </a:p>
          <a:p>
            <a:r>
              <a:rPr lang="cs-CZ" sz="2400" dirty="0" smtClean="0"/>
              <a:t>1926 opera </a:t>
            </a:r>
            <a:r>
              <a:rPr lang="cs-CZ" sz="2400" dirty="0" err="1" smtClean="0"/>
              <a:t>Preciézky</a:t>
            </a:r>
            <a:r>
              <a:rPr lang="cs-CZ" sz="2400" dirty="0" smtClean="0"/>
              <a:t> (na vlastní překlad a úprava </a:t>
            </a:r>
            <a:r>
              <a:rPr lang="cs-CZ" sz="2400" dirty="0" err="1" smtClean="0"/>
              <a:t>Moliéra</a:t>
            </a:r>
            <a:r>
              <a:rPr lang="cs-CZ" sz="2400" dirty="0" smtClean="0"/>
              <a:t>)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63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32012" y="491319"/>
            <a:ext cx="814771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000" b="1" dirty="0" smtClean="0"/>
              <a:t>Zrod a osud „Estetiky…“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000" dirty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dirty="0" smtClean="0"/>
              <a:t>1913 – 1914 </a:t>
            </a:r>
            <a:r>
              <a:rPr lang="en-GB" altLang="cs-CZ" sz="2000" dirty="0" err="1" smtClean="0"/>
              <a:t>cyklus</a:t>
            </a:r>
            <a:r>
              <a:rPr lang="en-GB" altLang="cs-CZ" sz="2000" dirty="0" smtClean="0"/>
              <a:t> </a:t>
            </a:r>
            <a:r>
              <a:rPr lang="en-GB" altLang="cs-CZ" sz="2000" dirty="0" err="1" smtClean="0"/>
              <a:t>přednášek</a:t>
            </a:r>
            <a:r>
              <a:rPr lang="en-GB" altLang="cs-CZ" sz="2000" dirty="0" smtClean="0"/>
              <a:t> </a:t>
            </a:r>
            <a:r>
              <a:rPr lang="en-GB" altLang="cs-CZ" sz="2000" dirty="0" err="1" smtClean="0"/>
              <a:t>na</a:t>
            </a:r>
            <a:r>
              <a:rPr lang="en-GB" altLang="cs-CZ" sz="2000" dirty="0" smtClean="0"/>
              <a:t> UK </a:t>
            </a:r>
            <a:r>
              <a:rPr lang="en-GB" altLang="cs-CZ" sz="2000" i="1" dirty="0" err="1" smtClean="0"/>
              <a:t>Teoretická</a:t>
            </a:r>
            <a:r>
              <a:rPr lang="en-GB" altLang="cs-CZ" sz="2000" i="1" dirty="0" smtClean="0"/>
              <a:t> </a:t>
            </a:r>
            <a:r>
              <a:rPr lang="en-GB" altLang="cs-CZ" sz="2000" i="1" dirty="0" err="1" smtClean="0"/>
              <a:t>dramaturgie</a:t>
            </a:r>
            <a:endParaRPr lang="en-GB" altLang="cs-CZ" sz="2000" i="1" dirty="0" smtClean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dirty="0" smtClean="0"/>
              <a:t>1922 – </a:t>
            </a:r>
            <a:r>
              <a:rPr lang="cs-CZ" altLang="cs-CZ" sz="2000" dirty="0" smtClean="0"/>
              <a:t> </a:t>
            </a:r>
            <a:r>
              <a:rPr lang="en-GB" altLang="cs-CZ" sz="2000" dirty="0" err="1" smtClean="0"/>
              <a:t>přednáška</a:t>
            </a:r>
            <a:r>
              <a:rPr lang="en-GB" altLang="cs-CZ" sz="2000" dirty="0" smtClean="0"/>
              <a:t> </a:t>
            </a:r>
            <a:r>
              <a:rPr lang="en-GB" altLang="cs-CZ" sz="2000" dirty="0" err="1" smtClean="0"/>
              <a:t>na</a:t>
            </a:r>
            <a:r>
              <a:rPr lang="en-GB" altLang="cs-CZ" sz="2000" dirty="0" smtClean="0"/>
              <a:t> </a:t>
            </a:r>
            <a:r>
              <a:rPr lang="en-GB" altLang="cs-CZ" sz="2000" dirty="0" err="1" smtClean="0"/>
              <a:t>Filozofické</a:t>
            </a:r>
            <a:r>
              <a:rPr lang="en-GB" altLang="cs-CZ" sz="2000" dirty="0" smtClean="0"/>
              <a:t> </a:t>
            </a:r>
            <a:r>
              <a:rPr lang="en-GB" altLang="cs-CZ" sz="2000" dirty="0" err="1" smtClean="0"/>
              <a:t>jednotě</a:t>
            </a:r>
            <a:r>
              <a:rPr lang="en-GB" altLang="cs-CZ" sz="2000" dirty="0" smtClean="0"/>
              <a:t> v </a:t>
            </a:r>
            <a:r>
              <a:rPr lang="en-GB" altLang="cs-CZ" sz="2000" dirty="0" err="1" smtClean="0"/>
              <a:t>Brně</a:t>
            </a:r>
            <a:r>
              <a:rPr lang="en-GB" altLang="cs-CZ" sz="2000" dirty="0" smtClean="0"/>
              <a:t> </a:t>
            </a:r>
            <a:r>
              <a:rPr lang="en-GB" altLang="cs-CZ" sz="2000" i="1" dirty="0" err="1" smtClean="0"/>
              <a:t>Principy</a:t>
            </a:r>
            <a:r>
              <a:rPr lang="en-GB" altLang="cs-CZ" sz="2000" i="1" dirty="0" smtClean="0"/>
              <a:t> </a:t>
            </a:r>
            <a:r>
              <a:rPr lang="en-GB" altLang="cs-CZ" sz="2000" i="1" dirty="0" err="1" smtClean="0"/>
              <a:t>teoretické</a:t>
            </a:r>
            <a:r>
              <a:rPr lang="en-GB" altLang="cs-CZ" sz="2000" i="1" dirty="0" smtClean="0"/>
              <a:t> </a:t>
            </a:r>
            <a:r>
              <a:rPr lang="en-GB" altLang="cs-CZ" sz="2000" i="1" dirty="0" err="1" smtClean="0"/>
              <a:t>dramaturgie</a:t>
            </a:r>
            <a:r>
              <a:rPr lang="cs-CZ" altLang="cs-CZ" sz="2000" i="1" dirty="0" smtClean="0"/>
              <a:t> </a:t>
            </a:r>
            <a:r>
              <a:rPr lang="cs-CZ" altLang="cs-CZ" sz="2000" dirty="0" smtClean="0"/>
              <a:t>(vyšla tiskem ale až v 90. letech!)</a:t>
            </a:r>
            <a:endParaRPr lang="en-GB" altLang="cs-CZ" sz="2000" i="1" dirty="0" smtClean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dirty="0" smtClean="0"/>
              <a:t>1923 – </a:t>
            </a:r>
            <a:r>
              <a:rPr lang="cs-CZ" altLang="cs-CZ" sz="2000" dirty="0" smtClean="0"/>
              <a:t> </a:t>
            </a:r>
            <a:r>
              <a:rPr lang="en-GB" altLang="cs-CZ" sz="2000" dirty="0" err="1" smtClean="0"/>
              <a:t>článek</a:t>
            </a:r>
            <a:r>
              <a:rPr lang="en-GB" altLang="cs-CZ" sz="2000" dirty="0" smtClean="0"/>
              <a:t> v </a:t>
            </a:r>
            <a:r>
              <a:rPr lang="en-GB" altLang="cs-CZ" sz="2000" dirty="0" err="1" smtClean="0"/>
              <a:t>Moravskoslezské</a:t>
            </a:r>
            <a:r>
              <a:rPr lang="en-GB" altLang="cs-CZ" sz="2000" dirty="0" smtClean="0"/>
              <a:t> revue</a:t>
            </a:r>
            <a:r>
              <a:rPr lang="en-GB" altLang="cs-CZ" sz="2000" i="1" dirty="0" smtClean="0"/>
              <a:t> </a:t>
            </a:r>
            <a:r>
              <a:rPr lang="en-GB" altLang="cs-CZ" sz="2000" i="1" dirty="0" err="1" smtClean="0"/>
              <a:t>Princip</a:t>
            </a:r>
            <a:r>
              <a:rPr lang="en-GB" altLang="cs-CZ" sz="2000" i="1" dirty="0" smtClean="0"/>
              <a:t> </a:t>
            </a:r>
            <a:r>
              <a:rPr lang="en-GB" altLang="cs-CZ" sz="2000" i="1" dirty="0" err="1" smtClean="0"/>
              <a:t>divadelní</a:t>
            </a:r>
            <a:r>
              <a:rPr lang="en-GB" altLang="cs-CZ" sz="2000" i="1" dirty="0" smtClean="0"/>
              <a:t> </a:t>
            </a:r>
            <a:r>
              <a:rPr lang="en-GB" altLang="cs-CZ" sz="2000" i="1" dirty="0" err="1" smtClean="0"/>
              <a:t>scény</a:t>
            </a:r>
            <a:endParaRPr lang="en-GB" altLang="cs-CZ" sz="2000" i="1" dirty="0" smtClean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000" dirty="0" smtClean="0"/>
              <a:t>1931 – </a:t>
            </a:r>
            <a:r>
              <a:rPr lang="cs-CZ" altLang="cs-CZ" sz="2000" dirty="0" smtClean="0"/>
              <a:t> </a:t>
            </a:r>
            <a:r>
              <a:rPr lang="en-GB" altLang="cs-CZ" sz="2000" i="1" dirty="0" err="1" smtClean="0"/>
              <a:t>Estetika</a:t>
            </a:r>
            <a:r>
              <a:rPr lang="en-GB" altLang="cs-CZ" sz="2000" i="1" dirty="0" smtClean="0"/>
              <a:t> </a:t>
            </a:r>
            <a:r>
              <a:rPr lang="en-GB" altLang="cs-CZ" sz="2000" i="1" dirty="0" err="1" smtClean="0"/>
              <a:t>dramatického</a:t>
            </a:r>
            <a:r>
              <a:rPr lang="en-GB" altLang="cs-CZ" sz="2000" i="1" dirty="0" smtClean="0"/>
              <a:t> </a:t>
            </a:r>
            <a:r>
              <a:rPr lang="en-GB" altLang="cs-CZ" sz="2000" i="1" dirty="0" err="1" smtClean="0"/>
              <a:t>umění</a:t>
            </a:r>
            <a:r>
              <a:rPr lang="en-GB" altLang="cs-CZ" sz="2000" i="1" dirty="0" smtClean="0"/>
              <a:t>: </a:t>
            </a:r>
            <a:r>
              <a:rPr lang="en-GB" altLang="cs-CZ" sz="2000" i="1" dirty="0" err="1" smtClean="0"/>
              <a:t>teoretická</a:t>
            </a:r>
            <a:r>
              <a:rPr lang="en-GB" altLang="cs-CZ" sz="2000" i="1" dirty="0" smtClean="0"/>
              <a:t> </a:t>
            </a:r>
            <a:r>
              <a:rPr lang="en-GB" altLang="cs-CZ" sz="2000" i="1" dirty="0" err="1" smtClean="0"/>
              <a:t>dramaturgie</a:t>
            </a:r>
            <a:r>
              <a:rPr lang="cs-CZ" altLang="cs-CZ" sz="2000" i="1" dirty="0" smtClean="0"/>
              <a:t> (</a:t>
            </a:r>
            <a:r>
              <a:rPr lang="cs-CZ" sz="2000" dirty="0" smtClean="0"/>
              <a:t>1. vydání: Praha- </a:t>
            </a:r>
            <a:r>
              <a:rPr lang="cs-CZ" sz="2000" dirty="0" err="1" smtClean="0"/>
              <a:t>Melantrich</a:t>
            </a:r>
            <a:r>
              <a:rPr lang="cs-CZ" sz="2000" dirty="0" smtClean="0"/>
              <a:t> v edici Výhledy (rediguje Bohumil Mathesius)</a:t>
            </a:r>
          </a:p>
          <a:p>
            <a:endParaRPr lang="cs-CZ" sz="2000" dirty="0" smtClean="0"/>
          </a:p>
          <a:p>
            <a:r>
              <a:rPr lang="cs-CZ" sz="2000" dirty="0" smtClean="0"/>
              <a:t>1977 – reprint: Německo </a:t>
            </a:r>
            <a:r>
              <a:rPr lang="cs-CZ" sz="2000" dirty="0" err="1" smtClean="0"/>
              <a:t>Würzburg</a:t>
            </a:r>
            <a:r>
              <a:rPr lang="cs-CZ" sz="2000" dirty="0" smtClean="0"/>
              <a:t> (komentář Oleg </a:t>
            </a:r>
            <a:r>
              <a:rPr lang="cs-CZ" sz="2000" dirty="0" err="1" smtClean="0"/>
              <a:t>Sus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1986 – 2. vydání: Praha- Panorama (komentář Miroslav Procházka a Ivo Osolsobě)</a:t>
            </a:r>
          </a:p>
          <a:p>
            <a:r>
              <a:rPr lang="cs-CZ" sz="2000" dirty="0" smtClean="0"/>
              <a:t>1997 – Principy teoretické dramaturgie (vydáno z rukopisu, editoři MP+IO, tíž napsali kontextový úvod</a:t>
            </a:r>
          </a:p>
          <a:p>
            <a:r>
              <a:rPr lang="cs-CZ" sz="2000" dirty="0" smtClean="0"/>
              <a:t>2019 – 3. vydání: Praha – NAMU (žádný doslov ani studie)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000" i="1" dirty="0" smtClean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 sz="2000" i="1" dirty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8667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521171"/>
              </p:ext>
            </p:extLst>
          </p:nvPr>
        </p:nvGraphicFramePr>
        <p:xfrm>
          <a:off x="0" y="-4"/>
          <a:ext cx="12192000" cy="6826707"/>
        </p:xfrm>
        <a:graphic>
          <a:graphicData uri="http://schemas.openxmlformats.org/drawingml/2006/table">
            <a:tbl>
              <a:tblPr/>
              <a:tblGrid>
                <a:gridCol w="805218"/>
                <a:gridCol w="3384645"/>
                <a:gridCol w="8002137"/>
              </a:tblGrid>
              <a:tr h="2675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1849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Wagner: </a:t>
                      </a:r>
                      <a:r>
                        <a:rPr lang="cs-CZ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Umělecké dílo budoucnosti</a:t>
                      </a:r>
                      <a:endParaRPr lang="cs-CZ" sz="1600" b="1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>
                          <a:latin typeface="Calibri"/>
                          <a:ea typeface="Calibri"/>
                          <a:cs typeface="Times New Roman"/>
                        </a:rPr>
                        <a:t>1881</a:t>
                      </a: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baseline="0" dirty="0">
                          <a:latin typeface="Calibri"/>
                          <a:ea typeface="Calibri"/>
                          <a:cs typeface="Times New Roman"/>
                        </a:rPr>
                        <a:t>Hostinský: Epos </a:t>
                      </a:r>
                      <a:r>
                        <a:rPr lang="cs-CZ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cs-CZ" sz="1600" b="1" baseline="0" dirty="0">
                          <a:latin typeface="Calibri"/>
                          <a:ea typeface="Calibri"/>
                          <a:cs typeface="Times New Roman"/>
                        </a:rPr>
                        <a:t>drama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1887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První česká inscenace Ibsenovy </a:t>
                      </a:r>
                      <a:r>
                        <a:rPr lang="cs-CZ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Nory</a:t>
                      </a:r>
                      <a:endParaRPr lang="cs-CZ" sz="1600" b="1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1988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baseline="0" dirty="0" smtClean="0">
                          <a:latin typeface="Calibri"/>
                          <a:ea typeface="Calibri"/>
                          <a:cs typeface="Times New Roman"/>
                        </a:rPr>
                        <a:t>Sarah Bernardová hostuje v Praze</a:t>
                      </a:r>
                      <a:endParaRPr lang="cs-CZ" sz="1600" b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1890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baseline="0" dirty="0" smtClean="0">
                          <a:latin typeface="Calibri"/>
                          <a:ea typeface="Calibri"/>
                          <a:cs typeface="Times New Roman"/>
                        </a:rPr>
                        <a:t>Preissová Její pastorkyňa (premiéra v ND Praha)</a:t>
                      </a:r>
                      <a:endParaRPr lang="cs-CZ" sz="1600" b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1892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Eleanor</a:t>
                      </a:r>
                      <a:r>
                        <a:rPr lang="cs-CZ" sz="16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Duseová</a:t>
                      </a:r>
                      <a:r>
                        <a:rPr lang="cs-CZ" sz="16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hostuje v Praze</a:t>
                      </a:r>
                      <a:endParaRPr lang="cs-CZ" sz="1600" b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1894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baseline="0" dirty="0" smtClean="0">
                          <a:latin typeface="Calibri"/>
                          <a:ea typeface="Calibri"/>
                          <a:cs typeface="Times New Roman"/>
                        </a:rPr>
                        <a:t>Mrštíkové: Maryša (premiéra ND Praha)</a:t>
                      </a:r>
                      <a:endParaRPr lang="cs-CZ" sz="1600" b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1996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baseline="0" dirty="0" smtClean="0">
                          <a:latin typeface="Calibri"/>
                          <a:ea typeface="Calibri"/>
                          <a:cs typeface="Times New Roman"/>
                        </a:rPr>
                        <a:t>Premiéra </a:t>
                      </a:r>
                      <a:r>
                        <a:rPr lang="cs-CZ" sz="1600" b="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Hilbert</a:t>
                      </a:r>
                      <a:r>
                        <a:rPr lang="cs-CZ" sz="16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baseline="0" dirty="0" smtClean="0">
                          <a:latin typeface="Calibri"/>
                          <a:ea typeface="Calibri"/>
                          <a:cs typeface="Times New Roman"/>
                        </a:rPr>
                        <a:t>– Vina </a:t>
                      </a:r>
                      <a:r>
                        <a:rPr lang="cs-CZ" sz="1600" b="0" baseline="0" dirty="0" smtClean="0">
                          <a:latin typeface="Calibri"/>
                          <a:ea typeface="Calibri"/>
                          <a:cs typeface="Times New Roman"/>
                        </a:rPr>
                        <a:t>(ND Praha)</a:t>
                      </a:r>
                      <a:endParaRPr lang="cs-CZ" sz="1600" b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>
                          <a:latin typeface="Calibri"/>
                          <a:ea typeface="Calibri"/>
                          <a:cs typeface="Times New Roman"/>
                        </a:rPr>
                        <a:t>1898</a:t>
                      </a: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Stanislavskij</a:t>
                      </a: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zakládá MCHAT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První česká inscenace </a:t>
                      </a:r>
                      <a:r>
                        <a:rPr lang="cs-CZ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Racka</a:t>
                      </a:r>
                      <a:endParaRPr lang="cs-CZ" sz="1600" b="1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>
                          <a:latin typeface="Calibri"/>
                          <a:ea typeface="Calibri"/>
                          <a:cs typeface="Times New Roman"/>
                        </a:rPr>
                        <a:t>1899</a:t>
                      </a: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Appia: </a:t>
                      </a:r>
                      <a:r>
                        <a:rPr lang="cs-CZ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Hudba a scénografie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>
                          <a:latin typeface="Calibri"/>
                          <a:ea typeface="Calibri"/>
                          <a:cs typeface="Times New Roman"/>
                        </a:rPr>
                        <a:t>1900</a:t>
                      </a: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err="1">
                          <a:latin typeface="Calibri"/>
                          <a:ea typeface="Calibri"/>
                          <a:cs typeface="Times New Roman"/>
                        </a:rPr>
                        <a:t>Craig</a:t>
                      </a:r>
                      <a:r>
                        <a:rPr lang="cs-CZ" sz="16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režíruje operu </a:t>
                      </a:r>
                      <a:r>
                        <a:rPr lang="cs-CZ" sz="16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Dido</a:t>
                      </a: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aseline="0" dirty="0">
                          <a:latin typeface="Calibri"/>
                          <a:ea typeface="Calibri"/>
                          <a:cs typeface="Times New Roman"/>
                        </a:rPr>
                        <a:t>and Aeneas</a:t>
                      </a: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Jaroslav Kvapil šéfem činohry ND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>
                          <a:latin typeface="Calibri"/>
                          <a:ea typeface="Calibri"/>
                          <a:cs typeface="Times New Roman"/>
                        </a:rPr>
                        <a:t>1905</a:t>
                      </a: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Craig</a:t>
                      </a:r>
                      <a:r>
                        <a:rPr lang="cs-CZ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cs-CZ" sz="16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cs-CZ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baseline="0" dirty="0">
                          <a:latin typeface="Calibri"/>
                          <a:ea typeface="Calibri"/>
                          <a:cs typeface="Times New Roman"/>
                        </a:rPr>
                        <a:t>Art </a:t>
                      </a:r>
                      <a:r>
                        <a:rPr lang="cs-CZ" sz="1600" b="1" baseline="0" dirty="0" err="1"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1600" b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baseline="0" dirty="0" err="1"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cs-CZ" sz="1600" b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Theatre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>
                          <a:latin typeface="Calibri"/>
                          <a:ea typeface="Calibri"/>
                          <a:cs typeface="Times New Roman"/>
                        </a:rPr>
                        <a:t>1906</a:t>
                      </a: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MCHAT v Praze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1907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Strindberg</a:t>
                      </a: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zakládá Intimní divadlo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Inscenace Tří sester v ND Praha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1913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baseline="0" dirty="0">
                          <a:latin typeface="Calibri"/>
                          <a:ea typeface="Calibri"/>
                          <a:cs typeface="Times New Roman"/>
                        </a:rPr>
                        <a:t>Zich </a:t>
                      </a:r>
                      <a:r>
                        <a:rPr lang="cs-CZ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vede přednášky na UK  o teoretické dramaturgii  - </a:t>
                      </a:r>
                      <a:r>
                        <a:rPr lang="cs-CZ" sz="1600" b="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Ballet</a:t>
                      </a:r>
                      <a:r>
                        <a:rPr lang="cs-CZ" sz="16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Russe</a:t>
                      </a:r>
                      <a:r>
                        <a:rPr lang="cs-CZ" sz="16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0" baseline="0" dirty="0" smtClean="0">
                          <a:latin typeface="Calibri"/>
                          <a:ea typeface="Calibri"/>
                          <a:cs typeface="Times New Roman"/>
                        </a:rPr>
                        <a:t>vystupuje v Praze </a:t>
                      </a:r>
                      <a:endParaRPr lang="cs-CZ" sz="1600" b="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1920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Založen Devětsil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>
                          <a:latin typeface="Calibri"/>
                          <a:ea typeface="Calibri"/>
                          <a:cs typeface="Times New Roman"/>
                        </a:rPr>
                        <a:t>1921</a:t>
                      </a: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Tairovovy</a:t>
                      </a:r>
                      <a:r>
                        <a:rPr lang="cs-CZ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Poznámky režiséra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První studio </a:t>
                      </a:r>
                      <a:r>
                        <a:rPr lang="cs-CZ" sz="16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MCHATu</a:t>
                      </a: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působí v Praze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>
                          <a:latin typeface="Calibri"/>
                          <a:ea typeface="Calibri"/>
                          <a:cs typeface="Times New Roman"/>
                        </a:rPr>
                        <a:t>1922</a:t>
                      </a: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Mejercholdův</a:t>
                      </a: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Velkolepý paroháč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Zichova přednáška Principy teoretické dramaturgie 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192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Založení Osvobozeného divadla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>
                          <a:latin typeface="Calibri"/>
                          <a:ea typeface="Calibri"/>
                          <a:cs typeface="Times New Roman"/>
                        </a:rPr>
                        <a:t>1927</a:t>
                      </a: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Tairovovy</a:t>
                      </a:r>
                      <a:r>
                        <a:rPr lang="cs-CZ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baseline="0" dirty="0" err="1" smtClean="0">
                          <a:latin typeface="Calibri"/>
                          <a:ea typeface="Calibri"/>
                          <a:cs typeface="Times New Roman"/>
                        </a:rPr>
                        <a:t>Pozámky</a:t>
                      </a:r>
                      <a:r>
                        <a:rPr lang="cs-CZ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režiséra česky (pod názvem Odpoutané divadlo) s Honzlovým doslovem 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>
                          <a:latin typeface="Calibri"/>
                          <a:ea typeface="Calibri"/>
                          <a:cs typeface="Times New Roman"/>
                        </a:rPr>
                        <a:t>1930</a:t>
                      </a: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Tairovovo</a:t>
                      </a:r>
                      <a:r>
                        <a:rPr lang="cs-CZ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Komorní divadlo vystupuje v Praze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5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>
                          <a:latin typeface="Calibri"/>
                          <a:ea typeface="Calibri"/>
                          <a:cs typeface="Times New Roman"/>
                        </a:rPr>
                        <a:t>1931</a:t>
                      </a: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Vychází Estetika dramatického umění</a:t>
                      </a:r>
                      <a:endParaRPr lang="cs-CZ" sz="16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47" marR="621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8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Možná čtení Zicha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Zich strukturalista (Mukařovského recenze atp.)</a:t>
            </a:r>
          </a:p>
          <a:p>
            <a:r>
              <a:rPr lang="cs-CZ" dirty="0" smtClean="0"/>
              <a:t>Zich jako </a:t>
            </a:r>
            <a:r>
              <a:rPr lang="cs-CZ" dirty="0" err="1" smtClean="0"/>
              <a:t>semiotik</a:t>
            </a:r>
            <a:r>
              <a:rPr lang="cs-CZ" dirty="0" smtClean="0"/>
              <a:t>  (viz I. Osolsobě)</a:t>
            </a:r>
          </a:p>
          <a:p>
            <a:r>
              <a:rPr lang="cs-CZ" dirty="0" smtClean="0"/>
              <a:t>Zich jako teoretik herectví</a:t>
            </a:r>
          </a:p>
          <a:p>
            <a:r>
              <a:rPr lang="cs-CZ" dirty="0" smtClean="0"/>
              <a:t>Zich jako teoretik (moderní?) režie</a:t>
            </a:r>
          </a:p>
          <a:p>
            <a:r>
              <a:rPr lang="cs-CZ" dirty="0" smtClean="0"/>
              <a:t>Zich a </a:t>
            </a:r>
            <a:r>
              <a:rPr lang="cs-CZ" dirty="0" err="1" smtClean="0"/>
              <a:t>scénologie</a:t>
            </a:r>
            <a:r>
              <a:rPr lang="cs-CZ" dirty="0" smtClean="0"/>
              <a:t> (viz zejm. Vostrý, Císař, případně </a:t>
            </a:r>
            <a:r>
              <a:rPr lang="cs-CZ" dirty="0" err="1" smtClean="0"/>
              <a:t>Etlík</a:t>
            </a:r>
            <a:r>
              <a:rPr lang="cs-CZ" dirty="0" smtClean="0"/>
              <a:t>)</a:t>
            </a:r>
          </a:p>
          <a:p>
            <a:r>
              <a:rPr lang="cs-CZ" dirty="0" smtClean="0"/>
              <a:t>Zich a </a:t>
            </a:r>
            <a:r>
              <a:rPr lang="cs-CZ" dirty="0" err="1" smtClean="0"/>
              <a:t>kognivitní</a:t>
            </a:r>
            <a:r>
              <a:rPr lang="cs-CZ" dirty="0" smtClean="0"/>
              <a:t> studia…?</a:t>
            </a:r>
          </a:p>
          <a:p>
            <a:r>
              <a:rPr lang="cs-CZ" dirty="0" smtClean="0"/>
              <a:t>Zich a… 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3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Zich jako (</a:t>
            </a:r>
            <a:r>
              <a:rPr lang="cs-CZ" dirty="0" err="1" smtClean="0"/>
              <a:t>pre</a:t>
            </a:r>
            <a:r>
              <a:rPr lang="cs-CZ" dirty="0" smtClean="0"/>
              <a:t>)strukturalista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Mukařovského recenze jako „přivlastnění“</a:t>
            </a:r>
          </a:p>
          <a:p>
            <a:r>
              <a:rPr lang="cs-CZ" dirty="0" smtClean="0"/>
              <a:t>Přeložení Zichovy terminologie do opozice znak-význam</a:t>
            </a:r>
          </a:p>
          <a:p>
            <a:r>
              <a:rPr lang="cs-CZ" dirty="0" smtClean="0"/>
              <a:t>Přeložení Zichova pojetí „dramatického díla“</a:t>
            </a:r>
          </a:p>
          <a:p>
            <a:r>
              <a:rPr lang="cs-CZ" dirty="0" smtClean="0"/>
              <a:t>Ocenění systematičnosti, ale odmítnutí úzkého „materiálového“ základu</a:t>
            </a:r>
          </a:p>
          <a:p>
            <a:r>
              <a:rPr lang="cs-CZ" dirty="0" smtClean="0"/>
              <a:t>Odmítnutí Zichova pojetí dramatu</a:t>
            </a:r>
          </a:p>
          <a:p>
            <a:pPr marL="0" indent="0">
              <a:buNone/>
            </a:pPr>
            <a:r>
              <a:rPr lang="cs-CZ" dirty="0" smtClean="0"/>
              <a:t>Klíčové texty: Mukařovský – K dnešnímu stavu teorie divadla, případně Veltruský – Strukturalismus a divadlo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88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Zich </a:t>
            </a:r>
            <a:r>
              <a:rPr lang="cs-CZ" dirty="0" err="1" smtClean="0"/>
              <a:t>semiotik</a:t>
            </a:r>
            <a:r>
              <a:rPr lang="cs-CZ" dirty="0" smtClean="0"/>
              <a:t> (dle Ivo Osolsobě)</a:t>
            </a:r>
            <a:br>
              <a:rPr lang="cs-CZ" dirty="0" smtClean="0"/>
            </a:br>
            <a:r>
              <a:rPr lang="cs-CZ" sz="3100" dirty="0" smtClean="0"/>
              <a:t>(„nepochopili jsme Estetiku, dokud jsme ji nepřečetli jako </a:t>
            </a:r>
            <a:r>
              <a:rPr lang="cs-CZ" sz="3100" dirty="0" err="1" smtClean="0"/>
              <a:t>semiotiku</a:t>
            </a:r>
            <a:r>
              <a:rPr lang="cs-CZ" sz="3100" dirty="0" smtClean="0"/>
              <a:t>…“)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dirty="0" err="1" smtClean="0"/>
              <a:t>První</a:t>
            </a:r>
            <a:r>
              <a:rPr lang="en-GB" altLang="cs-CZ" sz="2400" dirty="0" smtClean="0"/>
              <a:t>, </a:t>
            </a:r>
            <a:r>
              <a:rPr lang="en-GB" altLang="cs-CZ" sz="2400" dirty="0" err="1" smtClean="0"/>
              <a:t>ve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světové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literatuře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ojedinělý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výklad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dramatického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umění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koncipovaný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divadelně</a:t>
            </a:r>
            <a:r>
              <a:rPr lang="en-GB" altLang="cs-CZ" sz="2400" dirty="0" smtClean="0"/>
              <a:t>, </a:t>
            </a:r>
            <a:r>
              <a:rPr lang="en-GB" altLang="cs-CZ" sz="2400" dirty="0" err="1" smtClean="0"/>
              <a:t>tj</a:t>
            </a:r>
            <a:r>
              <a:rPr lang="en-GB" altLang="cs-CZ" sz="2400" dirty="0" smtClean="0"/>
              <a:t>.  </a:t>
            </a:r>
            <a:r>
              <a:rPr lang="en-GB" altLang="cs-CZ" sz="2400" dirty="0" err="1" smtClean="0"/>
              <a:t>ze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specifické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scénické</a:t>
            </a:r>
            <a:r>
              <a:rPr lang="en-GB" altLang="cs-CZ" sz="2400" dirty="0" smtClean="0"/>
              <a:t> existence </a:t>
            </a:r>
            <a:r>
              <a:rPr lang="en-GB" altLang="cs-CZ" sz="2400" dirty="0" err="1" smtClean="0"/>
              <a:t>dramatického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díla</a:t>
            </a:r>
            <a:r>
              <a:rPr lang="en-GB" altLang="cs-CZ" sz="2400" dirty="0" smtClean="0"/>
              <a:t> a </a:t>
            </a:r>
            <a:r>
              <a:rPr lang="en-GB" altLang="cs-CZ" sz="2400" dirty="0" err="1" smtClean="0"/>
              <a:t>nikoli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odvozený</a:t>
            </a:r>
            <a:r>
              <a:rPr lang="en-GB" altLang="cs-CZ" sz="2400" dirty="0" smtClean="0"/>
              <a:t> z </a:t>
            </a:r>
            <a:r>
              <a:rPr lang="en-GB" altLang="cs-CZ" sz="2400" dirty="0" err="1" smtClean="0"/>
              <a:t>literárních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teorií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dramatu</a:t>
            </a:r>
            <a:r>
              <a:rPr lang="en-GB" altLang="cs-CZ" sz="2400" dirty="0" smtClean="0"/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 smtClean="0"/>
              <a:t>S</a:t>
            </a:r>
            <a:r>
              <a:rPr lang="en-GB" altLang="cs-CZ" sz="2400" dirty="0" err="1" smtClean="0"/>
              <a:t>ystematický</a:t>
            </a:r>
            <a:r>
              <a:rPr lang="en-GB" altLang="cs-CZ" sz="2400" dirty="0" smtClean="0"/>
              <a:t>, </a:t>
            </a:r>
            <a:r>
              <a:rPr lang="en-GB" altLang="cs-CZ" sz="2400" dirty="0" err="1" smtClean="0"/>
              <a:t>ucelený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vnitřně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zcela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jednotný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výklad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dramatického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umění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jako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umění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samostatného</a:t>
            </a:r>
            <a:r>
              <a:rPr lang="en-GB" altLang="cs-CZ" sz="2400" dirty="0" smtClean="0"/>
              <a:t>, </a:t>
            </a:r>
            <a:r>
              <a:rPr lang="en-GB" altLang="cs-CZ" sz="2400" dirty="0" err="1" smtClean="0"/>
              <a:t>plně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integrující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dílčí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umělecké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projevy</a:t>
            </a:r>
            <a:r>
              <a:rPr lang="en-GB" altLang="cs-CZ" sz="2400" dirty="0" smtClean="0"/>
              <a:t> do </a:t>
            </a:r>
            <a:r>
              <a:rPr lang="en-GB" altLang="cs-CZ" sz="2400" dirty="0" err="1" smtClean="0"/>
              <a:t>této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syntézy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vstupující</a:t>
            </a:r>
            <a:r>
              <a:rPr lang="en-GB" altLang="cs-CZ" sz="2400" dirty="0" smtClean="0"/>
              <a:t>.</a:t>
            </a:r>
            <a:endParaRPr lang="cs-CZ" altLang="cs-CZ" sz="2400" dirty="0" smtClean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dirty="0" smtClean="0"/>
              <a:t>V</a:t>
            </a:r>
            <a:r>
              <a:rPr lang="en-GB" altLang="cs-CZ" sz="2400" dirty="0" err="1" smtClean="0"/>
              <a:t>ýklad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koncipovaný</a:t>
            </a:r>
            <a:r>
              <a:rPr lang="en-GB" altLang="cs-CZ" sz="2400" dirty="0" smtClean="0"/>
              <a:t> z </a:t>
            </a:r>
            <a:r>
              <a:rPr lang="en-GB" altLang="cs-CZ" sz="2400" dirty="0" err="1" smtClean="0"/>
              <a:t>hlediska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příjemce</a:t>
            </a:r>
            <a:r>
              <a:rPr lang="en-GB" altLang="cs-CZ" sz="2400" dirty="0" smtClean="0"/>
              <a:t>, </a:t>
            </a:r>
            <a:r>
              <a:rPr lang="en-GB" altLang="cs-CZ" sz="2400" dirty="0" err="1" smtClean="0"/>
              <a:t>tj</a:t>
            </a:r>
            <a:r>
              <a:rPr lang="en-GB" altLang="cs-CZ" sz="2400" dirty="0" smtClean="0"/>
              <a:t>, z </a:t>
            </a:r>
            <a:r>
              <a:rPr lang="en-GB" altLang="cs-CZ" sz="2400" dirty="0" err="1" smtClean="0"/>
              <a:t>hlediska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informace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která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byla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skutečně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předána</a:t>
            </a:r>
            <a:r>
              <a:rPr lang="en-GB" altLang="cs-CZ" sz="2400" dirty="0" smtClean="0"/>
              <a:t> a </a:t>
            </a:r>
            <a:r>
              <a:rPr lang="en-GB" altLang="cs-CZ" sz="2400" dirty="0" err="1" smtClean="0"/>
              <a:t>nikoli</a:t>
            </a:r>
            <a:r>
              <a:rPr lang="en-GB" altLang="cs-CZ" sz="2400" dirty="0" smtClean="0"/>
              <a:t> z </a:t>
            </a:r>
            <a:r>
              <a:rPr lang="en-GB" altLang="cs-CZ" sz="2400" dirty="0" err="1" smtClean="0"/>
              <a:t>hlediska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zbožných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přání</a:t>
            </a:r>
            <a:r>
              <a:rPr lang="en-GB" altLang="cs-CZ" sz="2400" dirty="0" smtClean="0"/>
              <a:t> a </a:t>
            </a:r>
            <a:r>
              <a:rPr lang="en-GB" altLang="cs-CZ" sz="2400" dirty="0" err="1" smtClean="0"/>
              <a:t>záměrů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těch</a:t>
            </a:r>
            <a:r>
              <a:rPr lang="en-GB" altLang="cs-CZ" sz="2400" dirty="0" smtClean="0"/>
              <a:t>, </a:t>
            </a:r>
            <a:r>
              <a:rPr lang="en-GB" altLang="cs-CZ" sz="2400" dirty="0" err="1" smtClean="0"/>
              <a:t>kdož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informaci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vysílali</a:t>
            </a:r>
            <a:r>
              <a:rPr lang="en-GB" altLang="cs-CZ" sz="2400" dirty="0" smtClean="0"/>
              <a:t>.</a:t>
            </a:r>
            <a:endParaRPr lang="cs-CZ" altLang="cs-CZ" sz="2400" dirty="0" smtClean="0"/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dirty="0" err="1" smtClean="0"/>
              <a:t>Jako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jednotný</a:t>
            </a:r>
            <a:r>
              <a:rPr lang="en-GB" altLang="cs-CZ" sz="2400" dirty="0" smtClean="0"/>
              <a:t> a </a:t>
            </a:r>
            <a:r>
              <a:rPr lang="en-GB" altLang="cs-CZ" sz="2400" dirty="0" err="1" smtClean="0"/>
              <a:t>promyšlený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pojmový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systém</a:t>
            </a:r>
            <a:r>
              <a:rPr lang="en-GB" altLang="cs-CZ" sz="2400" dirty="0" smtClean="0"/>
              <a:t>, </a:t>
            </a:r>
            <a:r>
              <a:rPr lang="en-GB" altLang="cs-CZ" sz="2400" dirty="0" err="1" smtClean="0"/>
              <a:t>který</a:t>
            </a:r>
            <a:r>
              <a:rPr lang="en-GB" altLang="cs-CZ" sz="2400" dirty="0" smtClean="0"/>
              <a:t> dal </a:t>
            </a:r>
            <a:r>
              <a:rPr lang="en-GB" altLang="cs-CZ" sz="2400" dirty="0" err="1" smtClean="0"/>
              <a:t>české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divadelní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vědě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přesnou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terminologickou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bázi</a:t>
            </a:r>
            <a:r>
              <a:rPr lang="en-GB" altLang="cs-CZ" sz="2400" dirty="0" smtClean="0"/>
              <a:t>, </a:t>
            </a:r>
            <a:r>
              <a:rPr lang="en-GB" altLang="cs-CZ" sz="2400" dirty="0" err="1" smtClean="0"/>
              <a:t>mapující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rozsáhlé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oblasti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divadelní</a:t>
            </a:r>
            <a:r>
              <a:rPr lang="en-GB" altLang="cs-CZ" sz="2400" dirty="0" smtClean="0"/>
              <a:t> </a:t>
            </a:r>
            <a:r>
              <a:rPr lang="en-GB" altLang="cs-CZ" sz="2400" dirty="0" err="1" smtClean="0"/>
              <a:t>skutečnosti</a:t>
            </a:r>
            <a:endParaRPr lang="en-GB" altLang="cs-CZ" sz="24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4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prstClr val="black"/>
                </a:solidFill>
              </a:rPr>
              <a:t>Zich </a:t>
            </a:r>
            <a:r>
              <a:rPr lang="cs-CZ" sz="4000" dirty="0" err="1">
                <a:solidFill>
                  <a:prstClr val="black"/>
                </a:solidFill>
              </a:rPr>
              <a:t>semiotik</a:t>
            </a:r>
            <a:r>
              <a:rPr lang="cs-CZ" sz="4000" dirty="0">
                <a:solidFill>
                  <a:prstClr val="black"/>
                </a:solidFill>
              </a:rPr>
              <a:t> (dle Ivo Osolsobě)</a:t>
            </a:r>
            <a:br>
              <a:rPr lang="cs-CZ" sz="4000" dirty="0">
                <a:solidFill>
                  <a:prstClr val="black"/>
                </a:solidFill>
              </a:rPr>
            </a:br>
            <a:r>
              <a:rPr lang="cs-CZ" sz="2800" dirty="0">
                <a:solidFill>
                  <a:prstClr val="black"/>
                </a:solidFill>
              </a:rPr>
              <a:t>(„nepochopili jsme Estetiku, dokud jsme ji nepřečetli jako </a:t>
            </a:r>
            <a:r>
              <a:rPr lang="cs-CZ" sz="2800" dirty="0" err="1">
                <a:solidFill>
                  <a:prstClr val="black"/>
                </a:solidFill>
              </a:rPr>
              <a:t>semiotiku</a:t>
            </a:r>
            <a:r>
              <a:rPr lang="cs-CZ" sz="2800" dirty="0">
                <a:solidFill>
                  <a:prstClr val="black"/>
                </a:solidFill>
              </a:rPr>
              <a:t>…“)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Osolsobě zdůrazňuje zejména pojmové dvojice definované v III. kapitole (dramatická postava-herecká osoba, dramatický prostor-jevištní prostor atp.) a samozřejmě pojetí významové představy a její štěpení na technickou x obrazovou</a:t>
            </a:r>
          </a:p>
          <a:p>
            <a:r>
              <a:rPr lang="cs-CZ" dirty="0" smtClean="0"/>
              <a:t>Nejvýraznějším „přivlastněním“ je jeho studie 3K, která je „překladem“ Zichovy definice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Dramatické dílo je umělecké dílo předvádějící vespolné jednání 	osob hrou herců na scéně.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Klíčové </a:t>
            </a:r>
            <a:r>
              <a:rPr lang="cs-CZ" dirty="0" err="1" smtClean="0"/>
              <a:t>Osolsoběho</a:t>
            </a:r>
            <a:r>
              <a:rPr lang="cs-CZ" dirty="0" smtClean="0"/>
              <a:t> texty jsou v </a:t>
            </a:r>
            <a:r>
              <a:rPr lang="cs-CZ" dirty="0" err="1" smtClean="0"/>
              <a:t>Isu</a:t>
            </a:r>
            <a:r>
              <a:rPr lang="cs-CZ" dirty="0"/>
              <a:t>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98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952</Words>
  <Application>Microsoft Office PowerPoint</Application>
  <PresentationFormat>Širokoúhlá obrazovka</PresentationFormat>
  <Paragraphs>132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Motiv Office</vt:lpstr>
      <vt:lpstr>Zichova  Estetika dramatického umění</vt:lpstr>
      <vt:lpstr>Prezentace aplikace PowerPoint</vt:lpstr>
      <vt:lpstr>Prezentace aplikace PowerPoint</vt:lpstr>
      <vt:lpstr>Prezentace aplikace PowerPoint</vt:lpstr>
      <vt:lpstr>Prezentace aplikace PowerPoint</vt:lpstr>
      <vt:lpstr>Možná čtení Zicha</vt:lpstr>
      <vt:lpstr>Zich jako (pre)strukturalista</vt:lpstr>
      <vt:lpstr>Zich semiotik (dle Ivo Osolsobě) („nepochopili jsme Estetiku, dokud jsme ji nepřečetli jako semiotiku…“)</vt:lpstr>
      <vt:lpstr>Zich semiotik (dle Ivo Osolsobě) („nepochopili jsme Estetiku, dokud jsme ji nepřečetli jako semiotiku…“)</vt:lpstr>
      <vt:lpstr>Zich teoretik herectví a režie (hlavně podle mě)</vt:lpstr>
      <vt:lpstr>Zich jako „scénolog“ (dle Vostrého, Císaře a Etlíka)</vt:lpstr>
      <vt:lpstr>A jaký ještě….? (aneb každému jeho Zicha….)</vt:lpstr>
      <vt:lpstr>Meze Zichovy Estetiky…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Zichova  Estetika dramatického umění</dc:title>
  <dc:creator>David Drozd</dc:creator>
  <cp:lastModifiedBy>David Drozd</cp:lastModifiedBy>
  <cp:revision>30</cp:revision>
  <dcterms:created xsi:type="dcterms:W3CDTF">2020-03-18T23:39:12Z</dcterms:created>
  <dcterms:modified xsi:type="dcterms:W3CDTF">2020-03-20T12:16:54Z</dcterms:modified>
</cp:coreProperties>
</file>