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2" r:id="rId6"/>
    <p:sldId id="263" r:id="rId7"/>
    <p:sldId id="258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29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59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09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8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53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6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98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47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43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79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0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3E8A-546B-4824-B76F-AEC51981DF22}" type="datetimeFigureOut">
              <a:rPr lang="cs-CZ" smtClean="0"/>
              <a:t>18. 4. 2020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5DD46-FC8E-4F28-B16B-0304FA7417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udim/avantgarda/index.php?pg=uv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PLK kontexty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První kousek nekonečného seriálu na téma</a:t>
            </a:r>
          </a:p>
          <a:p>
            <a:r>
              <a:rPr lang="cs-CZ" dirty="0" smtClean="0"/>
              <a:t>Strukturalismus a divadlo.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3" y="0"/>
            <a:ext cx="11101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8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tedy zorientovat v českém strukturalismu a jeho divadelní teorii…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06721"/>
            <a:ext cx="10515600" cy="2197291"/>
          </a:xfrm>
        </p:spPr>
        <p:txBody>
          <a:bodyPr>
            <a:normAutofit/>
          </a:bodyPr>
          <a:lstStyle/>
          <a:p>
            <a:r>
              <a:rPr lang="cs-CZ" dirty="0" smtClean="0"/>
              <a:t>To svoje heslo jsem napsal přesně pro vás (ale doufám, že nezůstanete jen u něj!!!)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Isu</a:t>
            </a:r>
            <a:r>
              <a:rPr lang="cs-CZ" dirty="0" smtClean="0"/>
              <a:t> je rozličné čtení – lze doporučit Grygarův Slovník českého strukturalismu…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57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6248" y="2115564"/>
            <a:ext cx="3597322" cy="2637382"/>
          </a:xfrm>
        </p:spPr>
        <p:txBody>
          <a:bodyPr>
            <a:normAutofit/>
          </a:bodyPr>
          <a:lstStyle/>
          <a:p>
            <a:r>
              <a:rPr lang="cs-CZ" dirty="0" smtClean="0"/>
              <a:t>Jsem rád, že jste </a:t>
            </a:r>
            <a:r>
              <a:rPr lang="cs-CZ" dirty="0"/>
              <a:t>t</a:t>
            </a:r>
            <a:r>
              <a:rPr lang="cs-CZ" dirty="0" smtClean="0"/>
              <a:t>o vydrželi a teď si dejte pauzu!!!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711" y="-1"/>
            <a:ext cx="5245290" cy="68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0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Nejelementárnější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6286" y="1555844"/>
            <a:ext cx="10357513" cy="5063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Webové stránky o divadelní avantgardě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http://www.phil.muni.cz/udim/avantgarda/index.php?pg=uvod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Minimální čtivo:</a:t>
            </a:r>
          </a:p>
          <a:p>
            <a:pPr marL="0" indent="0">
              <a:buNone/>
            </a:pPr>
            <a:r>
              <a:rPr lang="cs-CZ" dirty="0" smtClean="0"/>
              <a:t>Drozd – heslo Strukturalismus a divadlo (ze slovníku O. Sládka Česká literárněvědný strukturalismus)</a:t>
            </a:r>
          </a:p>
          <a:p>
            <a:pPr marL="0" indent="0">
              <a:buNone/>
            </a:pPr>
            <a:r>
              <a:rPr lang="cs-CZ" dirty="0"/>
              <a:t>Toman – Příběh jednoho moderního projektu</a:t>
            </a:r>
          </a:p>
          <a:p>
            <a:pPr marL="0" indent="0">
              <a:buNone/>
            </a:pPr>
            <a:r>
              <a:rPr lang="cs-CZ" b="1" dirty="0" smtClean="0"/>
              <a:t>+ </a:t>
            </a:r>
            <a:r>
              <a:rPr lang="cs-CZ" b="1" dirty="0" err="1" smtClean="0"/>
              <a:t>anglickojazyčný</a:t>
            </a:r>
            <a:r>
              <a:rPr lang="cs-CZ" b="1" dirty="0" smtClean="0"/>
              <a:t> bonus:</a:t>
            </a:r>
          </a:p>
          <a:p>
            <a:pPr marL="0" indent="0">
              <a:buNone/>
            </a:pPr>
            <a:r>
              <a:rPr lang="cs-CZ" dirty="0" err="1" smtClean="0"/>
              <a:t>Ambros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en-US" dirty="0"/>
              <a:t>Prague’s experimental stage: Laboratory of theatre and </a:t>
            </a:r>
            <a:r>
              <a:rPr lang="en-US" dirty="0" smtClean="0"/>
              <a:t>semiotics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8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67" y="452298"/>
            <a:ext cx="4244453" cy="57671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09934" y="452298"/>
            <a:ext cx="58821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Kniha Jindřicha Tomana je první, která studuje nikoliv these, teorie a koncepce PLK ale jeho praxi – vědeckou, společenskou… a spojuje ji s historickým a biografickým kontextem.</a:t>
            </a:r>
          </a:p>
          <a:p>
            <a:endParaRPr lang="cs-CZ" dirty="0"/>
          </a:p>
          <a:p>
            <a:r>
              <a:rPr lang="cs-CZ" dirty="0" smtClean="0"/>
              <a:t>Klíčové teze/zjištění: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PLK má samozřejmě svou ideologickou agendu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Osobní příběhy a motivace vědců jsou stejně důležité, jako jejich teoretické myšlení</a:t>
            </a:r>
          </a:p>
          <a:p>
            <a:endParaRPr lang="cs-CZ" dirty="0"/>
          </a:p>
          <a:p>
            <a:r>
              <a:rPr lang="cs-CZ" dirty="0" smtClean="0"/>
              <a:t>Podle mě nejdůležitější kapitoly:</a:t>
            </a:r>
          </a:p>
          <a:p>
            <a:endParaRPr lang="cs-CZ" dirty="0"/>
          </a:p>
          <a:p>
            <a:r>
              <a:rPr lang="cs-CZ" dirty="0" smtClean="0"/>
              <a:t>6/ Republika vědců</a:t>
            </a:r>
          </a:p>
          <a:p>
            <a:r>
              <a:rPr lang="cs-CZ" dirty="0" smtClean="0"/>
              <a:t>a</a:t>
            </a:r>
          </a:p>
          <a:p>
            <a:r>
              <a:rPr lang="cs-CZ" dirty="0" smtClean="0"/>
              <a:t>11/ Spojité nádoby: Roman Jakobson a česká meziválečná avantgarda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Ale vlastně je to velmi napínavé čtení celé ;)</a:t>
            </a:r>
          </a:p>
          <a:p>
            <a:endParaRPr lang="cs-CZ" dirty="0"/>
          </a:p>
          <a:p>
            <a:r>
              <a:rPr lang="cs-CZ" dirty="0" smtClean="0"/>
              <a:t>A taky je tam, jak je dobrý zvykem, pekelně rozsáhlá bibliografie.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2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datace k </a:t>
            </a:r>
            <a:r>
              <a:rPr lang="cs-CZ" dirty="0" smtClean="0"/>
              <a:t>„klasickému období“ PLK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488"/>
            <a:ext cx="10515600" cy="4943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1911 - </a:t>
            </a:r>
            <a:r>
              <a:rPr lang="cs-CZ" b="1" dirty="0"/>
              <a:t>Mathesius </a:t>
            </a:r>
            <a:r>
              <a:rPr lang="cs-CZ" dirty="0"/>
              <a:t>publikuje práci "O potenciálnosti jevů jazykových", která obsahovala základy myšlenek budoucího PLK</a:t>
            </a:r>
          </a:p>
          <a:p>
            <a:pPr marL="0" indent="0">
              <a:buNone/>
            </a:pPr>
            <a:r>
              <a:rPr lang="cs-CZ" dirty="0" smtClean="0"/>
              <a:t>Červen-září </a:t>
            </a:r>
            <a:r>
              <a:rPr lang="cs-CZ" dirty="0"/>
              <a:t>1920 - příjezd </a:t>
            </a:r>
            <a:r>
              <a:rPr lang="cs-CZ" b="1" dirty="0" err="1"/>
              <a:t>Jakobsona</a:t>
            </a:r>
            <a:r>
              <a:rPr lang="cs-CZ" dirty="0"/>
              <a:t> do Prahy a první setkání s Mathesiem</a:t>
            </a:r>
          </a:p>
          <a:p>
            <a:pPr marL="0" indent="0">
              <a:buNone/>
            </a:pPr>
            <a:r>
              <a:rPr lang="cs-CZ" dirty="0" smtClean="0"/>
              <a:t>13</a:t>
            </a:r>
            <a:r>
              <a:rPr lang="cs-CZ" dirty="0"/>
              <a:t>. 3. 1925 - první doložené setkání budoucího kroužku - Mathesius, Trnka, Jakobson, </a:t>
            </a:r>
            <a:r>
              <a:rPr lang="cs-CZ" dirty="0" err="1"/>
              <a:t>Karcevskij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6</a:t>
            </a:r>
            <a:r>
              <a:rPr lang="cs-CZ" b="1" dirty="0"/>
              <a:t>. 10. 1926 - neoficiální založení kroužku </a:t>
            </a:r>
            <a:r>
              <a:rPr lang="cs-CZ" dirty="0"/>
              <a:t>(zatím volný diskuzní spolek) a první přednáška: H. </a:t>
            </a:r>
            <a:r>
              <a:rPr lang="cs-CZ" dirty="0" err="1"/>
              <a:t>Becker</a:t>
            </a:r>
            <a:r>
              <a:rPr lang="cs-CZ" dirty="0"/>
              <a:t> - Der </a:t>
            </a:r>
            <a:r>
              <a:rPr lang="cs-CZ" dirty="0" err="1"/>
              <a:t>europäische</a:t>
            </a:r>
            <a:r>
              <a:rPr lang="cs-CZ" dirty="0"/>
              <a:t> </a:t>
            </a:r>
            <a:r>
              <a:rPr lang="cs-CZ" dirty="0" err="1"/>
              <a:t>Sprachgeist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Duben </a:t>
            </a:r>
            <a:r>
              <a:rPr lang="cs-CZ" dirty="0"/>
              <a:t>1928 - první </a:t>
            </a:r>
            <a:r>
              <a:rPr lang="cs-CZ" b="1" dirty="0"/>
              <a:t>kolektivní vystoupení členů </a:t>
            </a:r>
            <a:r>
              <a:rPr lang="cs-CZ" dirty="0"/>
              <a:t>na 1. mezinárodním lingvistickém sjezdu v Haagu</a:t>
            </a:r>
          </a:p>
          <a:p>
            <a:pPr marL="0" indent="0">
              <a:buNone/>
            </a:pPr>
            <a:r>
              <a:rPr lang="cs-CZ" dirty="0" smtClean="0"/>
              <a:t>Duben </a:t>
            </a:r>
            <a:r>
              <a:rPr lang="cs-CZ" dirty="0"/>
              <a:t>1929 - první </a:t>
            </a:r>
            <a:r>
              <a:rPr lang="cs-CZ" b="1" dirty="0"/>
              <a:t>kolektivní vystoupení členů </a:t>
            </a:r>
            <a:r>
              <a:rPr lang="cs-CZ" dirty="0"/>
              <a:t>v českém prostředí (1. sjezd československých profesorů filosofie, filologie a historie)</a:t>
            </a:r>
          </a:p>
          <a:p>
            <a:pPr marL="0" indent="0">
              <a:buNone/>
            </a:pPr>
            <a:r>
              <a:rPr lang="cs-CZ" dirty="0" smtClean="0"/>
              <a:t>Říjen </a:t>
            </a:r>
            <a:r>
              <a:rPr lang="cs-CZ" dirty="0"/>
              <a:t>1929 - 1. sjezd slovanských filologů, zveřejnění programu, tzv. Tezí ("</a:t>
            </a:r>
            <a:r>
              <a:rPr lang="cs-CZ" dirty="0" err="1"/>
              <a:t>Théses</a:t>
            </a:r>
            <a:r>
              <a:rPr lang="cs-CZ" dirty="0"/>
              <a:t>") ve francouzštině ("Teze předložené prvému sjezdu slovanských filologů v Praze 1929") a zahájení série monografií a sborníků PLK "</a:t>
            </a:r>
            <a:r>
              <a:rPr lang="cs-CZ" dirty="0" err="1"/>
              <a:t>Travaux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Cercle </a:t>
            </a:r>
            <a:r>
              <a:rPr lang="cs-CZ" dirty="0" err="1"/>
              <a:t>linguistique</a:t>
            </a:r>
            <a:r>
              <a:rPr lang="cs-CZ" dirty="0"/>
              <a:t> de Prague" - zde byly publikovány Teze (série vychází 1929-1939)</a:t>
            </a:r>
          </a:p>
          <a:p>
            <a:pPr marL="0" indent="0">
              <a:buNone/>
            </a:pPr>
            <a:r>
              <a:rPr lang="cs-CZ" dirty="0" smtClean="0"/>
              <a:t>1932 </a:t>
            </a:r>
            <a:r>
              <a:rPr lang="cs-CZ" dirty="0"/>
              <a:t>- </a:t>
            </a:r>
            <a:r>
              <a:rPr lang="cs-CZ" b="1" dirty="0"/>
              <a:t>přednáškový cyklus </a:t>
            </a:r>
            <a:r>
              <a:rPr lang="cs-CZ" dirty="0"/>
              <a:t>a sborník Spisovná čeština a jazyková kultura</a:t>
            </a:r>
          </a:p>
          <a:p>
            <a:pPr marL="0" indent="0">
              <a:buNone/>
            </a:pPr>
            <a:r>
              <a:rPr lang="cs-CZ" dirty="0" smtClean="0"/>
              <a:t>1935 </a:t>
            </a:r>
            <a:r>
              <a:rPr lang="cs-CZ" dirty="0"/>
              <a:t>- založení </a:t>
            </a:r>
            <a:r>
              <a:rPr lang="cs-CZ" b="1" dirty="0"/>
              <a:t>časopisu Slovo a slovesnost</a:t>
            </a:r>
            <a:r>
              <a:rPr lang="cs-CZ" dirty="0"/>
              <a:t>, publikační platforma PLK</a:t>
            </a:r>
          </a:p>
          <a:p>
            <a:pPr marL="0" indent="0">
              <a:buNone/>
            </a:pPr>
            <a:r>
              <a:rPr lang="cs-CZ" dirty="0" smtClean="0"/>
              <a:t>1939 </a:t>
            </a:r>
            <a:r>
              <a:rPr lang="cs-CZ" dirty="0"/>
              <a:t>- Jakobson utíká do zahraničí z rasových </a:t>
            </a:r>
            <a:r>
              <a:rPr lang="cs-CZ" dirty="0" smtClean="0"/>
              <a:t>důvodů, Bogatyrev se musí vrátit do SSSR.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2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0961" cy="1325563"/>
          </a:xfrm>
        </p:spPr>
        <p:txBody>
          <a:bodyPr/>
          <a:lstStyle/>
          <a:p>
            <a:r>
              <a:rPr lang="cs-CZ" dirty="0" smtClean="0"/>
              <a:t>Pár dat k avantgardnímu kontextu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833" y="-1"/>
            <a:ext cx="5530168" cy="554099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8200" y="2088107"/>
            <a:ext cx="57263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1920 založení Devětsilu</a:t>
            </a:r>
          </a:p>
          <a:p>
            <a:r>
              <a:rPr lang="cs-CZ" dirty="0" smtClean="0"/>
              <a:t>1926 vzniká Osvobozené divadlo jako sekce Devětsilu (zahajovací inscenace obnovený „</a:t>
            </a:r>
            <a:r>
              <a:rPr lang="cs-CZ" dirty="0" err="1" smtClean="0"/>
              <a:t>Frejkův</a:t>
            </a:r>
            <a:r>
              <a:rPr lang="cs-CZ" dirty="0" smtClean="0"/>
              <a:t>“ Cirkus </a:t>
            </a:r>
            <a:r>
              <a:rPr lang="cs-CZ" dirty="0" err="1" smtClean="0"/>
              <a:t>Dandin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1927 – Frejka a Burian si zakládají divadlo DADA, vychází </a:t>
            </a:r>
            <a:r>
              <a:rPr lang="cs-CZ" dirty="0" err="1" smtClean="0"/>
              <a:t>Tairovovo</a:t>
            </a:r>
            <a:r>
              <a:rPr lang="cs-CZ" dirty="0" smtClean="0"/>
              <a:t> ODPOUTANÉ DIVADLO (s Honzlovým doslovem)</a:t>
            </a:r>
          </a:p>
          <a:p>
            <a:endParaRPr lang="cs-CZ" dirty="0" smtClean="0"/>
          </a:p>
          <a:p>
            <a:r>
              <a:rPr lang="cs-CZ" dirty="0" smtClean="0"/>
              <a:t>1930/31 Honzl a Burian se snaží prosadit v Brně, Frejka v pražském ND…</a:t>
            </a:r>
          </a:p>
          <a:p>
            <a:endParaRPr lang="cs-CZ" dirty="0"/>
          </a:p>
          <a:p>
            <a:r>
              <a:rPr lang="cs-CZ" dirty="0" smtClean="0"/>
              <a:t>(1931 vychází Zichova Estetika) </a:t>
            </a:r>
          </a:p>
          <a:p>
            <a:endParaRPr lang="cs-CZ" dirty="0" smtClean="0"/>
          </a:p>
          <a:p>
            <a:r>
              <a:rPr lang="cs-CZ" dirty="0" smtClean="0"/>
              <a:t>1932  Frejka režíruje v ND Nezvalovy Milence z kiosku</a:t>
            </a:r>
          </a:p>
          <a:p>
            <a:pPr marL="342900" indent="-342900">
              <a:buAutoNum type="arabicPlain" startAt="1933"/>
            </a:pPr>
            <a:r>
              <a:rPr lang="cs-CZ" dirty="0" smtClean="0"/>
              <a:t>  Burian otevírá svoje divadlo D 34</a:t>
            </a:r>
          </a:p>
          <a:p>
            <a:r>
              <a:rPr lang="cs-CZ" dirty="0" smtClean="0"/>
              <a:t>1939-1941 Honzl vede svoje divadlo pro 99</a:t>
            </a:r>
          </a:p>
          <a:p>
            <a:r>
              <a:rPr lang="cs-CZ" dirty="0" smtClean="0"/>
              <a:t>1941 nacisté zavírají Burianovo 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86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46" y="177422"/>
            <a:ext cx="6914949" cy="1009934"/>
          </a:xfrm>
        </p:spPr>
        <p:txBody>
          <a:bodyPr/>
          <a:lstStyle/>
          <a:p>
            <a:r>
              <a:rPr lang="cs-CZ" dirty="0" smtClean="0"/>
              <a:t>Generace „strukturalistů“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495" y="0"/>
            <a:ext cx="4949505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7546" y="1187356"/>
            <a:ext cx="31662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„zakladatelé“ – 1. generace</a:t>
            </a:r>
          </a:p>
          <a:p>
            <a:endParaRPr lang="cs-CZ" dirty="0"/>
          </a:p>
          <a:p>
            <a:r>
              <a:rPr lang="cs-CZ" dirty="0" smtClean="0"/>
              <a:t>Vilém Mathesius (1882-1945)</a:t>
            </a:r>
          </a:p>
          <a:p>
            <a:r>
              <a:rPr lang="cs-CZ" dirty="0" smtClean="0"/>
              <a:t>Roman Jakobson (1896-1982)</a:t>
            </a:r>
          </a:p>
          <a:p>
            <a:r>
              <a:rPr lang="cs-CZ" dirty="0" smtClean="0"/>
              <a:t>Petr Bogatyrev (1893-1971)</a:t>
            </a:r>
          </a:p>
          <a:p>
            <a:r>
              <a:rPr lang="cs-CZ" dirty="0" smtClean="0"/>
              <a:t>Jan Mukařovský (1891-1975)</a:t>
            </a:r>
          </a:p>
          <a:p>
            <a:r>
              <a:rPr lang="cs-CZ" dirty="0" smtClean="0"/>
              <a:t>N. S. </a:t>
            </a:r>
            <a:r>
              <a:rPr lang="cs-CZ" dirty="0" err="1" smtClean="0"/>
              <a:t>Trubeckoj</a:t>
            </a:r>
            <a:r>
              <a:rPr lang="cs-CZ" dirty="0" smtClean="0"/>
              <a:t> (1890-1938)</a:t>
            </a:r>
          </a:p>
          <a:p>
            <a:r>
              <a:rPr lang="cs-CZ" dirty="0" smtClean="0"/>
              <a:t>Bohuslav Havránek (1893-1978)</a:t>
            </a:r>
          </a:p>
          <a:p>
            <a:endParaRPr lang="cs-CZ" dirty="0"/>
          </a:p>
          <a:p>
            <a:r>
              <a:rPr lang="cs-CZ" b="1" dirty="0" smtClean="0"/>
              <a:t>2. generace „žáci“</a:t>
            </a:r>
          </a:p>
          <a:p>
            <a:r>
              <a:rPr lang="cs-CZ" dirty="0"/>
              <a:t>Jindřich Honzl (1894-1956) </a:t>
            </a:r>
            <a:endParaRPr lang="cs-CZ" dirty="0" smtClean="0"/>
          </a:p>
          <a:p>
            <a:r>
              <a:rPr lang="cs-CZ" dirty="0" smtClean="0"/>
              <a:t>Felix Vodička (1909-1974)</a:t>
            </a:r>
          </a:p>
          <a:p>
            <a:r>
              <a:rPr lang="cs-CZ" dirty="0" smtClean="0"/>
              <a:t>Jiří Frejka (1904-1952)</a:t>
            </a:r>
          </a:p>
          <a:p>
            <a:r>
              <a:rPr lang="cs-CZ" dirty="0" smtClean="0"/>
              <a:t>E. F. Burian (1904-1959)</a:t>
            </a:r>
          </a:p>
          <a:p>
            <a:r>
              <a:rPr lang="cs-CZ" dirty="0" smtClean="0"/>
              <a:t>Karel </a:t>
            </a:r>
            <a:r>
              <a:rPr lang="cs-CZ" dirty="0" err="1" smtClean="0"/>
              <a:t>Brušák</a:t>
            </a:r>
            <a:r>
              <a:rPr lang="cs-CZ" dirty="0" smtClean="0"/>
              <a:t> (1913-2004)</a:t>
            </a:r>
          </a:p>
          <a:p>
            <a:r>
              <a:rPr lang="cs-CZ" dirty="0" smtClean="0"/>
              <a:t>Jaroslav Pokorný (1920-1983)</a:t>
            </a:r>
          </a:p>
          <a:p>
            <a:r>
              <a:rPr lang="cs-CZ" dirty="0" smtClean="0"/>
              <a:t>Miroslav Kouřil (1911-1984)</a:t>
            </a:r>
          </a:p>
          <a:p>
            <a:r>
              <a:rPr lang="cs-CZ" dirty="0" smtClean="0"/>
              <a:t>Jiří Veltruský (1919-1994)</a:t>
            </a:r>
          </a:p>
          <a:p>
            <a:r>
              <a:rPr lang="cs-CZ" dirty="0" smtClean="0"/>
              <a:t>Jan Kopecký (1919-1992)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43952" y="2702256"/>
            <a:ext cx="3480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Předchůdci/Inspirátoři</a:t>
            </a:r>
          </a:p>
          <a:p>
            <a:endParaRPr lang="cs-CZ" dirty="0"/>
          </a:p>
          <a:p>
            <a:r>
              <a:rPr lang="cs-CZ" dirty="0" smtClean="0"/>
              <a:t>Edmund </a:t>
            </a:r>
            <a:r>
              <a:rPr lang="cs-CZ" dirty="0" err="1" smtClean="0"/>
              <a:t>Husserl</a:t>
            </a:r>
            <a:r>
              <a:rPr lang="cs-CZ" dirty="0" smtClean="0"/>
              <a:t> (1859-1938)</a:t>
            </a:r>
          </a:p>
          <a:p>
            <a:r>
              <a:rPr lang="cs-CZ" dirty="0" smtClean="0"/>
              <a:t>Ferdinand de </a:t>
            </a:r>
            <a:r>
              <a:rPr lang="cs-CZ" dirty="0" err="1" smtClean="0"/>
              <a:t>Saussure</a:t>
            </a:r>
            <a:r>
              <a:rPr lang="cs-CZ" dirty="0" smtClean="0"/>
              <a:t> (1857-1913)</a:t>
            </a:r>
          </a:p>
          <a:p>
            <a:r>
              <a:rPr lang="cs-CZ" dirty="0" smtClean="0"/>
              <a:t>Karl </a:t>
            </a:r>
            <a:r>
              <a:rPr lang="cs-CZ" dirty="0" err="1" smtClean="0"/>
              <a:t>Bühler</a:t>
            </a:r>
            <a:r>
              <a:rPr lang="cs-CZ" dirty="0" smtClean="0"/>
              <a:t> (1879-1963)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52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5594" y="4353635"/>
            <a:ext cx="10098206" cy="182332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988" b="22006"/>
          <a:stretch/>
        </p:blipFill>
        <p:spPr>
          <a:xfrm>
            <a:off x="0" y="0"/>
            <a:ext cx="12192000" cy="620564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2070" y="6387153"/>
            <a:ext cx="1064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Milada Součková: „THE PRAGUE LINQUISTIC CIRLE: A COLLAGE“ </a:t>
            </a:r>
            <a:r>
              <a:rPr lang="cs-CZ" dirty="0" smtClean="0"/>
              <a:t>(ve sborník </a:t>
            </a:r>
            <a:r>
              <a:rPr lang="cs-CZ" dirty="0" err="1" smtClean="0"/>
              <a:t>Sound</a:t>
            </a:r>
            <a:r>
              <a:rPr lang="cs-CZ" dirty="0" smtClean="0"/>
              <a:t>, Sign and </a:t>
            </a:r>
            <a:r>
              <a:rPr lang="cs-CZ" dirty="0" err="1" smtClean="0"/>
              <a:t>Meaning</a:t>
            </a:r>
            <a:r>
              <a:rPr lang="cs-CZ" dirty="0" smtClean="0"/>
              <a:t>, 1976)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32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44115" cy="33591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00800" y="586854"/>
            <a:ext cx="51997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Kosmopolitismus / Otevřenost / Kulturní diplomacie</a:t>
            </a:r>
          </a:p>
          <a:p>
            <a:endParaRPr lang="cs-CZ" dirty="0" smtClean="0"/>
          </a:p>
          <a:p>
            <a:r>
              <a:rPr lang="cs-CZ" dirty="0" smtClean="0"/>
              <a:t>Dynamické pojetí struktury díla (napětí mezi složkami, rozpory jako základ díla, míšení stylů)</a:t>
            </a:r>
          </a:p>
          <a:p>
            <a:endParaRPr lang="cs-CZ" dirty="0"/>
          </a:p>
          <a:p>
            <a:r>
              <a:rPr lang="cs-CZ" dirty="0" smtClean="0"/>
              <a:t>Důraz na znakovost umění (</a:t>
            </a:r>
            <a:r>
              <a:rPr lang="cs-CZ" dirty="0" err="1" smtClean="0"/>
              <a:t>antiiluzivnost</a:t>
            </a:r>
            <a:r>
              <a:rPr lang="cs-CZ" dirty="0" smtClean="0"/>
              <a:t>, stylizace…)</a:t>
            </a:r>
          </a:p>
          <a:p>
            <a:endParaRPr lang="cs-CZ" dirty="0" smtClean="0"/>
          </a:p>
          <a:p>
            <a:r>
              <a:rPr lang="cs-CZ" dirty="0" smtClean="0"/>
              <a:t>Věda, která vstupuje do společnosti (přednášky, polemiky, konference, kolektivní sborníky a vystoupení…)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3460677"/>
            <a:ext cx="5944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Karel </a:t>
            </a:r>
            <a:r>
              <a:rPr lang="cs-CZ" sz="1200" b="1" dirty="0" err="1"/>
              <a:t>Teige</a:t>
            </a:r>
            <a:r>
              <a:rPr lang="cs-CZ" sz="1200" b="1" dirty="0"/>
              <a:t>, Vítězslav Nezval a Roman  Jakobson u Krohových na zahradě v bazéně v Brně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750" t="6250" r="3767" b="5800"/>
          <a:stretch/>
        </p:blipFill>
        <p:spPr>
          <a:xfrm>
            <a:off x="7399793" y="3737677"/>
            <a:ext cx="4846799" cy="31203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534" y="4080681"/>
            <a:ext cx="6305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Zahrnutí populární kultury do vědeckého diskursu (anti-elitářství, vztah k sociologii, </a:t>
            </a:r>
            <a:r>
              <a:rPr lang="cs-CZ" dirty="0" smtClean="0"/>
              <a:t>etnografii, první docenění filmu)</a:t>
            </a:r>
            <a:endParaRPr lang="cs-CZ" dirty="0"/>
          </a:p>
          <a:p>
            <a:endParaRPr lang="cs-CZ" dirty="0"/>
          </a:p>
          <a:p>
            <a:r>
              <a:rPr lang="cs-CZ" dirty="0"/>
              <a:t>Těsná vazba mezi tvůrčí praxí a teorií</a:t>
            </a:r>
          </a:p>
          <a:p>
            <a:r>
              <a:rPr lang="cs-CZ" dirty="0"/>
              <a:t>(Mukařovský píše o Nezvalovi, Vančurovi… Nezval píše úvod k Moderním básnickým směrům, avantgardní režiséři píší, … atp.)</a:t>
            </a:r>
          </a:p>
        </p:txBody>
      </p:sp>
    </p:spTree>
    <p:extLst>
      <p:ext uri="{BB962C8B-B14F-4D97-AF65-F5344CB8AC3E}">
        <p14:creationId xmlns:p14="http://schemas.microsoft.com/office/powerpoint/2010/main" val="253393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Spisovná čeština a jazyková kultura </a:t>
            </a:r>
            <a:br>
              <a:rPr lang="cs-CZ" dirty="0" smtClean="0"/>
            </a:br>
            <a:r>
              <a:rPr lang="cs-CZ" dirty="0" smtClean="0"/>
              <a:t>(a </a:t>
            </a:r>
            <a:r>
              <a:rPr lang="cs-CZ" dirty="0" err="1" smtClean="0"/>
              <a:t>Jakobsonův</a:t>
            </a:r>
            <a:r>
              <a:rPr lang="cs-CZ" dirty="0" smtClean="0"/>
              <a:t> text „O brusičství…)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8321"/>
            <a:ext cx="2859272" cy="3395766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6" name="TextovéPole 5"/>
          <p:cNvSpPr txBox="1"/>
          <p:nvPr/>
        </p:nvSpPr>
        <p:spPr>
          <a:xfrm>
            <a:off x="3697472" y="1882546"/>
            <a:ext cx="8189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Základní teze studie o brusičství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Jazyk je dynamický a jeho funkce se mění, rozrůzňují…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Jazykové výpůjčky jsou běžné…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Jazykové inovace (ať už od běžných uživatelů nebo básníků)… jsou běžné.</a:t>
            </a:r>
          </a:p>
          <a:p>
            <a:endParaRPr lang="cs-CZ" dirty="0"/>
          </a:p>
          <a:p>
            <a:r>
              <a:rPr lang="cs-CZ" b="1" dirty="0" smtClean="0"/>
              <a:t>Doplnění  pro zvědavé čtenáře:</a:t>
            </a:r>
          </a:p>
          <a:p>
            <a:endParaRPr lang="cs-CZ" dirty="0" smtClean="0"/>
          </a:p>
          <a:p>
            <a:r>
              <a:rPr lang="cs-CZ" dirty="0" smtClean="0"/>
              <a:t>Jakobson a Masarykova univerzita….</a:t>
            </a:r>
          </a:p>
          <a:p>
            <a:r>
              <a:rPr lang="cs-CZ" dirty="0" smtClean="0"/>
              <a:t>JAKOBSON</a:t>
            </a:r>
            <a:r>
              <a:rPr lang="cs-CZ" dirty="0"/>
              <a:t>, Roman a GLANC, Tomáš. Formalistická škola a dnešní literární věda ruská: Brno 1935. </a:t>
            </a:r>
            <a:r>
              <a:rPr lang="cs-CZ" dirty="0" smtClean="0"/>
              <a:t>(vydáno Praha</a:t>
            </a:r>
            <a:r>
              <a:rPr lang="cs-CZ" dirty="0"/>
              <a:t>: Academia, </a:t>
            </a:r>
            <a:r>
              <a:rPr lang="cs-CZ" dirty="0" smtClean="0"/>
              <a:t>2005)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Jakobson dostává doktorát 1968 v Brně i v Praze!</a:t>
            </a:r>
          </a:p>
          <a:p>
            <a:endParaRPr lang="cs-CZ" dirty="0"/>
          </a:p>
          <a:p>
            <a:r>
              <a:rPr lang="cs-CZ" dirty="0" smtClean="0"/>
              <a:t>A jediné, co napsal </a:t>
            </a:r>
            <a:r>
              <a:rPr lang="cs-CZ" b="1" dirty="0" smtClean="0"/>
              <a:t>výslovně o divadle </a:t>
            </a:r>
            <a:r>
              <a:rPr lang="cs-CZ" dirty="0" smtClean="0"/>
              <a:t>je  Dopis V+W – O sémantice a noetice švandy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799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10880</TotalTime>
  <Words>881</Words>
  <Application>Microsoft Office PowerPoint</Application>
  <PresentationFormat>Širokoúhlá obrazovka</PresentationFormat>
  <Paragraphs>111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PLK kontexty </vt:lpstr>
      <vt:lpstr>Nejelementárnější zdroje</vt:lpstr>
      <vt:lpstr>Prezentace aplikace PowerPoint</vt:lpstr>
      <vt:lpstr>Základní datace k „klasickému období“ PLK</vt:lpstr>
      <vt:lpstr>Pár dat k avantgardnímu kontextu</vt:lpstr>
      <vt:lpstr>Generace „strukturalistů“</vt:lpstr>
      <vt:lpstr>Prezentace aplikace PowerPoint</vt:lpstr>
      <vt:lpstr>Prezentace aplikace PowerPoint</vt:lpstr>
      <vt:lpstr>Spisovná čeština a jazyková kultura  (a Jakobsonův text „O brusičství…)</vt:lpstr>
      <vt:lpstr>Prezentace aplikace PowerPoint</vt:lpstr>
      <vt:lpstr>Jak se tedy zorientovat v českém strukturalismu a jeho divadelní teorii…</vt:lpstr>
      <vt:lpstr>Jsem rád, že jste to vydrželi a teď si dejte pauzu!!!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PLK kontexty (vymyslet vtipnější název)</dc:title>
  <dc:creator>David Drozd</dc:creator>
  <cp:lastModifiedBy>David Drozd</cp:lastModifiedBy>
  <cp:revision>35</cp:revision>
  <dcterms:created xsi:type="dcterms:W3CDTF">2020-03-21T00:10:54Z</dcterms:created>
  <dcterms:modified xsi:type="dcterms:W3CDTF">2020-04-18T18:38:18Z</dcterms:modified>
</cp:coreProperties>
</file>