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5" r:id="rId5"/>
    <p:sldId id="264" r:id="rId6"/>
    <p:sldId id="258" r:id="rId7"/>
    <p:sldId id="267" r:id="rId8"/>
    <p:sldId id="260" r:id="rId9"/>
    <p:sldId id="26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BB9E-1CFC-4BA1-B322-08D8FCF85B00}" type="datetimeFigureOut">
              <a:rPr lang="cs-CZ" smtClean="0"/>
              <a:t>20. 4. 2020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AF4-7E11-4915-98BA-D9661BD66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63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BB9E-1CFC-4BA1-B322-08D8FCF85B00}" type="datetimeFigureOut">
              <a:rPr lang="cs-CZ" smtClean="0"/>
              <a:t>20. 4. 2020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AF4-7E11-4915-98BA-D9661BD66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5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BB9E-1CFC-4BA1-B322-08D8FCF85B00}" type="datetimeFigureOut">
              <a:rPr lang="cs-CZ" smtClean="0"/>
              <a:t>20. 4. 2020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AF4-7E11-4915-98BA-D9661BD66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9F19EA9-BEAD-4A9C-ABB5-451CE1F04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909DB9D-FA9E-42AF-B738-8863B8513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6B7C5EB-A0E3-474A-A46D-E7E6D541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C92-3559-4C6B-9DDE-F390826A609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20. 4. 2020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1082C03-1EE7-4590-9C29-9C67D4F3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255218E-2757-4A0A-869F-55FDECF1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7EC3-BDD5-411A-993E-8D812A5D4E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05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13AA399-59C9-4B4B-8E39-73CC4B4F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D7F3B97-4B7E-4A62-BB5E-6F425A957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B8EDB75-F8E3-4829-B835-CF63BC0C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C92-3559-4C6B-9DDE-F390826A609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20. 4. 2020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FE209B4-F14C-458A-9BFE-ED27A6AE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690AC49-1713-4152-8A96-286F3E0A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7EC3-BDD5-411A-993E-8D812A5D4E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8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308087A-4DA8-4D04-B272-1237ECC2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7ADCBB6B-1868-4C84-AC9E-95264FF75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EE0B030-BC5B-4B8E-A1D7-75EEE04C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C92-3559-4C6B-9DDE-F390826A609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20. 4. 2020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F6852B9-FB34-4522-A4F8-5A83686A7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832E57F-6AEE-43F7-87EC-AD380258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7EC3-BDD5-411A-993E-8D812A5D4E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5BDFCCF-D38B-4F2B-B845-FB2F6D65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A7C6754-7D2F-4E78-8C40-FA89B05D0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BE80E155-86A9-4DB3-9E4C-BBF5FF390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9673CC17-D8BD-455A-9816-EB1EE0D8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C92-3559-4C6B-9DDE-F390826A609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20. 4. 2020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AFC16C9D-7380-4F69-8AC2-741CB640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EBBF57FA-BE93-4164-8FB0-527FD0C8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7EC3-BDD5-411A-993E-8D812A5D4E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49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75992B2-3C92-4E9D-9EA8-2D082D0E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ABA8B770-F894-4D22-BC72-99B22F73A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70789959-27C8-465A-AABD-01CCBDF1C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51A9E115-FEE4-4904-82CD-74F68910F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49FB577-3D43-478D-BC2E-211652589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E5E9445F-99F0-4AD0-9DCB-DEF7B2C7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C92-3559-4C6B-9DDE-F390826A609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20. 4. 2020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3E42038B-5597-4582-9AE2-3D571701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B5BE54BD-044A-42A2-B616-B5587108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7EC3-BDD5-411A-993E-8D812A5D4E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38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820CE5F-7412-4A4F-8F9E-2B0C0BB0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12DA2A68-4B34-44FE-96BD-F8A747FB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C92-3559-4C6B-9DDE-F390826A609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20. 4. 2020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86ACB6B4-CA94-413C-8740-4E725ABE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5192214F-366B-4AE5-BE1A-0161035B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7EC3-BDD5-411A-993E-8D812A5D4E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2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0054F505-F329-4294-AF3C-8D09487C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C92-3559-4C6B-9DDE-F390826A609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20. 4. 2020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BD0EC6A4-3267-4F22-9320-B5220EA3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2AB412CE-D5E2-47B3-B291-70165A61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7EC3-BDD5-411A-993E-8D812A5D4E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2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C22250A-7C9F-4A13-804C-4A2B00FA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ADE9C80-4DAF-4E0F-BD1B-5BC6E14F0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3F32162B-82CE-4801-A0FE-CCF1E4AD3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765B3C8D-5999-4138-BF8C-79648CF8C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C92-3559-4C6B-9DDE-F390826A609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20. 4. 2020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11F19C5A-B779-42E2-8FC6-C3C9C308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42C39E49-30FF-44CE-8E7F-6C343D72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7EC3-BDD5-411A-993E-8D812A5D4E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9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BB9E-1CFC-4BA1-B322-08D8FCF85B00}" type="datetimeFigureOut">
              <a:rPr lang="cs-CZ" smtClean="0"/>
              <a:t>20. 4. 2020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AF4-7E11-4915-98BA-D9661BD66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619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D770CE0-EECF-4C42-9DEC-566D3266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40FE2967-77EF-4CAD-9738-AE7E9A492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C1247742-8DE5-484F-A9DB-ABF82C71E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FE376C00-83CD-4C45-9A94-A509FA2A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C92-3559-4C6B-9DDE-F390826A609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20. 4. 2020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383F7C06-FEB1-4158-BAF3-C7A3A258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9FC3D305-8698-4488-AE94-FFAC171D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7EC3-BDD5-411A-993E-8D812A5D4E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9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5AB36E-3860-4083-96EE-B2A9B261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872F8B12-E83C-40D2-A147-55577C128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30D4569-CC6B-458D-82DC-7C93054B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C92-3559-4C6B-9DDE-F390826A609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20. 4. 2020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9EC7F4F-561C-4452-BA89-D35E7906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545FC48-787C-4D60-936E-52200FF0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7EC3-BDD5-411A-993E-8D812A5D4E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3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5C37DF28-6BB2-4DDC-8838-62F276AA1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47110D2B-436F-46B0-8790-C3F21386E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884DEEA-2DBC-45A1-BC37-F7811DCC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1C92-3559-4C6B-9DDE-F390826A609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20. 4. 2020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B3AEBC1-1EF3-44DC-99CF-C4051F17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571B81B-DA16-48D2-9801-8A19C865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7EC3-BDD5-411A-993E-8D812A5D4E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7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BB9E-1CFC-4BA1-B322-08D8FCF85B00}" type="datetimeFigureOut">
              <a:rPr lang="cs-CZ" smtClean="0"/>
              <a:t>20. 4. 2020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AF4-7E11-4915-98BA-D9661BD66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30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BB9E-1CFC-4BA1-B322-08D8FCF85B00}" type="datetimeFigureOut">
              <a:rPr lang="cs-CZ" smtClean="0"/>
              <a:t>20. 4. 2020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AF4-7E11-4915-98BA-D9661BD66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45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BB9E-1CFC-4BA1-B322-08D8FCF85B00}" type="datetimeFigureOut">
              <a:rPr lang="cs-CZ" smtClean="0"/>
              <a:t>20. 4. 2020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AF4-7E11-4915-98BA-D9661BD66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6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BB9E-1CFC-4BA1-B322-08D8FCF85B00}" type="datetimeFigureOut">
              <a:rPr lang="cs-CZ" smtClean="0"/>
              <a:t>20. 4. 2020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AF4-7E11-4915-98BA-D9661BD66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6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BB9E-1CFC-4BA1-B322-08D8FCF85B00}" type="datetimeFigureOut">
              <a:rPr lang="cs-CZ" smtClean="0"/>
              <a:t>20. 4. 2020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AF4-7E11-4915-98BA-D9661BD66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51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BB9E-1CFC-4BA1-B322-08D8FCF85B00}" type="datetimeFigureOut">
              <a:rPr lang="cs-CZ" smtClean="0"/>
              <a:t>20. 4. 2020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AF4-7E11-4915-98BA-D9661BD66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83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BB9E-1CFC-4BA1-B322-08D8FCF85B00}" type="datetimeFigureOut">
              <a:rPr lang="cs-CZ" smtClean="0"/>
              <a:t>20. 4. 2020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55AF4-7E11-4915-98BA-D9661BD66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67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3BB9E-1CFC-4BA1-B322-08D8FCF85B00}" type="datetimeFigureOut">
              <a:rPr lang="cs-CZ" smtClean="0"/>
              <a:t>20. 4. 2020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5AF4-7E11-4915-98BA-D9661BD66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74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AE963177-CC54-4ACF-A192-FF0E325F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D9BF976B-D87E-4304-86CC-4B27B7C7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DA49735-B15A-49F2-9262-252648D91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31C92-3559-4C6B-9DDE-F390826A609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20. 4. 2020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D9179E9-D32B-49B3-AA15-47A510E44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93BE50D-BE68-484C-8FF4-8CC7AAA1A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A7EC3-BDD5-411A-993E-8D812A5D4EA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as.ujc.cas.cz/archiv.php?art=29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Jan </a:t>
            </a:r>
            <a:r>
              <a:rPr lang="cs-CZ" b="1" dirty="0" smtClean="0"/>
              <a:t>Mukařovský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(a dále </a:t>
            </a:r>
            <a:r>
              <a:rPr lang="cs-CZ" b="1" dirty="0" smtClean="0"/>
              <a:t>Karel </a:t>
            </a:r>
            <a:r>
              <a:rPr lang="cs-CZ" b="1" dirty="0" err="1" smtClean="0"/>
              <a:t>Brušák</a:t>
            </a:r>
            <a:r>
              <a:rPr lang="cs-CZ" b="1" dirty="0" smtClean="0"/>
              <a:t> </a:t>
            </a:r>
            <a:r>
              <a:rPr lang="cs-CZ" dirty="0" smtClean="0"/>
              <a:t>a později</a:t>
            </a:r>
            <a:br>
              <a:rPr lang="cs-CZ" dirty="0" smtClean="0"/>
            </a:br>
            <a:r>
              <a:rPr lang="cs-CZ" b="1" dirty="0" smtClean="0"/>
              <a:t>Petr Bogatyrev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13407"/>
            <a:ext cx="9144000" cy="1655762"/>
          </a:xfrm>
        </p:spPr>
        <p:txBody>
          <a:bodyPr/>
          <a:lstStyle/>
          <a:p>
            <a:r>
              <a:rPr lang="cs-CZ" dirty="0" smtClean="0"/>
              <a:t>Pohled z divadelní strany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0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EF2921D-726B-4D16-B785-A454CD6FE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362450" cy="690721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7C01D54A-511C-4758-B813-4F1DD053A04A}"/>
              </a:ext>
            </a:extLst>
          </p:cNvPr>
          <p:cNvSpPr txBox="1"/>
          <p:nvPr/>
        </p:nvSpPr>
        <p:spPr>
          <a:xfrm>
            <a:off x="4790941" y="373487"/>
            <a:ext cx="713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1915 – absolvoval lingvistiku na Karlově univerzitě (1922 získal PhDr.)</a:t>
            </a:r>
          </a:p>
          <a:p>
            <a:r>
              <a:rPr lang="cs-CZ" dirty="0"/>
              <a:t>1916-1925 – učitelem na gymnázium (nejprve v </a:t>
            </a:r>
            <a:r>
              <a:rPr lang="cs-CZ" dirty="0" smtClean="0"/>
              <a:t>Plzni</a:t>
            </a:r>
            <a:r>
              <a:rPr lang="cs-CZ" dirty="0"/>
              <a:t>, po té v Praze</a:t>
            </a:r>
            <a:r>
              <a:rPr lang="cs-CZ" dirty="0" smtClean="0"/>
              <a:t>)</a:t>
            </a:r>
          </a:p>
          <a:p>
            <a:r>
              <a:rPr lang="cs-CZ" dirty="0" smtClean="0"/>
              <a:t>1926 – spoluzakládal PLK</a:t>
            </a:r>
          </a:p>
          <a:p>
            <a:r>
              <a:rPr lang="cs-CZ" dirty="0" smtClean="0"/>
              <a:t>1929 – habilitován jako mimořádný (!) docent </a:t>
            </a:r>
            <a:r>
              <a:rPr lang="cs-CZ" dirty="0"/>
              <a:t>estetiky </a:t>
            </a:r>
            <a:r>
              <a:rPr lang="cs-CZ" dirty="0" smtClean="0"/>
              <a:t>na Karlově univerzitě, začíná přednášet v rámci Estetického semináře.</a:t>
            </a:r>
          </a:p>
          <a:p>
            <a:r>
              <a:rPr lang="cs-CZ" dirty="0" smtClean="0"/>
              <a:t>1931–1937 zároveň učí na Komenského univerzitě v Bratislavě (zde 1934 </a:t>
            </a:r>
            <a:r>
              <a:rPr lang="cs-CZ" dirty="0"/>
              <a:t>jmenován </a:t>
            </a:r>
            <a:r>
              <a:rPr lang="cs-CZ" dirty="0" smtClean="0"/>
              <a:t>profesorem)</a:t>
            </a:r>
          </a:p>
          <a:p>
            <a:r>
              <a:rPr lang="cs-CZ" dirty="0" smtClean="0"/>
              <a:t>1933 – umírá Otakar Zich, vedoucí Semináře estetiky… vedený je dočasně svěřeno Zdeňkovi Nejedlého, Mukařovský vede seminář teprve od roku 1936…</a:t>
            </a:r>
          </a:p>
          <a:p>
            <a:r>
              <a:rPr lang="cs-CZ" dirty="0" smtClean="0"/>
              <a:t>1937 – jmenován mimořádným profesorem Karlovy univerzity</a:t>
            </a:r>
          </a:p>
          <a:p>
            <a:r>
              <a:rPr lang="cs-CZ" dirty="0" smtClean="0"/>
              <a:t>(řádným profesorem Karlovy univerzity až 1945…, ovšem se zpětnou účinností od 28.10.1938!)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(listopad 1939- květen 1945 uzavření českých vysokých škol).</a:t>
            </a:r>
          </a:p>
          <a:p>
            <a:endParaRPr lang="cs-CZ" dirty="0" smtClean="0"/>
          </a:p>
          <a:p>
            <a:r>
              <a:rPr lang="cs-CZ" dirty="0" smtClean="0"/>
              <a:t>1945 – obnovuje Seminář estetiky (asistent Jiří Veltruský)</a:t>
            </a:r>
          </a:p>
          <a:p>
            <a:r>
              <a:rPr lang="cs-CZ" dirty="0" smtClean="0"/>
              <a:t>1948 – stává se rektorem Karlovy univerzity  (až do 1954)</a:t>
            </a:r>
          </a:p>
          <a:p>
            <a:r>
              <a:rPr lang="cs-CZ" dirty="0" smtClean="0"/>
              <a:t>1951-1962 ředitelem Ústavu </a:t>
            </a:r>
            <a:r>
              <a:rPr lang="cs-CZ" dirty="0"/>
              <a:t>pro českou </a:t>
            </a:r>
            <a:r>
              <a:rPr lang="cs-CZ" dirty="0" smtClean="0"/>
              <a:t>literaturu ČSAV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341217" y="321972"/>
            <a:ext cx="28397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Dopis Janu Mukařovskému </a:t>
            </a:r>
          </a:p>
          <a:p>
            <a:endParaRPr lang="cs-CZ" dirty="0"/>
          </a:p>
          <a:p>
            <a:r>
              <a:rPr lang="cs-CZ" dirty="0" smtClean="0"/>
              <a:t>Příteli </a:t>
            </a:r>
            <a:r>
              <a:rPr lang="cs-CZ" dirty="0"/>
              <a:t>přijď dnes po </a:t>
            </a:r>
            <a:r>
              <a:rPr lang="cs-CZ" dirty="0" smtClean="0"/>
              <a:t>práci</a:t>
            </a:r>
          </a:p>
          <a:p>
            <a:r>
              <a:rPr lang="cs-CZ" dirty="0" smtClean="0"/>
              <a:t>A </a:t>
            </a:r>
            <a:r>
              <a:rPr lang="cs-CZ" dirty="0"/>
              <a:t>vylož básníkům a </a:t>
            </a:r>
            <a:r>
              <a:rPr lang="cs-CZ" dirty="0" smtClean="0"/>
              <a:t>včelám</a:t>
            </a:r>
          </a:p>
          <a:p>
            <a:r>
              <a:rPr lang="cs-CZ" dirty="0" smtClean="0"/>
              <a:t>Co </a:t>
            </a:r>
            <a:r>
              <a:rPr lang="cs-CZ" dirty="0"/>
              <a:t>je to med a jak ho </a:t>
            </a:r>
            <a:r>
              <a:rPr lang="cs-CZ" dirty="0" smtClean="0"/>
              <a:t>dělám</a:t>
            </a:r>
          </a:p>
          <a:p>
            <a:pPr algn="r"/>
            <a:r>
              <a:rPr lang="cs-CZ" dirty="0" smtClean="0"/>
              <a:t>(Vítězslav Nezval)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83573" cy="454191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345" t="1151" r="2240" b="2538"/>
          <a:stretch/>
        </p:blipFill>
        <p:spPr>
          <a:xfrm>
            <a:off x="8341217" y="3728434"/>
            <a:ext cx="3850783" cy="31295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96238" y="321972"/>
            <a:ext cx="46449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Dílo-věc / dílo-znak</a:t>
            </a:r>
          </a:p>
          <a:p>
            <a:endParaRPr lang="cs-CZ" dirty="0"/>
          </a:p>
          <a:p>
            <a:r>
              <a:rPr lang="cs-CZ" dirty="0" smtClean="0"/>
              <a:t>Styl – sloh – básnický jazyk …</a:t>
            </a:r>
          </a:p>
          <a:p>
            <a:endParaRPr lang="cs-CZ" dirty="0"/>
          </a:p>
          <a:p>
            <a:r>
              <a:rPr lang="cs-CZ" dirty="0" smtClean="0"/>
              <a:t>Estetická funkce, norma a hodnota…</a:t>
            </a:r>
          </a:p>
          <a:p>
            <a:endParaRPr lang="cs-CZ" dirty="0"/>
          </a:p>
          <a:p>
            <a:r>
              <a:rPr lang="cs-CZ" dirty="0" smtClean="0"/>
              <a:t>Sémantické gesto</a:t>
            </a:r>
          </a:p>
          <a:p>
            <a:endParaRPr lang="cs-CZ" dirty="0"/>
          </a:p>
          <a:p>
            <a:r>
              <a:rPr lang="cs-CZ" dirty="0"/>
              <a:t>Záměrnost a </a:t>
            </a:r>
            <a:r>
              <a:rPr lang="cs-CZ" dirty="0" smtClean="0"/>
              <a:t>nezáměrnost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Příležitostná divadelní kritika ve 20. letech</a:t>
            </a:r>
          </a:p>
          <a:p>
            <a:endParaRPr lang="cs-CZ" dirty="0"/>
          </a:p>
          <a:p>
            <a:r>
              <a:rPr lang="cs-CZ" dirty="0" smtClean="0"/>
              <a:t>1931 – rozsáhlá recenze na Zichovu Estetiku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15155" y="4803820"/>
            <a:ext cx="78260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1933 - první </a:t>
            </a:r>
            <a:r>
              <a:rPr lang="cs-CZ" dirty="0"/>
              <a:t>studie o herectví – ovšem </a:t>
            </a:r>
            <a:r>
              <a:rPr lang="cs-CZ" dirty="0" smtClean="0"/>
              <a:t>filmovém (Pokus o rozbor hereckého zjevu – Chaplin ve světlech velkoměsta)</a:t>
            </a:r>
          </a:p>
          <a:p>
            <a:endParaRPr lang="cs-CZ" dirty="0"/>
          </a:p>
          <a:p>
            <a:r>
              <a:rPr lang="cs-CZ" dirty="0" smtClean="0"/>
              <a:t>Zájem o slovo a recitaci přerůstá v zájem o deklamaci a jevištní řeč, dialog a monolog… </a:t>
            </a:r>
          </a:p>
          <a:p>
            <a:r>
              <a:rPr lang="cs-CZ" dirty="0" smtClean="0"/>
              <a:t>Mukařovský není v myšlení o divadle nijak </a:t>
            </a:r>
            <a:r>
              <a:rPr lang="cs-CZ" dirty="0" smtClean="0"/>
              <a:t>převratný, </a:t>
            </a:r>
            <a:r>
              <a:rPr lang="cs-CZ" dirty="0" smtClean="0"/>
              <a:t>ale je významný jako systematik.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4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8B3D166F-58D0-4D14-A70E-49E43807899A}"/>
              </a:ext>
            </a:extLst>
          </p:cNvPr>
          <p:cNvSpPr txBox="1"/>
          <p:nvPr/>
        </p:nvSpPr>
        <p:spPr>
          <a:xfrm>
            <a:off x="1325219" y="2955235"/>
            <a:ext cx="954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prstClr val="black"/>
                </a:solidFill>
              </a:rPr>
              <a:t>1932 – 1933 – 1934 –– 1937 – 1938 – 1939 – 1940 – 1941 ––– 1945 – 1946 – 1947 – 1948 –––– 1957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4EC5355B-3A69-4C3B-8279-5E2744390362}"/>
              </a:ext>
            </a:extLst>
          </p:cNvPr>
          <p:cNvSpPr txBox="1"/>
          <p:nvPr/>
        </p:nvSpPr>
        <p:spPr>
          <a:xfrm>
            <a:off x="788532" y="813353"/>
            <a:ext cx="1470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K jevištnímu dialogu</a:t>
            </a:r>
          </a:p>
          <a:p>
            <a:r>
              <a:rPr lang="cs-CZ" dirty="0">
                <a:solidFill>
                  <a:prstClr val="black"/>
                </a:solidFill>
              </a:rPr>
              <a:t>Jevištní řeč v avantgardním divadle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19C0A4EF-2757-4E5D-BDB9-29DD11DBB3D2}"/>
              </a:ext>
            </a:extLst>
          </p:cNvPr>
          <p:cNvSpPr txBox="1"/>
          <p:nvPr/>
        </p:nvSpPr>
        <p:spPr>
          <a:xfrm>
            <a:off x="5511267" y="813353"/>
            <a:ext cx="141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K dnešnímu stavu teorie divadla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E2134A8B-242F-4BC6-9AF4-E5516E34D852}"/>
              </a:ext>
            </a:extLst>
          </p:cNvPr>
          <p:cNvSpPr txBox="1"/>
          <p:nvPr/>
        </p:nvSpPr>
        <p:spPr>
          <a:xfrm>
            <a:off x="6834799" y="813353"/>
            <a:ext cx="169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K umělecké situaci dnešního českého divadla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45E34047-F134-470A-8341-3423C77F0181}"/>
              </a:ext>
            </a:extLst>
          </p:cNvPr>
          <p:cNvSpPr txBox="1"/>
          <p:nvPr/>
        </p:nvSpPr>
        <p:spPr>
          <a:xfrm>
            <a:off x="8695916" y="813353"/>
            <a:ext cx="1596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D 34-48 ve vývoji českého divadla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3E83B151-54A0-4044-9A71-666412095077}"/>
              </a:ext>
            </a:extLst>
          </p:cNvPr>
          <p:cNvSpPr txBox="1"/>
          <p:nvPr/>
        </p:nvSpPr>
        <p:spPr>
          <a:xfrm>
            <a:off x="10336695" y="813353"/>
            <a:ext cx="1351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Jindřich Honzl jako teoretik divadla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24F2069C-BF9E-4B41-A714-BA1B4D621CC6}"/>
              </a:ext>
            </a:extLst>
          </p:cNvPr>
          <p:cNvSpPr txBox="1"/>
          <p:nvPr/>
        </p:nvSpPr>
        <p:spPr>
          <a:xfrm>
            <a:off x="2539054" y="813353"/>
            <a:ext cx="1470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Próza Karla Čapka jako lyrická melodie a dialog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518DC502-F808-46E4-8CA1-F56928E004CE}"/>
              </a:ext>
            </a:extLst>
          </p:cNvPr>
          <p:cNvSpPr txBox="1"/>
          <p:nvPr/>
        </p:nvSpPr>
        <p:spPr>
          <a:xfrm>
            <a:off x="4134308" y="813353"/>
            <a:ext cx="123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Dialog a monolog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="" xmlns:a16="http://schemas.microsoft.com/office/drawing/2014/main" id="{4793484B-25C3-4F88-8695-820DB2DE5A95}"/>
              </a:ext>
            </a:extLst>
          </p:cNvPr>
          <p:cNvCxnSpPr>
            <a:cxnSpLocks/>
          </p:cNvCxnSpPr>
          <p:nvPr/>
        </p:nvCxnSpPr>
        <p:spPr>
          <a:xfrm>
            <a:off x="1224181" y="2290681"/>
            <a:ext cx="2633870" cy="70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="" xmlns:a16="http://schemas.microsoft.com/office/drawing/2014/main" id="{C7DF1272-8D6A-40C6-9244-49A8D2A837BD}"/>
              </a:ext>
            </a:extLst>
          </p:cNvPr>
          <p:cNvCxnSpPr>
            <a:cxnSpLocks/>
          </p:cNvCxnSpPr>
          <p:nvPr/>
        </p:nvCxnSpPr>
        <p:spPr>
          <a:xfrm>
            <a:off x="4559982" y="1556320"/>
            <a:ext cx="1278426" cy="138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="" xmlns:a16="http://schemas.microsoft.com/office/drawing/2014/main" id="{D8AB2153-8DA9-41DC-A3B0-FAAC9EB83725}"/>
              </a:ext>
            </a:extLst>
          </p:cNvPr>
          <p:cNvCxnSpPr>
            <a:cxnSpLocks/>
          </p:cNvCxnSpPr>
          <p:nvPr/>
        </p:nvCxnSpPr>
        <p:spPr>
          <a:xfrm>
            <a:off x="2989210" y="2328601"/>
            <a:ext cx="2218497" cy="626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="" xmlns:a16="http://schemas.microsoft.com/office/drawing/2014/main" id="{068313CC-7071-4CBA-A112-D4C5E33244CF}"/>
              </a:ext>
            </a:extLst>
          </p:cNvPr>
          <p:cNvCxnSpPr>
            <a:cxnSpLocks/>
          </p:cNvCxnSpPr>
          <p:nvPr/>
        </p:nvCxnSpPr>
        <p:spPr>
          <a:xfrm>
            <a:off x="6045481" y="1757588"/>
            <a:ext cx="487822" cy="1157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="" xmlns:a16="http://schemas.microsoft.com/office/drawing/2014/main" id="{5020EB31-1FBA-4A2E-8E58-F59DF19DD987}"/>
              </a:ext>
            </a:extLst>
          </p:cNvPr>
          <p:cNvCxnSpPr>
            <a:cxnSpLocks/>
          </p:cNvCxnSpPr>
          <p:nvPr/>
        </p:nvCxnSpPr>
        <p:spPr>
          <a:xfrm>
            <a:off x="7694528" y="1819904"/>
            <a:ext cx="431559" cy="1135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="" xmlns:a16="http://schemas.microsoft.com/office/drawing/2014/main" id="{C10D1344-32D8-4B03-B3A6-7CF9BA2F53C6}"/>
              </a:ext>
            </a:extLst>
          </p:cNvPr>
          <p:cNvCxnSpPr>
            <a:cxnSpLocks/>
          </p:cNvCxnSpPr>
          <p:nvPr/>
        </p:nvCxnSpPr>
        <p:spPr>
          <a:xfrm>
            <a:off x="9217714" y="1757588"/>
            <a:ext cx="271259" cy="1197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="" xmlns:a16="http://schemas.microsoft.com/office/drawing/2014/main" id="{7270CA0C-7721-46AA-A1F5-1E0D4176FEAA}"/>
              </a:ext>
            </a:extLst>
          </p:cNvPr>
          <p:cNvCxnSpPr>
            <a:cxnSpLocks/>
          </p:cNvCxnSpPr>
          <p:nvPr/>
        </p:nvCxnSpPr>
        <p:spPr>
          <a:xfrm flipH="1">
            <a:off x="10580600" y="2055293"/>
            <a:ext cx="83264" cy="868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="" xmlns:a16="http://schemas.microsoft.com/office/drawing/2014/main" id="{2952D399-92D3-45A0-BD0C-97A402015220}"/>
              </a:ext>
            </a:extLst>
          </p:cNvPr>
          <p:cNvCxnSpPr>
            <a:cxnSpLocks/>
          </p:cNvCxnSpPr>
          <p:nvPr/>
        </p:nvCxnSpPr>
        <p:spPr>
          <a:xfrm>
            <a:off x="3041403" y="3384151"/>
            <a:ext cx="457377" cy="949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E5D8DAED-C331-42C7-BA26-FCE17FF84DE8}"/>
              </a:ext>
            </a:extLst>
          </p:cNvPr>
          <p:cNvSpPr txBox="1"/>
          <p:nvPr/>
        </p:nvSpPr>
        <p:spPr>
          <a:xfrm>
            <a:off x="728925" y="5569226"/>
            <a:ext cx="2312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Seminář o estetice dramatu a filmu I.+II. (Bratislava)</a:t>
            </a:r>
          </a:p>
        </p:txBody>
      </p:sp>
      <p:sp>
        <p:nvSpPr>
          <p:cNvPr id="31" name="Levá složená závorka 30">
            <a:extLst>
              <a:ext uri="{FF2B5EF4-FFF2-40B4-BE49-F238E27FC236}">
                <a16:creationId xmlns="" xmlns:a16="http://schemas.microsoft.com/office/drawing/2014/main" id="{6E5BF4A5-DBBD-4F18-B01F-65132013BA44}"/>
              </a:ext>
            </a:extLst>
          </p:cNvPr>
          <p:cNvSpPr/>
          <p:nvPr/>
        </p:nvSpPr>
        <p:spPr>
          <a:xfrm rot="16200000">
            <a:off x="1979135" y="3187483"/>
            <a:ext cx="194642" cy="5234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2" name="Levá složená závorka 31">
            <a:extLst>
              <a:ext uri="{FF2B5EF4-FFF2-40B4-BE49-F238E27FC236}">
                <a16:creationId xmlns="" xmlns:a16="http://schemas.microsoft.com/office/drawing/2014/main" id="{553AEC8F-F131-44DE-AFC7-7AA65E9014E6}"/>
              </a:ext>
            </a:extLst>
          </p:cNvPr>
          <p:cNvSpPr/>
          <p:nvPr/>
        </p:nvSpPr>
        <p:spPr>
          <a:xfrm rot="16200000">
            <a:off x="4104688" y="3173826"/>
            <a:ext cx="194642" cy="5234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="" xmlns:a16="http://schemas.microsoft.com/office/drawing/2014/main" id="{9447751E-FF7B-484C-A69A-B2835D3E64B8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1616767" y="3546522"/>
            <a:ext cx="459690" cy="2022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="" xmlns:a16="http://schemas.microsoft.com/office/drawing/2014/main" id="{F7FBBE02-665C-47EC-A3C5-CA96336A8B77}"/>
              </a:ext>
            </a:extLst>
          </p:cNvPr>
          <p:cNvCxnSpPr>
            <a:cxnSpLocks/>
            <a:stCxn id="32" idx="1"/>
          </p:cNvCxnSpPr>
          <p:nvPr/>
        </p:nvCxnSpPr>
        <p:spPr>
          <a:xfrm>
            <a:off x="4202010" y="3532865"/>
            <a:ext cx="1167193" cy="1555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="" xmlns:a16="http://schemas.microsoft.com/office/drawing/2014/main" id="{EE2F49C7-83D7-41E4-9DE7-BEB0F77B37F3}"/>
              </a:ext>
            </a:extLst>
          </p:cNvPr>
          <p:cNvCxnSpPr>
            <a:cxnSpLocks/>
          </p:cNvCxnSpPr>
          <p:nvPr/>
        </p:nvCxnSpPr>
        <p:spPr>
          <a:xfrm>
            <a:off x="7467394" y="3351919"/>
            <a:ext cx="0" cy="1107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="" xmlns:a16="http://schemas.microsoft.com/office/drawing/2014/main" id="{62AD9280-BD0B-4CAB-BFB9-9639C80A1B70}"/>
              </a:ext>
            </a:extLst>
          </p:cNvPr>
          <p:cNvSpPr txBox="1"/>
          <p:nvPr/>
        </p:nvSpPr>
        <p:spPr>
          <a:xfrm>
            <a:off x="2731620" y="4348007"/>
            <a:ext cx="190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Vybrané kapitoly z estetiky dramatu (Bratislava)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="" xmlns:a16="http://schemas.microsoft.com/office/drawing/2014/main" id="{ED53F707-8B07-4B71-A8BF-B6C162BC7289}"/>
              </a:ext>
            </a:extLst>
          </p:cNvPr>
          <p:cNvSpPr txBox="1"/>
          <p:nvPr/>
        </p:nvSpPr>
        <p:spPr>
          <a:xfrm>
            <a:off x="4559982" y="5155096"/>
            <a:ext cx="184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Estetika dramatu a filmu I. + II.  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="" xmlns:a16="http://schemas.microsoft.com/office/drawing/2014/main" id="{F9B53B34-0A9C-41BF-8F4F-A4B72BAE2304}"/>
              </a:ext>
            </a:extLst>
          </p:cNvPr>
          <p:cNvSpPr txBox="1"/>
          <p:nvPr/>
        </p:nvSpPr>
        <p:spPr>
          <a:xfrm>
            <a:off x="6834799" y="4518991"/>
            <a:ext cx="184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Teorie jevištního přednesu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="" xmlns:a16="http://schemas.microsoft.com/office/drawing/2014/main" id="{CAB93B66-43D3-4B91-BEF8-2277CE7AFFE4}"/>
              </a:ext>
            </a:extLst>
          </p:cNvPr>
          <p:cNvSpPr txBox="1"/>
          <p:nvPr/>
        </p:nvSpPr>
        <p:spPr>
          <a:xfrm>
            <a:off x="9217713" y="4518991"/>
            <a:ext cx="224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Zvuková a významová výstavba dramatického dialogu</a:t>
            </a: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="" xmlns:a16="http://schemas.microsoft.com/office/drawing/2014/main" id="{3C284B9D-C95D-4146-AA3E-90FBC6ABB5C6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8089439" y="3338222"/>
            <a:ext cx="2250955" cy="1180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2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09093" y="141668"/>
            <a:ext cx="87705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Karel </a:t>
            </a:r>
            <a:r>
              <a:rPr lang="cs-CZ" b="1" dirty="0" err="1"/>
              <a:t>Brušák</a:t>
            </a:r>
            <a:r>
              <a:rPr lang="cs-CZ" b="1" dirty="0"/>
              <a:t> </a:t>
            </a:r>
            <a:r>
              <a:rPr lang="cs-CZ" dirty="0" smtClean="0"/>
              <a:t>(1913 </a:t>
            </a:r>
            <a:r>
              <a:rPr lang="cs-CZ" dirty="0"/>
              <a:t>Praha – </a:t>
            </a:r>
            <a:r>
              <a:rPr lang="cs-CZ" dirty="0" smtClean="0"/>
              <a:t>2004 </a:t>
            </a:r>
            <a:r>
              <a:rPr lang="cs-CZ" dirty="0"/>
              <a:t>Londýn)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český </a:t>
            </a:r>
            <a:r>
              <a:rPr lang="cs-CZ" dirty="0"/>
              <a:t>spisovatel, novinář, překladatel a literární </a:t>
            </a:r>
            <a:r>
              <a:rPr lang="cs-CZ" dirty="0" smtClean="0"/>
              <a:t>vědec (bohemista působící v Británii)</a:t>
            </a:r>
          </a:p>
          <a:p>
            <a:r>
              <a:rPr lang="cs-CZ" dirty="0" smtClean="0"/>
              <a:t>Propagátor české kultury a literatury v anglofonním okruhu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na gymnázium dělá avantgardní divadlo (mj. se Zdeňkem Urbánkem nebo Jiřím Veltruským)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Studuje u Mukařovského těsně před válkou, 1939 na stáží ve Francii, odkud prchne před německou okupací do Británie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 války v československém vysílání BBC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pak dále jako rozhlasový redaktor, profesor v Cambridgi a Londýně.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 hlediska divadla jsou důležité jen dvě studie</a:t>
            </a:r>
          </a:p>
          <a:p>
            <a:endParaRPr lang="cs-CZ" dirty="0"/>
          </a:p>
          <a:p>
            <a:r>
              <a:rPr lang="cs-CZ" dirty="0" smtClean="0"/>
              <a:t>Znaky </a:t>
            </a:r>
            <a:r>
              <a:rPr lang="cs-CZ" dirty="0"/>
              <a:t>na čínském </a:t>
            </a:r>
            <a:r>
              <a:rPr lang="cs-CZ" dirty="0" smtClean="0"/>
              <a:t>divadle (1939) 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sas.ujc.cas.cz/archiv.php?art=291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Imaginary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 </a:t>
            </a:r>
            <a:r>
              <a:rPr lang="cs-CZ" dirty="0" err="1" smtClean="0"/>
              <a:t>Space</a:t>
            </a:r>
            <a:r>
              <a:rPr lang="cs-CZ" dirty="0" smtClean="0"/>
              <a:t> in Drama (započato snad před válkou – publikováno 1991)</a:t>
            </a:r>
          </a:p>
          <a:p>
            <a:endParaRPr lang="cs-CZ" dirty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607" y="0"/>
            <a:ext cx="3112394" cy="456028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079608" y="4560284"/>
            <a:ext cx="311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Brušák</a:t>
            </a:r>
            <a:r>
              <a:rPr lang="cs-CZ" dirty="0" smtClean="0"/>
              <a:t> jako „klasik“, mladistvou fotkou nedisponuji.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798" y="0"/>
            <a:ext cx="2981202" cy="435292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79041" y="2174537"/>
            <a:ext cx="85687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Petr Bogatyrev </a:t>
            </a:r>
            <a:r>
              <a:rPr lang="cs-CZ" dirty="0" smtClean="0"/>
              <a:t>(1893 Saratov – 1971 Moskva)</a:t>
            </a:r>
          </a:p>
          <a:p>
            <a:r>
              <a:rPr lang="cs-CZ" dirty="0" smtClean="0"/>
              <a:t>Etnograf, teatrolog, překladatel…. 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jeden </a:t>
            </a:r>
            <a:r>
              <a:rPr lang="cs-CZ" dirty="0"/>
              <a:t>ze zakladatelů moskevského lingvistického kroužku a </a:t>
            </a:r>
            <a:r>
              <a:rPr lang="cs-CZ" dirty="0" smtClean="0"/>
              <a:t>avantgardního uměleckého sdružení </a:t>
            </a:r>
            <a:r>
              <a:rPr lang="cs-CZ" dirty="0" err="1" smtClean="0"/>
              <a:t>Opojaz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Obščestvo</a:t>
            </a:r>
            <a:r>
              <a:rPr lang="cs-CZ" dirty="0"/>
              <a:t> </a:t>
            </a:r>
            <a:r>
              <a:rPr lang="cs-CZ" dirty="0" err="1"/>
              <a:t>poetičeskogo</a:t>
            </a:r>
            <a:r>
              <a:rPr lang="cs-CZ" dirty="0"/>
              <a:t> jazyka), 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do </a:t>
            </a:r>
            <a:r>
              <a:rPr lang="cs-CZ" dirty="0"/>
              <a:t>Prahy přišel na pozvání </a:t>
            </a:r>
            <a:r>
              <a:rPr lang="cs-CZ" dirty="0" err="1"/>
              <a:t>Jakobsonovo</a:t>
            </a:r>
            <a:r>
              <a:rPr lang="cs-CZ" dirty="0"/>
              <a:t> jako osmadvacetiletý absolvent moskevské univerzity r. 1921. 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většinu času je v ČSSR jako sovětský kulturní atašé (a podniká výzkumné cesty na Zakarpatskou Ukrajinu a jinam).</a:t>
            </a:r>
          </a:p>
          <a:p>
            <a:pPr marL="285750" indent="-28575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řednášel etnografii na bratislavské univerzitě (1929 tam obhájí disertační práci, 1934 tamtéž jmenován docentem etnografie)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1939 se musí vrátit do Moskvy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 </a:t>
            </a:r>
            <a:r>
              <a:rPr lang="cs-CZ" dirty="0"/>
              <a:t>stalinismu byl ostře kritizován, </a:t>
            </a:r>
            <a:r>
              <a:rPr lang="cs-CZ" dirty="0" smtClean="0"/>
              <a:t>teprve počátkem 60. let rehabilitován, 1964 jmenován profesorem Moskevské státní univerzity</a:t>
            </a:r>
          </a:p>
        </p:txBody>
      </p:sp>
      <p:sp>
        <p:nvSpPr>
          <p:cNvPr id="4" name="Obdélník 3"/>
          <p:cNvSpPr/>
          <p:nvPr/>
        </p:nvSpPr>
        <p:spPr>
          <a:xfrm>
            <a:off x="279041" y="240182"/>
            <a:ext cx="8568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„Když </a:t>
            </a:r>
            <a:r>
              <a:rPr lang="cs-CZ" dirty="0"/>
              <a:t>Roman [Jakobson] odjel do Prahy, pozval </a:t>
            </a:r>
            <a:r>
              <a:rPr lang="cs-CZ" dirty="0" err="1"/>
              <a:t>Bogatyrjova</a:t>
            </a:r>
            <a:r>
              <a:rPr lang="cs-CZ" dirty="0"/>
              <a:t> k sobě. Ten přijel v krátkých kalhotách a </a:t>
            </a:r>
            <a:r>
              <a:rPr lang="cs-CZ" dirty="0" err="1"/>
              <a:t>nezašněrovaných</a:t>
            </a:r>
            <a:r>
              <a:rPr lang="cs-CZ" dirty="0"/>
              <a:t> botách, s kufrem rukopisů a potrhaných papírů, všechno dohromady, že se nedalo poznat, kde je věda a kde kalhoty</a:t>
            </a:r>
            <a:r>
              <a:rPr lang="cs-CZ" dirty="0" smtClean="0"/>
              <a:t>.“</a:t>
            </a:r>
          </a:p>
          <a:p>
            <a:pPr algn="r"/>
            <a:r>
              <a:rPr lang="cs-CZ" dirty="0" smtClean="0"/>
              <a:t>Viktor </a:t>
            </a:r>
            <a:r>
              <a:rPr lang="cs-CZ" dirty="0" err="1" smtClean="0"/>
              <a:t>Šklovskij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4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2195"/>
          <a:stretch/>
        </p:blipFill>
        <p:spPr>
          <a:xfrm>
            <a:off x="8379518" y="0"/>
            <a:ext cx="3838575" cy="510513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7425" y="193183"/>
            <a:ext cx="82120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1923</a:t>
            </a:r>
            <a:r>
              <a:rPr lang="cs-CZ" dirty="0" smtClean="0"/>
              <a:t> studie o Chaplinovi v „berlínském“ sborníku </a:t>
            </a:r>
          </a:p>
          <a:p>
            <a:endParaRPr lang="cs-CZ" dirty="0" smtClean="0"/>
          </a:p>
          <a:p>
            <a:r>
              <a:rPr lang="cs-CZ" dirty="0" smtClean="0"/>
              <a:t>Následuje množství menších studií ve verzích a obměnách…</a:t>
            </a:r>
          </a:p>
          <a:p>
            <a:endParaRPr lang="cs-CZ" b="1" dirty="0" smtClean="0"/>
          </a:p>
          <a:p>
            <a:r>
              <a:rPr lang="cs-CZ" b="1" dirty="0" smtClean="0"/>
              <a:t>1940 </a:t>
            </a:r>
            <a:r>
              <a:rPr lang="cs-CZ" dirty="0" smtClean="0"/>
              <a:t>Lidové divadlo české a slovenské (kniha má poměrně velký ohlas Honzlova recenze vyjde ve Slovu a slovesnosti, Veltruského text je přednesen na domácím semináři, publikován až po letech….)</a:t>
            </a:r>
          </a:p>
          <a:p>
            <a:endParaRPr lang="cs-CZ" dirty="0"/>
          </a:p>
          <a:p>
            <a:r>
              <a:rPr lang="cs-CZ" b="1" dirty="0" smtClean="0"/>
              <a:t>Základní etnografické teze: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odmítnutí idealizace „folklóru“ – pro B. je folklor specifické (většinou anonymní) kreativity), nikoliv fetiš, který je nutno konzervovat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Přesuny mezi folklórem a tzv. vysokou kulturou probíhají oběma směry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B. je zřejmě první, kdo doceňuje městský folklór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3426"/>
            <a:ext cx="1927538" cy="298457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279561" y="3979572"/>
            <a:ext cx="5962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Pojmy /koncepty, které nám dal pro myšlení o divadle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Všímá si divadelnosti všednodenní kultury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Chápe divadlo jako kolektivní hru (obmýšlí </a:t>
            </a:r>
            <a:r>
              <a:rPr lang="cs-CZ" dirty="0" err="1" smtClean="0"/>
              <a:t>pojemn</a:t>
            </a:r>
            <a:r>
              <a:rPr lang="cs-CZ" dirty="0" smtClean="0"/>
              <a:t> „hra“)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Znak znaku…!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92439" y="5499279"/>
            <a:ext cx="977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Odmítnutí </a:t>
            </a:r>
            <a:r>
              <a:rPr lang="cs-CZ" dirty="0"/>
              <a:t>Zichových názorů na loutkové </a:t>
            </a:r>
            <a:r>
              <a:rPr lang="cs-CZ" dirty="0" smtClean="0"/>
              <a:t>divadlo / odmítnutí Zichových tezí o stejnoměrné stylizaci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Na zkoumání lidového divadla demonstruje zejm.: mísení stylů / různorodost stylizačních postupů; znakovou práci s rekvizitou a prostorem; složitý vztah mezi postavou a hercem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10106" t="8849" r="11148" b="-515"/>
          <a:stretch/>
        </p:blipFill>
        <p:spPr>
          <a:xfrm>
            <a:off x="978794" y="1017430"/>
            <a:ext cx="4675031" cy="458488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90199" y="2619553"/>
            <a:ext cx="4675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Děkuji za pozornost….</a:t>
            </a:r>
          </a:p>
          <a:p>
            <a:endParaRPr lang="cs-CZ" b="1" dirty="0"/>
          </a:p>
          <a:p>
            <a:endParaRPr lang="cs-CZ" b="1" dirty="0" smtClean="0"/>
          </a:p>
          <a:p>
            <a:r>
              <a:rPr lang="cs-CZ" b="1" dirty="0" err="1" smtClean="0"/>
              <a:t>Nashledanou</a:t>
            </a:r>
            <a:r>
              <a:rPr lang="cs-CZ" b="1" dirty="0" smtClean="0"/>
              <a:t> příště s „trojicí nejodvážnějších“!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025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841</Words>
  <Application>Microsoft Office PowerPoint</Application>
  <PresentationFormat>Širokoúhlá obrazovka</PresentationFormat>
  <Paragraphs>105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1_Motiv Office</vt:lpstr>
      <vt:lpstr>Jan Mukařovský (a dále Karel Brušák a později Petr Bogatyrev)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Drozd</dc:creator>
  <cp:lastModifiedBy>David Drozd</cp:lastModifiedBy>
  <cp:revision>23</cp:revision>
  <dcterms:created xsi:type="dcterms:W3CDTF">2020-04-18T18:37:14Z</dcterms:created>
  <dcterms:modified xsi:type="dcterms:W3CDTF">2020-04-20T23:44:42Z</dcterms:modified>
</cp:coreProperties>
</file>