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BA1-3529-4FA9-AA2D-378E7A2D09D5}" type="datetimeFigureOut">
              <a:rPr lang="cs-CZ" smtClean="0"/>
              <a:t>8. 5. 2020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2C92-BB95-4B6A-A879-FD59D342D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41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BA1-3529-4FA9-AA2D-378E7A2D09D5}" type="datetimeFigureOut">
              <a:rPr lang="cs-CZ" smtClean="0"/>
              <a:t>8. 5. 2020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2C92-BB95-4B6A-A879-FD59D342D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26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BA1-3529-4FA9-AA2D-378E7A2D09D5}" type="datetimeFigureOut">
              <a:rPr lang="cs-CZ" smtClean="0"/>
              <a:t>8. 5. 2020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2C92-BB95-4B6A-A879-FD59D342D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60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BA1-3529-4FA9-AA2D-378E7A2D09D5}" type="datetimeFigureOut">
              <a:rPr lang="cs-CZ" smtClean="0"/>
              <a:t>8. 5. 2020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2C92-BB95-4B6A-A879-FD59D342D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0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BA1-3529-4FA9-AA2D-378E7A2D09D5}" type="datetimeFigureOut">
              <a:rPr lang="cs-CZ" smtClean="0"/>
              <a:t>8. 5. 2020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2C92-BB95-4B6A-A879-FD59D342D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42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BA1-3529-4FA9-AA2D-378E7A2D09D5}" type="datetimeFigureOut">
              <a:rPr lang="cs-CZ" smtClean="0"/>
              <a:t>8. 5. 2020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2C92-BB95-4B6A-A879-FD59D342D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27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BA1-3529-4FA9-AA2D-378E7A2D09D5}" type="datetimeFigureOut">
              <a:rPr lang="cs-CZ" smtClean="0"/>
              <a:t>8. 5. 2020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2C92-BB95-4B6A-A879-FD59D342D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40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BA1-3529-4FA9-AA2D-378E7A2D09D5}" type="datetimeFigureOut">
              <a:rPr lang="cs-CZ" smtClean="0"/>
              <a:t>8. 5. 2020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2C92-BB95-4B6A-A879-FD59D342D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05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BA1-3529-4FA9-AA2D-378E7A2D09D5}" type="datetimeFigureOut">
              <a:rPr lang="cs-CZ" smtClean="0"/>
              <a:t>8. 5. 2020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2C92-BB95-4B6A-A879-FD59D342D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57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BA1-3529-4FA9-AA2D-378E7A2D09D5}" type="datetimeFigureOut">
              <a:rPr lang="cs-CZ" smtClean="0"/>
              <a:t>8. 5. 2020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2C92-BB95-4B6A-A879-FD59D342D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88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BA1-3529-4FA9-AA2D-378E7A2D09D5}" type="datetimeFigureOut">
              <a:rPr lang="cs-CZ" smtClean="0"/>
              <a:t>8. 5. 2020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F2C92-BB95-4B6A-A879-FD59D342D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85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D8BA1-3529-4FA9-AA2D-378E7A2D09D5}" type="datetimeFigureOut">
              <a:rPr lang="cs-CZ" smtClean="0"/>
              <a:t>8. 5. 2020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F2C92-BB95-4B6A-A879-FD59D342D2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08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cyklopedie.idu.cz/index.php/Honzl,_Jind%C5%99ich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0501" y="4503761"/>
            <a:ext cx="11368586" cy="1132764"/>
          </a:xfrm>
        </p:spPr>
        <p:txBody>
          <a:bodyPr>
            <a:normAutofit/>
          </a:bodyPr>
          <a:lstStyle/>
          <a:p>
            <a:r>
              <a:rPr lang="cs-CZ" dirty="0" smtClean="0"/>
              <a:t>Avantgardní režiséři jako teoretici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16907" y="5870410"/>
            <a:ext cx="4995081" cy="50593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E</a:t>
            </a:r>
            <a:r>
              <a:rPr lang="cs-CZ" dirty="0" smtClean="0"/>
              <a:t>. F</a:t>
            </a:r>
            <a:r>
              <a:rPr lang="cs-CZ" dirty="0" smtClean="0"/>
              <a:t>. Burian – Jiří Frejka – Jindřich Honzl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917" y="107003"/>
            <a:ext cx="6281083" cy="439675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68490" y="341194"/>
            <a:ext cx="5841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Avantgarda 1930. Karikatura Adolfa </a:t>
            </a:r>
            <a:r>
              <a:rPr lang="cs-CZ" dirty="0" err="1" smtClean="0"/>
              <a:t>Hoffmeistra</a:t>
            </a:r>
            <a:r>
              <a:rPr lang="cs-CZ" dirty="0" smtClean="0"/>
              <a:t>: Karel </a:t>
            </a:r>
            <a:r>
              <a:rPr lang="cs-CZ" dirty="0" err="1" smtClean="0"/>
              <a:t>Teige</a:t>
            </a:r>
            <a:r>
              <a:rPr lang="cs-CZ" dirty="0" smtClean="0"/>
              <a:t>, Vítězslav Nezval, Jindřich Honzl, Jan Werich, Jiří Voskovec.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2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95168" y="1705970"/>
            <a:ext cx="3651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Děkuji za pozornost</a:t>
            </a:r>
          </a:p>
          <a:p>
            <a:endParaRPr lang="cs-CZ" b="1" dirty="0"/>
          </a:p>
          <a:p>
            <a:r>
              <a:rPr lang="cs-CZ" b="1" dirty="0"/>
              <a:t>a</a:t>
            </a:r>
            <a:r>
              <a:rPr lang="cs-CZ" b="1" dirty="0" smtClean="0"/>
              <a:t> navazuje poslední díl Jiří Veltruský</a:t>
            </a:r>
          </a:p>
          <a:p>
            <a:endParaRPr lang="cs-CZ" b="1" dirty="0" smtClean="0"/>
          </a:p>
          <a:p>
            <a:pPr algn="r"/>
            <a:r>
              <a:rPr lang="cs-CZ" b="1" dirty="0" smtClean="0"/>
              <a:t>… již brzy ve vašich počítačích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68" y="3604278"/>
            <a:ext cx="3651203" cy="27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28048" y="889843"/>
            <a:ext cx="62873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Avantgarda chce vědět, jak se to dělá….</a:t>
            </a:r>
          </a:p>
          <a:p>
            <a:endParaRPr lang="cs-CZ" dirty="0" smtClean="0"/>
          </a:p>
          <a:p>
            <a:r>
              <a:rPr lang="cs-CZ" dirty="0" smtClean="0"/>
              <a:t>Pamflet </a:t>
            </a:r>
            <a:r>
              <a:rPr lang="cs-CZ" dirty="0"/>
              <a:t>– </a:t>
            </a:r>
            <a:r>
              <a:rPr lang="cs-CZ" dirty="0" smtClean="0"/>
              <a:t>programové prohlášení – teorie ???</a:t>
            </a:r>
          </a:p>
          <a:p>
            <a:endParaRPr lang="cs-CZ" dirty="0" smtClean="0"/>
          </a:p>
          <a:p>
            <a:r>
              <a:rPr lang="cs-CZ" dirty="0" smtClean="0"/>
              <a:t>Těsné osobní vazby</a:t>
            </a:r>
          </a:p>
          <a:p>
            <a:endParaRPr lang="cs-CZ" dirty="0" smtClean="0"/>
          </a:p>
          <a:p>
            <a:r>
              <a:rPr lang="cs-CZ" dirty="0" smtClean="0"/>
              <a:t>Institucionální blízkost 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Klíčová témata pro avantgardní režiséry…</a:t>
            </a:r>
          </a:p>
          <a:p>
            <a:endParaRPr lang="cs-CZ" b="1" dirty="0"/>
          </a:p>
          <a:p>
            <a:r>
              <a:rPr lang="cs-CZ" dirty="0" smtClean="0"/>
              <a:t>Nový prostor</a:t>
            </a:r>
          </a:p>
          <a:p>
            <a:r>
              <a:rPr lang="cs-CZ" dirty="0" smtClean="0"/>
              <a:t>Nové herectví</a:t>
            </a:r>
          </a:p>
          <a:p>
            <a:r>
              <a:rPr lang="cs-CZ" dirty="0" smtClean="0"/>
              <a:t>Nové pojetí tvaru (dynamika / napětí / vnitřní protiklady)</a:t>
            </a:r>
          </a:p>
          <a:p>
            <a:r>
              <a:rPr lang="cs-CZ" dirty="0" smtClean="0"/>
              <a:t>Nové pojetí jevištní řeči, řeči vůbec….</a:t>
            </a:r>
          </a:p>
          <a:p>
            <a:r>
              <a:rPr lang="cs-CZ" dirty="0" smtClean="0"/>
              <a:t>Nový lyrismus – metafora – básnické </a:t>
            </a:r>
            <a:r>
              <a:rPr lang="cs-CZ" dirty="0" smtClean="0"/>
              <a:t>divadlo</a:t>
            </a:r>
          </a:p>
          <a:p>
            <a:endParaRPr lang="cs-CZ" dirty="0"/>
          </a:p>
          <a:p>
            <a:r>
              <a:rPr lang="cs-CZ" dirty="0" smtClean="0"/>
              <a:t>Nové… publikum?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398" y="0"/>
            <a:ext cx="497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85648" y="136478"/>
            <a:ext cx="76063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 r. 48 – avantgarda je nežádoucí jako kosmopolitní směr….</a:t>
            </a:r>
          </a:p>
          <a:p>
            <a:endParaRPr lang="cs-CZ" dirty="0"/>
          </a:p>
          <a:p>
            <a:r>
              <a:rPr lang="cs-CZ" dirty="0" smtClean="0"/>
              <a:t>1952 – sebevražda J. Frejka</a:t>
            </a:r>
          </a:p>
          <a:p>
            <a:r>
              <a:rPr lang="cs-CZ" dirty="0" smtClean="0"/>
              <a:t>1953 – umírá J. Honzl </a:t>
            </a:r>
          </a:p>
          <a:p>
            <a:r>
              <a:rPr lang="cs-CZ" dirty="0" smtClean="0"/>
              <a:t>1956 – </a:t>
            </a:r>
            <a:r>
              <a:rPr lang="cs-CZ" b="1" dirty="0" smtClean="0"/>
              <a:t>K novému významu umění </a:t>
            </a:r>
            <a:r>
              <a:rPr lang="cs-CZ" dirty="0" smtClean="0"/>
              <a:t>(výbor z Honzla)</a:t>
            </a:r>
          </a:p>
          <a:p>
            <a:r>
              <a:rPr lang="cs-CZ" dirty="0" smtClean="0"/>
              <a:t>1959 – </a:t>
            </a:r>
            <a:r>
              <a:rPr lang="cs-CZ" b="1" dirty="0" smtClean="0"/>
              <a:t>Divadelní a literární podobizny </a:t>
            </a:r>
            <a:r>
              <a:rPr lang="cs-CZ" dirty="0" smtClean="0"/>
              <a:t>(druhý výbor z Honzla)</a:t>
            </a:r>
          </a:p>
          <a:p>
            <a:r>
              <a:rPr lang="cs-CZ" dirty="0" smtClean="0"/>
              <a:t>1959 – umírá E</a:t>
            </a:r>
            <a:r>
              <a:rPr lang="cs-CZ" dirty="0" smtClean="0"/>
              <a:t>. F</a:t>
            </a:r>
            <a:r>
              <a:rPr lang="cs-CZ" dirty="0" smtClean="0"/>
              <a:t>. Burian</a:t>
            </a:r>
          </a:p>
          <a:p>
            <a:endParaRPr lang="cs-CZ" dirty="0"/>
          </a:p>
          <a:p>
            <a:r>
              <a:rPr lang="cs-CZ" dirty="0" smtClean="0"/>
              <a:t>1961 – A. Dvořák: Trojice nejodvážnějších</a:t>
            </a:r>
          </a:p>
          <a:p>
            <a:r>
              <a:rPr lang="cs-CZ" dirty="0" smtClean="0"/>
              <a:t>1962 – M. </a:t>
            </a:r>
            <a:r>
              <a:rPr lang="cs-CZ" dirty="0" smtClean="0"/>
              <a:t>Obst, </a:t>
            </a:r>
            <a:r>
              <a:rPr lang="cs-CZ" dirty="0" smtClean="0"/>
              <a:t>A. </a:t>
            </a:r>
            <a:r>
              <a:rPr lang="cs-CZ" dirty="0" err="1" smtClean="0"/>
              <a:t>Scherl</a:t>
            </a:r>
            <a:r>
              <a:rPr lang="cs-CZ" dirty="0" smtClean="0"/>
              <a:t>: K </a:t>
            </a:r>
            <a:r>
              <a:rPr lang="cs-CZ" dirty="0"/>
              <a:t>dějinám české divadelní avantgardy : Jindřich  </a:t>
            </a:r>
            <a:r>
              <a:rPr lang="cs-CZ" dirty="0" smtClean="0"/>
              <a:t> 	Honzl</a:t>
            </a:r>
            <a:r>
              <a:rPr lang="cs-CZ" dirty="0"/>
              <a:t>, E</a:t>
            </a:r>
            <a:r>
              <a:rPr lang="cs-CZ" dirty="0" smtClean="0"/>
              <a:t>. F</a:t>
            </a:r>
            <a:r>
              <a:rPr lang="cs-CZ" dirty="0"/>
              <a:t>. </a:t>
            </a:r>
            <a:r>
              <a:rPr lang="cs-CZ" dirty="0" smtClean="0"/>
              <a:t>Burian</a:t>
            </a:r>
          </a:p>
          <a:p>
            <a:r>
              <a:rPr lang="cs-CZ" dirty="0" smtClean="0"/>
              <a:t>1962 – výbor Divadlo za našich dnů (první výbor z E.F.B)</a:t>
            </a:r>
          </a:p>
          <a:p>
            <a:r>
              <a:rPr lang="cs-CZ" dirty="0" smtClean="0"/>
              <a:t>1963 – </a:t>
            </a:r>
            <a:r>
              <a:rPr lang="cs-CZ" b="1" dirty="0" smtClean="0"/>
              <a:t>Základy a praxe moderního divadla </a:t>
            </a:r>
            <a:r>
              <a:rPr lang="cs-CZ" dirty="0" smtClean="0"/>
              <a:t>(třetí výbor z Honzla)</a:t>
            </a:r>
          </a:p>
          <a:p>
            <a:endParaRPr lang="cs-CZ" dirty="0" smtClean="0"/>
          </a:p>
          <a:p>
            <a:r>
              <a:rPr lang="cs-CZ" dirty="0" smtClean="0"/>
              <a:t>1971 </a:t>
            </a:r>
            <a:r>
              <a:rPr lang="cs-CZ" dirty="0" smtClean="0"/>
              <a:t>– B. </a:t>
            </a:r>
            <a:r>
              <a:rPr lang="cs-CZ" dirty="0" smtClean="0"/>
              <a:t>Srba: </a:t>
            </a:r>
            <a:r>
              <a:rPr lang="cs-CZ" dirty="0" smtClean="0"/>
              <a:t>Poetické divadlo E</a:t>
            </a:r>
            <a:r>
              <a:rPr lang="cs-CZ" dirty="0" smtClean="0"/>
              <a:t>. F</a:t>
            </a:r>
            <a:r>
              <a:rPr lang="cs-CZ" dirty="0" smtClean="0"/>
              <a:t>. Buriana </a:t>
            </a:r>
          </a:p>
          <a:p>
            <a:endParaRPr lang="cs-CZ" dirty="0" smtClean="0"/>
          </a:p>
          <a:p>
            <a:r>
              <a:rPr lang="cs-CZ" dirty="0" smtClean="0"/>
              <a:t>1979 – výbor Jindřich Honzl o režii a herectví</a:t>
            </a:r>
            <a:endParaRPr lang="cs-CZ" dirty="0" smtClean="0"/>
          </a:p>
          <a:p>
            <a:r>
              <a:rPr lang="cs-CZ" dirty="0" smtClean="0"/>
              <a:t>1980 – výbor Režie jako projev průbojného ducha (</a:t>
            </a:r>
            <a:r>
              <a:rPr lang="cs-CZ" dirty="0" err="1" smtClean="0"/>
              <a:t>Frejkovy</a:t>
            </a:r>
            <a:r>
              <a:rPr lang="cs-CZ" dirty="0" smtClean="0"/>
              <a:t> texty)</a:t>
            </a:r>
            <a:endParaRPr lang="cs-CZ" dirty="0"/>
          </a:p>
          <a:p>
            <a:r>
              <a:rPr lang="cs-CZ" dirty="0" smtClean="0"/>
              <a:t>1981 – výbor </a:t>
            </a:r>
            <a:r>
              <a:rPr lang="cs-CZ" b="1" dirty="0" smtClean="0"/>
              <a:t>E.F. Burian a jeho program poetického divadla</a:t>
            </a:r>
          </a:p>
          <a:p>
            <a:r>
              <a:rPr lang="cs-CZ" dirty="0" smtClean="0"/>
              <a:t>1990 </a:t>
            </a:r>
            <a:r>
              <a:rPr lang="cs-CZ" dirty="0"/>
              <a:t>– </a:t>
            </a:r>
            <a:r>
              <a:rPr lang="cs-CZ" dirty="0" smtClean="0"/>
              <a:t>výbor Odkaz </a:t>
            </a:r>
            <a:r>
              <a:rPr lang="cs-CZ" dirty="0"/>
              <a:t>české divadelní </a:t>
            </a:r>
            <a:r>
              <a:rPr lang="cs-CZ" dirty="0" smtClean="0"/>
              <a:t>avantgardy </a:t>
            </a:r>
            <a:r>
              <a:rPr lang="cs-CZ" dirty="0"/>
              <a:t>(J. Honzl, J. Frejka, E.F. Burian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2004 – velký výbor z </a:t>
            </a:r>
            <a:r>
              <a:rPr lang="cs-CZ" dirty="0" err="1" smtClean="0"/>
              <a:t>Frejky</a:t>
            </a:r>
            <a:r>
              <a:rPr lang="cs-CZ" dirty="0" smtClean="0"/>
              <a:t> </a:t>
            </a:r>
            <a:r>
              <a:rPr lang="cs-CZ" b="1" dirty="0" smtClean="0"/>
              <a:t>Divadlo je vesmír</a:t>
            </a:r>
          </a:p>
          <a:p>
            <a:r>
              <a:rPr lang="cs-CZ" dirty="0" smtClean="0"/>
              <a:t>2005 – nové vydání </a:t>
            </a:r>
            <a:r>
              <a:rPr lang="cs-CZ" dirty="0" err="1" smtClean="0"/>
              <a:t>Tairovova</a:t>
            </a:r>
            <a:r>
              <a:rPr lang="cs-CZ" dirty="0" smtClean="0"/>
              <a:t> Odpoutaného divadla je doplněno </a:t>
            </a:r>
            <a:r>
              <a:rPr lang="cs-CZ" dirty="0"/>
              <a:t>H</a:t>
            </a:r>
            <a:r>
              <a:rPr lang="cs-CZ" dirty="0" smtClean="0"/>
              <a:t>onzlovými 	články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42032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87104" y="914400"/>
            <a:ext cx="660551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Emil František </a:t>
            </a:r>
            <a:r>
              <a:rPr lang="cs-CZ" b="1" dirty="0" smtClean="0"/>
              <a:t>Burian (1904 – 1959)</a:t>
            </a:r>
            <a:endParaRPr lang="cs-CZ" b="1" dirty="0" smtClean="0"/>
          </a:p>
          <a:p>
            <a:endParaRPr lang="cs-CZ" dirty="0"/>
          </a:p>
          <a:p>
            <a:r>
              <a:rPr lang="cs-CZ" dirty="0" smtClean="0"/>
              <a:t> pochází hudební, resp. operní rodiny</a:t>
            </a:r>
          </a:p>
          <a:p>
            <a:r>
              <a:rPr lang="cs-CZ" dirty="0" smtClean="0"/>
              <a:t> je absolvent </a:t>
            </a:r>
            <a:r>
              <a:rPr lang="cs-CZ" dirty="0" smtClean="0"/>
              <a:t>skladby na </a:t>
            </a:r>
            <a:r>
              <a:rPr lang="cs-CZ" dirty="0" smtClean="0"/>
              <a:t>konzervatoři (první opera podle </a:t>
            </a:r>
            <a:r>
              <a:rPr lang="cs-CZ" dirty="0" err="1" smtClean="0"/>
              <a:t>Maeterlinckovy</a:t>
            </a:r>
            <a:r>
              <a:rPr lang="cs-CZ" dirty="0" smtClean="0"/>
              <a:t> hry </a:t>
            </a:r>
            <a:r>
              <a:rPr lang="cs-CZ" dirty="0" err="1" smtClean="0"/>
              <a:t>Alladina</a:t>
            </a:r>
            <a:r>
              <a:rPr lang="cs-CZ" dirty="0" smtClean="0"/>
              <a:t> a </a:t>
            </a:r>
            <a:r>
              <a:rPr lang="cs-CZ" dirty="0" err="1" smtClean="0"/>
              <a:t>Palomid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1925 </a:t>
            </a:r>
            <a:r>
              <a:rPr lang="cs-CZ" dirty="0"/>
              <a:t>– </a:t>
            </a:r>
            <a:r>
              <a:rPr lang="cs-CZ" dirty="0" smtClean="0"/>
              <a:t>se stává členem Devětsilu a přidává se ke vznikajícímu Osvobozenému divadlu</a:t>
            </a:r>
          </a:p>
          <a:p>
            <a:r>
              <a:rPr lang="cs-CZ" dirty="0" smtClean="0"/>
              <a:t>1926 – studie </a:t>
            </a:r>
            <a:r>
              <a:rPr lang="cs-CZ" dirty="0" err="1" smtClean="0"/>
              <a:t>Polydynamika</a:t>
            </a:r>
            <a:endParaRPr lang="cs-CZ" dirty="0" smtClean="0"/>
          </a:p>
          <a:p>
            <a:r>
              <a:rPr lang="cs-CZ" dirty="0" smtClean="0"/>
              <a:t>1927 – zakládá vlastní soubor Voiceband</a:t>
            </a:r>
          </a:p>
          <a:p>
            <a:r>
              <a:rPr lang="cs-CZ" dirty="0" smtClean="0"/>
              <a:t>1928 – kniha Jazz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1933 – zakládá divadlo D</a:t>
            </a:r>
          </a:p>
          <a:p>
            <a:r>
              <a:rPr lang="cs-CZ" dirty="0" smtClean="0"/>
              <a:t>(časopis, přednášky, konference atp.)</a:t>
            </a:r>
          </a:p>
          <a:p>
            <a:endParaRPr lang="cs-CZ" dirty="0"/>
          </a:p>
          <a:p>
            <a:r>
              <a:rPr lang="cs-CZ" dirty="0" smtClean="0"/>
              <a:t>1941 </a:t>
            </a:r>
            <a:r>
              <a:rPr lang="cs-CZ" dirty="0"/>
              <a:t>– </a:t>
            </a:r>
            <a:r>
              <a:rPr lang="cs-CZ" dirty="0" smtClean="0"/>
              <a:t> divadlo D zavřeno.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(pro doplnění doslov B. Srby ve výboru postačí, prozatím ;) 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411" y="0"/>
            <a:ext cx="4518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337075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72250" y="2090172"/>
            <a:ext cx="6714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dirty="0" smtClean="0"/>
              <a:t>Otázky kompozice a </a:t>
            </a:r>
            <a:r>
              <a:rPr lang="cs-CZ" sz="2800" dirty="0" err="1" smtClean="0"/>
              <a:t>polydynamika</a:t>
            </a:r>
            <a:endParaRPr lang="cs-CZ" sz="2800" dirty="0" smtClean="0"/>
          </a:p>
          <a:p>
            <a:pPr marL="285750" indent="-285750">
              <a:buFontTx/>
              <a:buChar char="-"/>
            </a:pPr>
            <a:r>
              <a:rPr lang="cs-CZ" sz="2800" dirty="0" smtClean="0"/>
              <a:t>Nový prostor – multimédia? (resp. </a:t>
            </a:r>
            <a:r>
              <a:rPr lang="cs-CZ" sz="2800" dirty="0" err="1" smtClean="0"/>
              <a:t>Theatergraph</a:t>
            </a:r>
            <a:r>
              <a:rPr lang="cs-CZ" sz="28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cs-CZ" sz="2800" dirty="0" smtClean="0"/>
              <a:t>Nový prostor – projekt Divadla práce</a:t>
            </a:r>
          </a:p>
          <a:p>
            <a:pPr marL="285750" indent="-285750">
              <a:buFontTx/>
              <a:buChar char="-"/>
            </a:pPr>
            <a:endParaRPr lang="cs-CZ" sz="2800" dirty="0"/>
          </a:p>
          <a:p>
            <a:pPr marL="285750" indent="-285750">
              <a:buFontTx/>
              <a:buChar char="-"/>
            </a:pPr>
            <a:r>
              <a:rPr lang="cs-CZ" sz="2800" dirty="0" smtClean="0"/>
              <a:t>Hledání básnického, poetického divadla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2275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" y="4788287"/>
            <a:ext cx="1487606" cy="206971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731" y="0"/>
            <a:ext cx="472827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04967" y="668740"/>
            <a:ext cx="633256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Jiří </a:t>
            </a:r>
            <a:r>
              <a:rPr lang="cs-CZ" b="1" dirty="0" smtClean="0"/>
              <a:t>Frejka (1904 – 1952)</a:t>
            </a:r>
            <a:endParaRPr lang="cs-CZ" b="1" dirty="0" smtClean="0"/>
          </a:p>
          <a:p>
            <a:endParaRPr lang="cs-CZ" dirty="0"/>
          </a:p>
          <a:p>
            <a:r>
              <a:rPr lang="cs-CZ" dirty="0" smtClean="0"/>
              <a:t>Absolvent gymnázia, pak studoval konzervatoř a dále estetiku na FF UK (tato studia už nedokončil)</a:t>
            </a:r>
          </a:p>
          <a:p>
            <a:r>
              <a:rPr lang="cs-CZ" dirty="0"/>
              <a:t>1925 – </a:t>
            </a:r>
            <a:r>
              <a:rPr lang="cs-CZ" dirty="0" smtClean="0"/>
              <a:t> spoluzakladatel </a:t>
            </a:r>
            <a:r>
              <a:rPr lang="cs-CZ" dirty="0" smtClean="0"/>
              <a:t>Osvobozeného divadla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dirty="0"/>
              <a:t>1929 – </a:t>
            </a:r>
            <a:r>
              <a:rPr lang="cs-CZ" dirty="0" smtClean="0"/>
              <a:t> kniha </a:t>
            </a:r>
            <a:r>
              <a:rPr lang="cs-CZ" dirty="0" smtClean="0"/>
              <a:t>Člověk, který se stal hercem</a:t>
            </a:r>
          </a:p>
          <a:p>
            <a:r>
              <a:rPr lang="cs-CZ" dirty="0" smtClean="0"/>
              <a:t>1930 </a:t>
            </a:r>
            <a:r>
              <a:rPr lang="cs-CZ" dirty="0"/>
              <a:t>– </a:t>
            </a:r>
            <a:r>
              <a:rPr lang="cs-CZ" dirty="0" smtClean="0"/>
              <a:t> je pozván do pražského ND, zde zakládá Studio ND, po té se stává kmenovým režisérem…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dirty="0"/>
              <a:t>1942 – publikuje </a:t>
            </a:r>
            <a:r>
              <a:rPr lang="cs-CZ" dirty="0" smtClean="0"/>
              <a:t>Smích a divadelní maska</a:t>
            </a:r>
          </a:p>
          <a:p>
            <a:r>
              <a:rPr lang="cs-CZ" dirty="0" smtClean="0"/>
              <a:t>1944 </a:t>
            </a:r>
            <a:r>
              <a:rPr lang="cs-CZ" dirty="0"/>
              <a:t>– </a:t>
            </a:r>
            <a:r>
              <a:rPr lang="cs-CZ" dirty="0" smtClean="0"/>
              <a:t>Jevištní řeč a verš tragédie</a:t>
            </a:r>
          </a:p>
          <a:p>
            <a:r>
              <a:rPr lang="cs-CZ" dirty="0"/>
              <a:t>1945 – soubor </a:t>
            </a:r>
            <a:r>
              <a:rPr lang="cs-CZ" dirty="0" smtClean="0"/>
              <a:t>přednášek Železná doba divadla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		Dnes dostupné výbory:</a:t>
            </a:r>
          </a:p>
          <a:p>
            <a:endParaRPr lang="cs-CZ" dirty="0" smtClean="0"/>
          </a:p>
          <a:p>
            <a:r>
              <a:rPr lang="cs-CZ" dirty="0" smtClean="0"/>
              <a:t>		Režie </a:t>
            </a:r>
            <a:r>
              <a:rPr lang="cs-CZ" dirty="0" smtClean="0"/>
              <a:t>jako projev průbojného ducha</a:t>
            </a:r>
          </a:p>
          <a:p>
            <a:endParaRPr lang="cs-CZ" dirty="0" smtClean="0"/>
          </a:p>
          <a:p>
            <a:r>
              <a:rPr lang="cs-CZ" dirty="0" smtClean="0"/>
              <a:t>		Divadlo </a:t>
            </a:r>
            <a:r>
              <a:rPr lang="cs-CZ" dirty="0" smtClean="0"/>
              <a:t>je </a:t>
            </a:r>
            <a:r>
              <a:rPr lang="cs-CZ" dirty="0" smtClean="0"/>
              <a:t>vesmír</a:t>
            </a:r>
          </a:p>
          <a:p>
            <a:r>
              <a:rPr lang="cs-CZ" dirty="0" smtClean="0"/>
              <a:t>		(obsahuje výbor doslov od Petiškové!)	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6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0532" r="10291"/>
          <a:stretch/>
        </p:blipFill>
        <p:spPr>
          <a:xfrm>
            <a:off x="8830101" y="-1"/>
            <a:ext cx="2975212" cy="44208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3289110" cy="539343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083188" y="4954138"/>
            <a:ext cx="472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Divadlo je vesmír.</a:t>
            </a:r>
          </a:p>
          <a:p>
            <a:r>
              <a:rPr lang="cs-CZ" dirty="0" smtClean="0"/>
              <a:t>Divadlo je člověk jako duchovní vesmír.</a:t>
            </a:r>
          </a:p>
          <a:p>
            <a:r>
              <a:rPr lang="cs-CZ" dirty="0" smtClean="0"/>
              <a:t>Divadlo je věštba o našem životě sociálním. </a:t>
            </a:r>
          </a:p>
          <a:p>
            <a:pPr algn="r"/>
            <a:r>
              <a:rPr lang="cs-CZ" dirty="0" smtClean="0"/>
              <a:t>(in Železná doba divadla 1945)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60608" y="1460311"/>
            <a:ext cx="1569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Herec</a:t>
            </a:r>
          </a:p>
          <a:p>
            <a:r>
              <a:rPr lang="cs-CZ" dirty="0" smtClean="0"/>
              <a:t>Konvence</a:t>
            </a:r>
          </a:p>
          <a:p>
            <a:r>
              <a:rPr lang="cs-CZ" dirty="0" smtClean="0"/>
              <a:t>Fantazie</a:t>
            </a:r>
          </a:p>
          <a:p>
            <a:pPr algn="r"/>
            <a:r>
              <a:rPr lang="cs-CZ" dirty="0" smtClean="0"/>
              <a:t>(1929)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3081" y="5554302"/>
            <a:ext cx="2866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Smysl masky? </a:t>
            </a:r>
          </a:p>
          <a:p>
            <a:r>
              <a:rPr lang="cs-CZ" dirty="0" smtClean="0"/>
              <a:t>Smysl humoru v rozvrácené době? </a:t>
            </a:r>
          </a:p>
          <a:p>
            <a:pPr algn="r"/>
            <a:r>
              <a:rPr lang="cs-CZ" dirty="0" smtClean="0"/>
              <a:t>(1942)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022" y="2660640"/>
            <a:ext cx="2729551" cy="40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443257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718412" y="204716"/>
            <a:ext cx="53772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Jindřich Honzl (1894</a:t>
            </a:r>
            <a:r>
              <a:rPr lang="cs-CZ" b="1" dirty="0"/>
              <a:t> – </a:t>
            </a:r>
            <a:r>
              <a:rPr lang="cs-CZ" b="1" dirty="0" smtClean="0"/>
              <a:t>1953)</a:t>
            </a:r>
          </a:p>
          <a:p>
            <a:endParaRPr lang="cs-CZ" dirty="0"/>
          </a:p>
          <a:p>
            <a:r>
              <a:rPr lang="cs-CZ" dirty="0" smtClean="0"/>
              <a:t>1925 – Roztočené jeviště</a:t>
            </a:r>
          </a:p>
          <a:p>
            <a:r>
              <a:rPr lang="cs-CZ" dirty="0" smtClean="0"/>
              <a:t>1926 – spoluzakládá Osvobozené divadlo</a:t>
            </a:r>
          </a:p>
          <a:p>
            <a:r>
              <a:rPr lang="cs-CZ" dirty="0" smtClean="0"/>
              <a:t>1928 – Moderní ruské divadlo</a:t>
            </a:r>
          </a:p>
          <a:p>
            <a:endParaRPr lang="cs-CZ" dirty="0"/>
          </a:p>
          <a:p>
            <a:r>
              <a:rPr lang="cs-CZ" dirty="0" smtClean="0"/>
              <a:t>Mnoho dílčích studií, klíčové</a:t>
            </a:r>
          </a:p>
          <a:p>
            <a:r>
              <a:rPr lang="cs-CZ" dirty="0" smtClean="0"/>
              <a:t>Slovo na jevišti a ve filmu (1936)</a:t>
            </a:r>
          </a:p>
          <a:p>
            <a:r>
              <a:rPr lang="cs-CZ" dirty="0" smtClean="0"/>
              <a:t>Herecká postava (1939)</a:t>
            </a:r>
          </a:p>
          <a:p>
            <a:r>
              <a:rPr lang="cs-CZ" dirty="0" smtClean="0"/>
              <a:t>Pohyb divadelního znaku (1940)</a:t>
            </a:r>
          </a:p>
          <a:p>
            <a:r>
              <a:rPr lang="cs-CZ" dirty="0" smtClean="0"/>
              <a:t>Hierarchie divadelní prostředků (1943)</a:t>
            </a:r>
          </a:p>
          <a:p>
            <a:endParaRPr lang="cs-CZ" dirty="0" smtClean="0"/>
          </a:p>
          <a:p>
            <a:r>
              <a:rPr lang="cs-CZ" dirty="0" smtClean="0"/>
              <a:t>v Otázkách divadla a filmu </a:t>
            </a:r>
          </a:p>
          <a:p>
            <a:endParaRPr lang="cs-CZ" dirty="0" smtClean="0"/>
          </a:p>
          <a:p>
            <a:r>
              <a:rPr lang="cs-CZ" dirty="0"/>
              <a:t>Definice </a:t>
            </a:r>
            <a:r>
              <a:rPr lang="cs-CZ" dirty="0" smtClean="0"/>
              <a:t>mimiky 1946/47</a:t>
            </a:r>
          </a:p>
          <a:p>
            <a:r>
              <a:rPr lang="cs-CZ" dirty="0" smtClean="0"/>
              <a:t>Mimický </a:t>
            </a:r>
            <a:r>
              <a:rPr lang="cs-CZ" dirty="0"/>
              <a:t>znak a mimický </a:t>
            </a:r>
            <a:r>
              <a:rPr lang="cs-CZ" dirty="0" smtClean="0"/>
              <a:t>příznak 1947/48</a:t>
            </a:r>
          </a:p>
          <a:p>
            <a:r>
              <a:rPr lang="cs-CZ" dirty="0" smtClean="0"/>
              <a:t>Herecká inspirace (1951)</a:t>
            </a:r>
          </a:p>
          <a:p>
            <a:r>
              <a:rPr lang="cs-CZ" dirty="0" smtClean="0"/>
              <a:t>Obřad a divadlo (1946)</a:t>
            </a:r>
          </a:p>
          <a:p>
            <a:endParaRPr lang="cs-CZ" dirty="0" smtClean="0"/>
          </a:p>
          <a:p>
            <a:r>
              <a:rPr lang="cs-CZ" dirty="0" smtClean="0"/>
              <a:t>Velmi dobré heslo</a:t>
            </a:r>
          </a:p>
          <a:p>
            <a:r>
              <a:rPr lang="cs-CZ" dirty="0">
                <a:hlinkClick r:id="rId3"/>
              </a:rPr>
              <a:t>http://encyklopedie.idu.cz/index.php/Honzl,_Jind%C5%99ich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2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46768" t="40000" r="8293" b="17214"/>
          <a:stretch/>
        </p:blipFill>
        <p:spPr>
          <a:xfrm>
            <a:off x="8250527" y="0"/>
            <a:ext cx="3941473" cy="492684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1695"/>
            <a:ext cx="1717279" cy="23963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717278" cy="25248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250527" y="5268036"/>
            <a:ext cx="394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Propagátor – systematik - teoretik</a:t>
            </a:r>
            <a:endParaRPr lang="cs-CZ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61123"/>
            <a:ext cx="1717279" cy="261542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179288" y="2341519"/>
            <a:ext cx="56092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Dynamičnost – znaku, prostoru, herectví…</a:t>
            </a:r>
          </a:p>
          <a:p>
            <a:endParaRPr lang="cs-CZ" dirty="0"/>
          </a:p>
          <a:p>
            <a:r>
              <a:rPr lang="cs-CZ" dirty="0" smtClean="0"/>
              <a:t>Portréty herců (cit pro detail a souhru složek herectví)</a:t>
            </a:r>
          </a:p>
          <a:p>
            <a:endParaRPr lang="cs-CZ" dirty="0"/>
          </a:p>
          <a:p>
            <a:r>
              <a:rPr lang="cs-CZ" dirty="0" smtClean="0"/>
              <a:t>Po r. 1945</a:t>
            </a:r>
          </a:p>
          <a:p>
            <a:r>
              <a:rPr lang="cs-CZ" dirty="0" smtClean="0"/>
              <a:t>Vyrovnávání se se </a:t>
            </a:r>
            <a:r>
              <a:rPr lang="cs-CZ" dirty="0" err="1" smtClean="0"/>
              <a:t>Stanislavským</a:t>
            </a:r>
            <a:r>
              <a:rPr lang="cs-CZ" dirty="0" smtClean="0"/>
              <a:t> (otázka herecké spontaneity a řemesla)</a:t>
            </a:r>
          </a:p>
          <a:p>
            <a:endParaRPr lang="cs-CZ" dirty="0"/>
          </a:p>
          <a:p>
            <a:r>
              <a:rPr lang="cs-CZ" dirty="0" smtClean="0"/>
              <a:t>Obřad / rituál… a společenské rituály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8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565</Words>
  <Application>Microsoft Office PowerPoint</Application>
  <PresentationFormat>Širokoúhlá obrazovka</PresentationFormat>
  <Paragraphs>130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Avantgardní režiséři jako teoretici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Drozd</dc:creator>
  <cp:lastModifiedBy>David Drozd</cp:lastModifiedBy>
  <cp:revision>36</cp:revision>
  <dcterms:created xsi:type="dcterms:W3CDTF">2020-05-05T19:52:45Z</dcterms:created>
  <dcterms:modified xsi:type="dcterms:W3CDTF">2020-05-08T20:22:44Z</dcterms:modified>
</cp:coreProperties>
</file>