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Drozd" initials="DD" lastIdx="1" clrIdx="0">
    <p:extLst>
      <p:ext uri="{19B8F6BF-5375-455C-9EA6-DF929625EA0E}">
        <p15:presenceInfo xmlns:p15="http://schemas.microsoft.com/office/powerpoint/2012/main" userId="969854b9d22ea2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92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20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13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4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3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8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7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7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69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7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D3BC-3C3B-4A91-89E5-5001F2237FCB}" type="datetimeFigureOut">
              <a:rPr lang="cs-CZ" smtClean="0"/>
              <a:t>21. 5. 2020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BC0E-E169-4A76-A99D-951C0F5789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3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xcloud.com/brnenskykrouzek/david-drozd-osudy-a-d%C3%ADlo-j-veltrusk%C3%A9ho-znovu-a-jinak-my%C5%A1len%C3%AD-o-divadle-jako-historick%C3%A1-praxe/" TargetMode="External"/><Relationship Id="rId2" Type="http://schemas.openxmlformats.org/officeDocument/2006/relationships/hyperlink" Target="https://digilib.phil.muni.cz/handle/11222.digilib/13504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Jiří Veltruský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život – dílo – teorie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oc</a:t>
            </a:r>
            <a:r>
              <a:rPr lang="cs-CZ" dirty="0" smtClean="0"/>
              <a:t>. David Drozd</a:t>
            </a:r>
          </a:p>
          <a:p>
            <a:r>
              <a:rPr lang="cs-CZ" dirty="0" smtClean="0"/>
              <a:t>(v rámci předmětu Osobnosti české teatrologie)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79678" y="163773"/>
            <a:ext cx="931232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Jiří Veltruský </a:t>
            </a:r>
            <a:r>
              <a:rPr lang="cs-CZ" sz="2400" b="1" dirty="0" smtClean="0"/>
              <a:t>(1919 </a:t>
            </a:r>
            <a:r>
              <a:rPr lang="cs-CZ" sz="2400" b="1" dirty="0"/>
              <a:t>– </a:t>
            </a:r>
            <a:r>
              <a:rPr lang="cs-CZ" sz="2400" b="1" dirty="0" smtClean="0"/>
              <a:t>1994)</a:t>
            </a:r>
          </a:p>
          <a:p>
            <a:endParaRPr lang="cs-CZ" dirty="0"/>
          </a:p>
          <a:p>
            <a:r>
              <a:rPr lang="cs-CZ" b="1" dirty="0" smtClean="0"/>
              <a:t>Září 1938 – září 1939 </a:t>
            </a:r>
            <a:r>
              <a:rPr lang="cs-CZ" dirty="0" smtClean="0"/>
              <a:t>studium na studium na Karlově univerzita (</a:t>
            </a:r>
            <a:r>
              <a:rPr lang="cs-CZ" dirty="0" err="1" smtClean="0"/>
              <a:t>estetika+sociologie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/>
              <a:t>Protektorát</a:t>
            </a:r>
            <a:r>
              <a:rPr lang="cs-CZ" dirty="0" smtClean="0"/>
              <a:t> </a:t>
            </a:r>
            <a:r>
              <a:rPr lang="cs-CZ" b="1" dirty="0" smtClean="0"/>
              <a:t>–</a:t>
            </a:r>
            <a:r>
              <a:rPr lang="cs-CZ" dirty="0" smtClean="0"/>
              <a:t> korektor a nakladatelský redaktor, mechanik v továrně ETA, odbojová činnost (v rámci ilegálních odborů), účast na přednáška a dalších aktivitách PLK</a:t>
            </a:r>
          </a:p>
          <a:p>
            <a:endParaRPr lang="cs-CZ" dirty="0"/>
          </a:p>
          <a:p>
            <a:r>
              <a:rPr lang="cs-CZ" b="1" dirty="0" smtClean="0"/>
              <a:t>Květen 1945 </a:t>
            </a:r>
            <a:r>
              <a:rPr lang="cs-CZ" dirty="0" smtClean="0"/>
              <a:t>– jeden ze tří členů vojenského vedení Ústřední rady odborů</a:t>
            </a:r>
          </a:p>
          <a:p>
            <a:endParaRPr lang="cs-CZ" dirty="0"/>
          </a:p>
          <a:p>
            <a:r>
              <a:rPr lang="cs-CZ" b="1" dirty="0" smtClean="0"/>
              <a:t>1945 – 1948 </a:t>
            </a:r>
            <a:r>
              <a:rPr lang="cs-CZ" dirty="0" smtClean="0"/>
              <a:t>dokončení studia na Karlově univerzita (doktorát), asistent v Estetickém semináři prof. Mukařovského, politická publicistika, překlad Kapitálu, příklon k sociální demokracii, nepublikovaná monografie o </a:t>
            </a:r>
            <a:r>
              <a:rPr lang="cs-CZ" dirty="0" err="1" smtClean="0"/>
              <a:t>Toyen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5" t="56319" r="11172" b="5871"/>
          <a:stretch/>
        </p:blipFill>
        <p:spPr>
          <a:xfrm>
            <a:off x="-1" y="0"/>
            <a:ext cx="2673811" cy="36030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438" t="4894" r="5604" b="9530"/>
          <a:stretch/>
        </p:blipFill>
        <p:spPr>
          <a:xfrm>
            <a:off x="7697337" y="3605282"/>
            <a:ext cx="4494664" cy="32527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3773" y="3672427"/>
            <a:ext cx="7042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1948</a:t>
            </a:r>
            <a:r>
              <a:rPr lang="cs-CZ" dirty="0" smtClean="0"/>
              <a:t> – emigrace přes Rakousko do Francie (většinu života žije v Paříži)</a:t>
            </a:r>
          </a:p>
          <a:p>
            <a:endParaRPr lang="cs-CZ" sz="1200" dirty="0" smtClean="0"/>
          </a:p>
          <a:p>
            <a:r>
              <a:rPr lang="cs-CZ" dirty="0" smtClean="0"/>
              <a:t>Nezávislý novinář (zejm. o situaci ve východním bloku, politických procesech v </a:t>
            </a:r>
            <a:r>
              <a:rPr lang="cs-CZ" dirty="0" smtClean="0"/>
              <a:t>50. letech </a:t>
            </a:r>
            <a:r>
              <a:rPr lang="cs-CZ" dirty="0" smtClean="0"/>
              <a:t>apod.) –  rozhlasová vysílání do ČSSR – práce pro mezinárodní odborové organizace</a:t>
            </a:r>
          </a:p>
          <a:p>
            <a:r>
              <a:rPr lang="cs-CZ" dirty="0" smtClean="0"/>
              <a:t>Pod vlivem Ladislava Matějky se koncem 70. let vrací k vědecké práci (de facto bez institucionálního zázemí)</a:t>
            </a:r>
          </a:p>
          <a:p>
            <a:endParaRPr lang="cs-CZ" sz="1200" dirty="0"/>
          </a:p>
          <a:p>
            <a:r>
              <a:rPr lang="cs-CZ" b="1" dirty="0" smtClean="0"/>
              <a:t>1991</a:t>
            </a:r>
            <a:r>
              <a:rPr lang="cs-CZ" dirty="0" smtClean="0"/>
              <a:t> – poprvé se </a:t>
            </a:r>
            <a:r>
              <a:rPr lang="cs-CZ" dirty="0" smtClean="0"/>
              <a:t>vrací do </a:t>
            </a:r>
            <a:r>
              <a:rPr lang="cs-CZ" dirty="0" smtClean="0"/>
              <a:t>Prahy (jako zástupce mezinárodní odborové </a:t>
            </a:r>
            <a:r>
              <a:rPr lang="cs-CZ" dirty="0" smtClean="0"/>
              <a:t>organizace!)</a:t>
            </a:r>
            <a:endParaRPr lang="cs-CZ" dirty="0" smtClean="0"/>
          </a:p>
          <a:p>
            <a:r>
              <a:rPr lang="cs-CZ" b="1" dirty="0" smtClean="0"/>
              <a:t>1994</a:t>
            </a:r>
            <a:r>
              <a:rPr lang="cs-CZ" dirty="0" smtClean="0"/>
              <a:t> – umírá v Paříži (sumarizující kniha o sémiotice divadla nedokončena…)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9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9182" y="272955"/>
            <a:ext cx="798848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Politické</a:t>
            </a:r>
            <a:r>
              <a:rPr lang="cs-CZ" b="1" dirty="0" smtClean="0"/>
              <a:t> texty Jiřího Veltruského </a:t>
            </a:r>
            <a:r>
              <a:rPr lang="cs-CZ" dirty="0" smtClean="0"/>
              <a:t>(po r. 1946 pod </a:t>
            </a:r>
            <a:r>
              <a:rPr lang="cs-CZ" dirty="0" err="1" smtClean="0"/>
              <a:t>pseudonymen</a:t>
            </a:r>
            <a:r>
              <a:rPr lang="cs-CZ" dirty="0" smtClean="0"/>
              <a:t> Paul </a:t>
            </a:r>
            <a:r>
              <a:rPr lang="cs-CZ" dirty="0" err="1" smtClean="0"/>
              <a:t>Barton</a:t>
            </a:r>
            <a:r>
              <a:rPr lang="cs-CZ" dirty="0"/>
              <a:t>)</a:t>
            </a:r>
            <a:endParaRPr lang="cs-CZ" dirty="0" smtClean="0"/>
          </a:p>
          <a:p>
            <a:endParaRPr lang="cs-CZ" dirty="0"/>
          </a:p>
          <a:p>
            <a:r>
              <a:rPr lang="cs-CZ" i="1" dirty="0"/>
              <a:t>Byrokracie, demokracie a dělnická třída. </a:t>
            </a:r>
            <a:r>
              <a:rPr lang="cs-CZ" dirty="0"/>
              <a:t>Nákladem Čs. sociální demokracie, série Letáky všem pracujícím, č. 18, 1946.</a:t>
            </a:r>
          </a:p>
          <a:p>
            <a:r>
              <a:rPr lang="cs-CZ" i="1" dirty="0"/>
              <a:t>Poznámky k Marxovu Kapitálu I – 52</a:t>
            </a:r>
            <a:r>
              <a:rPr lang="cs-CZ" dirty="0"/>
              <a:t>. Cíl, III, 1947 – IV, 1948; nepodepsáno. [Průběžný komentář k překladu Kapitálu pořízenému Jiřím </a:t>
            </a:r>
            <a:r>
              <a:rPr lang="cs-CZ" dirty="0" smtClean="0"/>
              <a:t>Veltruským, který </a:t>
            </a:r>
            <a:r>
              <a:rPr lang="cs-CZ" dirty="0"/>
              <a:t>vycházel na pokračování jako příloha k týdeníku Cíl; další vycházení překladu i Poznámek zakázáno okamžitě po únorovém puči.]</a:t>
            </a:r>
          </a:p>
          <a:p>
            <a:endParaRPr lang="cs-CZ" dirty="0" smtClean="0"/>
          </a:p>
          <a:p>
            <a:r>
              <a:rPr lang="cs-CZ" i="1" dirty="0"/>
              <a:t>Očista, která nebyla ještě provedena. </a:t>
            </a:r>
            <a:r>
              <a:rPr lang="cs-CZ" dirty="0"/>
              <a:t>Cíl, III, 1947, str. 292 – 294; přetištěno v exilovém Právu lidu, 1983, 3.</a:t>
            </a:r>
          </a:p>
          <a:p>
            <a:endParaRPr lang="cs-CZ" dirty="0"/>
          </a:p>
          <a:p>
            <a:r>
              <a:rPr lang="cs-CZ" i="1" dirty="0"/>
              <a:t>Z kroniky dělnického života. </a:t>
            </a:r>
            <a:r>
              <a:rPr lang="cs-CZ" dirty="0"/>
              <a:t>[Pravidelná týdenní rubrika československého vysílání francouzského rozhlasu.] 1951 – 1953; pod jménem Pavel Bartoň.</a:t>
            </a:r>
          </a:p>
          <a:p>
            <a:endParaRPr lang="cs-CZ" dirty="0" smtClean="0"/>
          </a:p>
          <a:p>
            <a:r>
              <a:rPr lang="cs-CZ" i="1" dirty="0" err="1"/>
              <a:t>Le</a:t>
            </a:r>
            <a:r>
              <a:rPr lang="cs-CZ" i="1" dirty="0"/>
              <a:t> Grand </a:t>
            </a:r>
            <a:r>
              <a:rPr lang="cs-CZ" i="1" dirty="0" err="1"/>
              <a:t>Guignol</a:t>
            </a:r>
            <a:r>
              <a:rPr lang="cs-CZ" i="1" dirty="0"/>
              <a:t> </a:t>
            </a:r>
            <a:r>
              <a:rPr lang="cs-CZ" i="1" dirty="0" err="1"/>
              <a:t>judiciaire</a:t>
            </a:r>
            <a:r>
              <a:rPr lang="cs-CZ" i="1" dirty="0"/>
              <a:t> de Prague (Soudní divadlo hrůzy v Praze). </a:t>
            </a:r>
            <a:r>
              <a:rPr lang="cs-CZ" dirty="0" err="1"/>
              <a:t>Preuves</a:t>
            </a:r>
            <a:r>
              <a:rPr lang="cs-CZ" dirty="0"/>
              <a:t>, leden 1953.</a:t>
            </a:r>
          </a:p>
          <a:p>
            <a:r>
              <a:rPr lang="cs-CZ" i="1" dirty="0" smtClean="0"/>
              <a:t>Prague </a:t>
            </a:r>
            <a:r>
              <a:rPr lang="cs-CZ" i="1" dirty="0"/>
              <a:t>à </a:t>
            </a:r>
            <a:r>
              <a:rPr lang="cs-CZ" i="1" dirty="0" err="1"/>
              <a:t>l'heure</a:t>
            </a:r>
            <a:r>
              <a:rPr lang="cs-CZ" i="1" dirty="0"/>
              <a:t> de </a:t>
            </a:r>
            <a:r>
              <a:rPr lang="cs-CZ" i="1" dirty="0" err="1"/>
              <a:t>Moscou</a:t>
            </a:r>
            <a:r>
              <a:rPr lang="cs-CZ" i="1" dirty="0"/>
              <a:t>: Analyse </a:t>
            </a:r>
            <a:r>
              <a:rPr lang="cs-CZ" i="1" dirty="0" err="1"/>
              <a:t>ďune</a:t>
            </a:r>
            <a:r>
              <a:rPr lang="cs-CZ" i="1" dirty="0"/>
              <a:t> </a:t>
            </a:r>
            <a:r>
              <a:rPr lang="cs-CZ" i="1" dirty="0" err="1"/>
              <a:t>démocratie</a:t>
            </a:r>
            <a:r>
              <a:rPr lang="cs-CZ" i="1" dirty="0"/>
              <a:t> </a:t>
            </a:r>
            <a:r>
              <a:rPr lang="cs-CZ" i="1" dirty="0" err="1"/>
              <a:t>populaire</a:t>
            </a:r>
            <a:r>
              <a:rPr lang="cs-CZ" i="1" dirty="0"/>
              <a:t> (Praha na hodinách Moskvy: Analýza jedné lidové demokracie). </a:t>
            </a:r>
            <a:r>
              <a:rPr lang="cs-CZ" dirty="0"/>
              <a:t>Paris, </a:t>
            </a:r>
            <a:r>
              <a:rPr lang="cs-CZ" dirty="0" err="1"/>
              <a:t>Editions</a:t>
            </a:r>
            <a:r>
              <a:rPr lang="cs-CZ" dirty="0"/>
              <a:t> </a:t>
            </a:r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Horay</a:t>
            </a:r>
            <a:r>
              <a:rPr lang="cs-CZ" dirty="0"/>
              <a:t> 1954.</a:t>
            </a:r>
          </a:p>
          <a:p>
            <a:endParaRPr lang="cs-CZ" dirty="0"/>
          </a:p>
          <a:p>
            <a:r>
              <a:rPr lang="cs-CZ" dirty="0" smtClean="0"/>
              <a:t>Články o situaci v gulazích, situaci dělnictva v </a:t>
            </a:r>
            <a:r>
              <a:rPr lang="cs-CZ" dirty="0" smtClean="0"/>
              <a:t>totalitních </a:t>
            </a:r>
            <a:r>
              <a:rPr lang="cs-CZ" dirty="0" smtClean="0"/>
              <a:t>státech (včetně SSSR).</a:t>
            </a:r>
          </a:p>
          <a:p>
            <a:r>
              <a:rPr lang="cs-CZ" dirty="0" smtClean="0"/>
              <a:t>(</a:t>
            </a:r>
            <a:r>
              <a:rPr lang="cs-CZ" dirty="0" smtClean="0"/>
              <a:t>kompletní bibliografie v knize </a:t>
            </a:r>
            <a:r>
              <a:rPr lang="cs-CZ" i="1" dirty="0" smtClean="0"/>
              <a:t>Příspěvky k teorii divadla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3540" b="2288"/>
          <a:stretch/>
        </p:blipFill>
        <p:spPr>
          <a:xfrm>
            <a:off x="8097671" y="0"/>
            <a:ext cx="4094329" cy="67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16457" y="313900"/>
            <a:ext cx="10347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Základní pohled na teatrologické dílo Jiřího Veltruského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Ale je to opravdu celek?</a:t>
            </a:r>
          </a:p>
          <a:p>
            <a:endParaRPr lang="cs-CZ" dirty="0" smtClean="0"/>
          </a:p>
          <a:p>
            <a:r>
              <a:rPr lang="cs-CZ" b="1" dirty="0" smtClean="0"/>
              <a:t>	1942 (1999)		</a:t>
            </a:r>
            <a:r>
              <a:rPr lang="cs-CZ" b="1" smtClean="0"/>
              <a:t>	1994</a:t>
            </a:r>
            <a:r>
              <a:rPr lang="cs-CZ" b="1" dirty="0" smtClean="0"/>
              <a:t>					2012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71" y="2098777"/>
            <a:ext cx="3308141" cy="45829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98" y="2068226"/>
            <a:ext cx="3176729" cy="4613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5207" r="6247"/>
          <a:stretch/>
        </p:blipFill>
        <p:spPr>
          <a:xfrm>
            <a:off x="816457" y="2068226"/>
            <a:ext cx="2874397" cy="45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3205" y="368491"/>
            <a:ext cx="70285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„Protektorátní“ kontext</a:t>
            </a:r>
          </a:p>
          <a:p>
            <a:endParaRPr lang="cs-CZ" dirty="0" smtClean="0"/>
          </a:p>
          <a:p>
            <a:r>
              <a:rPr lang="cs-CZ" dirty="0" smtClean="0"/>
              <a:t>1939 </a:t>
            </a:r>
            <a:r>
              <a:rPr lang="cs-CZ" dirty="0" smtClean="0"/>
              <a:t>	Veltruský:  Divadlo na chodbě</a:t>
            </a:r>
          </a:p>
          <a:p>
            <a:r>
              <a:rPr lang="cs-CZ" dirty="0" smtClean="0"/>
              <a:t>1940	Bogatyrev: Lidové divadlo české a slovenské (knižní verze)</a:t>
            </a:r>
          </a:p>
          <a:p>
            <a:r>
              <a:rPr lang="cs-CZ" dirty="0" smtClean="0"/>
              <a:t>	Mukařovský: Dialog a monolog</a:t>
            </a:r>
          </a:p>
          <a:p>
            <a:r>
              <a:rPr lang="cs-CZ" dirty="0" smtClean="0"/>
              <a:t>	Veltruský: Člověk a předmět na jevišti</a:t>
            </a:r>
          </a:p>
          <a:p>
            <a:r>
              <a:rPr lang="cs-CZ" dirty="0" smtClean="0"/>
              <a:t>	Honzl: Pohyb divadelního znaku</a:t>
            </a:r>
          </a:p>
          <a:p>
            <a:r>
              <a:rPr lang="cs-CZ" dirty="0" smtClean="0"/>
              <a:t>1941	Mukařovský: K současnému stavu teorie divadla</a:t>
            </a:r>
          </a:p>
          <a:p>
            <a:r>
              <a:rPr lang="cs-CZ" dirty="0" smtClean="0"/>
              <a:t>	Veltruský: Dramatický text jako součást divadelního představení</a:t>
            </a:r>
          </a:p>
          <a:p>
            <a:r>
              <a:rPr lang="cs-CZ" dirty="0" smtClean="0"/>
              <a:t>1942	Veltruský: Drama jako básnické dílo</a:t>
            </a:r>
          </a:p>
          <a:p>
            <a:r>
              <a:rPr lang="cs-CZ" dirty="0" smtClean="0"/>
              <a:t>1943	Honzl: Hierarchie divadelních prostředků</a:t>
            </a:r>
          </a:p>
          <a:p>
            <a:r>
              <a:rPr lang="cs-CZ" dirty="0" smtClean="0"/>
              <a:t>1945	Miroslav Kouřil: Divadelní prostor</a:t>
            </a:r>
          </a:p>
          <a:p>
            <a:r>
              <a:rPr lang="cs-CZ" dirty="0" smtClean="0"/>
              <a:t>	Jaroslav Pokorný: O dramatu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1705" b="27904"/>
          <a:stretch/>
        </p:blipFill>
        <p:spPr>
          <a:xfrm>
            <a:off x="6376152" y="2959562"/>
            <a:ext cx="5596148" cy="389843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174" y="0"/>
            <a:ext cx="3004126" cy="3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60" y="3797915"/>
            <a:ext cx="4631140" cy="306008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23080" y="312861"/>
            <a:ext cx="96080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1940. </a:t>
            </a:r>
            <a:r>
              <a:rPr lang="en-US" dirty="0" smtClean="0"/>
              <a:t>“</a:t>
            </a:r>
            <a:r>
              <a:rPr lang="en-US" dirty="0" err="1" smtClean="0"/>
              <a:t>Člověk</a:t>
            </a:r>
            <a:r>
              <a:rPr lang="en-US" dirty="0" smtClean="0"/>
              <a:t> a </a:t>
            </a:r>
            <a:r>
              <a:rPr lang="en-US" dirty="0" err="1" smtClean="0"/>
              <a:t>předmět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divadle</a:t>
            </a:r>
            <a:r>
              <a:rPr lang="en-US" dirty="0" smtClean="0"/>
              <a:t>”.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1941. </a:t>
            </a:r>
            <a:r>
              <a:rPr lang="en-US" dirty="0" smtClean="0"/>
              <a:t>“</a:t>
            </a:r>
            <a:r>
              <a:rPr lang="en-US" dirty="0" err="1" smtClean="0"/>
              <a:t>Dramatický</a:t>
            </a:r>
            <a:r>
              <a:rPr lang="en-US" dirty="0" smtClean="0"/>
              <a:t> text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</a:t>
            </a:r>
            <a:r>
              <a:rPr lang="en-US" dirty="0" err="1" smtClean="0"/>
              <a:t>divadla</a:t>
            </a:r>
            <a:r>
              <a:rPr lang="en-US" dirty="0" smtClean="0"/>
              <a:t>”.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1942. </a:t>
            </a:r>
            <a:r>
              <a:rPr lang="en-US" dirty="0" smtClean="0"/>
              <a:t>“Drama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básnické</a:t>
            </a:r>
            <a:r>
              <a:rPr lang="en-US" dirty="0" smtClean="0"/>
              <a:t> </a:t>
            </a:r>
            <a:r>
              <a:rPr lang="en-US" dirty="0" err="1" smtClean="0"/>
              <a:t>dílo</a:t>
            </a:r>
            <a:r>
              <a:rPr lang="en-US" dirty="0" smtClean="0"/>
              <a:t>”.</a:t>
            </a:r>
            <a:r>
              <a:rPr lang="cs-CZ" dirty="0" smtClean="0"/>
              <a:t> (Anglická verze </a:t>
            </a:r>
            <a:r>
              <a:rPr lang="en-US" dirty="0" smtClean="0"/>
              <a:t>1977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  </a:t>
            </a:r>
          </a:p>
          <a:p>
            <a:r>
              <a:rPr lang="en-US" dirty="0" smtClean="0"/>
              <a:t>1976</a:t>
            </a:r>
            <a:r>
              <a:rPr lang="en-US" dirty="0" smtClean="0"/>
              <a:t>. “Contribution to the semiotics of acting”. In Sound, Sign and Meaning. </a:t>
            </a:r>
            <a:r>
              <a:rPr lang="en-US" dirty="0" err="1" smtClean="0"/>
              <a:t>Quinquagenary</a:t>
            </a:r>
            <a:r>
              <a:rPr lang="en-US" dirty="0" smtClean="0"/>
              <a:t> of the Prague Linguistic Circle </a:t>
            </a:r>
          </a:p>
          <a:p>
            <a:endParaRPr lang="cs-CZ" dirty="0" smtClean="0"/>
          </a:p>
          <a:p>
            <a:r>
              <a:rPr lang="en-US" dirty="0" smtClean="0"/>
              <a:t>1981</a:t>
            </a:r>
            <a:r>
              <a:rPr lang="en-US" dirty="0" smtClean="0"/>
              <a:t>. “The Prague School theory of theater”. Poetics Today 2: 3, 225–235. 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1984. “Acting and behavior: a study in the </a:t>
            </a:r>
            <a:r>
              <a:rPr lang="en-US" dirty="0" err="1" smtClean="0"/>
              <a:t>signans</a:t>
            </a:r>
            <a:r>
              <a:rPr lang="en-US" dirty="0" smtClean="0"/>
              <a:t>”. In Semiotics of Drama and </a:t>
            </a:r>
            <a:r>
              <a:rPr lang="en-US" dirty="0" smtClean="0"/>
              <a:t>Theatre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1991</a:t>
            </a:r>
            <a:r>
              <a:rPr lang="en-US" dirty="0" smtClean="0"/>
              <a:t>. “Sound qualities of the text and the actor's performance”. In Drama und Theater: </a:t>
            </a:r>
            <a:r>
              <a:rPr lang="en-US" dirty="0" err="1" smtClean="0"/>
              <a:t>Theorie</a:t>
            </a:r>
            <a:r>
              <a:rPr lang="en-US" dirty="0" smtClean="0"/>
              <a:t>, </a:t>
            </a:r>
            <a:r>
              <a:rPr lang="en-US" dirty="0" err="1" smtClean="0"/>
              <a:t>Methode</a:t>
            </a:r>
            <a:r>
              <a:rPr lang="en-US" dirty="0" smtClean="0"/>
              <a:t>, Geschichte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 nakonec posmrtně vydané</a:t>
            </a:r>
          </a:p>
          <a:p>
            <a:endParaRPr lang="cs-CZ" dirty="0"/>
          </a:p>
          <a:p>
            <a:r>
              <a:rPr lang="cs-CZ" dirty="0" smtClean="0"/>
              <a:t>2012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Semiotics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38567" y="6082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 Approach to the Semiotics of Theatre </a:t>
            </a:r>
            <a:r>
              <a:rPr lang="en-US" dirty="0" smtClean="0"/>
              <a:t>(2012)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3205" y="1433014"/>
            <a:ext cx="81613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Prague School</a:t>
            </a:r>
          </a:p>
          <a:p>
            <a:r>
              <a:rPr lang="en-US" dirty="0" smtClean="0"/>
              <a:t>2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Theatre </a:t>
            </a:r>
            <a:r>
              <a:rPr lang="en-US" dirty="0" smtClean="0"/>
              <a:t>and literature (Rejection of the literary conception of theatre </a:t>
            </a:r>
            <a:r>
              <a:rPr lang="en-US" dirty="0"/>
              <a:t>– </a:t>
            </a:r>
            <a:r>
              <a:rPr lang="en-US" dirty="0" smtClean="0"/>
              <a:t>Relations between theatre and literature </a:t>
            </a:r>
            <a:r>
              <a:rPr lang="en-US" dirty="0"/>
              <a:t>– </a:t>
            </a:r>
            <a:r>
              <a:rPr lang="en-US" dirty="0" smtClean="0"/>
              <a:t>Drama among the literary genres </a:t>
            </a:r>
            <a:r>
              <a:rPr lang="en-US" dirty="0"/>
              <a:t>– </a:t>
            </a:r>
            <a:r>
              <a:rPr lang="en-US" dirty="0" smtClean="0"/>
              <a:t>Dialogic language and dramatic dialogue </a:t>
            </a:r>
            <a:r>
              <a:rPr lang="en-US" dirty="0"/>
              <a:t>– </a:t>
            </a:r>
            <a:r>
              <a:rPr lang="en-US" dirty="0" smtClean="0"/>
              <a:t>Thematic construction in drama </a:t>
            </a:r>
            <a:r>
              <a:rPr lang="en-US" dirty="0"/>
              <a:t>– </a:t>
            </a:r>
            <a:r>
              <a:rPr lang="en-US" dirty="0" smtClean="0"/>
              <a:t>The dramatic text and its performance </a:t>
            </a:r>
            <a:r>
              <a:rPr lang="en-US" dirty="0"/>
              <a:t>– </a:t>
            </a:r>
            <a:r>
              <a:rPr lang="en-US" dirty="0" smtClean="0"/>
              <a:t>Excursus: Sound features in the dramatic text and in the actor's performance</a:t>
            </a:r>
          </a:p>
          <a:p>
            <a:r>
              <a:rPr lang="en-US" dirty="0" smtClean="0"/>
              <a:t>3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contribution of the other arts (Critique of the “synthetic” theory of theatre – Sculpture – Architecture – Painting – Film </a:t>
            </a:r>
            <a:r>
              <a:rPr lang="en-US" dirty="0"/>
              <a:t>– </a:t>
            </a:r>
            <a:r>
              <a:rPr lang="en-US" dirty="0" smtClean="0"/>
              <a:t>Music – Dance </a:t>
            </a:r>
            <a:r>
              <a:rPr lang="en-US" dirty="0"/>
              <a:t>– </a:t>
            </a:r>
            <a:r>
              <a:rPr lang="en-US" dirty="0" smtClean="0"/>
              <a:t>Borrowings from other arts in relation to purely theatrical components</a:t>
            </a:r>
          </a:p>
          <a:p>
            <a:r>
              <a:rPr lang="en-US" dirty="0" smtClean="0"/>
              <a:t>4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Opera </a:t>
            </a:r>
            <a:r>
              <a:rPr lang="en-US" dirty="0" smtClean="0"/>
              <a:t>(Supremacy of music over text </a:t>
            </a:r>
            <a:r>
              <a:rPr lang="en-US" dirty="0"/>
              <a:t>– </a:t>
            </a:r>
            <a:r>
              <a:rPr lang="en-US" dirty="0" smtClean="0"/>
              <a:t>Polyphony and dialogue </a:t>
            </a:r>
            <a:r>
              <a:rPr lang="en-US" dirty="0"/>
              <a:t>– </a:t>
            </a:r>
            <a:r>
              <a:rPr lang="en-US" dirty="0" smtClean="0"/>
              <a:t>Referential potential of music in general and in opera </a:t>
            </a:r>
            <a:r>
              <a:rPr lang="en-US" dirty="0"/>
              <a:t>– </a:t>
            </a:r>
            <a:r>
              <a:rPr lang="en-US" dirty="0" smtClean="0"/>
              <a:t>Relations between music and space) </a:t>
            </a:r>
          </a:p>
          <a:p>
            <a:r>
              <a:rPr lang="en-US" dirty="0" smtClean="0"/>
              <a:t>5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Acting </a:t>
            </a:r>
            <a:r>
              <a:rPr lang="en-US" dirty="0" smtClean="0"/>
              <a:t>(Separate but not autonomous semiotic system </a:t>
            </a:r>
            <a:r>
              <a:rPr lang="en-US" dirty="0"/>
              <a:t>– </a:t>
            </a:r>
            <a:r>
              <a:rPr lang="en-US" dirty="0" smtClean="0"/>
              <a:t>Beings and their actions and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Forming the signs </a:t>
            </a:r>
            <a:r>
              <a:rPr lang="en-US" dirty="0"/>
              <a:t>– </a:t>
            </a:r>
            <a:r>
              <a:rPr lang="en-US" dirty="0" smtClean="0"/>
              <a:t>The signifier and the signified) </a:t>
            </a:r>
          </a:p>
          <a:p>
            <a:r>
              <a:rPr lang="en-US" dirty="0" smtClean="0"/>
              <a:t>6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Theatre </a:t>
            </a:r>
            <a:r>
              <a:rPr lang="en-US" dirty="0" smtClean="0"/>
              <a:t>as a semiotic system (Intersubjective communication </a:t>
            </a:r>
            <a:r>
              <a:rPr lang="en-US" dirty="0"/>
              <a:t>– </a:t>
            </a:r>
            <a:r>
              <a:rPr lang="en-US" dirty="0" smtClean="0"/>
              <a:t>Double relation to reality </a:t>
            </a:r>
            <a:r>
              <a:rPr lang="en-US" dirty="0"/>
              <a:t>– </a:t>
            </a:r>
            <a:r>
              <a:rPr lang="en-US" dirty="0" smtClean="0"/>
              <a:t>Autonomous and syncretic sign systems </a:t>
            </a:r>
            <a:r>
              <a:rPr lang="en-US" dirty="0"/>
              <a:t>– </a:t>
            </a:r>
            <a:r>
              <a:rPr lang="en-US" dirty="0" smtClean="0"/>
              <a:t>Units of meaning </a:t>
            </a:r>
            <a:r>
              <a:rPr lang="en-US" dirty="0"/>
              <a:t>– </a:t>
            </a:r>
            <a:r>
              <a:rPr lang="en-US" dirty="0" smtClean="0"/>
              <a:t>Lasting and momentary signs – Context </a:t>
            </a:r>
            <a:r>
              <a:rPr lang="en-US" dirty="0"/>
              <a:t>– </a:t>
            </a:r>
            <a:r>
              <a:rPr lang="en-US" dirty="0" smtClean="0"/>
              <a:t> </a:t>
            </a:r>
            <a:r>
              <a:rPr lang="en-US" dirty="0" smtClean="0"/>
              <a:t>Modes of semiosis </a:t>
            </a:r>
            <a:r>
              <a:rPr lang="en-US" dirty="0"/>
              <a:t>– </a:t>
            </a:r>
            <a:r>
              <a:rPr lang="en-US" dirty="0" smtClean="0"/>
              <a:t>Constant structural features </a:t>
            </a:r>
            <a:r>
              <a:rPr lang="en-US" dirty="0"/>
              <a:t>– </a:t>
            </a:r>
            <a:r>
              <a:rPr lang="en-US" dirty="0" smtClean="0"/>
              <a:t>Guiding principle: Action – Contradiction)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48" y="1433014"/>
            <a:ext cx="3162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01" y="0"/>
            <a:ext cx="3511899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87230" y="1859339"/>
            <a:ext cx="7792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Klíčová témata</a:t>
            </a:r>
          </a:p>
          <a:p>
            <a:endParaRPr lang="cs-CZ" dirty="0"/>
          </a:p>
          <a:p>
            <a:r>
              <a:rPr lang="cs-CZ" dirty="0" smtClean="0"/>
              <a:t>Monolog x dialog (a v návaznosti na to vztah dramatu, divadla a literatury)</a:t>
            </a:r>
          </a:p>
          <a:p>
            <a:endParaRPr lang="cs-CZ" dirty="0" smtClean="0"/>
          </a:p>
          <a:p>
            <a:r>
              <a:rPr lang="cs-CZ" dirty="0" smtClean="0"/>
              <a:t>Zvuková výstavba textu (která je stále více provázána s otázkou herectví)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Otázka pojetí znaku (a návazně otázka jak vůbec vzniká význam)</a:t>
            </a:r>
          </a:p>
          <a:p>
            <a:endParaRPr lang="cs-CZ" dirty="0"/>
          </a:p>
          <a:p>
            <a:r>
              <a:rPr lang="cs-CZ" dirty="0" smtClean="0"/>
              <a:t>Problém statického x dynamického</a:t>
            </a:r>
          </a:p>
          <a:p>
            <a:endParaRPr lang="cs-CZ" dirty="0"/>
          </a:p>
          <a:p>
            <a:r>
              <a:rPr lang="cs-CZ" dirty="0" smtClean="0"/>
              <a:t>Neustálé přesahování do jiných umění – komparativní pojetí estetiky!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1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2137" y="1869743"/>
            <a:ext cx="11218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Základní </a:t>
            </a:r>
            <a:r>
              <a:rPr lang="cs-CZ" dirty="0" smtClean="0"/>
              <a:t>četba k životním osudům a interpretaci</a:t>
            </a:r>
          </a:p>
          <a:p>
            <a:endParaRPr lang="cs-CZ" dirty="0"/>
          </a:p>
          <a:p>
            <a:r>
              <a:rPr lang="cs-CZ" dirty="0" smtClean="0"/>
              <a:t>Drozd: </a:t>
            </a:r>
            <a:r>
              <a:rPr lang="cs-CZ" b="1" dirty="0"/>
              <a:t>Od propozic k systému? aneb "</a:t>
            </a:r>
            <a:r>
              <a:rPr lang="cs-CZ" b="1" dirty="0" err="1"/>
              <a:t>Historisovati</a:t>
            </a:r>
            <a:r>
              <a:rPr lang="cs-CZ" b="1" dirty="0"/>
              <a:t>" Jiřího Veltruského</a:t>
            </a:r>
            <a:r>
              <a:rPr lang="cs-CZ" b="1" dirty="0" smtClean="0"/>
              <a:t>...</a:t>
            </a:r>
          </a:p>
          <a:p>
            <a:r>
              <a:rPr lang="cs-CZ" dirty="0" err="1"/>
              <a:t>Theatralia</a:t>
            </a:r>
            <a:r>
              <a:rPr lang="cs-CZ" dirty="0"/>
              <a:t>. 2016, roč. 19, č. 1, s. </a:t>
            </a:r>
            <a:r>
              <a:rPr lang="cs-CZ" dirty="0" smtClean="0"/>
              <a:t>86-128</a:t>
            </a:r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https://digilib.phil.muni.cz/handle/11222.digilib/135042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Osolsobě</a:t>
            </a:r>
            <a:r>
              <a:rPr lang="cs-CZ" b="1" dirty="0" smtClean="0"/>
              <a:t>: Jiřího Veltruského příspěvek k filosofii dramatu (doslov a komentář)</a:t>
            </a:r>
            <a:endParaRPr lang="cs-CZ" b="1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Rozšiřující</a:t>
            </a:r>
          </a:p>
          <a:p>
            <a:endParaRPr lang="cs-CZ" dirty="0"/>
          </a:p>
          <a:p>
            <a:r>
              <a:rPr lang="cs-CZ" dirty="0" smtClean="0"/>
              <a:t>Záznam přednášky</a:t>
            </a:r>
          </a:p>
          <a:p>
            <a:r>
              <a:rPr lang="cs-CZ" dirty="0" smtClean="0"/>
              <a:t>David Drozd - Osudy a dílo J. Veltruského znovu a jinak? Myšlení o divadle jako historická praxe – přednáška pro BRNK</a:t>
            </a:r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https://www.mixcloud.com/brnenskykrouzek/david-drozd-osudy-a-d%C3%ADlo-j-veltrusk%C3%A9ho-znovu-a-jinak-my%C5%A1len%C3%AD-o-divadle-jako-historick%C3%A1-praxe/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588</Words>
  <Application>Microsoft Office PowerPoint</Application>
  <PresentationFormat>Širokoúhlá obrazovka</PresentationFormat>
  <Paragraphs>104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Jiří Veltruský život – dílo – teorie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Jiří Veltruský život – dílo – teorie</dc:title>
  <dc:creator>David Drozd</dc:creator>
  <cp:lastModifiedBy>David Drozd</cp:lastModifiedBy>
  <cp:revision>23</cp:revision>
  <dcterms:created xsi:type="dcterms:W3CDTF">2020-05-19T16:16:53Z</dcterms:created>
  <dcterms:modified xsi:type="dcterms:W3CDTF">2020-05-21T08:03:45Z</dcterms:modified>
</cp:coreProperties>
</file>