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5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25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3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76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64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533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36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5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3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55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596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54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FF863-4571-4BDD-A722-9CCFB3919BF3}" type="datetimeFigureOut">
              <a:rPr lang="cs-CZ" smtClean="0"/>
              <a:t>29. 6. 2020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4B16-9CCD-41E0-A4ED-A4EE444BBD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55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lovnikceskeliteratury.cz/showContent.jsp?docId=91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Divadelní věda </a:t>
            </a:r>
            <a:br>
              <a:rPr lang="cs-CZ" dirty="0" smtClean="0"/>
            </a:br>
            <a:r>
              <a:rPr lang="cs-CZ" dirty="0" smtClean="0"/>
              <a:t>v Čechách a na Moravě</a:t>
            </a:r>
            <a:br>
              <a:rPr lang="cs-CZ" dirty="0" smtClean="0"/>
            </a:br>
            <a:r>
              <a:rPr lang="cs-CZ" dirty="0" smtClean="0"/>
              <a:t>po roce 1945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Přednáška doc. David Drozda</a:t>
            </a:r>
          </a:p>
          <a:p>
            <a:r>
              <a:rPr lang="cs-CZ" dirty="0" smtClean="0"/>
              <a:t>v rámci kurzu Osobnosti české teatrologie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12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2012" y="150126"/>
            <a:ext cx="1169613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Mapování jednotlivých rovin „naší“ divadelní vědy</a:t>
            </a:r>
          </a:p>
          <a:p>
            <a:endParaRPr lang="cs-CZ" sz="2400" dirty="0" smtClean="0"/>
          </a:p>
          <a:p>
            <a:r>
              <a:rPr lang="cs-CZ" sz="2400" b="1" dirty="0"/>
              <a:t> </a:t>
            </a:r>
            <a:r>
              <a:rPr lang="cs-CZ" sz="2400" b="1" dirty="0" smtClean="0"/>
              <a:t>v období 1948-1989 (vrstvy institucionální paměti)</a:t>
            </a:r>
          </a:p>
          <a:p>
            <a:endParaRPr lang="cs-CZ" sz="2400" dirty="0"/>
          </a:p>
          <a:p>
            <a:pPr marL="285750" indent="-285750">
              <a:buFontTx/>
              <a:buChar char="-"/>
            </a:pPr>
            <a:r>
              <a:rPr lang="cs-CZ" sz="2400" dirty="0"/>
              <a:t>u</a:t>
            </a:r>
            <a:r>
              <a:rPr lang="cs-CZ" sz="2400" dirty="0" smtClean="0"/>
              <a:t>stavení divadelní vědy jako oboru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z</a:t>
            </a:r>
            <a:r>
              <a:rPr lang="cs-CZ" sz="2400" dirty="0" smtClean="0"/>
              <a:t>aložení a fungování klíčových institucí (Divadelní ústav, Kabinet pro studium českého divadla, Scénografický ústav)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proměna časopiseckých platforem (Otázky divadla a filmu, časopis Divadlo, Divadelní noviny… )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teoretické a konceptuální otázky (strukturalismus, marxistická a jiná historiografie… )</a:t>
            </a:r>
          </a:p>
          <a:p>
            <a:pPr marL="285750" indent="-285750">
              <a:buFontTx/>
              <a:buChar char="-"/>
            </a:pPr>
            <a:endParaRPr lang="cs-CZ" sz="2400" dirty="0"/>
          </a:p>
          <a:p>
            <a:r>
              <a:rPr lang="cs-CZ" sz="2400" b="1" dirty="0" smtClean="0"/>
              <a:t>Po roce 1989 (tj. teď a tady)</a:t>
            </a:r>
          </a:p>
          <a:p>
            <a:endParaRPr lang="cs-CZ" sz="2400" b="1" dirty="0" smtClean="0"/>
          </a:p>
          <a:p>
            <a:pPr marL="285750" indent="-285750">
              <a:buFontTx/>
              <a:buChar char="-"/>
            </a:pPr>
            <a:r>
              <a:rPr lang="cs-CZ" sz="2400" dirty="0" smtClean="0"/>
              <a:t>hledání nové role Divadelního ústavu, přesun Kabinetu…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vznik nových časopisů (Divadelní revue, Svět a divadlo, obnovení Divadelních novin)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rozvinutí výzkumu na uměleckých školách (koncept </a:t>
            </a:r>
            <a:r>
              <a:rPr lang="cs-CZ" sz="2400" dirty="0" err="1" smtClean="0"/>
              <a:t>artistic</a:t>
            </a:r>
            <a:r>
              <a:rPr lang="cs-CZ" sz="2400" dirty="0" smtClean="0"/>
              <a:t> </a:t>
            </a:r>
            <a:r>
              <a:rPr lang="cs-CZ" sz="2400" dirty="0" err="1" smtClean="0"/>
              <a:t>research</a:t>
            </a:r>
            <a:r>
              <a:rPr lang="cs-CZ" sz="2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vyrovnávání se s novými impulsy (postmoderna, </a:t>
            </a:r>
            <a:r>
              <a:rPr lang="cs-CZ" sz="2400" dirty="0" err="1" smtClean="0"/>
              <a:t>poststrukturalismus</a:t>
            </a:r>
            <a:r>
              <a:rPr lang="cs-CZ" sz="2400" dirty="0" smtClean="0"/>
              <a:t>, performativity, </a:t>
            </a:r>
            <a:r>
              <a:rPr lang="cs-CZ" sz="2400" dirty="0" err="1" smtClean="0"/>
              <a:t>scénologie</a:t>
            </a:r>
            <a:r>
              <a:rPr lang="cs-CZ" sz="2400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136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82137" y="450375"/>
            <a:ext cx="986733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Intermezzo 1945-1948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sz="2400" dirty="0"/>
              <a:t>Mukařovský obnovuje seminář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poslední fáze ideologicky neomezovaného rozvíjení strukturalismu 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vstup aktuálních myšlenkových trendů (Václav Černý a existencialismus), diskuse o režisérismu</a:t>
            </a:r>
          </a:p>
          <a:p>
            <a:pPr marL="285750" indent="-285750">
              <a:buFontTx/>
              <a:buChar char="-"/>
            </a:pPr>
            <a:r>
              <a:rPr lang="cs-CZ" sz="2400" dirty="0"/>
              <a:t>vznik vysokých uměleckých škol (AMU 1946, JAMU 1947)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400" b="1" dirty="0"/>
              <a:t>Situace po roce 1948</a:t>
            </a:r>
          </a:p>
          <a:p>
            <a:endParaRPr lang="cs-CZ" dirty="0" smtClean="0"/>
          </a:p>
          <a:p>
            <a:r>
              <a:rPr lang="cs-CZ" sz="2400" dirty="0"/>
              <a:t>„Aktiv divadelních historiků“ se snaží iniciovat vznik odborných institucí</a:t>
            </a:r>
          </a:p>
          <a:p>
            <a:endParaRPr lang="cs-CZ" sz="2400" dirty="0"/>
          </a:p>
          <a:p>
            <a:r>
              <a:rPr lang="cs-CZ" sz="2400" dirty="0"/>
              <a:t>1956 – Kabinet pro studium českého divadla při AVČR (od roku 1993 součást IDU-DU)</a:t>
            </a:r>
          </a:p>
          <a:p>
            <a:r>
              <a:rPr lang="cs-CZ" sz="2400" dirty="0" smtClean="0"/>
              <a:t>1956 </a:t>
            </a:r>
            <a:r>
              <a:rPr lang="cs-CZ" sz="2400" dirty="0"/>
              <a:t>– Scénografická laboratoř,  1963-1974 Scénografický ústav</a:t>
            </a:r>
          </a:p>
          <a:p>
            <a:r>
              <a:rPr lang="cs-CZ" sz="2400" dirty="0" smtClean="0"/>
              <a:t>1959 </a:t>
            </a:r>
            <a:r>
              <a:rPr lang="cs-CZ" sz="2400" dirty="0"/>
              <a:t>– Divadelní ústav (dnes IDU—DU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02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45661" y="136477"/>
            <a:ext cx="1147776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Kabinet pro studium českého divadla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Osobnosti: „první generace“ - František Černý, Adolf </a:t>
            </a:r>
            <a:r>
              <a:rPr lang="cs-CZ" dirty="0" err="1" smtClean="0">
                <a:solidFill>
                  <a:prstClr val="black"/>
                </a:solidFill>
              </a:rPr>
              <a:t>Scherl</a:t>
            </a:r>
            <a:r>
              <a:rPr lang="cs-CZ" dirty="0" smtClean="0">
                <a:solidFill>
                  <a:prstClr val="black"/>
                </a:solidFill>
              </a:rPr>
              <a:t>, Milan Obst, Bořivoj Srba, Ljuba Klosová, Vladimír Procházka ad. --- „druhá generace“ – Eva Šormová,  Olga Janáčková, Alice Dubská, Vladimír Just, Štěpán Otčenášek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Klíčové publikační počiny:</a:t>
            </a:r>
          </a:p>
          <a:p>
            <a:r>
              <a:rPr lang="cs-CZ" b="1" dirty="0" smtClean="0">
                <a:solidFill>
                  <a:prstClr val="black"/>
                </a:solidFill>
              </a:rPr>
              <a:t>Dějiny českého divadla </a:t>
            </a:r>
            <a:r>
              <a:rPr lang="cs-CZ" dirty="0" smtClean="0">
                <a:solidFill>
                  <a:prstClr val="black"/>
                </a:solidFill>
              </a:rPr>
              <a:t>(čili tzv. akademické dějiny) – I. svazek 1968, II. svazek 1969, III. svazek 1977, IV. svazek 1983</a:t>
            </a:r>
          </a:p>
          <a:p>
            <a:pPr algn="r"/>
            <a:r>
              <a:rPr lang="cs-CZ" dirty="0" smtClean="0">
                <a:solidFill>
                  <a:prstClr val="black"/>
                </a:solidFill>
              </a:rPr>
              <a:t>(svazky věnované hudebnímu divadlu 1848-1945 nebyly dokončeny)</a:t>
            </a:r>
          </a:p>
          <a:p>
            <a:r>
              <a:rPr lang="cs-CZ" b="1" dirty="0" smtClean="0">
                <a:solidFill>
                  <a:prstClr val="black"/>
                </a:solidFill>
              </a:rPr>
              <a:t>Přehledné dějiny českého divadla </a:t>
            </a:r>
            <a:r>
              <a:rPr lang="cs-CZ" dirty="0" smtClean="0">
                <a:solidFill>
                  <a:prstClr val="black"/>
                </a:solidFill>
              </a:rPr>
              <a:t>(v edici Československá vlastivěda) . Vyšlo 1970 a téměř celý náklad šel do stoupy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b="1" dirty="0" smtClean="0">
                <a:solidFill>
                  <a:prstClr val="black"/>
                </a:solidFill>
              </a:rPr>
              <a:t>Slovník</a:t>
            </a:r>
            <a:r>
              <a:rPr lang="cs-CZ" dirty="0" smtClean="0">
                <a:solidFill>
                  <a:prstClr val="black"/>
                </a:solidFill>
              </a:rPr>
              <a:t>ové projekty: Národní divadlo a jeho předchůdci, Slovník umělců divadel </a:t>
            </a:r>
            <a:r>
              <a:rPr lang="cs-CZ" dirty="0" err="1" smtClean="0">
                <a:solidFill>
                  <a:prstClr val="black"/>
                </a:solidFill>
              </a:rPr>
              <a:t>Vlastenského</a:t>
            </a:r>
            <a:r>
              <a:rPr lang="cs-CZ" dirty="0" smtClean="0">
                <a:solidFill>
                  <a:prstClr val="black"/>
                </a:solidFill>
              </a:rPr>
              <a:t>, Stavovského, Prozatímního a Národního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+ individuální monografie členů KČD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b="1" dirty="0" smtClean="0">
                <a:solidFill>
                  <a:prstClr val="black"/>
                </a:solidFill>
              </a:rPr>
              <a:t>Po roce 1989</a:t>
            </a:r>
          </a:p>
          <a:p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Vydávání odborného periodika Divadelní revue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1995: Dějiny české divadelní kultury 1945-1989 (</a:t>
            </a:r>
            <a:r>
              <a:rPr lang="cs-CZ" dirty="0" err="1" smtClean="0">
                <a:solidFill>
                  <a:prstClr val="black"/>
                </a:solidFill>
              </a:rPr>
              <a:t>ed</a:t>
            </a:r>
            <a:r>
              <a:rPr lang="cs-CZ" dirty="0" smtClean="0">
                <a:solidFill>
                  <a:prstClr val="black"/>
                </a:solidFill>
              </a:rPr>
              <a:t>. Vladimír Just, druhé, dopravované a rozšířené vydání až! 2010)</a:t>
            </a:r>
          </a:p>
          <a:p>
            <a:endParaRPr lang="cs-CZ" dirty="0" smtClean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Série slovníků České divadelní encyklopedie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/>
              <a:t>Ediční řada České divadlo (výbory z textů výrazných osobností, režisérů, dramaturgů, kritiků…)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28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86603" y="996287"/>
            <a:ext cx="1190539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dirty="0"/>
              <a:t>Divadelní </a:t>
            </a:r>
            <a:r>
              <a:rPr lang="cs-CZ" sz="2400" b="1" dirty="0" smtClean="0"/>
              <a:t>ústav</a:t>
            </a:r>
          </a:p>
          <a:p>
            <a:pPr lvl="0"/>
            <a:endParaRPr lang="cs-CZ" sz="2400" b="1" dirty="0"/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Instituce, která má především dokumentovat současné/dobové divadlo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První ředitelkou (od 1.9.1959) byla dr. Eva Soukupová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Základní oddělení: knihovna (+bibliografie), dokumentace, oddělení činoherní, hudebně-dramatické, scénografické. </a:t>
            </a:r>
          </a:p>
          <a:p>
            <a:pPr lvl="0"/>
            <a:r>
              <a:rPr lang="cs-CZ" b="1" dirty="0" smtClean="0">
                <a:solidFill>
                  <a:prstClr val="black"/>
                </a:solidFill>
              </a:rPr>
              <a:t>Aktivity</a:t>
            </a:r>
            <a:endParaRPr lang="cs-CZ" b="1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Pořádání výstav, propagace českého divadla v zahraničí (</a:t>
            </a:r>
            <a:r>
              <a:rPr lang="cs-CZ" b="1" dirty="0" smtClean="0">
                <a:solidFill>
                  <a:prstClr val="black"/>
                </a:solidFill>
              </a:rPr>
              <a:t>založení PQ v roce 1967</a:t>
            </a:r>
            <a:r>
              <a:rPr lang="cs-CZ" dirty="0" smtClean="0">
                <a:solidFill>
                  <a:prstClr val="black"/>
                </a:solidFill>
              </a:rPr>
              <a:t>!)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Ediční řady: Inscenace (od 1963 do 1972 vyšlo 9 svazků), interní časopis Scénografie, Světové divadlo, od 80. let řada České divadlo (výbory z textů teoretiků) </a:t>
            </a:r>
            <a:endParaRPr lang="cs-CZ" dirty="0">
              <a:solidFill>
                <a:prstClr val="black"/>
              </a:solidFill>
            </a:endParaRPr>
          </a:p>
          <a:p>
            <a:pPr lvl="0"/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cs-CZ" sz="2400" b="1" dirty="0"/>
              <a:t>Scénografický </a:t>
            </a:r>
            <a:r>
              <a:rPr lang="cs-CZ" sz="2400" b="1" dirty="0" smtClean="0"/>
              <a:t>ústav/laboratoř</a:t>
            </a:r>
          </a:p>
          <a:p>
            <a:pPr lvl="0"/>
            <a:endParaRPr lang="cs-CZ" sz="2400" b="1" dirty="0"/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existoval 1956-1974 (v různých institucionálních podobách) jako „osobní“ projekt Miroslava Kouřila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Výzkum jevištních technologií + teorie scénografie resp. divadla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Časopis </a:t>
            </a:r>
            <a:r>
              <a:rPr lang="cs-CZ" dirty="0" err="1" smtClean="0">
                <a:solidFill>
                  <a:prstClr val="black"/>
                </a:solidFill>
              </a:rPr>
              <a:t>Interscéna</a:t>
            </a:r>
            <a:r>
              <a:rPr lang="cs-CZ" dirty="0" smtClean="0">
                <a:solidFill>
                  <a:prstClr val="black"/>
                </a:solidFill>
              </a:rPr>
              <a:t>, Acta </a:t>
            </a:r>
            <a:r>
              <a:rPr lang="cs-CZ" dirty="0" err="1" smtClean="0">
                <a:solidFill>
                  <a:prstClr val="black"/>
                </a:solidFill>
              </a:rPr>
              <a:t>scaenographica</a:t>
            </a:r>
            <a:endParaRPr lang="cs-CZ" dirty="0" smtClean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b="1" dirty="0" smtClean="0">
                <a:solidFill>
                  <a:prstClr val="black"/>
                </a:solidFill>
              </a:rPr>
              <a:t>Prolegomena scénografické encyklopedie </a:t>
            </a:r>
            <a:r>
              <a:rPr lang="cs-CZ" dirty="0" smtClean="0">
                <a:solidFill>
                  <a:prstClr val="black"/>
                </a:solidFill>
              </a:rPr>
              <a:t>(1970-1973)</a:t>
            </a:r>
          </a:p>
          <a:p>
            <a:pPr marL="285750" lvl="0" indent="-285750">
              <a:buFontTx/>
              <a:buChar char="-"/>
            </a:pP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3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4148" y="1433015"/>
            <a:ext cx="104951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dirty="0">
                <a:solidFill>
                  <a:prstClr val="black"/>
                </a:solidFill>
              </a:rPr>
              <a:t>Časopis </a:t>
            </a:r>
            <a:r>
              <a:rPr lang="cs-CZ" sz="2400" b="1" dirty="0" smtClean="0">
                <a:solidFill>
                  <a:prstClr val="black"/>
                </a:solidFill>
              </a:rPr>
              <a:t>Divadlo</a:t>
            </a:r>
          </a:p>
          <a:p>
            <a:pPr lvl="0"/>
            <a:endParaRPr lang="cs-CZ" sz="2400" b="1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zřízen v roce 1949 nejprve jako oficiální nástroj Divadelní a dramaturgické rady (a mnoha dalších institucí)</a:t>
            </a:r>
          </a:p>
          <a:p>
            <a:pPr marL="285750" lvl="0" indent="-285750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šéfredaktory byli postupně Miroslav Kouřil, Jindřich Honzl… ale teprve </a:t>
            </a:r>
            <a:r>
              <a:rPr lang="cs-CZ" b="1" dirty="0">
                <a:solidFill>
                  <a:prstClr val="black"/>
                </a:solidFill>
              </a:rPr>
              <a:t>Jaroslav Vostrý (1961-1964) </a:t>
            </a:r>
            <a:r>
              <a:rPr lang="cs-CZ" dirty="0">
                <a:solidFill>
                  <a:prstClr val="black"/>
                </a:solidFill>
              </a:rPr>
              <a:t>a po něm</a:t>
            </a:r>
            <a:r>
              <a:rPr lang="cs-CZ" b="1" dirty="0">
                <a:solidFill>
                  <a:prstClr val="black"/>
                </a:solidFill>
              </a:rPr>
              <a:t> Milan Lukeš (1964-1970) </a:t>
            </a:r>
            <a:r>
              <a:rPr lang="cs-CZ" dirty="0">
                <a:solidFill>
                  <a:prstClr val="black"/>
                </a:solidFill>
              </a:rPr>
              <a:t>dokázali časopis přetransformovat</a:t>
            </a:r>
          </a:p>
          <a:p>
            <a:pPr marL="285750" lvl="0" indent="-285750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v 60. letech časopis stejně vlivný jako Světová literatura, obsahoval překlady ze zahraniční literatury, původní kritické eseje a filosofické texty, divadelní hry české i zahraniční, vysoce kvalitní monotematická </a:t>
            </a:r>
            <a:r>
              <a:rPr lang="cs-CZ" dirty="0" smtClean="0">
                <a:solidFill>
                  <a:prstClr val="black"/>
                </a:solidFill>
              </a:rPr>
              <a:t>čísla</a:t>
            </a:r>
          </a:p>
          <a:p>
            <a:pPr marL="285750" lvl="0" indent="-285750">
              <a:buFontTx/>
              <a:buChar char="-"/>
            </a:pPr>
            <a:r>
              <a:rPr lang="cs-CZ" dirty="0" smtClean="0">
                <a:solidFill>
                  <a:prstClr val="black"/>
                </a:solidFill>
              </a:rPr>
              <a:t>Klíčové autorské osobnosti 60. let: Jaroslav Vostrý, Milan Lukeš, Zdeněk Hořínek, Jan Císař, Vladimír Just, Jana Patočková, Leoš </a:t>
            </a:r>
            <a:r>
              <a:rPr lang="cs-CZ" dirty="0" err="1" smtClean="0">
                <a:solidFill>
                  <a:prstClr val="black"/>
                </a:solidFill>
              </a:rPr>
              <a:t>Suchařípa</a:t>
            </a:r>
            <a:r>
              <a:rPr lang="cs-CZ" dirty="0" smtClean="0">
                <a:solidFill>
                  <a:prstClr val="black"/>
                </a:solidFill>
              </a:rPr>
              <a:t>, Jindřich Černý, Jan Grossman, Jan Kopecký, Milan Obst, Jaroslav Pokorný</a:t>
            </a:r>
          </a:p>
          <a:p>
            <a:pPr marL="285750" lvl="0" indent="-285750">
              <a:buFontTx/>
              <a:buChar char="-"/>
            </a:pP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dirty="0">
                <a:solidFill>
                  <a:prstClr val="black"/>
                </a:solidFill>
              </a:rPr>
              <a:t>otevíral i politicky/společensky ožehavá témata – v roce 1970 vydávání úředně zastaveno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</a:p>
          <a:p>
            <a:pPr marL="285750" lvl="0" indent="-285750">
              <a:buFontTx/>
              <a:buChar char="-"/>
            </a:pP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endParaRPr lang="cs-CZ" dirty="0" smtClean="0">
              <a:solidFill>
                <a:prstClr val="black"/>
              </a:solidFill>
            </a:endParaRP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(detaily viz heslo </a:t>
            </a:r>
            <a:r>
              <a:rPr lang="cs-CZ" dirty="0" smtClean="0">
                <a:hlinkClick r:id="rId2"/>
              </a:rPr>
              <a:t>http://www.slovnikceskeliteratury.cz/</a:t>
            </a:r>
            <a:r>
              <a:rPr lang="cs-CZ" dirty="0" err="1" smtClean="0">
                <a:hlinkClick r:id="rId2"/>
              </a:rPr>
              <a:t>showContent.jsp?docId</a:t>
            </a:r>
            <a:r>
              <a:rPr lang="cs-CZ" dirty="0" smtClean="0">
                <a:hlinkClick r:id="rId2"/>
              </a:rPr>
              <a:t>=91</a:t>
            </a:r>
            <a:r>
              <a:rPr lang="cs-CZ" dirty="0" smtClean="0"/>
              <a:t>)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02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5911" y="450376"/>
            <a:ext cx="108363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400" b="1" dirty="0">
                <a:solidFill>
                  <a:prstClr val="black"/>
                </a:solidFill>
              </a:rPr>
              <a:t>Koncepční otázky oboru </a:t>
            </a:r>
          </a:p>
          <a:p>
            <a:pPr lvl="0"/>
            <a:endParaRPr lang="cs-CZ" sz="2400" dirty="0">
              <a:solidFill>
                <a:prstClr val="black"/>
              </a:solidFill>
            </a:endParaRP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období 1945-1989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budování institucionální struktury</a:t>
            </a: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strukturalismus</a:t>
            </a:r>
            <a:r>
              <a:rPr lang="cs-CZ" sz="2400" dirty="0">
                <a:solidFill>
                  <a:prstClr val="black"/>
                </a:solidFill>
              </a:rPr>
              <a:t>, </a:t>
            </a:r>
            <a:r>
              <a:rPr lang="cs-CZ" sz="2400" dirty="0" smtClean="0">
                <a:solidFill>
                  <a:prstClr val="black"/>
                </a:solidFill>
              </a:rPr>
              <a:t>marxistická (?) </a:t>
            </a:r>
            <a:r>
              <a:rPr lang="cs-CZ" sz="2400" dirty="0">
                <a:solidFill>
                  <a:prstClr val="black"/>
                </a:solidFill>
              </a:rPr>
              <a:t>a jiná historiografie… </a:t>
            </a:r>
            <a:endParaRPr lang="cs-CZ" sz="2400" dirty="0" smtClean="0">
              <a:solidFill>
                <a:prstClr val="black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Množství </a:t>
            </a:r>
            <a:r>
              <a:rPr lang="cs-CZ" sz="2400" dirty="0" err="1" smtClean="0">
                <a:solidFill>
                  <a:prstClr val="black"/>
                </a:solidFill>
              </a:rPr>
              <a:t>prvovýzkumu</a:t>
            </a:r>
            <a:r>
              <a:rPr lang="cs-CZ" sz="2400" dirty="0" smtClean="0">
                <a:solidFill>
                  <a:prstClr val="black"/>
                </a:solidFill>
              </a:rPr>
              <a:t> a edic zdrojových textů</a:t>
            </a:r>
          </a:p>
          <a:p>
            <a:pPr marL="285750" lvl="0" indent="-285750">
              <a:buFontTx/>
              <a:buChar char="-"/>
            </a:pPr>
            <a:endParaRPr lang="cs-CZ" sz="2400" dirty="0">
              <a:solidFill>
                <a:prstClr val="black"/>
              </a:solidFill>
            </a:endParaRPr>
          </a:p>
          <a:p>
            <a:pPr lvl="0"/>
            <a:r>
              <a:rPr lang="cs-CZ" sz="2400" b="1" dirty="0" smtClean="0">
                <a:solidFill>
                  <a:prstClr val="black"/>
                </a:solidFill>
              </a:rPr>
              <a:t>koncepční </a:t>
            </a:r>
            <a:r>
              <a:rPr lang="cs-CZ" sz="2400" b="1" dirty="0">
                <a:solidFill>
                  <a:prstClr val="black"/>
                </a:solidFill>
              </a:rPr>
              <a:t>otázky oboru po roce </a:t>
            </a:r>
            <a:r>
              <a:rPr lang="cs-CZ" sz="2400" b="1" dirty="0" smtClean="0">
                <a:solidFill>
                  <a:prstClr val="black"/>
                </a:solidFill>
              </a:rPr>
              <a:t>1989</a:t>
            </a:r>
            <a:endParaRPr lang="cs-CZ" sz="2400" b="1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změna historiografie (otevření problémů k německému divadlu, vztah centra a periferie, dějiny alternativních divadel)</a:t>
            </a: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zpracovávání zahraničních impulsů (postmoderna? </a:t>
            </a:r>
            <a:r>
              <a:rPr lang="cs-CZ" sz="2400" dirty="0" err="1" smtClean="0">
                <a:solidFill>
                  <a:prstClr val="black"/>
                </a:solidFill>
              </a:rPr>
              <a:t>poststrukturalismus</a:t>
            </a:r>
            <a:r>
              <a:rPr lang="cs-CZ" sz="2400" dirty="0" smtClean="0">
                <a:solidFill>
                  <a:prstClr val="black"/>
                </a:solidFill>
              </a:rPr>
              <a:t>? </a:t>
            </a:r>
            <a:r>
              <a:rPr lang="cs-CZ" sz="2400" dirty="0" err="1" smtClean="0">
                <a:solidFill>
                  <a:prstClr val="black"/>
                </a:solidFill>
              </a:rPr>
              <a:t>performativita</a:t>
            </a:r>
            <a:r>
              <a:rPr lang="cs-CZ" sz="2400" dirty="0" smtClean="0">
                <a:solidFill>
                  <a:prstClr val="black"/>
                </a:solidFill>
              </a:rPr>
              <a:t>)</a:t>
            </a:r>
          </a:p>
          <a:p>
            <a:pPr marL="285750" lvl="0" indent="-285750">
              <a:buFontTx/>
              <a:buChar char="-"/>
            </a:pPr>
            <a:r>
              <a:rPr lang="cs-CZ" sz="2400" dirty="0" smtClean="0">
                <a:solidFill>
                  <a:prstClr val="black"/>
                </a:solidFill>
              </a:rPr>
              <a:t>Rozvíjení vnitřních tradic (návrat ke strukturalismu a navazování na Zicha?)</a:t>
            </a:r>
          </a:p>
          <a:p>
            <a:pPr marL="285750" lvl="0" indent="-285750">
              <a:buFontTx/>
              <a:buChar char="-"/>
            </a:pPr>
            <a:r>
              <a:rPr lang="cs-CZ" sz="2400" dirty="0" err="1" smtClean="0">
                <a:solidFill>
                  <a:prstClr val="black"/>
                </a:solidFill>
              </a:rPr>
              <a:t>artistic</a:t>
            </a:r>
            <a:r>
              <a:rPr lang="cs-CZ" sz="2400" dirty="0" smtClean="0">
                <a:solidFill>
                  <a:prstClr val="black"/>
                </a:solidFill>
              </a:rPr>
              <a:t> </a:t>
            </a:r>
            <a:r>
              <a:rPr lang="cs-CZ" sz="2400" dirty="0" err="1" smtClean="0">
                <a:solidFill>
                  <a:prstClr val="black"/>
                </a:solidFill>
              </a:rPr>
              <a:t>research</a:t>
            </a:r>
            <a:r>
              <a:rPr lang="cs-CZ" sz="2400" dirty="0" smtClean="0">
                <a:solidFill>
                  <a:prstClr val="black"/>
                </a:solidFill>
              </a:rPr>
              <a:t>: umělecké školy publikují, mají doktoráty, hledají jiné způsoby, jak se vztahovat k aktuálnímu divadlu…</a:t>
            </a:r>
            <a:endParaRPr lang="cs-CZ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24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769</Words>
  <Application>Microsoft Office PowerPoint</Application>
  <PresentationFormat>Širokoúhlá obrazovka</PresentationFormat>
  <Paragraphs>93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Divadelní věda  v Čechách a na Moravě po roce 1945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Divadelní věda  v Čechách a na Moravě po roce 1945</dc:title>
  <dc:creator>David Drozd</dc:creator>
  <cp:lastModifiedBy>David Drozd</cp:lastModifiedBy>
  <cp:revision>29</cp:revision>
  <dcterms:created xsi:type="dcterms:W3CDTF">2020-06-29T09:03:06Z</dcterms:created>
  <dcterms:modified xsi:type="dcterms:W3CDTF">2020-06-29T21:56:15Z</dcterms:modified>
</cp:coreProperties>
</file>