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media/image4.jpg" ContentType="image/png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9" r:id="rId4"/>
    <p:sldId id="264" r:id="rId5"/>
    <p:sldId id="266" r:id="rId6"/>
    <p:sldId id="261" r:id="rId7"/>
    <p:sldId id="267" r:id="rId8"/>
    <p:sldId id="265" r:id="rId9"/>
    <p:sldId id="262" r:id="rId10"/>
    <p:sldId id="268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75" autoAdjust="0"/>
    <p:restoredTop sz="94660"/>
  </p:normalViewPr>
  <p:slideViewPr>
    <p:cSldViewPr snapToGrid="0">
      <p:cViewPr varScale="1">
        <p:scale>
          <a:sx n="55" d="100"/>
          <a:sy n="55" d="100"/>
        </p:scale>
        <p:origin x="43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06E8E4-10C8-4763-8671-7232CAA1F302}" type="doc">
      <dgm:prSet loTypeId="urn:microsoft.com/office/officeart/2005/8/layout/vList5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5C1DDEED-BCCE-442C-B832-1579A5942311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cs-CZ" sz="1800" dirty="0">
              <a:latin typeface="+mj-lt"/>
            </a:rPr>
            <a:t>Náboženství/</a:t>
          </a:r>
        </a:p>
        <a:p>
          <a:pPr>
            <a:lnSpc>
              <a:spcPct val="100000"/>
            </a:lnSpc>
          </a:pPr>
          <a:r>
            <a:rPr lang="cs-CZ" sz="1800" dirty="0">
              <a:latin typeface="+mj-lt"/>
            </a:rPr>
            <a:t>víra</a:t>
          </a:r>
        </a:p>
      </dgm:t>
    </dgm:pt>
    <dgm:pt modelId="{B1B35C48-8616-4291-AFAC-C3D886AB220C}" type="parTrans" cxnId="{26F74C71-55C8-4D2E-90BC-1E1427456D36}">
      <dgm:prSet/>
      <dgm:spPr/>
      <dgm:t>
        <a:bodyPr/>
        <a:lstStyle/>
        <a:p>
          <a:endParaRPr lang="cs-CZ"/>
        </a:p>
      </dgm:t>
    </dgm:pt>
    <dgm:pt modelId="{0A678C01-D780-40D0-B0EF-3D7F66B2343E}" type="sibTrans" cxnId="{26F74C71-55C8-4D2E-90BC-1E1427456D36}">
      <dgm:prSet/>
      <dgm:spPr/>
      <dgm:t>
        <a:bodyPr/>
        <a:lstStyle/>
        <a:p>
          <a:endParaRPr lang="cs-CZ"/>
        </a:p>
      </dgm:t>
    </dgm:pt>
    <dgm:pt modelId="{90306EAA-EC87-4FD7-9566-158D4C82EC56}">
      <dgm:prSet phldrT="[Text]" custT="1"/>
      <dgm:spPr/>
      <dgm:t>
        <a:bodyPr/>
        <a:lstStyle/>
        <a:p>
          <a:r>
            <a:rPr lang="cs-CZ" sz="1800" dirty="0">
              <a:latin typeface="+mj-lt"/>
            </a:rPr>
            <a:t>Panna Marie</a:t>
          </a:r>
        </a:p>
      </dgm:t>
    </dgm:pt>
    <dgm:pt modelId="{93C079ED-2EE2-4987-9F53-BA89BBE1A193}" type="parTrans" cxnId="{DBAF8EA5-980A-4F43-B947-E926F9FB6072}">
      <dgm:prSet/>
      <dgm:spPr/>
      <dgm:t>
        <a:bodyPr/>
        <a:lstStyle/>
        <a:p>
          <a:endParaRPr lang="cs-CZ"/>
        </a:p>
      </dgm:t>
    </dgm:pt>
    <dgm:pt modelId="{AB29B279-5FC4-4676-B97A-C0B1AB159CBE}" type="sibTrans" cxnId="{DBAF8EA5-980A-4F43-B947-E926F9FB6072}">
      <dgm:prSet/>
      <dgm:spPr/>
      <dgm:t>
        <a:bodyPr/>
        <a:lstStyle/>
        <a:p>
          <a:endParaRPr lang="cs-CZ"/>
        </a:p>
      </dgm:t>
    </dgm:pt>
    <dgm:pt modelId="{8C931983-6E10-4065-BD2B-884E5104EA64}">
      <dgm:prSet phldrT="[Text]" custT="1"/>
      <dgm:spPr/>
      <dgm:t>
        <a:bodyPr/>
        <a:lstStyle/>
        <a:p>
          <a:r>
            <a:rPr lang="cs-CZ" sz="1800">
              <a:latin typeface="+mj-lt"/>
            </a:rPr>
            <a:t>Tosca věřící</a:t>
          </a:r>
        </a:p>
      </dgm:t>
    </dgm:pt>
    <dgm:pt modelId="{87324E41-86E5-4EF5-91DD-51A1B217CAF1}" type="parTrans" cxnId="{BA3A854C-68FC-4601-892E-59840E912731}">
      <dgm:prSet/>
      <dgm:spPr/>
      <dgm:t>
        <a:bodyPr/>
        <a:lstStyle/>
        <a:p>
          <a:endParaRPr lang="cs-CZ"/>
        </a:p>
      </dgm:t>
    </dgm:pt>
    <dgm:pt modelId="{FBCCA666-5073-481E-8EE8-286317FD509D}" type="sibTrans" cxnId="{BA3A854C-68FC-4601-892E-59840E912731}">
      <dgm:prSet/>
      <dgm:spPr/>
      <dgm:t>
        <a:bodyPr/>
        <a:lstStyle/>
        <a:p>
          <a:endParaRPr lang="cs-CZ"/>
        </a:p>
      </dgm:t>
    </dgm:pt>
    <dgm:pt modelId="{4E39F59D-12ED-4BE8-BA64-1A3610768602}">
      <dgm:prSet phldrT="[Text]" custT="1"/>
      <dgm:spPr/>
      <dgm:t>
        <a:bodyPr/>
        <a:lstStyle/>
        <a:p>
          <a:r>
            <a:rPr lang="cs-CZ" sz="1800" dirty="0">
              <a:latin typeface="+mj-lt"/>
            </a:rPr>
            <a:t>Sebeobětování,</a:t>
          </a:r>
        </a:p>
        <a:p>
          <a:r>
            <a:rPr lang="cs-CZ" sz="1800" dirty="0">
              <a:latin typeface="+mj-lt"/>
            </a:rPr>
            <a:t>láska</a:t>
          </a:r>
        </a:p>
      </dgm:t>
    </dgm:pt>
    <dgm:pt modelId="{006AA142-E101-4283-ACC7-3CCC2AF94991}" type="parTrans" cxnId="{91A1984A-F935-4144-8C53-A944F465E0B8}">
      <dgm:prSet/>
      <dgm:spPr/>
      <dgm:t>
        <a:bodyPr/>
        <a:lstStyle/>
        <a:p>
          <a:endParaRPr lang="cs-CZ"/>
        </a:p>
      </dgm:t>
    </dgm:pt>
    <dgm:pt modelId="{0CC768C0-F4E9-418D-A234-B493A500525E}" type="sibTrans" cxnId="{91A1984A-F935-4144-8C53-A944F465E0B8}">
      <dgm:prSet/>
      <dgm:spPr/>
      <dgm:t>
        <a:bodyPr/>
        <a:lstStyle/>
        <a:p>
          <a:endParaRPr lang="cs-CZ"/>
        </a:p>
      </dgm:t>
    </dgm:pt>
    <dgm:pt modelId="{54BEF630-D646-4C74-8B24-E3910F654FA1}">
      <dgm:prSet phldrT="[Text]" custT="1"/>
      <dgm:spPr/>
      <dgm:t>
        <a:bodyPr/>
        <a:lstStyle/>
        <a:p>
          <a:r>
            <a:rPr lang="cs-CZ" sz="1800">
              <a:latin typeface="+mj-lt"/>
            </a:rPr>
            <a:t>Marie Callas</a:t>
          </a:r>
        </a:p>
      </dgm:t>
    </dgm:pt>
    <dgm:pt modelId="{CE4E6BE4-8BA4-4F92-A047-857EAA4BB128}" type="parTrans" cxnId="{DED2C19A-1E17-49C1-A6EA-895851046785}">
      <dgm:prSet/>
      <dgm:spPr/>
      <dgm:t>
        <a:bodyPr/>
        <a:lstStyle/>
        <a:p>
          <a:endParaRPr lang="cs-CZ"/>
        </a:p>
      </dgm:t>
    </dgm:pt>
    <dgm:pt modelId="{CE213698-3A04-4426-B37A-1B5EC686F159}" type="sibTrans" cxnId="{DED2C19A-1E17-49C1-A6EA-895851046785}">
      <dgm:prSet/>
      <dgm:spPr/>
      <dgm:t>
        <a:bodyPr/>
        <a:lstStyle/>
        <a:p>
          <a:endParaRPr lang="cs-CZ"/>
        </a:p>
      </dgm:t>
    </dgm:pt>
    <dgm:pt modelId="{5A5A635F-4364-43B2-AAA7-23D5D85499EE}">
      <dgm:prSet phldrT="[Text]" custT="1"/>
      <dgm:spPr/>
      <dgm:t>
        <a:bodyPr/>
        <a:lstStyle/>
        <a:p>
          <a:r>
            <a:rPr lang="cs-CZ" sz="1800">
              <a:latin typeface="+mj-lt"/>
            </a:rPr>
            <a:t>Anděl smrti</a:t>
          </a:r>
        </a:p>
      </dgm:t>
    </dgm:pt>
    <dgm:pt modelId="{B70666DB-EDAB-4348-BC9D-373E424BCF89}" type="parTrans" cxnId="{34E719F9-7890-4DC6-ADCB-524F432C383A}">
      <dgm:prSet/>
      <dgm:spPr/>
      <dgm:t>
        <a:bodyPr/>
        <a:lstStyle/>
        <a:p>
          <a:endParaRPr lang="cs-CZ"/>
        </a:p>
      </dgm:t>
    </dgm:pt>
    <dgm:pt modelId="{4A3FE6F9-7896-4796-BA41-4E1B3EABFDEB}" type="sibTrans" cxnId="{34E719F9-7890-4DC6-ADCB-524F432C383A}">
      <dgm:prSet/>
      <dgm:spPr/>
      <dgm:t>
        <a:bodyPr/>
        <a:lstStyle/>
        <a:p>
          <a:endParaRPr lang="cs-CZ"/>
        </a:p>
      </dgm:t>
    </dgm:pt>
    <dgm:pt modelId="{7FF88C1D-2A2A-4A0A-A90E-3CDE44D4172D}">
      <dgm:prSet phldrT="[Text]" custT="1"/>
      <dgm:spPr/>
      <dgm:t>
        <a:bodyPr/>
        <a:lstStyle/>
        <a:p>
          <a:r>
            <a:rPr lang="cs-CZ" sz="1800" dirty="0" err="1">
              <a:latin typeface="+mj-lt"/>
            </a:rPr>
            <a:t>Tosca</a:t>
          </a:r>
          <a:r>
            <a:rPr lang="cs-CZ" sz="1800" dirty="0">
              <a:latin typeface="+mj-lt"/>
            </a:rPr>
            <a:t> milující</a:t>
          </a:r>
        </a:p>
      </dgm:t>
    </dgm:pt>
    <dgm:pt modelId="{E56D3D0A-8441-4DA8-8770-40C85BDD8FB6}" type="parTrans" cxnId="{39B4B9B6-37AC-4DB4-A3A2-90A0F398AD07}">
      <dgm:prSet/>
      <dgm:spPr/>
      <dgm:t>
        <a:bodyPr/>
        <a:lstStyle/>
        <a:p>
          <a:endParaRPr lang="cs-CZ"/>
        </a:p>
      </dgm:t>
    </dgm:pt>
    <dgm:pt modelId="{A0AD76B1-601B-4112-94E3-316360D92501}" type="sibTrans" cxnId="{39B4B9B6-37AC-4DB4-A3A2-90A0F398AD07}">
      <dgm:prSet/>
      <dgm:spPr/>
      <dgm:t>
        <a:bodyPr/>
        <a:lstStyle/>
        <a:p>
          <a:endParaRPr lang="cs-CZ"/>
        </a:p>
      </dgm:t>
    </dgm:pt>
    <dgm:pt modelId="{A53EA189-3370-4A15-9457-826C04395297}">
      <dgm:prSet phldrT="[Text]" custT="1"/>
      <dgm:spPr/>
      <dgm:t>
        <a:bodyPr/>
        <a:lstStyle/>
        <a:p>
          <a:r>
            <a:rPr lang="cs-CZ" sz="1800">
              <a:latin typeface="+mj-lt"/>
            </a:rPr>
            <a:t>Máří Magdaléna</a:t>
          </a:r>
        </a:p>
      </dgm:t>
    </dgm:pt>
    <dgm:pt modelId="{F8AE5B82-13E9-467D-AB28-1B153C295486}" type="parTrans" cxnId="{AD843D8A-064A-49B0-A47A-ECE689B3C49B}">
      <dgm:prSet/>
      <dgm:spPr/>
      <dgm:t>
        <a:bodyPr/>
        <a:lstStyle/>
        <a:p>
          <a:endParaRPr lang="cs-CZ"/>
        </a:p>
      </dgm:t>
    </dgm:pt>
    <dgm:pt modelId="{DBC1E1E0-322D-433F-BE03-3E076526346C}" type="sibTrans" cxnId="{AD843D8A-064A-49B0-A47A-ECE689B3C49B}">
      <dgm:prSet/>
      <dgm:spPr/>
      <dgm:t>
        <a:bodyPr/>
        <a:lstStyle/>
        <a:p>
          <a:endParaRPr lang="cs-CZ"/>
        </a:p>
      </dgm:t>
    </dgm:pt>
    <dgm:pt modelId="{1449E655-1641-429C-A92B-C1B1428E9A42}" type="pres">
      <dgm:prSet presAssocID="{1A06E8E4-10C8-4763-8671-7232CAA1F302}" presName="Name0" presStyleCnt="0">
        <dgm:presLayoutVars>
          <dgm:dir/>
          <dgm:animLvl val="lvl"/>
          <dgm:resizeHandles val="exact"/>
        </dgm:presLayoutVars>
      </dgm:prSet>
      <dgm:spPr/>
    </dgm:pt>
    <dgm:pt modelId="{DB6C061C-4815-4D01-A643-127877775414}" type="pres">
      <dgm:prSet presAssocID="{5C1DDEED-BCCE-442C-B832-1579A5942311}" presName="linNode" presStyleCnt="0"/>
      <dgm:spPr/>
    </dgm:pt>
    <dgm:pt modelId="{A193194C-E7D1-42BB-9FED-9CFD50556568}" type="pres">
      <dgm:prSet presAssocID="{5C1DDEED-BCCE-442C-B832-1579A5942311}" presName="parentText" presStyleLbl="node1" presStyleIdx="0" presStyleCnt="2" custScaleX="115178">
        <dgm:presLayoutVars>
          <dgm:chMax val="1"/>
          <dgm:bulletEnabled val="1"/>
        </dgm:presLayoutVars>
      </dgm:prSet>
      <dgm:spPr/>
    </dgm:pt>
    <dgm:pt modelId="{51A59D39-A230-41B7-BB02-9549273764F9}" type="pres">
      <dgm:prSet presAssocID="{5C1DDEED-BCCE-442C-B832-1579A5942311}" presName="descendantText" presStyleLbl="alignAccFollowNode1" presStyleIdx="0" presStyleCnt="2" custScaleX="86096">
        <dgm:presLayoutVars>
          <dgm:bulletEnabled val="1"/>
        </dgm:presLayoutVars>
      </dgm:prSet>
      <dgm:spPr/>
    </dgm:pt>
    <dgm:pt modelId="{AA46A384-A04B-40CF-82A5-24CF9DEE743E}" type="pres">
      <dgm:prSet presAssocID="{0A678C01-D780-40D0-B0EF-3D7F66B2343E}" presName="sp" presStyleCnt="0"/>
      <dgm:spPr/>
    </dgm:pt>
    <dgm:pt modelId="{A0782C87-B366-4DB5-9BDB-D8B1FA66BCBC}" type="pres">
      <dgm:prSet presAssocID="{4E39F59D-12ED-4BE8-BA64-1A3610768602}" presName="linNode" presStyleCnt="0"/>
      <dgm:spPr/>
    </dgm:pt>
    <dgm:pt modelId="{4C4DA70D-1543-49BC-85AA-F532BC29CB6D}" type="pres">
      <dgm:prSet presAssocID="{4E39F59D-12ED-4BE8-BA64-1A3610768602}" presName="parentText" presStyleLbl="node1" presStyleIdx="1" presStyleCnt="2" custScaleX="114384">
        <dgm:presLayoutVars>
          <dgm:chMax val="1"/>
          <dgm:bulletEnabled val="1"/>
        </dgm:presLayoutVars>
      </dgm:prSet>
      <dgm:spPr/>
    </dgm:pt>
    <dgm:pt modelId="{90C7BBD4-B2B4-4EDB-8E8C-11062D1B5FA2}" type="pres">
      <dgm:prSet presAssocID="{4E39F59D-12ED-4BE8-BA64-1A3610768602}" presName="descendantText" presStyleLbl="alignAccFollowNode1" presStyleIdx="1" presStyleCnt="2" custScaleX="86279">
        <dgm:presLayoutVars>
          <dgm:bulletEnabled val="1"/>
        </dgm:presLayoutVars>
      </dgm:prSet>
      <dgm:spPr/>
    </dgm:pt>
  </dgm:ptLst>
  <dgm:cxnLst>
    <dgm:cxn modelId="{9D38D904-315E-46C6-9714-551038231620}" type="presOf" srcId="{90306EAA-EC87-4FD7-9566-158D4C82EC56}" destId="{51A59D39-A230-41B7-BB02-9549273764F9}" srcOrd="0" destOrd="0" presId="urn:microsoft.com/office/officeart/2005/8/layout/vList5"/>
    <dgm:cxn modelId="{C0EFBE1B-EF48-4F71-9349-9861CA7CE6B0}" type="presOf" srcId="{5A5A635F-4364-43B2-AAA7-23D5D85499EE}" destId="{90C7BBD4-B2B4-4EDB-8E8C-11062D1B5FA2}" srcOrd="0" destOrd="1" presId="urn:microsoft.com/office/officeart/2005/8/layout/vList5"/>
    <dgm:cxn modelId="{4B80252C-8300-4F7C-A469-53D084CF4463}" type="presOf" srcId="{8C931983-6E10-4065-BD2B-884E5104EA64}" destId="{51A59D39-A230-41B7-BB02-9549273764F9}" srcOrd="0" destOrd="2" presId="urn:microsoft.com/office/officeart/2005/8/layout/vList5"/>
    <dgm:cxn modelId="{E568E936-B4B6-46BA-AA07-E1407F72618F}" type="presOf" srcId="{A53EA189-3370-4A15-9457-826C04395297}" destId="{51A59D39-A230-41B7-BB02-9549273764F9}" srcOrd="0" destOrd="1" presId="urn:microsoft.com/office/officeart/2005/8/layout/vList5"/>
    <dgm:cxn modelId="{848A6665-F2A4-4C07-890A-9DBB3CD71986}" type="presOf" srcId="{5C1DDEED-BCCE-442C-B832-1579A5942311}" destId="{A193194C-E7D1-42BB-9FED-9CFD50556568}" srcOrd="0" destOrd="0" presId="urn:microsoft.com/office/officeart/2005/8/layout/vList5"/>
    <dgm:cxn modelId="{91A1984A-F935-4144-8C53-A944F465E0B8}" srcId="{1A06E8E4-10C8-4763-8671-7232CAA1F302}" destId="{4E39F59D-12ED-4BE8-BA64-1A3610768602}" srcOrd="1" destOrd="0" parTransId="{006AA142-E101-4283-ACC7-3CCC2AF94991}" sibTransId="{0CC768C0-F4E9-418D-A234-B493A500525E}"/>
    <dgm:cxn modelId="{BA3A854C-68FC-4601-892E-59840E912731}" srcId="{5C1DDEED-BCCE-442C-B832-1579A5942311}" destId="{8C931983-6E10-4065-BD2B-884E5104EA64}" srcOrd="2" destOrd="0" parTransId="{87324E41-86E5-4EF5-91DD-51A1B217CAF1}" sibTransId="{FBCCA666-5073-481E-8EE8-286317FD509D}"/>
    <dgm:cxn modelId="{26F74C71-55C8-4D2E-90BC-1E1427456D36}" srcId="{1A06E8E4-10C8-4763-8671-7232CAA1F302}" destId="{5C1DDEED-BCCE-442C-B832-1579A5942311}" srcOrd="0" destOrd="0" parTransId="{B1B35C48-8616-4291-AFAC-C3D886AB220C}" sibTransId="{0A678C01-D780-40D0-B0EF-3D7F66B2343E}"/>
    <dgm:cxn modelId="{F230AA56-FA29-46E4-9FA1-C30577DAD19D}" type="presOf" srcId="{1A06E8E4-10C8-4763-8671-7232CAA1F302}" destId="{1449E655-1641-429C-A92B-C1B1428E9A42}" srcOrd="0" destOrd="0" presId="urn:microsoft.com/office/officeart/2005/8/layout/vList5"/>
    <dgm:cxn modelId="{87F17581-481F-44D9-AF98-ECD2286FE962}" type="presOf" srcId="{7FF88C1D-2A2A-4A0A-A90E-3CDE44D4172D}" destId="{90C7BBD4-B2B4-4EDB-8E8C-11062D1B5FA2}" srcOrd="0" destOrd="2" presId="urn:microsoft.com/office/officeart/2005/8/layout/vList5"/>
    <dgm:cxn modelId="{AD843D8A-064A-49B0-A47A-ECE689B3C49B}" srcId="{5C1DDEED-BCCE-442C-B832-1579A5942311}" destId="{A53EA189-3370-4A15-9457-826C04395297}" srcOrd="1" destOrd="0" parTransId="{F8AE5B82-13E9-467D-AB28-1B153C295486}" sibTransId="{DBC1E1E0-322D-433F-BE03-3E076526346C}"/>
    <dgm:cxn modelId="{DED2C19A-1E17-49C1-A6EA-895851046785}" srcId="{4E39F59D-12ED-4BE8-BA64-1A3610768602}" destId="{54BEF630-D646-4C74-8B24-E3910F654FA1}" srcOrd="0" destOrd="0" parTransId="{CE4E6BE4-8BA4-4F92-A047-857EAA4BB128}" sibTransId="{CE213698-3A04-4426-B37A-1B5EC686F159}"/>
    <dgm:cxn modelId="{DBAF8EA5-980A-4F43-B947-E926F9FB6072}" srcId="{5C1DDEED-BCCE-442C-B832-1579A5942311}" destId="{90306EAA-EC87-4FD7-9566-158D4C82EC56}" srcOrd="0" destOrd="0" parTransId="{93C079ED-2EE2-4987-9F53-BA89BBE1A193}" sibTransId="{AB29B279-5FC4-4676-B97A-C0B1AB159CBE}"/>
    <dgm:cxn modelId="{39B4B9B6-37AC-4DB4-A3A2-90A0F398AD07}" srcId="{4E39F59D-12ED-4BE8-BA64-1A3610768602}" destId="{7FF88C1D-2A2A-4A0A-A90E-3CDE44D4172D}" srcOrd="2" destOrd="0" parTransId="{E56D3D0A-8441-4DA8-8770-40C85BDD8FB6}" sibTransId="{A0AD76B1-601B-4112-94E3-316360D92501}"/>
    <dgm:cxn modelId="{2CA04CD8-2034-4737-AB62-DA2546776246}" type="presOf" srcId="{4E39F59D-12ED-4BE8-BA64-1A3610768602}" destId="{4C4DA70D-1543-49BC-85AA-F532BC29CB6D}" srcOrd="0" destOrd="0" presId="urn:microsoft.com/office/officeart/2005/8/layout/vList5"/>
    <dgm:cxn modelId="{1BB777F3-C68D-4865-9072-1D220480E43C}" type="presOf" srcId="{54BEF630-D646-4C74-8B24-E3910F654FA1}" destId="{90C7BBD4-B2B4-4EDB-8E8C-11062D1B5FA2}" srcOrd="0" destOrd="0" presId="urn:microsoft.com/office/officeart/2005/8/layout/vList5"/>
    <dgm:cxn modelId="{34E719F9-7890-4DC6-ADCB-524F432C383A}" srcId="{4E39F59D-12ED-4BE8-BA64-1A3610768602}" destId="{5A5A635F-4364-43B2-AAA7-23D5D85499EE}" srcOrd="1" destOrd="0" parTransId="{B70666DB-EDAB-4348-BC9D-373E424BCF89}" sibTransId="{4A3FE6F9-7896-4796-BA41-4E1B3EABFDEB}"/>
    <dgm:cxn modelId="{854160F9-C090-4F09-B379-0322E207E765}" type="presParOf" srcId="{1449E655-1641-429C-A92B-C1B1428E9A42}" destId="{DB6C061C-4815-4D01-A643-127877775414}" srcOrd="0" destOrd="0" presId="urn:microsoft.com/office/officeart/2005/8/layout/vList5"/>
    <dgm:cxn modelId="{04965E2D-4F95-465A-AF7D-7312E1CAEAA6}" type="presParOf" srcId="{DB6C061C-4815-4D01-A643-127877775414}" destId="{A193194C-E7D1-42BB-9FED-9CFD50556568}" srcOrd="0" destOrd="0" presId="urn:microsoft.com/office/officeart/2005/8/layout/vList5"/>
    <dgm:cxn modelId="{75FF8BA7-8EFB-4F3E-9C02-75372C8FD654}" type="presParOf" srcId="{DB6C061C-4815-4D01-A643-127877775414}" destId="{51A59D39-A230-41B7-BB02-9549273764F9}" srcOrd="1" destOrd="0" presId="urn:microsoft.com/office/officeart/2005/8/layout/vList5"/>
    <dgm:cxn modelId="{6D8C7568-E662-40D5-9CA1-AF072B4353CD}" type="presParOf" srcId="{1449E655-1641-429C-A92B-C1B1428E9A42}" destId="{AA46A384-A04B-40CF-82A5-24CF9DEE743E}" srcOrd="1" destOrd="0" presId="urn:microsoft.com/office/officeart/2005/8/layout/vList5"/>
    <dgm:cxn modelId="{99819528-721F-4056-8124-F469A7898D3E}" type="presParOf" srcId="{1449E655-1641-429C-A92B-C1B1428E9A42}" destId="{A0782C87-B366-4DB5-9BDB-D8B1FA66BCBC}" srcOrd="2" destOrd="0" presId="urn:microsoft.com/office/officeart/2005/8/layout/vList5"/>
    <dgm:cxn modelId="{50779405-DCBC-455E-815F-70737840069D}" type="presParOf" srcId="{A0782C87-B366-4DB5-9BDB-D8B1FA66BCBC}" destId="{4C4DA70D-1543-49BC-85AA-F532BC29CB6D}" srcOrd="0" destOrd="0" presId="urn:microsoft.com/office/officeart/2005/8/layout/vList5"/>
    <dgm:cxn modelId="{636566FE-EC2D-4CD2-A81C-52FCB45A78E7}" type="presParOf" srcId="{A0782C87-B366-4DB5-9BDB-D8B1FA66BCBC}" destId="{90C7BBD4-B2B4-4EDB-8E8C-11062D1B5FA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59D39-A230-41B7-BB02-9549273764F9}">
      <dsp:nvSpPr>
        <dsp:cNvPr id="0" name=""/>
        <dsp:cNvSpPr/>
      </dsp:nvSpPr>
      <dsp:spPr>
        <a:xfrm rot="5400000">
          <a:off x="2333147" y="-344063"/>
          <a:ext cx="1312449" cy="232877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latin typeface="+mj-lt"/>
            </a:rPr>
            <a:t>Panna Marie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>
              <a:latin typeface="+mj-lt"/>
            </a:rPr>
            <a:t>Máří Magdaléna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>
              <a:latin typeface="+mj-lt"/>
            </a:rPr>
            <a:t>Tosca věřící</a:t>
          </a:r>
        </a:p>
      </dsp:txBody>
      <dsp:txXfrm rot="-5400000">
        <a:off x="1824987" y="228165"/>
        <a:ext cx="2264702" cy="1184313"/>
      </dsp:txXfrm>
    </dsp:sp>
    <dsp:sp modelId="{A193194C-E7D1-42BB-9FED-9CFD50556568}">
      <dsp:nvSpPr>
        <dsp:cNvPr id="0" name=""/>
        <dsp:cNvSpPr/>
      </dsp:nvSpPr>
      <dsp:spPr>
        <a:xfrm>
          <a:off x="72576" y="41"/>
          <a:ext cx="1752410" cy="164056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+mj-lt"/>
            </a:rPr>
            <a:t>Náboženství/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+mj-lt"/>
            </a:rPr>
            <a:t>víra</a:t>
          </a:r>
        </a:p>
      </dsp:txBody>
      <dsp:txXfrm>
        <a:off x="152662" y="80127"/>
        <a:ext cx="1592238" cy="1480389"/>
      </dsp:txXfrm>
    </dsp:sp>
    <dsp:sp modelId="{90C7BBD4-B2B4-4EDB-8E8C-11062D1B5FA2}">
      <dsp:nvSpPr>
        <dsp:cNvPr id="0" name=""/>
        <dsp:cNvSpPr/>
      </dsp:nvSpPr>
      <dsp:spPr>
        <a:xfrm rot="5400000">
          <a:off x="2323541" y="1376051"/>
          <a:ext cx="1312449" cy="233372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>
              <a:latin typeface="+mj-lt"/>
            </a:rPr>
            <a:t>Marie Callas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>
              <a:latin typeface="+mj-lt"/>
            </a:rPr>
            <a:t>Anděl smrti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 err="1">
              <a:latin typeface="+mj-lt"/>
            </a:rPr>
            <a:t>Tosca</a:t>
          </a:r>
          <a:r>
            <a:rPr lang="cs-CZ" sz="1800" kern="1200" dirty="0">
              <a:latin typeface="+mj-lt"/>
            </a:rPr>
            <a:t> milující</a:t>
          </a:r>
        </a:p>
      </dsp:txBody>
      <dsp:txXfrm rot="-5400000">
        <a:off x="1812906" y="1950754"/>
        <a:ext cx="2269652" cy="1184313"/>
      </dsp:txXfrm>
    </dsp:sp>
    <dsp:sp modelId="{4C4DA70D-1543-49BC-85AA-F532BC29CB6D}">
      <dsp:nvSpPr>
        <dsp:cNvPr id="0" name=""/>
        <dsp:cNvSpPr/>
      </dsp:nvSpPr>
      <dsp:spPr>
        <a:xfrm>
          <a:off x="72576" y="1722631"/>
          <a:ext cx="1740329" cy="164056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+mj-lt"/>
            </a:rPr>
            <a:t>Sebeobětování,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+mj-lt"/>
            </a:rPr>
            <a:t>láska</a:t>
          </a:r>
        </a:p>
      </dsp:txBody>
      <dsp:txXfrm>
        <a:off x="152662" y="1802717"/>
        <a:ext cx="1580157" cy="1480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5/27/2020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88057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49247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5/27/2020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65883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5/27/2020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36817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5/27/2020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71291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6415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5/27/2020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5499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5174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5/27/2020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26803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5/27/2020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52885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14316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730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 spd="slow">
    <p:push dir="u"/>
  </p:transition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4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smas.cz/autor/55478/carolyn-abbateov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0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">
            <a:extLst>
              <a:ext uri="{FF2B5EF4-FFF2-40B4-BE49-F238E27FC236}">
                <a16:creationId xmlns:a16="http://schemas.microsoft.com/office/drawing/2014/main" id="{042FF7D1-34F6-4E21-82D3-5E12902EFD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35" b="9896"/>
          <a:stretch/>
        </p:blipFill>
        <p:spPr>
          <a:xfrm>
            <a:off x="1" y="0"/>
            <a:ext cx="12191999" cy="6857990"/>
          </a:xfrm>
          <a:prstGeom prst="rect">
            <a:avLst/>
          </a:prstGeom>
        </p:spPr>
      </p:pic>
      <p:sp>
        <p:nvSpPr>
          <p:cNvPr id="60" name="Rectangle 52">
            <a:extLst>
              <a:ext uri="{FF2B5EF4-FFF2-40B4-BE49-F238E27FC236}">
                <a16:creationId xmlns:a16="http://schemas.microsoft.com/office/drawing/2014/main" id="{D695E25C-06E7-4082-BE92-B571B616B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297735"/>
            <a:ext cx="1126540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Rectangle 54">
            <a:extLst>
              <a:ext uri="{FF2B5EF4-FFF2-40B4-BE49-F238E27FC236}">
                <a16:creationId xmlns:a16="http://schemas.microsoft.com/office/drawing/2014/main" id="{E64BD7DF-F4BB-427F-B4F6-6DC83A59A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263C7C4-C2D9-4A99-B0CB-CA5E8DEB5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4572000"/>
            <a:ext cx="10965141" cy="895244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Tosca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096563-4FCC-4C4A-AAD8-904B4F483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8" y="5537914"/>
            <a:ext cx="10965142" cy="414153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rgbClr val="FFFFFF">
                    <a:alpha val="75000"/>
                  </a:srgbClr>
                </a:solidFill>
                <a:latin typeface="+mj-lt"/>
              </a:rPr>
              <a:t>lektorský úvod zpracovala Kateřina Svobodová</a:t>
            </a:r>
          </a:p>
        </p:txBody>
      </p:sp>
      <p:pic>
        <p:nvPicPr>
          <p:cNvPr id="8" name="Obrázek 7" descr="Obsah obrázku osoba, muž, jezdectví, mladý&#10;&#10;Popis byl vytvořen automaticky">
            <a:extLst>
              <a:ext uri="{FF2B5EF4-FFF2-40B4-BE49-F238E27FC236}">
                <a16:creationId xmlns:a16="http://schemas.microsoft.com/office/drawing/2014/main" id="{83466101-2B2F-4F2C-BC93-2F4046D5DD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7" t="6644" r="26573" b="30687"/>
          <a:stretch/>
        </p:blipFill>
        <p:spPr>
          <a:xfrm>
            <a:off x="-33869" y="-2535"/>
            <a:ext cx="5997789" cy="443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9758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8DD2392-397B-48BF-BEFA-EA1FB881C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FAB0EA-D397-4D68-A30E-BB62042EA5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5835" b="9896"/>
          <a:stretch/>
        </p:blipFill>
        <p:spPr>
          <a:xfrm>
            <a:off x="0" y="0"/>
            <a:ext cx="1219199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4729CB7-8264-4551-988A-20D6F50B0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65" y="711034"/>
            <a:ext cx="10144260" cy="10138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412FFA-48D0-46CE-9A63-A70A13F1C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07" y="1985187"/>
            <a:ext cx="11570073" cy="4371224"/>
          </a:xfrm>
        </p:spPr>
        <p:txBody>
          <a:bodyPr>
            <a:normAutofit/>
          </a:bodyPr>
          <a:lstStyle/>
          <a:p>
            <a:pPr marL="324000" lvl="1" indent="0" algn="just">
              <a:buNone/>
            </a:pPr>
            <a:r>
              <a:rPr lang="cs-CZ" sz="1400" dirty="0">
                <a:cs typeface="Calibri" panose="020F0502020204030204" pitchFamily="34" charset="0"/>
              </a:rPr>
              <a:t>SEDLÁČEK, Rafael. </a:t>
            </a:r>
            <a:r>
              <a:rPr lang="cs-CZ" sz="1400" dirty="0" err="1">
                <a:cs typeface="Calibri" panose="020F0502020204030204" pitchFamily="34" charset="0"/>
              </a:rPr>
              <a:t>Tosca</a:t>
            </a:r>
            <a:r>
              <a:rPr lang="cs-CZ" sz="1400" dirty="0">
                <a:cs typeface="Calibri" panose="020F0502020204030204" pitchFamily="34" charset="0"/>
              </a:rPr>
              <a:t> [online]. In: </a:t>
            </a:r>
            <a:r>
              <a:rPr lang="cs-CZ" sz="1400" i="1" dirty="0">
                <a:cs typeface="Calibri" panose="020F0502020204030204" pitchFamily="34" charset="0"/>
              </a:rPr>
              <a:t>Databáze a online služby Divadelního ústavu </a:t>
            </a:r>
            <a:r>
              <a:rPr lang="cs-CZ" sz="1400" dirty="0">
                <a:cs typeface="Calibri" panose="020F0502020204030204" pitchFamily="34" charset="0"/>
              </a:rPr>
              <a:t>[online]. Národní divadlo Brno, 1970. [24. 5. 2020]. Dostupné z: https://vis.idu.cz/</a:t>
            </a:r>
            <a:r>
              <a:rPr lang="cs-CZ" sz="1400" dirty="0" err="1">
                <a:cs typeface="Calibri" panose="020F0502020204030204" pitchFamily="34" charset="0"/>
              </a:rPr>
              <a:t>ProductionDetail.aspx?id</a:t>
            </a:r>
            <a:r>
              <a:rPr lang="cs-CZ" sz="1400" dirty="0">
                <a:cs typeface="Calibri" panose="020F0502020204030204" pitchFamily="34" charset="0"/>
              </a:rPr>
              <a:t>=29711&amp;mode=2&amp;photographerIds=819.</a:t>
            </a:r>
          </a:p>
          <a:p>
            <a:pPr algn="just">
              <a:lnSpc>
                <a:spcPct val="100000"/>
              </a:lnSpc>
            </a:pPr>
            <a:r>
              <a:rPr lang="cs-CZ" sz="1400" dirty="0">
                <a:cs typeface="Calibri" panose="020F0502020204030204" pitchFamily="34" charset="0"/>
              </a:rPr>
              <a:t>STULÍROVÁ, Markéta. Děj opery </a:t>
            </a:r>
            <a:r>
              <a:rPr lang="cs-CZ" sz="1400" dirty="0" err="1">
                <a:cs typeface="Calibri" panose="020F0502020204030204" pitchFamily="34" charset="0"/>
              </a:rPr>
              <a:t>Tosca</a:t>
            </a:r>
            <a:r>
              <a:rPr lang="cs-CZ" sz="1400" dirty="0">
                <a:cs typeface="Calibri" panose="020F0502020204030204" pitchFamily="34" charset="0"/>
              </a:rPr>
              <a:t> se prolne s osudem Marie Callasové. In: </a:t>
            </a:r>
            <a:r>
              <a:rPr lang="cs-CZ" sz="1400" i="1" dirty="0">
                <a:cs typeface="Calibri" panose="020F0502020204030204" pitchFamily="34" charset="0"/>
              </a:rPr>
              <a:t>Brněnský deník </a:t>
            </a:r>
            <a:r>
              <a:rPr lang="cs-CZ" sz="1400" dirty="0">
                <a:cs typeface="Calibri" panose="020F0502020204030204" pitchFamily="34" charset="0"/>
              </a:rPr>
              <a:t>[online]. Brno, 2015. [27. 5. 2020]. Dostupné z: https://brnensky.denik.cz/</a:t>
            </a:r>
            <a:r>
              <a:rPr lang="cs-CZ" sz="1400" dirty="0" err="1">
                <a:cs typeface="Calibri" panose="020F0502020204030204" pitchFamily="34" charset="0"/>
              </a:rPr>
              <a:t>kultura_region</a:t>
            </a:r>
            <a:r>
              <a:rPr lang="cs-CZ" sz="1400" dirty="0">
                <a:cs typeface="Calibri" panose="020F0502020204030204" pitchFamily="34" charset="0"/>
              </a:rPr>
              <a:t>/dej-opery-tosca-se-prolne-s-osudem-marie-callasove-20150506.html.</a:t>
            </a:r>
          </a:p>
          <a:p>
            <a:pPr algn="just">
              <a:lnSpc>
                <a:spcPct val="100000"/>
              </a:lnSpc>
            </a:pPr>
            <a:r>
              <a:rPr lang="cs-CZ" sz="1400" dirty="0">
                <a:cs typeface="Calibri" panose="020F0502020204030204" pitchFamily="34" charset="0"/>
              </a:rPr>
              <a:t>WIKIMEDIA COMMONS. </a:t>
            </a:r>
            <a:r>
              <a:rPr lang="cs-CZ" sz="1400" i="1" dirty="0">
                <a:cs typeface="Calibri" panose="020F0502020204030204" pitchFamily="34" charset="0"/>
              </a:rPr>
              <a:t>GiacomoPuccini.jpg</a:t>
            </a:r>
            <a:r>
              <a:rPr lang="cs-CZ" sz="1400" dirty="0">
                <a:cs typeface="Calibri" panose="020F0502020204030204" pitchFamily="34" charset="0"/>
              </a:rPr>
              <a:t> [online]. 2007. [27. 5. 2020]. Dostupné z: https://commons.wikimedia.org/wiki/</a:t>
            </a:r>
            <a:r>
              <a:rPr lang="cs-CZ" sz="1400" dirty="0" err="1">
                <a:cs typeface="Calibri" panose="020F0502020204030204" pitchFamily="34" charset="0"/>
              </a:rPr>
              <a:t>File:GiacomoPuccini.jpg</a:t>
            </a:r>
            <a:r>
              <a:rPr lang="cs-CZ" sz="1400" dirty="0"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cs-CZ" sz="1400" dirty="0">
                <a:cs typeface="Calibri" panose="020F0502020204030204" pitchFamily="34" charset="0"/>
              </a:rPr>
              <a:t>WIKIMEDIA COMMONS. </a:t>
            </a:r>
            <a:r>
              <a:rPr lang="cs-CZ" sz="1400" i="1" dirty="0">
                <a:cs typeface="Calibri" panose="020F0502020204030204" pitchFamily="34" charset="0"/>
              </a:rPr>
              <a:t>Maria </a:t>
            </a:r>
            <a:r>
              <a:rPr lang="cs-CZ" sz="1400" i="1" dirty="0" err="1">
                <a:cs typeface="Calibri" panose="020F0502020204030204" pitchFamily="34" charset="0"/>
              </a:rPr>
              <a:t>Callas</a:t>
            </a:r>
            <a:r>
              <a:rPr lang="cs-CZ" sz="1400" i="1" dirty="0">
                <a:cs typeface="Calibri" panose="020F0502020204030204" pitchFamily="34" charset="0"/>
              </a:rPr>
              <a:t> Milano 1957 Federico Patellani.jpg </a:t>
            </a:r>
            <a:r>
              <a:rPr lang="cs-CZ" sz="1400" dirty="0">
                <a:cs typeface="Calibri" panose="020F0502020204030204" pitchFamily="34" charset="0"/>
              </a:rPr>
              <a:t>[online]. 2020. [27. 5. 2020]. Dostupné z: https://commons.wikimedia.org/wiki/File:Maria_Callas_Milano_1957_Federico_Patellani.jpg.</a:t>
            </a:r>
          </a:p>
          <a:p>
            <a:pPr algn="just">
              <a:lnSpc>
                <a:spcPct val="100000"/>
              </a:lnSpc>
            </a:pPr>
            <a:r>
              <a:rPr lang="cs-CZ" sz="1400" dirty="0">
                <a:cs typeface="Calibri" panose="020F0502020204030204" pitchFamily="34" charset="0"/>
              </a:rPr>
              <a:t>WIKIMEDIA COMMONS. </a:t>
            </a:r>
            <a:r>
              <a:rPr lang="cs-CZ" sz="1400" i="1" dirty="0"/>
              <a:t>Panna Maria </a:t>
            </a:r>
            <a:r>
              <a:rPr lang="cs-CZ" sz="1400" i="1" dirty="0" err="1"/>
              <a:t>Milotická</a:t>
            </a:r>
            <a:r>
              <a:rPr lang="cs-CZ" sz="1400" i="1" dirty="0"/>
              <a:t> (po opravě).jpg</a:t>
            </a:r>
            <a:r>
              <a:rPr lang="cs-CZ" sz="1400" dirty="0">
                <a:cs typeface="Calibri" panose="020F0502020204030204" pitchFamily="34" charset="0"/>
              </a:rPr>
              <a:t> [online]. 2017. [27. 5. 2020]. Dostupné z: https://commons.wikimedia.org/wiki/</a:t>
            </a:r>
            <a:r>
              <a:rPr lang="cs-CZ" sz="1400" dirty="0" err="1">
                <a:cs typeface="Calibri" panose="020F0502020204030204" pitchFamily="34" charset="0"/>
              </a:rPr>
              <a:t>File:Panna_Maria_Milotická</a:t>
            </a:r>
            <a:r>
              <a:rPr lang="cs-CZ" sz="1400" dirty="0">
                <a:cs typeface="Calibri" panose="020F0502020204030204" pitchFamily="34" charset="0"/>
              </a:rPr>
              <a:t>_(po_opravě).jpg</a:t>
            </a:r>
            <a:endParaRPr lang="cs-CZ" sz="1400" dirty="0"/>
          </a:p>
          <a:p>
            <a:pPr algn="just">
              <a:lnSpc>
                <a:spcPct val="100000"/>
              </a:lnSpc>
            </a:pPr>
            <a:r>
              <a:rPr lang="cs-CZ" sz="1400" dirty="0">
                <a:cs typeface="Calibri" panose="020F0502020204030204" pitchFamily="34" charset="0"/>
              </a:rPr>
              <a:t>WIKIMEDIA COMMONS. </a:t>
            </a:r>
            <a:r>
              <a:rPr lang="cs-CZ" sz="1400" i="1" dirty="0" err="1">
                <a:cs typeface="Calibri" panose="020F0502020204030204" pitchFamily="34" charset="0"/>
              </a:rPr>
              <a:t>Puccini</a:t>
            </a:r>
            <a:r>
              <a:rPr lang="cs-CZ" sz="1400" i="1" dirty="0">
                <a:cs typeface="Calibri" panose="020F0502020204030204" pitchFamily="34" charset="0"/>
              </a:rPr>
              <a:t> Tosca.jpg </a:t>
            </a:r>
            <a:r>
              <a:rPr lang="cs-CZ" sz="1400" dirty="0">
                <a:cs typeface="Calibri" panose="020F0502020204030204" pitchFamily="34" charset="0"/>
              </a:rPr>
              <a:t>[online]. 2010. [27. 5. 2020]. Dostupné z: https://commons.wikimedia.org/wiki/</a:t>
            </a:r>
            <a:r>
              <a:rPr lang="cs-CZ" sz="1400" dirty="0" err="1">
                <a:cs typeface="Calibri" panose="020F0502020204030204" pitchFamily="34" charset="0"/>
              </a:rPr>
              <a:t>File:Puccini_Tosca.jpg</a:t>
            </a:r>
            <a:r>
              <a:rPr lang="cs-CZ" sz="1400" dirty="0"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cs-CZ" sz="1400" dirty="0">
                <a:cs typeface="Calibri" panose="020F0502020204030204" pitchFamily="34" charset="0"/>
              </a:rPr>
              <a:t>WILSON, Alexandra. </a:t>
            </a:r>
            <a:r>
              <a:rPr lang="cs-CZ" sz="1400" i="1" dirty="0" err="1">
                <a:cs typeface="Calibri" panose="020F0502020204030204" pitchFamily="34" charset="0"/>
              </a:rPr>
              <a:t>The</a:t>
            </a:r>
            <a:r>
              <a:rPr lang="cs-CZ" sz="1400" i="1" dirty="0">
                <a:cs typeface="Calibri" panose="020F0502020204030204" pitchFamily="34" charset="0"/>
              </a:rPr>
              <a:t> </a:t>
            </a:r>
            <a:r>
              <a:rPr lang="cs-CZ" sz="1400" i="1" dirty="0" err="1">
                <a:cs typeface="Calibri" panose="020F0502020204030204" pitchFamily="34" charset="0"/>
              </a:rPr>
              <a:t>Puccini</a:t>
            </a:r>
            <a:r>
              <a:rPr lang="cs-CZ" sz="1400" i="1" dirty="0">
                <a:cs typeface="Calibri" panose="020F0502020204030204" pitchFamily="34" charset="0"/>
              </a:rPr>
              <a:t> </a:t>
            </a:r>
            <a:r>
              <a:rPr lang="cs-CZ" sz="1400" i="1" dirty="0" err="1">
                <a:cs typeface="Calibri" panose="020F0502020204030204" pitchFamily="34" charset="0"/>
              </a:rPr>
              <a:t>Problem</a:t>
            </a:r>
            <a:r>
              <a:rPr lang="cs-CZ" sz="1400" i="1" dirty="0">
                <a:cs typeface="Calibri" panose="020F0502020204030204" pitchFamily="34" charset="0"/>
              </a:rPr>
              <a:t>: Opera, </a:t>
            </a:r>
            <a:r>
              <a:rPr lang="cs-CZ" sz="1400" i="1" dirty="0" err="1">
                <a:cs typeface="Calibri" panose="020F0502020204030204" pitchFamily="34" charset="0"/>
              </a:rPr>
              <a:t>Nationalism</a:t>
            </a:r>
            <a:r>
              <a:rPr lang="cs-CZ" sz="1400" i="1" dirty="0">
                <a:cs typeface="Calibri" panose="020F0502020204030204" pitchFamily="34" charset="0"/>
              </a:rPr>
              <a:t>, and Modernity</a:t>
            </a:r>
            <a:r>
              <a:rPr lang="cs-CZ" sz="1400" dirty="0">
                <a:cs typeface="Calibri" panose="020F0502020204030204" pitchFamily="34" charset="0"/>
              </a:rPr>
              <a:t> [online]. </a:t>
            </a:r>
            <a:r>
              <a:rPr lang="en-US" sz="1400" dirty="0">
                <a:cs typeface="Calibri" panose="020F0502020204030204" pitchFamily="34" charset="0"/>
              </a:rPr>
              <a:t>Cambridge: Cambridge University Press</a:t>
            </a:r>
            <a:r>
              <a:rPr lang="cs-CZ" sz="1400" dirty="0">
                <a:cs typeface="Calibri" panose="020F0502020204030204" pitchFamily="34" charset="0"/>
              </a:rPr>
              <a:t>,</a:t>
            </a:r>
            <a:r>
              <a:rPr lang="en-US" sz="1400" dirty="0">
                <a:cs typeface="Calibri" panose="020F0502020204030204" pitchFamily="34" charset="0"/>
              </a:rPr>
              <a:t> 2007</a:t>
            </a:r>
            <a:r>
              <a:rPr lang="cs-CZ" sz="1400" dirty="0">
                <a:cs typeface="Calibri" panose="020F0502020204030204" pitchFamily="34" charset="0"/>
              </a:rPr>
              <a:t>. ISBN 9780511482045. Dostupné z: http://web.b.ebscohost.com.ezproxy.muni.cz/</a:t>
            </a:r>
            <a:r>
              <a:rPr lang="cs-CZ" sz="1400" dirty="0" err="1">
                <a:cs typeface="Calibri" panose="020F0502020204030204" pitchFamily="34" charset="0"/>
              </a:rPr>
              <a:t>ehost</a:t>
            </a:r>
            <a:r>
              <a:rPr lang="cs-CZ" sz="1400" dirty="0">
                <a:cs typeface="Calibri" panose="020F0502020204030204" pitchFamily="34" charset="0"/>
              </a:rPr>
              <a:t>/</a:t>
            </a:r>
            <a:r>
              <a:rPr lang="cs-CZ" sz="1400" dirty="0" err="1">
                <a:cs typeface="Calibri" panose="020F0502020204030204" pitchFamily="34" charset="0"/>
              </a:rPr>
              <a:t>ebookviewer</a:t>
            </a:r>
            <a:r>
              <a:rPr lang="cs-CZ" sz="1400" dirty="0">
                <a:cs typeface="Calibri" panose="020F0502020204030204" pitchFamily="34" charset="0"/>
              </a:rPr>
              <a:t>/</a:t>
            </a:r>
            <a:r>
              <a:rPr lang="cs-CZ" sz="1400" dirty="0" err="1">
                <a:cs typeface="Calibri" panose="020F0502020204030204" pitchFamily="34" charset="0"/>
              </a:rPr>
              <a:t>ebook</a:t>
            </a:r>
            <a:r>
              <a:rPr lang="cs-CZ" sz="1400" dirty="0">
                <a:cs typeface="Calibri" panose="020F0502020204030204" pitchFamily="34" charset="0"/>
              </a:rPr>
              <a:t>/bmxlYmtfXzE5NDI0NV9fQU41?sid=92d70d19-806a-4dab-ad57-cd7b0df51fa5@pdc-v-sessmgr01&amp;vid=9&amp;format=</a:t>
            </a:r>
            <a:r>
              <a:rPr lang="cs-CZ" sz="1400" dirty="0" err="1">
                <a:cs typeface="Calibri" panose="020F0502020204030204" pitchFamily="34" charset="0"/>
              </a:rPr>
              <a:t>EB&amp;rid</a:t>
            </a:r>
            <a:r>
              <a:rPr lang="cs-CZ" sz="1400" dirty="0">
                <a:cs typeface="Calibri" panose="020F0502020204030204" pitchFamily="34" charset="0"/>
              </a:rPr>
              <a:t>=2.</a:t>
            </a:r>
          </a:p>
          <a:p>
            <a:pPr>
              <a:lnSpc>
                <a:spcPct val="90000"/>
              </a:lnSpc>
            </a:pPr>
            <a:endParaRPr lang="cs-CZ" sz="1100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745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4461F2-1F04-45FB-A9FC-8C9C75F743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835" b="9896"/>
          <a:stretch/>
        </p:blipFill>
        <p:spPr>
          <a:xfrm>
            <a:off x="-9159" y="0"/>
            <a:ext cx="12210317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ECCB372-16A2-47EB-909D-D5821D23A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FA39B68-A970-46D1-9904-A75273A28CF2}"/>
              </a:ext>
            </a:extLst>
          </p:cNvPr>
          <p:cNvSpPr txBox="1"/>
          <p:nvPr/>
        </p:nvSpPr>
        <p:spPr>
          <a:xfrm>
            <a:off x="590350" y="2066114"/>
            <a:ext cx="110296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>
                <a:latin typeface="+mj-lt"/>
                <a:cs typeface="Calibri" panose="020F0502020204030204" pitchFamily="34" charset="0"/>
              </a:rPr>
              <a:t>„Lektorské úvody</a:t>
            </a:r>
          </a:p>
          <a:p>
            <a:pPr algn="just"/>
            <a:r>
              <a:rPr lang="cs-CZ" dirty="0">
                <a:latin typeface="+mj-lt"/>
                <a:cs typeface="Calibri" panose="020F0502020204030204" pitchFamily="34" charset="0"/>
              </a:rPr>
              <a:t>Krátké, </a:t>
            </a:r>
            <a:r>
              <a:rPr lang="cs-CZ" dirty="0">
                <a:highlight>
                  <a:srgbClr val="FFFF00"/>
                </a:highlight>
                <a:latin typeface="+mj-lt"/>
                <a:cs typeface="Calibri" panose="020F0502020204030204" pitchFamily="34" charset="0"/>
              </a:rPr>
              <a:t>zajímavé, neotřelé povídání</a:t>
            </a:r>
            <a:r>
              <a:rPr lang="cs-CZ" dirty="0">
                <a:latin typeface="+mj-lt"/>
                <a:cs typeface="Calibri" panose="020F0502020204030204" pitchFamily="34" charset="0"/>
              </a:rPr>
              <a:t> dramaturga či režiséra týkající se </a:t>
            </a:r>
            <a:r>
              <a:rPr lang="cs-CZ" dirty="0">
                <a:highlight>
                  <a:srgbClr val="FFFF00"/>
                </a:highlight>
                <a:latin typeface="+mj-lt"/>
                <a:cs typeface="Calibri" panose="020F0502020204030204" pitchFamily="34" charset="0"/>
              </a:rPr>
              <a:t>konkrétní inscenace</a:t>
            </a:r>
            <a:r>
              <a:rPr lang="cs-CZ" dirty="0">
                <a:latin typeface="+mj-lt"/>
                <a:cs typeface="Calibri" panose="020F0502020204030204" pitchFamily="34" charset="0"/>
              </a:rPr>
              <a:t>.</a:t>
            </a:r>
            <a:br>
              <a:rPr lang="cs-CZ" dirty="0">
                <a:latin typeface="+mj-lt"/>
                <a:cs typeface="Calibri" panose="020F0502020204030204" pitchFamily="34" charset="0"/>
              </a:rPr>
            </a:br>
            <a:r>
              <a:rPr lang="cs-CZ" dirty="0">
                <a:latin typeface="+mj-lt"/>
                <a:cs typeface="Calibri" panose="020F0502020204030204" pitchFamily="34" charset="0"/>
              </a:rPr>
              <a:t>Během </a:t>
            </a:r>
            <a:r>
              <a:rPr lang="cs-CZ" dirty="0">
                <a:highlight>
                  <a:srgbClr val="FFFF00"/>
                </a:highlight>
                <a:latin typeface="+mj-lt"/>
                <a:cs typeface="Calibri" panose="020F0502020204030204" pitchFamily="34" charset="0"/>
              </a:rPr>
              <a:t>čtvrt hodiny</a:t>
            </a:r>
            <a:r>
              <a:rPr lang="cs-CZ" dirty="0">
                <a:latin typeface="+mj-lt"/>
                <a:cs typeface="Calibri" panose="020F0502020204030204" pitchFamily="34" charset="0"/>
              </a:rPr>
              <a:t> se dozvíte poutavé informace </a:t>
            </a:r>
            <a:r>
              <a:rPr lang="cs-CZ" dirty="0">
                <a:highlight>
                  <a:srgbClr val="FFFF00"/>
                </a:highlight>
                <a:latin typeface="+mj-lt"/>
                <a:cs typeface="Calibri" panose="020F0502020204030204" pitchFamily="34" charset="0"/>
              </a:rPr>
              <a:t>o autorovi a tvůrcích, dramaturgicko-režijní koncepci, průběhu zkoušení </a:t>
            </a:r>
            <a:r>
              <a:rPr lang="cs-CZ" dirty="0">
                <a:latin typeface="+mj-lt"/>
                <a:cs typeface="Calibri" panose="020F0502020204030204" pitchFamily="34" charset="0"/>
              </a:rPr>
              <a:t>apod. Tyto znalosti vám umožní hlubší pochopení inscenace a tím pádem i lepší divadelní zážitek. Nejde o strohé akade­mické přednášky, ale o poutavé a neotřelé dramaturgické úvody k uváděným titulům.</a:t>
            </a:r>
            <a:br>
              <a:rPr lang="cs-CZ" dirty="0">
                <a:latin typeface="+mj-lt"/>
                <a:cs typeface="Calibri" panose="020F0502020204030204" pitchFamily="34" charset="0"/>
              </a:rPr>
            </a:br>
            <a:r>
              <a:rPr lang="cs-CZ" dirty="0">
                <a:latin typeface="+mj-lt"/>
                <a:cs typeface="Calibri" panose="020F0502020204030204" pitchFamily="34" charset="0"/>
              </a:rPr>
              <a:t>Řadě diváků poskytnou nejen zábavný vhled, ale také </a:t>
            </a:r>
            <a:r>
              <a:rPr lang="cs-CZ" dirty="0">
                <a:highlight>
                  <a:srgbClr val="FFFF00"/>
                </a:highlight>
                <a:latin typeface="+mj-lt"/>
                <a:cs typeface="Calibri" panose="020F0502020204030204" pitchFamily="34" charset="0"/>
              </a:rPr>
              <a:t>klíč k porozumění výsledné inscenaci</a:t>
            </a:r>
            <a:r>
              <a:rPr lang="cs-CZ" dirty="0">
                <a:latin typeface="+mj-lt"/>
                <a:cs typeface="Calibri" panose="020F0502020204030204" pitchFamily="34" charset="0"/>
              </a:rPr>
              <a:t>. Stačí jediné – vybrat si termín a přijít do foyer půl hodiny před před­stavením. Vstup zdarma.“ (Národní divadlo Brno)</a:t>
            </a:r>
          </a:p>
          <a:p>
            <a:pPr algn="just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90891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DB08581-279A-478B-83DD-945E4CB34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FAB0EA-D397-4D68-A30E-BB62042EA5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437" b="-1"/>
          <a:stretch/>
        </p:blipFill>
        <p:spPr>
          <a:xfrm>
            <a:off x="-1" y="10"/>
            <a:ext cx="8379802" cy="6857990"/>
          </a:xfrm>
          <a:prstGeom prst="rect">
            <a:avLst/>
          </a:prstGeom>
        </p:spPr>
      </p:pic>
      <p:sp>
        <p:nvSpPr>
          <p:cNvPr id="18" name="Rectangle 11">
            <a:extLst>
              <a:ext uri="{FF2B5EF4-FFF2-40B4-BE49-F238E27FC236}">
                <a16:creationId xmlns:a16="http://schemas.microsoft.com/office/drawing/2014/main" id="{21E40D98-2DD7-4DBC-9170-584D5BA2D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457200"/>
            <a:ext cx="750722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56F5A787-B406-4A79-B561-57041C4B0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7" y="618067"/>
            <a:ext cx="7503665" cy="5774265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729CB7-8264-4551-988A-20D6F50B0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883" y="923858"/>
            <a:ext cx="7032916" cy="1247938"/>
          </a:xfrm>
        </p:spPr>
        <p:txBody>
          <a:bodyPr anchor="ctr">
            <a:normAutofit fontScale="90000"/>
          </a:bodyPr>
          <a:lstStyle/>
          <a:p>
            <a:r>
              <a:rPr lang="cs-CZ" dirty="0">
                <a:solidFill>
                  <a:srgbClr val="FFFFFF"/>
                </a:solidFill>
              </a:rPr>
              <a:t>Giacomo </a:t>
            </a:r>
            <a:r>
              <a:rPr lang="cs-CZ" dirty="0" err="1">
                <a:solidFill>
                  <a:srgbClr val="FFFFFF"/>
                </a:solidFill>
              </a:rPr>
              <a:t>puccini</a:t>
            </a:r>
            <a:r>
              <a:rPr lang="cs-CZ" dirty="0">
                <a:solidFill>
                  <a:srgbClr val="FFFFFF"/>
                </a:solidFill>
              </a:rPr>
              <a:t> 1858 - 1924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412FFA-48D0-46CE-9A63-A70A13F1C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341" y="2438400"/>
            <a:ext cx="6855115" cy="3495742"/>
          </a:xfrm>
        </p:spPr>
        <p:txBody>
          <a:bodyPr>
            <a:normAutofit/>
          </a:bodyPr>
          <a:lstStyle/>
          <a:p>
            <a:r>
              <a:rPr lang="cs-CZ" sz="1800" b="1" dirty="0">
                <a:solidFill>
                  <a:srgbClr val="FFFFFF"/>
                </a:solidFill>
                <a:latin typeface="+mj-lt"/>
              </a:rPr>
              <a:t>styl: </a:t>
            </a:r>
            <a:r>
              <a:rPr lang="cs-CZ" sz="1800" dirty="0">
                <a:solidFill>
                  <a:srgbClr val="FFFFFF"/>
                </a:solidFill>
                <a:latin typeface="+mj-lt"/>
              </a:rPr>
              <a:t>realismus v hudbě</a:t>
            </a:r>
          </a:p>
          <a:p>
            <a:r>
              <a:rPr lang="cs-CZ" sz="1800" b="1" dirty="0">
                <a:solidFill>
                  <a:srgbClr val="FFFFFF"/>
                </a:solidFill>
                <a:latin typeface="+mj-lt"/>
              </a:rPr>
              <a:t>ovlivněn: </a:t>
            </a:r>
            <a:r>
              <a:rPr lang="cs-CZ" sz="1800" dirty="0">
                <a:solidFill>
                  <a:srgbClr val="FFFFFF"/>
                </a:solidFill>
                <a:latin typeface="+mj-lt"/>
              </a:rPr>
              <a:t>Verdi-Wagner-Debussy-Strauss</a:t>
            </a:r>
          </a:p>
          <a:p>
            <a:r>
              <a:rPr lang="cs-CZ" sz="1800" b="1" dirty="0">
                <a:solidFill>
                  <a:srgbClr val="FFFFFF"/>
                </a:solidFill>
                <a:latin typeface="+mj-lt"/>
              </a:rPr>
              <a:t>spolupracovníci: </a:t>
            </a:r>
            <a:r>
              <a:rPr lang="cs-CZ" sz="1800" dirty="0" err="1">
                <a:solidFill>
                  <a:srgbClr val="FFFFFF"/>
                </a:solidFill>
                <a:latin typeface="+mj-lt"/>
              </a:rPr>
              <a:t>Giulio</a:t>
            </a:r>
            <a:r>
              <a:rPr lang="cs-CZ" sz="1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cs-CZ" sz="1800" dirty="0" err="1">
                <a:solidFill>
                  <a:srgbClr val="FFFFFF"/>
                </a:solidFill>
                <a:latin typeface="+mj-lt"/>
              </a:rPr>
              <a:t>Ricordi</a:t>
            </a:r>
            <a:r>
              <a:rPr lang="cs-CZ" sz="1800" dirty="0">
                <a:solidFill>
                  <a:srgbClr val="FFFFFF"/>
                </a:solidFill>
                <a:latin typeface="+mj-lt"/>
              </a:rPr>
              <a:t>, Luigi </a:t>
            </a:r>
            <a:r>
              <a:rPr lang="cs-CZ" sz="1800" dirty="0" err="1">
                <a:solidFill>
                  <a:srgbClr val="FFFFFF"/>
                </a:solidFill>
                <a:latin typeface="+mj-lt"/>
              </a:rPr>
              <a:t>Illica</a:t>
            </a:r>
            <a:r>
              <a:rPr lang="cs-CZ" sz="1800" dirty="0">
                <a:solidFill>
                  <a:srgbClr val="FFFFFF"/>
                </a:solidFill>
                <a:latin typeface="+mj-lt"/>
              </a:rPr>
              <a:t>, Giuseppe </a:t>
            </a:r>
            <a:r>
              <a:rPr lang="cs-CZ" sz="1800" dirty="0" err="1">
                <a:solidFill>
                  <a:srgbClr val="FFFFFF"/>
                </a:solidFill>
                <a:latin typeface="+mj-lt"/>
              </a:rPr>
              <a:t>Giacosa</a:t>
            </a:r>
            <a:endParaRPr lang="cs-CZ" sz="1800" dirty="0">
              <a:solidFill>
                <a:srgbClr val="FFFFFF"/>
              </a:solidFill>
              <a:latin typeface="+mj-lt"/>
            </a:endParaRPr>
          </a:p>
          <a:p>
            <a:r>
              <a:rPr lang="cs-CZ" sz="1800" b="1" dirty="0">
                <a:solidFill>
                  <a:srgbClr val="FFFFFF"/>
                </a:solidFill>
                <a:latin typeface="+mj-lt"/>
              </a:rPr>
              <a:t>díla:</a:t>
            </a:r>
            <a:r>
              <a:rPr lang="cs-CZ" sz="1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cs-CZ" sz="1800" dirty="0" err="1">
                <a:solidFill>
                  <a:srgbClr val="FFFFFF"/>
                </a:solidFill>
                <a:latin typeface="+mj-lt"/>
              </a:rPr>
              <a:t>Messa</a:t>
            </a:r>
            <a:r>
              <a:rPr lang="cs-CZ" sz="1800" dirty="0">
                <a:solidFill>
                  <a:srgbClr val="FFFFFF"/>
                </a:solidFill>
                <a:latin typeface="+mj-lt"/>
              </a:rPr>
              <a:t> di Gloria, Edgar, Manon Lescaut, La </a:t>
            </a:r>
            <a:r>
              <a:rPr lang="cs-CZ" sz="1800" dirty="0" err="1">
                <a:solidFill>
                  <a:srgbClr val="FFFFFF"/>
                </a:solidFill>
                <a:latin typeface="+mj-lt"/>
              </a:rPr>
              <a:t>Bohème</a:t>
            </a:r>
            <a:r>
              <a:rPr lang="cs-CZ" sz="1800" dirty="0">
                <a:solidFill>
                  <a:srgbClr val="FFFFFF"/>
                </a:solidFill>
                <a:latin typeface="+mj-lt"/>
              </a:rPr>
              <a:t>, </a:t>
            </a:r>
            <a:r>
              <a:rPr lang="cs-CZ" sz="1800" dirty="0" err="1">
                <a:solidFill>
                  <a:srgbClr val="FFFFFF"/>
                </a:solidFill>
                <a:latin typeface="+mj-lt"/>
              </a:rPr>
              <a:t>Madama</a:t>
            </a:r>
            <a:r>
              <a:rPr lang="cs-CZ" sz="1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cs-CZ" sz="1800" dirty="0" err="1">
                <a:solidFill>
                  <a:srgbClr val="FFFFFF"/>
                </a:solidFill>
                <a:latin typeface="+mj-lt"/>
              </a:rPr>
              <a:t>Butterfly</a:t>
            </a:r>
            <a:r>
              <a:rPr lang="cs-CZ" sz="1800" dirty="0">
                <a:solidFill>
                  <a:srgbClr val="FFFFFF"/>
                </a:solidFill>
                <a:latin typeface="+mj-lt"/>
              </a:rPr>
              <a:t>, Děvče ze zlatého Západu, Triptych, Vlaštovka, </a:t>
            </a:r>
            <a:r>
              <a:rPr lang="cs-CZ" sz="1800" dirty="0" err="1">
                <a:solidFill>
                  <a:srgbClr val="FFFFFF"/>
                </a:solidFill>
                <a:latin typeface="+mj-lt"/>
              </a:rPr>
              <a:t>Turandot</a:t>
            </a:r>
            <a:endParaRPr lang="cs-CZ" sz="1800" dirty="0">
              <a:solidFill>
                <a:srgbClr val="FFFFFF"/>
              </a:solidFill>
              <a:latin typeface="+mj-lt"/>
            </a:endParaRPr>
          </a:p>
          <a:p>
            <a:endParaRPr lang="cs-CZ" sz="1800" dirty="0">
              <a:solidFill>
                <a:srgbClr val="FFFFFF"/>
              </a:solidFill>
              <a:latin typeface="+mj-lt"/>
            </a:endParaRPr>
          </a:p>
          <a:p>
            <a:endParaRPr lang="cs-CZ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A962BC9-AC34-43E2-B6D9-968825CD4C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78" r="7978"/>
          <a:stretch/>
        </p:blipFill>
        <p:spPr>
          <a:xfrm>
            <a:off x="8373532" y="10"/>
            <a:ext cx="3818469" cy="6857990"/>
          </a:xfrm>
          <a:prstGeom prst="rect">
            <a:avLst/>
          </a:prstGeom>
        </p:spPr>
      </p:pic>
      <p:sp>
        <p:nvSpPr>
          <p:cNvPr id="20" name="Rectangle 15">
            <a:extLst>
              <a:ext uri="{FF2B5EF4-FFF2-40B4-BE49-F238E27FC236}">
                <a16:creationId xmlns:a16="http://schemas.microsoft.com/office/drawing/2014/main" id="{955181D4-11EC-4956-A2C8-692F817F9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5120" y="-460"/>
            <a:ext cx="9144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74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FAB0EA-D397-4D68-A30E-BB62042EA5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14" r="3" b="7317"/>
          <a:stretch/>
        </p:blipFill>
        <p:spPr>
          <a:xfrm>
            <a:off x="-2" y="10"/>
            <a:ext cx="4578272" cy="2608947"/>
          </a:xfrm>
          <a:prstGeom prst="rect">
            <a:avLst/>
          </a:prstGeom>
        </p:spPr>
      </p:pic>
      <p:pic>
        <p:nvPicPr>
          <p:cNvPr id="7" name="Obrázek 6" descr="Obsah obrázku interiér, okno, stůl, vyplněné&#10;&#10;Popis byl vytvořen automaticky">
            <a:extLst>
              <a:ext uri="{FF2B5EF4-FFF2-40B4-BE49-F238E27FC236}">
                <a16:creationId xmlns:a16="http://schemas.microsoft.com/office/drawing/2014/main" id="{D49860CE-A2BB-42C5-A565-02B0E680B6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5" r="7773" b="-1"/>
          <a:stretch/>
        </p:blipFill>
        <p:spPr>
          <a:xfrm>
            <a:off x="2" y="2608956"/>
            <a:ext cx="4560199" cy="424904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B34D440-E359-4CB9-B8E8-81977A860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0517" y="-460"/>
            <a:ext cx="9144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8F5A0E-5428-4604-A0F3-2224BE870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9" y="2560620"/>
            <a:ext cx="4581144" cy="91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88FC14-B788-4FBC-9C5E-BC4892F5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06" y="0"/>
            <a:ext cx="7571045" cy="6858000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729CB7-8264-4551-988A-20D6F50B0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707" y="457280"/>
            <a:ext cx="6400367" cy="1431399"/>
          </a:xfrm>
        </p:spPr>
        <p:txBody>
          <a:bodyPr anchor="ctr">
            <a:normAutofit/>
          </a:bodyPr>
          <a:lstStyle/>
          <a:p>
            <a:r>
              <a:rPr lang="cs-CZ" dirty="0" err="1">
                <a:solidFill>
                  <a:srgbClr val="FFFFFF"/>
                </a:solidFill>
              </a:rPr>
              <a:t>TOsca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412FFA-48D0-46CE-9A63-A70A13F1C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707" y="1693860"/>
            <a:ext cx="6397545" cy="47931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800" dirty="0">
                <a:solidFill>
                  <a:srgbClr val="FFFFFF"/>
                </a:solidFill>
                <a:latin typeface="+mj-lt"/>
              </a:rPr>
              <a:t>autor: Giacomo </a:t>
            </a:r>
            <a:r>
              <a:rPr lang="cs-CZ" sz="1800" dirty="0" err="1">
                <a:solidFill>
                  <a:srgbClr val="FFFFFF"/>
                </a:solidFill>
                <a:latin typeface="+mj-lt"/>
              </a:rPr>
              <a:t>Puccini</a:t>
            </a:r>
            <a:endParaRPr lang="cs-CZ" sz="1800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cs-CZ" sz="1800" dirty="0">
                <a:solidFill>
                  <a:srgbClr val="FFFFFF"/>
                </a:solidFill>
                <a:latin typeface="+mj-lt"/>
              </a:rPr>
              <a:t>libreto: Giuseppe </a:t>
            </a:r>
            <a:r>
              <a:rPr lang="cs-CZ" sz="1800" dirty="0" err="1">
                <a:solidFill>
                  <a:srgbClr val="FFFFFF"/>
                </a:solidFill>
                <a:latin typeface="+mj-lt"/>
              </a:rPr>
              <a:t>Giacosa</a:t>
            </a:r>
            <a:r>
              <a:rPr lang="cs-CZ" sz="1800" dirty="0">
                <a:solidFill>
                  <a:srgbClr val="FFFFFF"/>
                </a:solidFill>
                <a:latin typeface="+mj-lt"/>
              </a:rPr>
              <a:t>, Luigi </a:t>
            </a:r>
            <a:r>
              <a:rPr lang="cs-CZ" sz="1800" dirty="0" err="1">
                <a:solidFill>
                  <a:srgbClr val="FFFFFF"/>
                </a:solidFill>
                <a:latin typeface="+mj-lt"/>
              </a:rPr>
              <a:t>Illica</a:t>
            </a:r>
            <a:endParaRPr lang="cs-CZ" sz="1800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cs-CZ" sz="1800" dirty="0">
                <a:solidFill>
                  <a:srgbClr val="FFFFFF"/>
                </a:solidFill>
                <a:latin typeface="+mj-lt"/>
              </a:rPr>
              <a:t>3 jednání 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solidFill>
                  <a:srgbClr val="FFFFFF"/>
                </a:solidFill>
                <a:latin typeface="+mj-lt"/>
              </a:rPr>
              <a:t>přesné realistické prvky zvuku (zvony)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solidFill>
                  <a:srgbClr val="FFFFFF"/>
                </a:solidFill>
                <a:latin typeface="+mj-lt"/>
              </a:rPr>
              <a:t>kantáta za scénou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solidFill>
                  <a:srgbClr val="FFFFFF"/>
                </a:solidFill>
                <a:latin typeface="+mj-lt"/>
              </a:rPr>
              <a:t>náboženskost (Te Deum, rituál)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>
                <a:solidFill>
                  <a:srgbClr val="FFFFFF"/>
                </a:solidFill>
                <a:latin typeface="+mj-lt"/>
              </a:rPr>
              <a:t>			– klíč k </a:t>
            </a:r>
            <a:r>
              <a:rPr lang="cs-CZ" sz="1800" dirty="0" err="1">
                <a:solidFill>
                  <a:srgbClr val="FFFFFF"/>
                </a:solidFill>
                <a:latin typeface="+mj-lt"/>
              </a:rPr>
              <a:t>Pucciniho</a:t>
            </a:r>
            <a:r>
              <a:rPr lang="cs-CZ" sz="1800" dirty="0">
                <a:solidFill>
                  <a:srgbClr val="FFFFFF"/>
                </a:solidFill>
                <a:latin typeface="+mj-lt"/>
              </a:rPr>
              <a:t> opeře?</a:t>
            </a:r>
          </a:p>
          <a:p>
            <a:pPr>
              <a:lnSpc>
                <a:spcPct val="110000"/>
              </a:lnSpc>
            </a:pPr>
            <a:endParaRPr lang="cs-CZ" sz="1800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10000"/>
              </a:lnSpc>
            </a:pPr>
            <a:endParaRPr lang="cs-CZ" sz="1800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10000"/>
              </a:lnSpc>
            </a:pPr>
            <a:endParaRPr lang="cs-CZ" sz="1800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10000"/>
              </a:lnSpc>
            </a:pPr>
            <a:endParaRPr lang="cs-CZ" sz="18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2108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7CDDD45-96BA-4CF3-AB71-40C0C32B3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3CD6F99-F72C-404C-9A5F-E0BCB75E7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DF19382-CE80-4870-8839-D9C828B6BF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t="5124" r="8546" b="4985"/>
          <a:stretch/>
        </p:blipFill>
        <p:spPr bwMode="auto">
          <a:xfrm>
            <a:off x="963227" y="495704"/>
            <a:ext cx="4055246" cy="586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E2CABEA-0632-42FA-9BE8-EAF2936055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22" t="17917" r="22344" b="18889"/>
          <a:stretch/>
        </p:blipFill>
        <p:spPr>
          <a:xfrm>
            <a:off x="5167228" y="1458215"/>
            <a:ext cx="6734175" cy="433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7645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FAB0EA-D397-4D68-A30E-BB62042EA5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84" r="3" b="9347"/>
          <a:stretch/>
        </p:blipFill>
        <p:spPr>
          <a:xfrm>
            <a:off x="-2" y="10"/>
            <a:ext cx="4578272" cy="260894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877F8D7-2F90-4A5D-A80E-34E74F880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6819"/>
          <a:stretch/>
        </p:blipFill>
        <p:spPr bwMode="auto">
          <a:xfrm>
            <a:off x="2" y="2608956"/>
            <a:ext cx="4560199" cy="424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7B34D440-E359-4CB9-B8E8-81977A860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0517" y="-460"/>
            <a:ext cx="9144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B8F5A0E-5428-4604-A0F3-2224BE870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9" y="2560620"/>
            <a:ext cx="4581144" cy="91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288FC14-B788-4FBC-9C5E-BC4892F5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06" y="0"/>
            <a:ext cx="7571045" cy="6858000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729CB7-8264-4551-988A-20D6F50B0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707" y="457280"/>
            <a:ext cx="6400367" cy="1431399"/>
          </a:xfrm>
        </p:spPr>
        <p:txBody>
          <a:bodyPr anchor="ctr"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Heřmanova </a:t>
            </a:r>
            <a:r>
              <a:rPr lang="cs-CZ" dirty="0" err="1">
                <a:solidFill>
                  <a:srgbClr val="FFFFFF"/>
                </a:solidFill>
              </a:rPr>
              <a:t>tosca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412FFA-48D0-46CE-9A63-A70A13F1C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707" y="1975452"/>
            <a:ext cx="6397545" cy="4061676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rgbClr val="FFFFFF"/>
                </a:solidFill>
                <a:latin typeface="+mj-lt"/>
              </a:rPr>
              <a:t>režie: Jiří Heřman</a:t>
            </a:r>
          </a:p>
          <a:p>
            <a:r>
              <a:rPr lang="cs-CZ" sz="1800" dirty="0">
                <a:solidFill>
                  <a:srgbClr val="FFFFFF"/>
                </a:solidFill>
                <a:latin typeface="+mj-lt"/>
              </a:rPr>
              <a:t>dirigent: Jakub </a:t>
            </a:r>
            <a:r>
              <a:rPr lang="cs-CZ" sz="1800" dirty="0" err="1">
                <a:solidFill>
                  <a:srgbClr val="FFFFFF"/>
                </a:solidFill>
                <a:latin typeface="+mj-lt"/>
              </a:rPr>
              <a:t>Klecker</a:t>
            </a:r>
            <a:endParaRPr lang="cs-CZ" sz="1800" dirty="0">
              <a:solidFill>
                <a:srgbClr val="FFFFFF"/>
              </a:solidFill>
              <a:latin typeface="+mj-lt"/>
            </a:endParaRPr>
          </a:p>
          <a:p>
            <a:r>
              <a:rPr lang="cs-CZ" sz="1800" dirty="0">
                <a:solidFill>
                  <a:srgbClr val="FFFFFF"/>
                </a:solidFill>
                <a:latin typeface="+mj-lt"/>
              </a:rPr>
              <a:t>premiéra: 15. 5. 2015 v Janáčkovo divadle v Brně </a:t>
            </a:r>
          </a:p>
          <a:p>
            <a:pPr lvl="2"/>
            <a:r>
              <a:rPr lang="cs-CZ" sz="1800" dirty="0">
                <a:solidFill>
                  <a:srgbClr val="FFFFFF"/>
                </a:solidFill>
                <a:latin typeface="+mj-lt"/>
              </a:rPr>
              <a:t>Inscenace se hrála i na brněnském Výstavišti v době rekonstrukce Janáčkova divadla</a:t>
            </a:r>
          </a:p>
          <a:p>
            <a:r>
              <a:rPr lang="cs-CZ" sz="1800" dirty="0" err="1">
                <a:solidFill>
                  <a:srgbClr val="FFFFFF"/>
                </a:solidFill>
                <a:latin typeface="+mj-lt"/>
              </a:rPr>
              <a:t>Tosca</a:t>
            </a:r>
            <a:r>
              <a:rPr lang="cs-CZ" sz="1800" dirty="0">
                <a:solidFill>
                  <a:srgbClr val="FFFFFF"/>
                </a:solidFill>
                <a:latin typeface="+mj-lt"/>
              </a:rPr>
              <a:t>: </a:t>
            </a:r>
            <a:r>
              <a:rPr lang="cs-CZ" sz="1800" b="1" dirty="0" err="1">
                <a:solidFill>
                  <a:srgbClr val="FFFFFF"/>
                </a:solidFill>
                <a:latin typeface="+mj-lt"/>
              </a:rPr>
              <a:t>Maida</a:t>
            </a:r>
            <a:r>
              <a:rPr lang="cs-CZ" sz="18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cs-CZ" sz="1800" b="1" dirty="0" err="1">
                <a:solidFill>
                  <a:srgbClr val="FFFFFF"/>
                </a:solidFill>
                <a:latin typeface="+mj-lt"/>
              </a:rPr>
              <a:t>Hundeling</a:t>
            </a:r>
            <a:r>
              <a:rPr lang="cs-CZ" sz="1800" dirty="0">
                <a:solidFill>
                  <a:srgbClr val="FFFFFF"/>
                </a:solidFill>
                <a:latin typeface="+mj-lt"/>
              </a:rPr>
              <a:t>, Iveta Jiříková</a:t>
            </a:r>
          </a:p>
          <a:p>
            <a:r>
              <a:rPr lang="cs-CZ" sz="1800" dirty="0" err="1">
                <a:solidFill>
                  <a:srgbClr val="FFFFFF"/>
                </a:solidFill>
                <a:latin typeface="+mj-lt"/>
              </a:rPr>
              <a:t>Cavaradossi</a:t>
            </a:r>
            <a:r>
              <a:rPr lang="cs-CZ" sz="1800" dirty="0">
                <a:solidFill>
                  <a:srgbClr val="FFFFFF"/>
                </a:solidFill>
                <a:latin typeface="+mj-lt"/>
              </a:rPr>
              <a:t>: </a:t>
            </a:r>
            <a:r>
              <a:rPr lang="cs-CZ" sz="1800" b="1" dirty="0">
                <a:solidFill>
                  <a:srgbClr val="FFFFFF"/>
                </a:solidFill>
                <a:latin typeface="+mj-lt"/>
              </a:rPr>
              <a:t>Rafael </a:t>
            </a:r>
            <a:r>
              <a:rPr lang="cs-CZ" sz="1800" b="1" dirty="0" err="1">
                <a:solidFill>
                  <a:srgbClr val="FFFFFF"/>
                </a:solidFill>
                <a:latin typeface="+mj-lt"/>
              </a:rPr>
              <a:t>Álvarez</a:t>
            </a:r>
            <a:r>
              <a:rPr lang="cs-CZ" sz="1800" dirty="0">
                <a:solidFill>
                  <a:srgbClr val="FFFFFF"/>
                </a:solidFill>
                <a:latin typeface="+mj-lt"/>
              </a:rPr>
              <a:t>, Ivan </a:t>
            </a:r>
            <a:r>
              <a:rPr lang="cs-CZ" sz="1800" dirty="0" err="1">
                <a:solidFill>
                  <a:srgbClr val="FFFFFF"/>
                </a:solidFill>
                <a:latin typeface="+mj-lt"/>
              </a:rPr>
              <a:t>Choupenitch</a:t>
            </a:r>
            <a:r>
              <a:rPr lang="cs-CZ" sz="1800" dirty="0">
                <a:solidFill>
                  <a:srgbClr val="FFFFFF"/>
                </a:solidFill>
                <a:latin typeface="+mj-lt"/>
              </a:rPr>
              <a:t>, </a:t>
            </a:r>
            <a:r>
              <a:rPr lang="cs-CZ" sz="1800" dirty="0" err="1">
                <a:solidFill>
                  <a:srgbClr val="FFFFFF"/>
                </a:solidFill>
                <a:latin typeface="+mj-lt"/>
              </a:rPr>
              <a:t>Mickael</a:t>
            </a:r>
            <a:r>
              <a:rPr lang="cs-CZ" sz="1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cs-CZ" sz="1800" dirty="0" err="1">
                <a:solidFill>
                  <a:srgbClr val="FFFFFF"/>
                </a:solidFill>
                <a:latin typeface="+mj-lt"/>
              </a:rPr>
              <a:t>Spadaccini</a:t>
            </a:r>
            <a:r>
              <a:rPr lang="cs-CZ" sz="1800" dirty="0">
                <a:solidFill>
                  <a:srgbClr val="FFFFFF"/>
                </a:solidFill>
                <a:latin typeface="+mj-lt"/>
              </a:rPr>
              <a:t>, </a:t>
            </a:r>
            <a:r>
              <a:rPr lang="cs-CZ" sz="1800" b="1" dirty="0" err="1">
                <a:solidFill>
                  <a:srgbClr val="FFFFFF"/>
                </a:solidFill>
                <a:latin typeface="+mj-lt"/>
              </a:rPr>
              <a:t>Magnus</a:t>
            </a:r>
            <a:r>
              <a:rPr lang="cs-CZ" sz="18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cs-CZ" sz="1800" b="1" dirty="0" err="1">
                <a:solidFill>
                  <a:srgbClr val="FFFFFF"/>
                </a:solidFill>
                <a:latin typeface="+mj-lt"/>
              </a:rPr>
              <a:t>Vigilius</a:t>
            </a:r>
            <a:r>
              <a:rPr lang="cs-CZ" sz="1800" dirty="0">
                <a:solidFill>
                  <a:srgbClr val="FFFFFF"/>
                </a:solidFill>
                <a:latin typeface="+mj-lt"/>
              </a:rPr>
              <a:t>, Luciano Mastro</a:t>
            </a:r>
          </a:p>
          <a:p>
            <a:r>
              <a:rPr lang="cs-CZ" sz="1800" dirty="0" err="1">
                <a:solidFill>
                  <a:srgbClr val="FFFFFF"/>
                </a:solidFill>
                <a:latin typeface="+mj-lt"/>
              </a:rPr>
              <a:t>Scarpia</a:t>
            </a:r>
            <a:r>
              <a:rPr lang="cs-CZ" sz="1800" dirty="0">
                <a:solidFill>
                  <a:srgbClr val="FFFFFF"/>
                </a:solidFill>
                <a:latin typeface="+mj-lt"/>
              </a:rPr>
              <a:t>: Gustáv </a:t>
            </a:r>
            <a:r>
              <a:rPr lang="cs-CZ" sz="1800" dirty="0" err="1">
                <a:solidFill>
                  <a:srgbClr val="FFFFFF"/>
                </a:solidFill>
                <a:latin typeface="+mj-lt"/>
              </a:rPr>
              <a:t>Beláček</a:t>
            </a:r>
            <a:r>
              <a:rPr lang="cs-CZ" sz="1800" dirty="0">
                <a:solidFill>
                  <a:srgbClr val="FFFFFF"/>
                </a:solidFill>
                <a:latin typeface="+mj-lt"/>
              </a:rPr>
              <a:t>, </a:t>
            </a:r>
            <a:r>
              <a:rPr lang="cs-CZ" sz="1800" b="1" dirty="0">
                <a:solidFill>
                  <a:srgbClr val="FFFFFF"/>
                </a:solidFill>
                <a:latin typeface="+mj-lt"/>
              </a:rPr>
              <a:t>Jiří </a:t>
            </a:r>
            <a:r>
              <a:rPr lang="cs-CZ" sz="1800" b="1" dirty="0" err="1">
                <a:solidFill>
                  <a:srgbClr val="FFFFFF"/>
                </a:solidFill>
                <a:latin typeface="+mj-lt"/>
              </a:rPr>
              <a:t>Sulženko</a:t>
            </a:r>
            <a:endParaRPr lang="cs-CZ" sz="18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9612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26CE20F2-4BFC-4B5B-B1B9-B3A04E58F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9" y="-460"/>
            <a:ext cx="12192139" cy="68584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1EA83F1D-C3B9-459D-9AF6-5F6E95F82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5" r="8988"/>
          <a:stretch/>
        </p:blipFill>
        <p:spPr bwMode="auto">
          <a:xfrm>
            <a:off x="4530515" y="-1"/>
            <a:ext cx="38517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Obsah obrázku jezdectví, jídlo, růžová, voda&#10;&#10;Popis byl vytvořen automaticky">
            <a:extLst>
              <a:ext uri="{FF2B5EF4-FFF2-40B4-BE49-F238E27FC236}">
                <a16:creationId xmlns:a16="http://schemas.microsoft.com/office/drawing/2014/main" id="{3BFAB0EA-D397-4D68-A30E-BB62042EA5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80" r="3" b="9350"/>
          <a:stretch/>
        </p:blipFill>
        <p:spPr>
          <a:xfrm>
            <a:off x="-1" y="3"/>
            <a:ext cx="4578272" cy="2608957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2C2811D4-5347-4268-B736-DF29160D7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22054"/>
            <a:ext cx="4576634" cy="4235946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729CB7-8264-4551-988A-20D6F50B0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72" y="1109057"/>
            <a:ext cx="4485654" cy="1167146"/>
          </a:xfrm>
        </p:spPr>
        <p:txBody>
          <a:bodyPr anchor="ctr">
            <a:norm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</a:rPr>
              <a:t>Klíč k inscenaci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9313C9E-0227-4919-B36E-DE3343267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9" y="2560620"/>
            <a:ext cx="4581144" cy="914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4EFA34C-3CB6-4E42-AA45-8B85EB878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0517" y="-460"/>
            <a:ext cx="9144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Zástupný obsah 4" descr="Obsah obrázku osoba, muž, vsedě, lavice&#10;&#10;Popis byl vytvořen automaticky">
            <a:extLst>
              <a:ext uri="{FF2B5EF4-FFF2-40B4-BE49-F238E27FC236}">
                <a16:creationId xmlns:a16="http://schemas.microsoft.com/office/drawing/2014/main" id="{1A02DBD5-2EAB-4CBF-B1FD-06D4E65DAE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r="57225" b="-1"/>
          <a:stretch/>
        </p:blipFill>
        <p:spPr>
          <a:xfrm>
            <a:off x="8382302" y="-471"/>
            <a:ext cx="3809697" cy="685800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54D46EC-BBDD-4492-86BC-7AC7F34E5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8597" y="-460"/>
            <a:ext cx="9144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201AA93-689D-4185-97CB-41EAD9503F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1080085"/>
              </p:ext>
            </p:extLst>
          </p:nvPr>
        </p:nvGraphicFramePr>
        <p:xfrm>
          <a:off x="95453" y="2885484"/>
          <a:ext cx="4226334" cy="3363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46322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7CDDD45-96BA-4CF3-AB71-40C0C32B3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D86AB82-F159-4CF3-8E89-53E210C7F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 descr="Obsah obrázku exteriér, tráva, osoba, muž&#10;&#10;Popis byl vytvořen automaticky">
            <a:extLst>
              <a:ext uri="{FF2B5EF4-FFF2-40B4-BE49-F238E27FC236}">
                <a16:creationId xmlns:a16="http://schemas.microsoft.com/office/drawing/2014/main" id="{A36D7C9C-DC60-4FAC-A543-6F7814EF91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04" r="4222" b="-34"/>
          <a:stretch/>
        </p:blipFill>
        <p:spPr>
          <a:xfrm>
            <a:off x="1117283" y="352613"/>
            <a:ext cx="4572000" cy="6152771"/>
          </a:xfrm>
          <a:prstGeom prst="rect">
            <a:avLst/>
          </a:prstGeom>
        </p:spPr>
      </p:pic>
      <p:pic>
        <p:nvPicPr>
          <p:cNvPr id="7" name="Obrázek 6" descr="Obsah obrázku osoba, muž, lidé, žena&#10;&#10;Popis byl vytvořen automaticky">
            <a:extLst>
              <a:ext uri="{FF2B5EF4-FFF2-40B4-BE49-F238E27FC236}">
                <a16:creationId xmlns:a16="http://schemas.microsoft.com/office/drawing/2014/main" id="{CFDEF4D1-0C9E-419B-8C3A-7F6687F43B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31" b="10283"/>
          <a:stretch/>
        </p:blipFill>
        <p:spPr>
          <a:xfrm>
            <a:off x="6502719" y="352612"/>
            <a:ext cx="4567144" cy="6152771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F66CCF4-D59F-4B69-8F4E-5E08ED928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661800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8DD2392-397B-48BF-BEFA-EA1FB881C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FAB0EA-D397-4D68-A30E-BB62042EA5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5835" b="9896"/>
          <a:stretch/>
        </p:blipFill>
        <p:spPr>
          <a:xfrm>
            <a:off x="0" y="10"/>
            <a:ext cx="1219199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4729CB7-8264-4551-988A-20D6F50B0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036" y="890411"/>
            <a:ext cx="10144260" cy="10138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412FFA-48D0-46CE-9A63-A70A13F1C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19" y="1397311"/>
            <a:ext cx="11490960" cy="556988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1400" dirty="0">
                <a:latin typeface="+mj-lt"/>
                <a:cs typeface="Calibri" panose="020F0502020204030204" pitchFamily="34" charset="0"/>
              </a:rPr>
              <a:t>ABBATE</a:t>
            </a:r>
            <a:r>
              <a:rPr lang="cs-CZ" sz="1400" dirty="0">
                <a:latin typeface="+mj-lt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</a:t>
            </a:r>
            <a:r>
              <a:rPr lang="cs-CZ" sz="1400" dirty="0">
                <a:latin typeface="+mj-lt"/>
                <a:cs typeface="Calibri" panose="020F0502020204030204" pitchFamily="34" charset="0"/>
              </a:rPr>
              <a:t>  Carolyn; PARKER, Roger. </a:t>
            </a:r>
            <a:r>
              <a:rPr lang="cs-CZ" sz="1400" i="1" dirty="0">
                <a:latin typeface="+mj-lt"/>
                <a:cs typeface="Calibri" panose="020F0502020204030204" pitchFamily="34" charset="0"/>
              </a:rPr>
              <a:t>Dějiny opery</a:t>
            </a:r>
            <a:r>
              <a:rPr lang="cs-CZ" sz="1400" dirty="0">
                <a:latin typeface="+mj-lt"/>
                <a:cs typeface="Calibri" panose="020F0502020204030204" pitchFamily="34" charset="0"/>
              </a:rPr>
              <a:t>. Posledních 400 let. Praha: </a:t>
            </a:r>
            <a:r>
              <a:rPr lang="cs-CZ" sz="1400" dirty="0" err="1">
                <a:latin typeface="+mj-lt"/>
                <a:cs typeface="Calibri" panose="020F0502020204030204" pitchFamily="34" charset="0"/>
              </a:rPr>
              <a:t>Arco</a:t>
            </a:r>
            <a:r>
              <a:rPr lang="cs-CZ" sz="1400" dirty="0">
                <a:latin typeface="+mj-lt"/>
                <a:cs typeface="Calibri" panose="020F0502020204030204" pitchFamily="34" charset="0"/>
              </a:rPr>
              <a:t>, 2017. ISBN 978-80-257-2094-3.</a:t>
            </a:r>
          </a:p>
          <a:p>
            <a:pPr algn="just">
              <a:lnSpc>
                <a:spcPct val="100000"/>
              </a:lnSpc>
            </a:pPr>
            <a:r>
              <a:rPr lang="cs-CZ" sz="1400" dirty="0">
                <a:latin typeface="+mj-lt"/>
                <a:cs typeface="Calibri" panose="020F0502020204030204" pitchFamily="34" charset="0"/>
              </a:rPr>
              <a:t>BURIAN, Karel Vladimír. </a:t>
            </a:r>
            <a:r>
              <a:rPr lang="cs-CZ" sz="1400" i="1" dirty="0" err="1">
                <a:latin typeface="+mj-lt"/>
                <a:cs typeface="Calibri" panose="020F0502020204030204" pitchFamily="34" charset="0"/>
              </a:rPr>
              <a:t>Puccini</a:t>
            </a:r>
            <a:r>
              <a:rPr lang="cs-CZ" sz="1400" i="1" dirty="0">
                <a:latin typeface="+mj-lt"/>
                <a:cs typeface="Calibri" panose="020F0502020204030204" pitchFamily="34" charset="0"/>
              </a:rPr>
              <a:t> a jeho doba</a:t>
            </a:r>
            <a:r>
              <a:rPr lang="cs-CZ" sz="1400" dirty="0">
                <a:latin typeface="+mj-lt"/>
                <a:cs typeface="Calibri" panose="020F0502020204030204" pitchFamily="34" charset="0"/>
              </a:rPr>
              <a:t>. Praha: </a:t>
            </a:r>
            <a:r>
              <a:rPr lang="cs-CZ" sz="1400" dirty="0" err="1">
                <a:latin typeface="+mj-lt"/>
                <a:cs typeface="Calibri" panose="020F0502020204030204" pitchFamily="34" charset="0"/>
              </a:rPr>
              <a:t>Panton</a:t>
            </a:r>
            <a:r>
              <a:rPr lang="cs-CZ" sz="1400" dirty="0">
                <a:latin typeface="+mj-lt"/>
                <a:cs typeface="Calibri" panose="020F0502020204030204" pitchFamily="34" charset="0"/>
              </a:rPr>
              <a:t>, 1968. Edice přátel hudby. </a:t>
            </a:r>
          </a:p>
          <a:p>
            <a:pPr algn="just">
              <a:lnSpc>
                <a:spcPct val="100000"/>
              </a:lnSpc>
            </a:pPr>
            <a:r>
              <a:rPr lang="cs-CZ" sz="1400" dirty="0">
                <a:latin typeface="+mj-lt"/>
                <a:cs typeface="Calibri" panose="020F0502020204030204" pitchFamily="34" charset="0"/>
              </a:rPr>
              <a:t>GALLE, Tomáš. </a:t>
            </a:r>
            <a:r>
              <a:rPr lang="cs-CZ" sz="1400" dirty="0" err="1">
                <a:latin typeface="+mj-lt"/>
                <a:cs typeface="Calibri" panose="020F0502020204030204" pitchFamily="34" charset="0"/>
              </a:rPr>
              <a:t>Tosca</a:t>
            </a:r>
            <a:r>
              <a:rPr lang="cs-CZ" sz="1400" dirty="0">
                <a:latin typeface="+mj-lt"/>
                <a:cs typeface="Calibri" panose="020F0502020204030204" pitchFamily="34" charset="0"/>
              </a:rPr>
              <a:t>. In: </a:t>
            </a:r>
            <a:r>
              <a:rPr lang="cs-CZ" sz="1400" i="1" dirty="0">
                <a:latin typeface="+mj-lt"/>
                <a:cs typeface="Calibri" panose="020F0502020204030204" pitchFamily="34" charset="0"/>
              </a:rPr>
              <a:t>Databáze a online služby Divadelního ústavu  </a:t>
            </a:r>
            <a:r>
              <a:rPr lang="cs-CZ" sz="1400" dirty="0">
                <a:latin typeface="+mj-lt"/>
                <a:cs typeface="Calibri" panose="020F0502020204030204" pitchFamily="34" charset="0"/>
              </a:rPr>
              <a:t>[online].  Státní divadlo Brno, 1996. [24. 5. 2020]. Dostupné z: https://vis.idu.cz/</a:t>
            </a:r>
            <a:r>
              <a:rPr lang="cs-CZ" sz="1400" dirty="0" err="1">
                <a:latin typeface="+mj-lt"/>
                <a:cs typeface="Calibri" panose="020F0502020204030204" pitchFamily="34" charset="0"/>
              </a:rPr>
              <a:t>ProductionDetail.aspx?id</a:t>
            </a:r>
            <a:r>
              <a:rPr lang="cs-CZ" sz="1400" dirty="0">
                <a:latin typeface="+mj-lt"/>
                <a:cs typeface="Calibri" panose="020F0502020204030204" pitchFamily="34" charset="0"/>
              </a:rPr>
              <a:t>=378&amp;mode=2&amp;photographerIds=28619.</a:t>
            </a:r>
          </a:p>
          <a:p>
            <a:pPr algn="just">
              <a:lnSpc>
                <a:spcPct val="100000"/>
              </a:lnSpc>
            </a:pPr>
            <a:r>
              <a:rPr lang="cs-CZ" sz="1400" dirty="0">
                <a:latin typeface="+mj-lt"/>
                <a:cs typeface="Calibri" panose="020F0502020204030204" pitchFamily="34" charset="0"/>
              </a:rPr>
              <a:t>NÁRODNÍ DIVADLO BRNO. </a:t>
            </a:r>
            <a:r>
              <a:rPr lang="cs-CZ" sz="1400" i="1" dirty="0">
                <a:latin typeface="+mj-lt"/>
                <a:cs typeface="Calibri" panose="020F0502020204030204" pitchFamily="34" charset="0"/>
              </a:rPr>
              <a:t>Jiří Heřman </a:t>
            </a:r>
            <a:r>
              <a:rPr lang="cs-CZ" sz="1400" dirty="0">
                <a:latin typeface="+mj-lt"/>
                <a:cs typeface="Calibri" panose="020F0502020204030204" pitchFamily="34" charset="0"/>
              </a:rPr>
              <a:t>[online]. Národní divadlo Brno, 2020. [24. 5. 2020]. Dostupné z: http://www.ndbrno.cz/opera/</a:t>
            </a:r>
            <a:r>
              <a:rPr lang="cs-CZ" sz="1400" dirty="0" err="1">
                <a:latin typeface="+mj-lt"/>
                <a:cs typeface="Calibri" panose="020F0502020204030204" pitchFamily="34" charset="0"/>
              </a:rPr>
              <a:t>jiri</a:t>
            </a:r>
            <a:r>
              <a:rPr lang="cs-CZ" sz="1400" dirty="0">
                <a:latin typeface="+mj-lt"/>
                <a:cs typeface="Calibri" panose="020F0502020204030204" pitchFamily="34" charset="0"/>
              </a:rPr>
              <a:t>-he.</a:t>
            </a:r>
          </a:p>
          <a:p>
            <a:pPr algn="just">
              <a:lnSpc>
                <a:spcPct val="100000"/>
              </a:lnSpc>
            </a:pPr>
            <a:r>
              <a:rPr lang="cs-CZ" sz="1400" dirty="0">
                <a:latin typeface="+mj-lt"/>
                <a:cs typeface="Calibri" panose="020F0502020204030204" pitchFamily="34" charset="0"/>
              </a:rPr>
              <a:t>NÁRODNÍ DIVADLO BRNO. </a:t>
            </a:r>
            <a:r>
              <a:rPr lang="cs-CZ" sz="1400" i="1" dirty="0">
                <a:latin typeface="+mj-lt"/>
                <a:cs typeface="Calibri" panose="020F0502020204030204" pitchFamily="34" charset="0"/>
              </a:rPr>
              <a:t>Program</a:t>
            </a:r>
            <a:r>
              <a:rPr lang="cs-CZ" sz="1400" dirty="0">
                <a:latin typeface="+mj-lt"/>
                <a:cs typeface="Calibri" panose="020F0502020204030204" pitchFamily="34" charset="0"/>
              </a:rPr>
              <a:t>. </a:t>
            </a:r>
            <a:r>
              <a:rPr lang="cs-CZ" sz="1400" dirty="0" err="1">
                <a:latin typeface="+mj-lt"/>
                <a:cs typeface="Calibri" panose="020F0502020204030204" pitchFamily="34" charset="0"/>
              </a:rPr>
              <a:t>Tosca</a:t>
            </a:r>
            <a:r>
              <a:rPr lang="cs-CZ" sz="1400" dirty="0">
                <a:latin typeface="+mj-lt"/>
                <a:cs typeface="Calibri" panose="020F0502020204030204" pitchFamily="34" charset="0"/>
              </a:rPr>
              <a:t> [online]. Národní divadlo Brno, 2015. [24. 5. 2020]. Dostupné z: https://is.muni.cz/</a:t>
            </a:r>
            <a:r>
              <a:rPr lang="cs-CZ" sz="1400" dirty="0" err="1">
                <a:latin typeface="+mj-lt"/>
                <a:cs typeface="Calibri" panose="020F0502020204030204" pitchFamily="34" charset="0"/>
              </a:rPr>
              <a:t>auth</a:t>
            </a:r>
            <a:r>
              <a:rPr lang="cs-CZ" sz="1400" dirty="0">
                <a:latin typeface="+mj-lt"/>
                <a:cs typeface="Calibri" panose="020F0502020204030204" pitchFamily="34" charset="0"/>
              </a:rPr>
              <a:t>/el/</a:t>
            </a:r>
            <a:r>
              <a:rPr lang="cs-CZ" sz="1400" dirty="0" err="1">
                <a:latin typeface="+mj-lt"/>
                <a:cs typeface="Calibri" panose="020F0502020204030204" pitchFamily="34" charset="0"/>
              </a:rPr>
              <a:t>phil</a:t>
            </a:r>
            <a:r>
              <a:rPr lang="cs-CZ" sz="1400" dirty="0">
                <a:latin typeface="+mj-lt"/>
                <a:cs typeface="Calibri" panose="020F0502020204030204" pitchFamily="34" charset="0"/>
              </a:rPr>
              <a:t>/jaro2020/DISBS08/um/</a:t>
            </a:r>
            <a:r>
              <a:rPr lang="cs-CZ" sz="1400" dirty="0" err="1">
                <a:latin typeface="+mj-lt"/>
                <a:cs typeface="Calibri" panose="020F0502020204030204" pitchFamily="34" charset="0"/>
              </a:rPr>
              <a:t>libreta_a_programy</a:t>
            </a:r>
            <a:r>
              <a:rPr lang="cs-CZ" sz="1400" dirty="0">
                <a:latin typeface="+mj-lt"/>
                <a:cs typeface="Calibri" panose="020F0502020204030204" pitchFamily="34" charset="0"/>
              </a:rPr>
              <a:t>/NdB_TOSCA_program_STRANKY_data_pro_tisk.pdf.</a:t>
            </a:r>
          </a:p>
          <a:p>
            <a:pPr algn="just">
              <a:lnSpc>
                <a:spcPct val="100000"/>
              </a:lnSpc>
            </a:pPr>
            <a:r>
              <a:rPr lang="cs-CZ" sz="1400" dirty="0">
                <a:latin typeface="+mj-lt"/>
                <a:cs typeface="Calibri" panose="020F0502020204030204" pitchFamily="34" charset="0"/>
              </a:rPr>
              <a:t>NÁRODNÍ DIVADLO BRNO. </a:t>
            </a:r>
            <a:r>
              <a:rPr lang="cs-CZ" sz="1400" dirty="0" err="1">
                <a:latin typeface="+mj-lt"/>
                <a:cs typeface="Calibri" panose="020F0502020204030204" pitchFamily="34" charset="0"/>
              </a:rPr>
              <a:t>Tosca</a:t>
            </a:r>
            <a:r>
              <a:rPr lang="cs-CZ" sz="1400" dirty="0">
                <a:latin typeface="+mj-lt"/>
                <a:cs typeface="Calibri" panose="020F0502020204030204" pitchFamily="34" charset="0"/>
              </a:rPr>
              <a:t>. In: </a:t>
            </a:r>
            <a:r>
              <a:rPr lang="cs-CZ" sz="1400" i="1" dirty="0">
                <a:latin typeface="+mj-lt"/>
                <a:cs typeface="Calibri" panose="020F0502020204030204" pitchFamily="34" charset="0"/>
              </a:rPr>
              <a:t>Program</a:t>
            </a:r>
            <a:r>
              <a:rPr lang="cs-CZ" sz="1400" dirty="0">
                <a:latin typeface="+mj-lt"/>
                <a:cs typeface="Calibri" panose="020F0502020204030204" pitchFamily="34" charset="0"/>
              </a:rPr>
              <a:t> [online]. Národní divadlo Brno, 2015. [24. 5. 2020]. Dostupné z: https://is.muni.cz/</a:t>
            </a:r>
            <a:r>
              <a:rPr lang="cs-CZ" sz="1400" dirty="0" err="1">
                <a:latin typeface="+mj-lt"/>
                <a:cs typeface="Calibri" panose="020F0502020204030204" pitchFamily="34" charset="0"/>
              </a:rPr>
              <a:t>auth</a:t>
            </a:r>
            <a:r>
              <a:rPr lang="cs-CZ" sz="1400" dirty="0">
                <a:latin typeface="+mj-lt"/>
                <a:cs typeface="Calibri" panose="020F0502020204030204" pitchFamily="34" charset="0"/>
              </a:rPr>
              <a:t>/el/</a:t>
            </a:r>
            <a:r>
              <a:rPr lang="cs-CZ" sz="1400" dirty="0" err="1">
                <a:latin typeface="+mj-lt"/>
                <a:cs typeface="Calibri" panose="020F0502020204030204" pitchFamily="34" charset="0"/>
              </a:rPr>
              <a:t>phil</a:t>
            </a:r>
            <a:r>
              <a:rPr lang="cs-CZ" sz="1400" dirty="0">
                <a:latin typeface="+mj-lt"/>
                <a:cs typeface="Calibri" panose="020F0502020204030204" pitchFamily="34" charset="0"/>
              </a:rPr>
              <a:t>/jaro2020/DISBS08/um/</a:t>
            </a:r>
            <a:r>
              <a:rPr lang="cs-CZ" sz="1400" dirty="0" err="1">
                <a:latin typeface="+mj-lt"/>
                <a:cs typeface="Calibri" panose="020F0502020204030204" pitchFamily="34" charset="0"/>
              </a:rPr>
              <a:t>libreta_a_programy</a:t>
            </a:r>
            <a:r>
              <a:rPr lang="cs-CZ" sz="1400" dirty="0">
                <a:latin typeface="+mj-lt"/>
                <a:cs typeface="Calibri" panose="020F0502020204030204" pitchFamily="34" charset="0"/>
              </a:rPr>
              <a:t>/NdB_TOSCA_program_STRANKY_data_pro_tisk.pdf.</a:t>
            </a:r>
          </a:p>
          <a:p>
            <a:pPr algn="just">
              <a:lnSpc>
                <a:spcPct val="100000"/>
              </a:lnSpc>
            </a:pPr>
            <a:r>
              <a:rPr lang="cs-CZ" sz="1400" dirty="0">
                <a:latin typeface="+mj-lt"/>
                <a:cs typeface="Calibri" panose="020F0502020204030204" pitchFamily="34" charset="0"/>
              </a:rPr>
              <a:t>NÁRODNÍ DIVADLO BRNO. </a:t>
            </a:r>
            <a:r>
              <a:rPr lang="cs-CZ" sz="1400" i="1" dirty="0" err="1">
                <a:latin typeface="+mj-lt"/>
                <a:cs typeface="Calibri" panose="020F0502020204030204" pitchFamily="34" charset="0"/>
              </a:rPr>
              <a:t>Tosca</a:t>
            </a:r>
            <a:r>
              <a:rPr lang="cs-CZ" sz="1400" dirty="0">
                <a:latin typeface="+mj-lt"/>
                <a:cs typeface="Calibri" panose="020F0502020204030204" pitchFamily="34" charset="0"/>
              </a:rPr>
              <a:t>. In: </a:t>
            </a:r>
            <a:r>
              <a:rPr lang="cs-CZ" sz="1400" i="1" dirty="0">
                <a:latin typeface="+mj-lt"/>
                <a:cs typeface="Calibri" panose="020F0502020204030204" pitchFamily="34" charset="0"/>
              </a:rPr>
              <a:t>Online archiv Národního divadla Brno </a:t>
            </a:r>
            <a:r>
              <a:rPr lang="cs-CZ" sz="1400" dirty="0">
                <a:latin typeface="+mj-lt"/>
                <a:cs typeface="Calibri" panose="020F0502020204030204" pitchFamily="34" charset="0"/>
              </a:rPr>
              <a:t>[online].  Národní divadlo Brno, 2020. [24. 5. 2020]. Dostupné z: http://www.ndbrno.cz/</a:t>
            </a:r>
            <a:r>
              <a:rPr lang="cs-CZ" sz="1400" dirty="0" err="1">
                <a:latin typeface="+mj-lt"/>
                <a:cs typeface="Calibri" panose="020F0502020204030204" pitchFamily="34" charset="0"/>
              </a:rPr>
              <a:t>modules</a:t>
            </a:r>
            <a:r>
              <a:rPr lang="cs-CZ" sz="1400" dirty="0">
                <a:latin typeface="+mj-lt"/>
                <a:cs typeface="Calibri" panose="020F0502020204030204" pitchFamily="34" charset="0"/>
              </a:rPr>
              <a:t>/</a:t>
            </a:r>
            <a:r>
              <a:rPr lang="cs-CZ" sz="1400" dirty="0" err="1">
                <a:latin typeface="+mj-lt"/>
                <a:cs typeface="Calibri" panose="020F0502020204030204" pitchFamily="34" charset="0"/>
              </a:rPr>
              <a:t>theaterarchive</a:t>
            </a:r>
            <a:r>
              <a:rPr lang="cs-CZ" sz="1400" dirty="0">
                <a:latin typeface="+mj-lt"/>
                <a:cs typeface="Calibri" panose="020F0502020204030204" pitchFamily="34" charset="0"/>
              </a:rPr>
              <a:t>/?h=</a:t>
            </a:r>
            <a:r>
              <a:rPr lang="cs-CZ" sz="1400" dirty="0" err="1">
                <a:latin typeface="+mj-lt"/>
                <a:cs typeface="Calibri" panose="020F0502020204030204" pitchFamily="34" charset="0"/>
              </a:rPr>
              <a:t>inscenation&amp;a</a:t>
            </a:r>
            <a:r>
              <a:rPr lang="cs-CZ" sz="1400" dirty="0">
                <a:latin typeface="+mj-lt"/>
                <a:cs typeface="Calibri" panose="020F0502020204030204" pitchFamily="34" charset="0"/>
              </a:rPr>
              <a:t>=</a:t>
            </a:r>
            <a:r>
              <a:rPr lang="cs-CZ" sz="1400" dirty="0" err="1">
                <a:latin typeface="+mj-lt"/>
                <a:cs typeface="Calibri" panose="020F0502020204030204" pitchFamily="34" charset="0"/>
              </a:rPr>
              <a:t>list&amp;title</a:t>
            </a:r>
            <a:r>
              <a:rPr lang="cs-CZ" sz="1400" dirty="0">
                <a:latin typeface="+mj-lt"/>
                <a:cs typeface="Calibri" panose="020F0502020204030204" pitchFamily="34" charset="0"/>
              </a:rPr>
              <a:t>=</a:t>
            </a:r>
            <a:r>
              <a:rPr lang="cs-CZ" sz="1400" dirty="0" err="1">
                <a:latin typeface="+mj-lt"/>
                <a:cs typeface="Calibri" panose="020F0502020204030204" pitchFamily="34" charset="0"/>
              </a:rPr>
              <a:t>tosca&amp;number</a:t>
            </a:r>
            <a:r>
              <a:rPr lang="cs-CZ" sz="1400" dirty="0">
                <a:latin typeface="+mj-lt"/>
                <a:cs typeface="Calibri" panose="020F0502020204030204" pitchFamily="34" charset="0"/>
              </a:rPr>
              <a:t>=&amp;</a:t>
            </a:r>
            <a:r>
              <a:rPr lang="cs-CZ" sz="1400" dirty="0" err="1">
                <a:latin typeface="+mj-lt"/>
                <a:cs typeface="Calibri" panose="020F0502020204030204" pitchFamily="34" charset="0"/>
              </a:rPr>
              <a:t>id_ensemble</a:t>
            </a:r>
            <a:r>
              <a:rPr lang="cs-CZ" sz="1400" dirty="0">
                <a:latin typeface="+mj-lt"/>
                <a:cs typeface="Calibri" panose="020F0502020204030204" pitchFamily="34" charset="0"/>
              </a:rPr>
              <a:t>=0&amp;id_genre=0&amp;id_building=0&amp;year=0&amp;season=0&amp;id_premiere=0&amp;order=</a:t>
            </a:r>
            <a:r>
              <a:rPr lang="cs-CZ" sz="1400" dirty="0" err="1">
                <a:latin typeface="+mj-lt"/>
                <a:cs typeface="Calibri" panose="020F0502020204030204" pitchFamily="34" charset="0"/>
              </a:rPr>
              <a:t>title-asc&amp;search</a:t>
            </a:r>
            <a:r>
              <a:rPr lang="cs-CZ" sz="1400" dirty="0">
                <a:latin typeface="+mj-lt"/>
                <a:cs typeface="Calibri" panose="020F0502020204030204" pitchFamily="34" charset="0"/>
              </a:rPr>
              <a:t>=hledat.</a:t>
            </a:r>
          </a:p>
          <a:p>
            <a:pPr marL="324000" lvl="1" indent="0" algn="just">
              <a:buNone/>
            </a:pPr>
            <a:r>
              <a:rPr lang="cs-CZ" sz="1400" dirty="0">
                <a:latin typeface="+mj-lt"/>
                <a:cs typeface="Calibri" panose="020F0502020204030204" pitchFamily="34" charset="0"/>
              </a:rPr>
              <a:t>OLBRZYMEK, Marek. </a:t>
            </a:r>
            <a:r>
              <a:rPr lang="cs-CZ" sz="1400" dirty="0" err="1">
                <a:latin typeface="+mj-lt"/>
                <a:cs typeface="Calibri" panose="020F0502020204030204" pitchFamily="34" charset="0"/>
              </a:rPr>
              <a:t>Tosca</a:t>
            </a:r>
            <a:r>
              <a:rPr lang="cs-CZ" sz="1400" dirty="0">
                <a:latin typeface="+mj-lt"/>
                <a:cs typeface="Calibri" panose="020F0502020204030204" pitchFamily="34" charset="0"/>
              </a:rPr>
              <a:t>. Národní divadlo Brno, 2015. In: </a:t>
            </a:r>
            <a:r>
              <a:rPr lang="cs-CZ" sz="1400" i="1" dirty="0">
                <a:latin typeface="+mj-lt"/>
                <a:cs typeface="Calibri" panose="020F0502020204030204" pitchFamily="34" charset="0"/>
              </a:rPr>
              <a:t>Databáze a online služby Divadelního ústavu  </a:t>
            </a:r>
            <a:r>
              <a:rPr lang="cs-CZ" sz="1400" dirty="0">
                <a:latin typeface="+mj-lt"/>
                <a:cs typeface="Calibri" panose="020F0502020204030204" pitchFamily="34" charset="0"/>
              </a:rPr>
              <a:t>[online]. [24. 5. 2020]. Dostupné z: https://vis.idu.cz/</a:t>
            </a:r>
            <a:r>
              <a:rPr lang="cs-CZ" sz="1400" dirty="0" err="1">
                <a:latin typeface="+mj-lt"/>
                <a:cs typeface="Calibri" panose="020F0502020204030204" pitchFamily="34" charset="0"/>
              </a:rPr>
              <a:t>ProductionDetail.aspx?id</a:t>
            </a:r>
            <a:r>
              <a:rPr lang="cs-CZ" sz="1400" dirty="0">
                <a:latin typeface="+mj-lt"/>
                <a:cs typeface="Calibri" panose="020F0502020204030204" pitchFamily="34" charset="0"/>
              </a:rPr>
              <a:t>=44826&amp;mode=</a:t>
            </a:r>
            <a:r>
              <a:rPr lang="cs-CZ" sz="1600" dirty="0">
                <a:latin typeface="+mj-lt"/>
                <a:cs typeface="Calibri" panose="020F0502020204030204" pitchFamily="34" charset="0"/>
              </a:rPr>
              <a:t>0.</a:t>
            </a:r>
          </a:p>
        </p:txBody>
      </p:sp>
    </p:spTree>
    <p:extLst>
      <p:ext uri="{BB962C8B-B14F-4D97-AF65-F5344CB8AC3E}">
        <p14:creationId xmlns:p14="http://schemas.microsoft.com/office/powerpoint/2010/main" val="4070512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theme/theme1.xml><?xml version="1.0" encoding="utf-8"?>
<a:theme xmlns:a="http://schemas.openxmlformats.org/drawingml/2006/main" name="DividendVTI">
  <a:themeElements>
    <a:clrScheme name="AnalogousFromLightSeedLeftStep">
      <a:dk1>
        <a:srgbClr val="000000"/>
      </a:dk1>
      <a:lt1>
        <a:srgbClr val="FFFFFF"/>
      </a:lt1>
      <a:dk2>
        <a:srgbClr val="41242B"/>
      </a:dk2>
      <a:lt2>
        <a:srgbClr val="E2E7E8"/>
      </a:lt2>
      <a:accent1>
        <a:srgbClr val="DF8E7E"/>
      </a:accent1>
      <a:accent2>
        <a:srgbClr val="D8617E"/>
      </a:accent2>
      <a:accent3>
        <a:srgbClr val="DF7EBE"/>
      </a:accent3>
      <a:accent4>
        <a:srgbClr val="CE61D8"/>
      </a:accent4>
      <a:accent5>
        <a:srgbClr val="AF7EDF"/>
      </a:accent5>
      <a:accent6>
        <a:srgbClr val="6B61D8"/>
      </a:accent6>
      <a:hlink>
        <a:srgbClr val="5A8B95"/>
      </a:hlink>
      <a:folHlink>
        <a:srgbClr val="7F7F7F"/>
      </a:folHlink>
    </a:clrScheme>
    <a:fontScheme name="Dividend">
      <a:majorFont>
        <a:latin typeface="Univers Condensed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Univers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9F7D100439EE74283CCACEE7D8F520E" ma:contentTypeVersion="0" ma:contentTypeDescription="Vytvoří nový dokument" ma:contentTypeScope="" ma:versionID="e1cb9e9822eb6fcfb42ae61475e6c46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cf299a61f40d1b25bab83def3a9304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8469A0-CECB-4B75-B5E3-D4CD8F550B87}"/>
</file>

<file path=customXml/itemProps2.xml><?xml version="1.0" encoding="utf-8"?>
<ds:datastoreItem xmlns:ds="http://schemas.openxmlformats.org/officeDocument/2006/customXml" ds:itemID="{962A2AEC-2E38-4DFD-A5CC-7773F68D3469}"/>
</file>

<file path=customXml/itemProps3.xml><?xml version="1.0" encoding="utf-8"?>
<ds:datastoreItem xmlns:ds="http://schemas.openxmlformats.org/officeDocument/2006/customXml" ds:itemID="{60CA03A6-E50D-4DAD-82CD-ECF8567C4C92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1084</Words>
  <Application>Microsoft Office PowerPoint</Application>
  <PresentationFormat>Širokoúhlá obrazovka</PresentationFormat>
  <Paragraphs>56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Calibri</vt:lpstr>
      <vt:lpstr>Univers</vt:lpstr>
      <vt:lpstr>Univers Condensed</vt:lpstr>
      <vt:lpstr>Wingdings 2</vt:lpstr>
      <vt:lpstr>DividendVTI</vt:lpstr>
      <vt:lpstr>Tosca</vt:lpstr>
      <vt:lpstr>úkol</vt:lpstr>
      <vt:lpstr>Giacomo puccini 1858 - 1924</vt:lpstr>
      <vt:lpstr>TOsca</vt:lpstr>
      <vt:lpstr>Prezentace aplikace PowerPoint</vt:lpstr>
      <vt:lpstr>Heřmanova tosca</vt:lpstr>
      <vt:lpstr>Klíč k inscenaci</vt:lpstr>
      <vt:lpstr>Prezentace aplikace PowerPoint</vt:lpstr>
      <vt:lpstr>zdroje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Tosca</dc:title>
  <dc:creator>Kateřina Svobodová</dc:creator>
  <cp:lastModifiedBy>Kateřina Svobodová</cp:lastModifiedBy>
  <cp:revision>1</cp:revision>
  <dcterms:created xsi:type="dcterms:W3CDTF">2020-05-27T21:07:39Z</dcterms:created>
  <dcterms:modified xsi:type="dcterms:W3CDTF">2020-05-27T21:10:33Z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0x01010009F7D100439EE74283CCACEE7D8F520E</vt:lpwstr>
  </property>
</Properties>
</file>