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8" r:id="rId3"/>
    <p:sldId id="260" r:id="rId4"/>
    <p:sldId id="286" r:id="rId5"/>
    <p:sldId id="288" r:id="rId6"/>
    <p:sldId id="287" r:id="rId7"/>
    <p:sldId id="292" r:id="rId8"/>
    <p:sldId id="293" r:id="rId9"/>
    <p:sldId id="262" r:id="rId10"/>
    <p:sldId id="290" r:id="rId11"/>
    <p:sldId id="291" r:id="rId12"/>
    <p:sldId id="289" r:id="rId13"/>
    <p:sldId id="294"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9" r:id="rId30"/>
    <p:sldId id="281" r:id="rId31"/>
    <p:sldId id="282" r:id="rId32"/>
  </p:sldIdLst>
  <p:sldSz cx="12192000" cy="6858000"/>
  <p:notesSz cx="1219200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p:cViewPr varScale="1">
        <p:scale>
          <a:sx n="81" d="100"/>
          <a:sy n="81" d="100"/>
        </p:scale>
        <p:origin x="763"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BF29C53-6243-4E76-9C47-61C836391056}" type="datetimeFigureOut">
              <a:rPr lang="cs-CZ" smtClean="0"/>
              <a:t>27.02.2020</a:t>
            </a:fld>
            <a:endParaRPr lang="cs-CZ"/>
          </a:p>
        </p:txBody>
      </p:sp>
      <p:sp>
        <p:nvSpPr>
          <p:cNvPr id="4" name="Zástupný symbol pro obrázek snímku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BBBAD5F-FE50-4267-B730-3560D3AC0786}" type="slidenum">
              <a:rPr lang="cs-CZ" smtClean="0"/>
              <a:t>‹#›</a:t>
            </a:fld>
            <a:endParaRPr lang="cs-CZ"/>
          </a:p>
        </p:txBody>
      </p:sp>
    </p:spTree>
    <p:extLst>
      <p:ext uri="{BB962C8B-B14F-4D97-AF65-F5344CB8AC3E}">
        <p14:creationId xmlns:p14="http://schemas.microsoft.com/office/powerpoint/2010/main" val="227305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7AA3C34-D356-354A-B716-605AA31C563A}" type="slidenum">
              <a:rPr lang="cs-CZ"/>
              <a:pPr/>
              <a:t>2</a:t>
            </a:fld>
            <a:endParaRPr lang="cs-CZ"/>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GB">
              <a:latin typeface="Arial" charset="0"/>
            </a:endParaRPr>
          </a:p>
        </p:txBody>
      </p:sp>
    </p:spTree>
    <p:extLst>
      <p:ext uri="{BB962C8B-B14F-4D97-AF65-F5344CB8AC3E}">
        <p14:creationId xmlns:p14="http://schemas.microsoft.com/office/powerpoint/2010/main" val="178248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7AA3C34-D356-354A-B716-605AA31C563A}" type="slidenum">
              <a:rPr lang="cs-CZ"/>
              <a:pPr/>
              <a:t>3</a:t>
            </a:fld>
            <a:endParaRPr lang="cs-CZ"/>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r>
              <a:rPr lang="en-GB" dirty="0">
                <a:latin typeface="Arial" charset="0"/>
              </a:rPr>
              <a:t>https://</a:t>
            </a:r>
            <a:r>
              <a:rPr lang="en-GB" dirty="0" err="1">
                <a:latin typeface="Arial" charset="0"/>
              </a:rPr>
              <a:t>is.muni.cz</a:t>
            </a:r>
            <a:r>
              <a:rPr lang="en-GB" dirty="0">
                <a:latin typeface="Arial" charset="0"/>
              </a:rPr>
              <a:t>/</a:t>
            </a:r>
            <a:r>
              <a:rPr lang="en-GB" dirty="0" err="1">
                <a:latin typeface="Arial" charset="0"/>
              </a:rPr>
              <a:t>auth</a:t>
            </a:r>
            <a:r>
              <a:rPr lang="en-GB" dirty="0">
                <a:latin typeface="Arial" charset="0"/>
              </a:rPr>
              <a:t>/el/1421/jaro2016/UZB003/op/SYLABUS_UZB003_Obecna_didaktika_2016.pdf</a:t>
            </a:r>
          </a:p>
          <a:p>
            <a:pPr eaLnBrk="1" hangingPunct="1"/>
            <a:endParaRPr lang="en-GB" dirty="0">
              <a:latin typeface="Arial" charset="0"/>
            </a:endParaRPr>
          </a:p>
          <a:p>
            <a:pPr eaLnBrk="1" hangingPunct="1"/>
            <a:endParaRPr lang="en-GB" dirty="0">
              <a:latin typeface="Arial" charset="0"/>
            </a:endParaRPr>
          </a:p>
        </p:txBody>
      </p:sp>
    </p:spTree>
    <p:extLst>
      <p:ext uri="{BB962C8B-B14F-4D97-AF65-F5344CB8AC3E}">
        <p14:creationId xmlns:p14="http://schemas.microsoft.com/office/powerpoint/2010/main" val="180043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C9BD70C9-B91A-C442-8A5B-016245505A4B}" type="slidenum">
              <a:rPr lang="cs-CZ"/>
              <a:pPr/>
              <a:t>4</a:t>
            </a:fld>
            <a:endParaRPr lang="cs-CZ"/>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GB">
              <a:latin typeface="Arial" charset="0"/>
            </a:endParaRPr>
          </a:p>
        </p:txBody>
      </p:sp>
    </p:spTree>
    <p:extLst>
      <p:ext uri="{BB962C8B-B14F-4D97-AF65-F5344CB8AC3E}">
        <p14:creationId xmlns:p14="http://schemas.microsoft.com/office/powerpoint/2010/main" val="2907223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C9BD70C9-B91A-C442-8A5B-016245505A4B}" type="slidenum">
              <a:rPr lang="cs-CZ"/>
              <a:pPr/>
              <a:t>5</a:t>
            </a:fld>
            <a:endParaRPr lang="cs-CZ"/>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r>
              <a:rPr lang="en-GB" dirty="0" err="1">
                <a:latin typeface="Arial" charset="0"/>
              </a:rPr>
              <a:t>Definice</a:t>
            </a:r>
            <a:r>
              <a:rPr lang="en-GB" baseline="0" dirty="0">
                <a:latin typeface="Arial" charset="0"/>
              </a:rPr>
              <a:t> </a:t>
            </a:r>
            <a:r>
              <a:rPr lang="en-GB" baseline="0" dirty="0" err="1">
                <a:latin typeface="Arial" charset="0"/>
              </a:rPr>
              <a:t>didaktiky</a:t>
            </a:r>
            <a:r>
              <a:rPr lang="en-GB" baseline="0" dirty="0">
                <a:latin typeface="Arial" charset="0"/>
              </a:rPr>
              <a:t> </a:t>
            </a:r>
            <a:r>
              <a:rPr lang="en-GB" baseline="0" dirty="0" err="1">
                <a:latin typeface="Arial" charset="0"/>
              </a:rPr>
              <a:t>nám</a:t>
            </a:r>
            <a:r>
              <a:rPr lang="en-GB" baseline="0" dirty="0">
                <a:latin typeface="Arial" charset="0"/>
              </a:rPr>
              <a:t> v </a:t>
            </a:r>
            <a:r>
              <a:rPr lang="en-GB" baseline="0" dirty="0" err="1">
                <a:latin typeface="Arial" charset="0"/>
              </a:rPr>
              <a:t>této</a:t>
            </a:r>
            <a:r>
              <a:rPr lang="en-GB" baseline="0" dirty="0">
                <a:latin typeface="Arial" charset="0"/>
              </a:rPr>
              <a:t> </a:t>
            </a:r>
            <a:r>
              <a:rPr lang="en-GB" baseline="0" dirty="0" err="1">
                <a:latin typeface="Arial" charset="0"/>
              </a:rPr>
              <a:t>chvíli</a:t>
            </a:r>
            <a:r>
              <a:rPr lang="en-GB" baseline="0" dirty="0">
                <a:latin typeface="Arial" charset="0"/>
              </a:rPr>
              <a:t> </a:t>
            </a:r>
            <a:r>
              <a:rPr lang="en-GB" baseline="0" dirty="0" err="1">
                <a:latin typeface="Arial" charset="0"/>
              </a:rPr>
              <a:t>příliš</a:t>
            </a:r>
            <a:r>
              <a:rPr lang="en-GB" baseline="0" dirty="0">
                <a:latin typeface="Arial" charset="0"/>
              </a:rPr>
              <a:t> </a:t>
            </a:r>
            <a:r>
              <a:rPr lang="en-GB" baseline="0" dirty="0" err="1">
                <a:latin typeface="Arial" charset="0"/>
              </a:rPr>
              <a:t>nepomohou</a:t>
            </a:r>
            <a:endParaRPr lang="en-GB" baseline="0" dirty="0">
              <a:latin typeface="Arial" charset="0"/>
            </a:endParaRPr>
          </a:p>
          <a:p>
            <a:pPr eaLnBrk="1" hangingPunct="1"/>
            <a:endParaRPr lang="en-GB" baseline="0" dirty="0">
              <a:latin typeface="Arial" charset="0"/>
            </a:endParaRPr>
          </a:p>
          <a:p>
            <a:pPr eaLnBrk="1" hangingPunct="1"/>
            <a:r>
              <a:rPr lang="en-GB" baseline="0" dirty="0" err="1">
                <a:latin typeface="Arial" charset="0"/>
              </a:rPr>
              <a:t>Musíme</a:t>
            </a:r>
            <a:r>
              <a:rPr lang="en-GB" baseline="0" dirty="0">
                <a:latin typeface="Arial" charset="0"/>
              </a:rPr>
              <a:t> </a:t>
            </a:r>
            <a:r>
              <a:rPr lang="en-GB" baseline="0" dirty="0" err="1">
                <a:latin typeface="Arial" charset="0"/>
              </a:rPr>
              <a:t>si</a:t>
            </a:r>
            <a:r>
              <a:rPr lang="en-GB" baseline="0" dirty="0">
                <a:latin typeface="Arial" charset="0"/>
              </a:rPr>
              <a:t> </a:t>
            </a:r>
            <a:r>
              <a:rPr lang="en-GB" baseline="0" dirty="0" err="1">
                <a:latin typeface="Arial" charset="0"/>
              </a:rPr>
              <a:t>znovu</a:t>
            </a:r>
            <a:r>
              <a:rPr lang="en-GB" baseline="0" dirty="0">
                <a:latin typeface="Arial" charset="0"/>
              </a:rPr>
              <a:t> </a:t>
            </a:r>
            <a:r>
              <a:rPr lang="en-GB" baseline="0" dirty="0" err="1">
                <a:latin typeface="Arial" charset="0"/>
              </a:rPr>
              <a:t>položit</a:t>
            </a:r>
            <a:r>
              <a:rPr lang="en-GB" baseline="0" dirty="0">
                <a:latin typeface="Arial" charset="0"/>
              </a:rPr>
              <a:t> </a:t>
            </a:r>
            <a:r>
              <a:rPr lang="en-GB" baseline="0" dirty="0" err="1">
                <a:latin typeface="Arial" charset="0"/>
              </a:rPr>
              <a:t>otázku</a:t>
            </a:r>
            <a:r>
              <a:rPr lang="en-GB" baseline="0" dirty="0">
                <a:latin typeface="Arial" charset="0"/>
              </a:rPr>
              <a:t> Co je </a:t>
            </a:r>
            <a:r>
              <a:rPr lang="en-GB" baseline="0" dirty="0" err="1">
                <a:latin typeface="Arial" charset="0"/>
              </a:rPr>
              <a:t>didaktika</a:t>
            </a:r>
            <a:r>
              <a:rPr lang="en-GB" baseline="0" dirty="0">
                <a:latin typeface="Arial" charset="0"/>
              </a:rPr>
              <a:t> a </a:t>
            </a:r>
            <a:r>
              <a:rPr lang="en-GB" baseline="0" dirty="0" err="1">
                <a:latin typeface="Arial" charset="0"/>
              </a:rPr>
              <a:t>zaměřit</a:t>
            </a:r>
            <a:r>
              <a:rPr lang="en-GB" baseline="0" dirty="0">
                <a:latin typeface="Arial" charset="0"/>
              </a:rPr>
              <a:t> se </a:t>
            </a:r>
            <a:r>
              <a:rPr lang="en-GB" baseline="0" dirty="0" err="1">
                <a:latin typeface="Arial" charset="0"/>
              </a:rPr>
              <a:t>na</a:t>
            </a:r>
            <a:r>
              <a:rPr lang="en-GB" baseline="0" dirty="0">
                <a:latin typeface="Arial" charset="0"/>
              </a:rPr>
              <a:t> to, co je </a:t>
            </a:r>
            <a:r>
              <a:rPr lang="en-GB" baseline="0" dirty="0" err="1">
                <a:latin typeface="Arial" charset="0"/>
              </a:rPr>
              <a:t>smyslem</a:t>
            </a:r>
            <a:r>
              <a:rPr lang="en-GB" baseline="0" dirty="0">
                <a:latin typeface="Arial" charset="0"/>
              </a:rPr>
              <a:t> </a:t>
            </a:r>
            <a:r>
              <a:rPr lang="en-GB" baseline="0" dirty="0" err="1">
                <a:latin typeface="Arial" charset="0"/>
              </a:rPr>
              <a:t>didaktického</a:t>
            </a:r>
            <a:r>
              <a:rPr lang="en-GB" baseline="0" dirty="0">
                <a:latin typeface="Arial" charset="0"/>
              </a:rPr>
              <a:t> </a:t>
            </a:r>
            <a:r>
              <a:rPr lang="en-GB" baseline="0" dirty="0" err="1">
                <a:latin typeface="Arial" charset="0"/>
              </a:rPr>
              <a:t>počínání</a:t>
            </a:r>
            <a:r>
              <a:rPr lang="en-GB" baseline="0" dirty="0">
                <a:latin typeface="Arial" charset="0"/>
              </a:rPr>
              <a:t>? </a:t>
            </a:r>
            <a:endParaRPr lang="en-GB" dirty="0">
              <a:latin typeface="Arial" charset="0"/>
            </a:endParaRPr>
          </a:p>
        </p:txBody>
      </p:sp>
    </p:spTree>
    <p:extLst>
      <p:ext uri="{BB962C8B-B14F-4D97-AF65-F5344CB8AC3E}">
        <p14:creationId xmlns:p14="http://schemas.microsoft.com/office/powerpoint/2010/main" val="328456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EE4C0A0C-AFAB-447F-B8A7-5D4A864285AE}" type="slidenum">
              <a:rPr lang="cs-CZ" smtClean="0">
                <a:cs typeface="Arial" charset="0"/>
              </a:rPr>
              <a:pPr/>
              <a:t>6</a:t>
            </a:fld>
            <a:endParaRPr lang="cs-CZ">
              <a:cs typeface="Arial" charset="0"/>
            </a:endParaRPr>
          </a:p>
        </p:txBody>
      </p:sp>
      <p:sp>
        <p:nvSpPr>
          <p:cNvPr id="60418" name="Rectangle 7"/>
          <p:cNvSpPr txBox="1">
            <a:spLocks noGrp="1" noChangeArrowheads="1"/>
          </p:cNvSpPr>
          <p:nvPr/>
        </p:nvSpPr>
        <p:spPr bwMode="auto">
          <a:xfrm>
            <a:off x="3816872" y="10236760"/>
            <a:ext cx="2919433" cy="539501"/>
          </a:xfrm>
          <a:prstGeom prst="rect">
            <a:avLst/>
          </a:prstGeom>
          <a:noFill/>
          <a:ln w="9525">
            <a:noFill/>
            <a:miter lim="800000"/>
            <a:headEnd/>
            <a:tailEnd/>
          </a:ln>
        </p:spPr>
        <p:txBody>
          <a:bodyPr lIns="91531" tIns="45766" rIns="91531" bIns="45766" anchor="b"/>
          <a:lstStyle/>
          <a:p>
            <a:pPr algn="r"/>
            <a:fld id="{C4293693-3AAF-46D7-B3C7-C5FFFDD12B16}" type="slidenum">
              <a:rPr lang="cs-CZ" sz="1200" b="0">
                <a:latin typeface="Arial" charset="0"/>
              </a:rPr>
              <a:pPr algn="r"/>
              <a:t>6</a:t>
            </a:fld>
            <a:endParaRPr lang="cs-CZ" sz="1200" b="0" dirty="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99325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90F1440-411A-4D1F-A8A5-041DCB24F8D0}" type="slidenum">
              <a:rPr lang="cs-CZ"/>
              <a:pPr/>
              <a:t>7</a:t>
            </a:fld>
            <a:endParaRPr lang="cs-CZ"/>
          </a:p>
        </p:txBody>
      </p:sp>
      <p:sp>
        <p:nvSpPr>
          <p:cNvPr id="109570" name="Rectangle 7"/>
          <p:cNvSpPr txBox="1">
            <a:spLocks noGrp="1" noChangeArrowheads="1"/>
          </p:cNvSpPr>
          <p:nvPr/>
        </p:nvSpPr>
        <p:spPr bwMode="auto">
          <a:xfrm>
            <a:off x="3816872" y="10236760"/>
            <a:ext cx="2919433" cy="539501"/>
          </a:xfrm>
          <a:prstGeom prst="rect">
            <a:avLst/>
          </a:prstGeom>
          <a:noFill/>
          <a:ln w="9525">
            <a:noFill/>
            <a:miter lim="800000"/>
            <a:headEnd/>
            <a:tailEnd/>
          </a:ln>
        </p:spPr>
        <p:txBody>
          <a:bodyPr lIns="91531" tIns="45766" rIns="91531" bIns="45766" anchor="b"/>
          <a:lstStyle/>
          <a:p>
            <a:pPr algn="r"/>
            <a:fld id="{D811FC42-876F-425D-908E-A05A288B92E0}" type="slidenum">
              <a:rPr lang="cs-CZ" sz="1200" b="0">
                <a:latin typeface="Arial" charset="0"/>
              </a:rPr>
              <a:pPr algn="r"/>
              <a:t>7</a:t>
            </a:fld>
            <a:endParaRPr lang="cs-CZ" sz="1200" b="0" dirty="0">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p:txBody>
          <a:bodyPr/>
          <a:lstStyle/>
          <a:p>
            <a:endParaRPr lang="cs-CZ" dirty="0"/>
          </a:p>
          <a:p>
            <a:r>
              <a:rPr lang="cs-CZ" dirty="0" err="1"/>
              <a:t>Štech</a:t>
            </a:r>
            <a:r>
              <a:rPr lang="cs-CZ" dirty="0"/>
              <a:t> v textu Co je učitelství?</a:t>
            </a:r>
          </a:p>
          <a:p>
            <a:r>
              <a:rPr lang="cs-CZ" dirty="0"/>
              <a:t>"Nemožné povoláni je takové povolání, </a:t>
            </a:r>
            <a:r>
              <a:rPr lang="cs-CZ" dirty="0" err="1"/>
              <a:t>li</a:t>
            </a:r>
            <a:r>
              <a:rPr lang="cs-CZ" dirty="0"/>
              <a:t> kterého </a:t>
            </a:r>
            <a:r>
              <a:rPr lang="cs-CZ" dirty="0" err="1"/>
              <a:t>pilprava</a:t>
            </a:r>
            <a:r>
              <a:rPr lang="cs-CZ" dirty="0"/>
              <a:t> na něj - </a:t>
            </a:r>
            <a:r>
              <a:rPr lang="cs-CZ" dirty="0" err="1"/>
              <a:t>aťje</a:t>
            </a:r>
            <a:r>
              <a:rPr lang="cs-CZ" dirty="0"/>
              <a:t> sebedokonalejší - nezaručuje vysokou a pravidelnou úspěšnost profesních činností. Je to povolání, jehož organickou součásti je </a:t>
            </a:r>
            <a:r>
              <a:rPr lang="cs-CZ" dirty="0" err="1"/>
              <a:t>neúspěchr</a:t>
            </a:r>
            <a:endParaRPr lang="cs-CZ" dirty="0"/>
          </a:p>
          <a:p>
            <a:r>
              <a:rPr lang="cs-CZ" dirty="0"/>
              <a:t>jednak žáků, ale také, a možná </a:t>
            </a:r>
            <a:r>
              <a:rPr lang="cs-CZ" dirty="0" err="1"/>
              <a:t>picdevšim</a:t>
            </a:r>
            <a:r>
              <a:rPr lang="cs-CZ" dirty="0"/>
              <a:t> neúspěch samotného </a:t>
            </a:r>
            <a:r>
              <a:rPr lang="cs-CZ" dirty="0" err="1"/>
              <a:t>vychovného</a:t>
            </a:r>
            <a:r>
              <a:rPr lang="cs-CZ" dirty="0"/>
              <a:t> podnikání“</a:t>
            </a:r>
          </a:p>
          <a:p>
            <a:pPr marL="228600" indent="-228600">
              <a:buAutoNum type="arabicPeriod"/>
            </a:pPr>
            <a:r>
              <a:rPr lang="cs-CZ" dirty="0"/>
              <a:t>Jedinečnost a identita žáka, který se musí vzdát části</a:t>
            </a:r>
            <a:r>
              <a:rPr lang="cs-CZ" baseline="0" dirty="0"/>
              <a:t> své autonomie </a:t>
            </a:r>
          </a:p>
          <a:p>
            <a:pPr marL="228600" indent="-228600">
              <a:buAutoNum type="arabicPeriod"/>
            </a:pPr>
            <a:r>
              <a:rPr lang="cs-CZ" baseline="0" dirty="0"/>
              <a:t>jedinečnost a identita učitele</a:t>
            </a:r>
          </a:p>
          <a:p>
            <a:pPr marL="228600" indent="-228600">
              <a:buAutoNum type="arabicPeriod"/>
            </a:pPr>
            <a:r>
              <a:rPr lang="cs-CZ" baseline="0" dirty="0"/>
              <a:t>Jedinečnost vztahu mezi dvěma osobami</a:t>
            </a:r>
            <a:endParaRPr lang="cs-CZ" dirty="0"/>
          </a:p>
          <a:p>
            <a:endParaRPr lang="en-GB" dirty="0"/>
          </a:p>
          <a:p>
            <a:r>
              <a:rPr lang="en-GB" dirty="0" err="1"/>
              <a:t>Znalost</a:t>
            </a:r>
            <a:r>
              <a:rPr lang="en-GB" dirty="0"/>
              <a:t> </a:t>
            </a:r>
            <a:r>
              <a:rPr lang="en-GB" dirty="0" err="1"/>
              <a:t>není</a:t>
            </a:r>
            <a:r>
              <a:rPr lang="en-GB" dirty="0"/>
              <a:t> </a:t>
            </a:r>
            <a:r>
              <a:rPr lang="en-GB" dirty="0" err="1"/>
              <a:t>něco</a:t>
            </a:r>
            <a:r>
              <a:rPr lang="en-GB" dirty="0"/>
              <a:t>, co se </a:t>
            </a:r>
            <a:r>
              <a:rPr lang="en-GB" dirty="0" err="1"/>
              <a:t>žáka</a:t>
            </a:r>
            <a:r>
              <a:rPr lang="en-GB" dirty="0"/>
              <a:t> </a:t>
            </a:r>
            <a:r>
              <a:rPr lang="en-GB" dirty="0" err="1"/>
              <a:t>netýká</a:t>
            </a:r>
            <a:r>
              <a:rPr lang="en-GB" dirty="0"/>
              <a:t>, co </a:t>
            </a:r>
            <a:r>
              <a:rPr lang="en-GB" dirty="0" err="1"/>
              <a:t>může</a:t>
            </a:r>
            <a:r>
              <a:rPr lang="en-GB" dirty="0"/>
              <a:t> </a:t>
            </a:r>
            <a:r>
              <a:rPr lang="en-GB" dirty="0" err="1"/>
              <a:t>odněkud</a:t>
            </a:r>
            <a:r>
              <a:rPr lang="en-GB" dirty="0"/>
              <a:t> </a:t>
            </a:r>
            <a:r>
              <a:rPr lang="en-GB" dirty="0" err="1"/>
              <a:t>převzít</a:t>
            </a:r>
            <a:r>
              <a:rPr lang="en-GB" dirty="0"/>
              <a:t> v </a:t>
            </a:r>
            <a:r>
              <a:rPr lang="en-GB" dirty="0" err="1"/>
              <a:t>nezměněné</a:t>
            </a:r>
            <a:r>
              <a:rPr lang="en-GB" dirty="0"/>
              <a:t> </a:t>
            </a:r>
            <a:r>
              <a:rPr lang="en-GB" dirty="0" err="1"/>
              <a:t>podobě</a:t>
            </a:r>
            <a:r>
              <a:rPr lang="en-GB" dirty="0"/>
              <a:t>.</a:t>
            </a:r>
          </a:p>
          <a:p>
            <a:r>
              <a:rPr lang="en-GB" dirty="0" err="1"/>
              <a:t>Každý</a:t>
            </a:r>
            <a:r>
              <a:rPr lang="en-GB" dirty="0"/>
              <a:t> </a:t>
            </a:r>
            <a:r>
              <a:rPr lang="en-GB" dirty="0" err="1"/>
              <a:t>žák</a:t>
            </a:r>
            <a:r>
              <a:rPr lang="en-GB" dirty="0"/>
              <a:t> </a:t>
            </a:r>
            <a:r>
              <a:rPr lang="en-GB" dirty="0" err="1"/>
              <a:t>vnímá</a:t>
            </a:r>
            <a:r>
              <a:rPr lang="en-GB" dirty="0"/>
              <a:t> a </a:t>
            </a:r>
            <a:r>
              <a:rPr lang="en-GB" dirty="0" err="1"/>
              <a:t>interpretuje</a:t>
            </a:r>
            <a:r>
              <a:rPr lang="en-GB" dirty="0"/>
              <a:t> </a:t>
            </a:r>
            <a:r>
              <a:rPr lang="en-GB" dirty="0" err="1"/>
              <a:t>poznatky</a:t>
            </a:r>
            <a:r>
              <a:rPr lang="en-GB" baseline="0" dirty="0"/>
              <a:t> </a:t>
            </a:r>
            <a:r>
              <a:rPr lang="en-GB" baseline="0" dirty="0" err="1"/>
              <a:t>svým</a:t>
            </a:r>
            <a:r>
              <a:rPr lang="en-GB" baseline="0" dirty="0"/>
              <a:t> </a:t>
            </a:r>
            <a:r>
              <a:rPr lang="en-GB" baseline="0" dirty="0" err="1"/>
              <a:t>vlastním</a:t>
            </a:r>
            <a:r>
              <a:rPr lang="en-GB" baseline="0" dirty="0"/>
              <a:t> </a:t>
            </a:r>
            <a:r>
              <a:rPr lang="en-GB" baseline="0" dirty="0" err="1"/>
              <a:t>způsobem</a:t>
            </a:r>
            <a:r>
              <a:rPr lang="en-GB" baseline="0" dirty="0"/>
              <a:t>, </a:t>
            </a:r>
            <a:r>
              <a:rPr lang="en-GB" baseline="0" dirty="0" err="1"/>
              <a:t>konstruuje</a:t>
            </a:r>
            <a:r>
              <a:rPr lang="en-GB" baseline="0" dirty="0"/>
              <a:t> </a:t>
            </a:r>
            <a:r>
              <a:rPr lang="en-GB" baseline="0" dirty="0" err="1"/>
              <a:t>si</a:t>
            </a:r>
            <a:r>
              <a:rPr lang="en-GB" baseline="0" dirty="0"/>
              <a:t> </a:t>
            </a:r>
            <a:r>
              <a:rPr lang="en-GB" baseline="0" dirty="0" err="1"/>
              <a:t>poznatky</a:t>
            </a:r>
            <a:r>
              <a:rPr lang="en-GB" baseline="0" dirty="0"/>
              <a:t> a </a:t>
            </a:r>
            <a:r>
              <a:rPr lang="en-GB" baseline="0" dirty="0" err="1"/>
              <a:t>někdy</a:t>
            </a:r>
            <a:r>
              <a:rPr lang="en-GB" baseline="0" dirty="0"/>
              <a:t> </a:t>
            </a:r>
            <a:r>
              <a:rPr lang="en-GB" baseline="0" dirty="0" err="1"/>
              <a:t>také</a:t>
            </a:r>
            <a:r>
              <a:rPr lang="en-GB" baseline="0" dirty="0"/>
              <a:t> </a:t>
            </a:r>
            <a:r>
              <a:rPr lang="en-GB" baseline="0" dirty="0" err="1"/>
              <a:t>rekonstruuje</a:t>
            </a:r>
            <a:r>
              <a:rPr lang="en-GB" baseline="0" dirty="0"/>
              <a:t>.</a:t>
            </a:r>
          </a:p>
          <a:p>
            <a:endParaRPr lang="en-GB" dirty="0"/>
          </a:p>
        </p:txBody>
      </p:sp>
    </p:spTree>
    <p:extLst>
      <p:ext uri="{BB962C8B-B14F-4D97-AF65-F5344CB8AC3E}">
        <p14:creationId xmlns:p14="http://schemas.microsoft.com/office/powerpoint/2010/main" val="106098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C9BD70C9-B91A-C442-8A5B-016245505A4B}" type="slidenum">
              <a:rPr lang="cs-CZ"/>
              <a:pPr/>
              <a:t>8</a:t>
            </a:fld>
            <a:endParaRPr lang="cs-CZ"/>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pitchFamily="34" charset="0"/>
                <a:ea typeface="+mn-ea"/>
                <a:cs typeface="+mn-cs"/>
              </a:rPr>
              <a:t>V pedagogických vědách se opakovaně ukazuje, že kontext dané země, regionu a části města hraje zcela zásadní roli při výchově a vzdělávání. Příkladem naší teze může být více než 30 let starý ambiciózní projekt změřit dopad pedagogického konceptu na výsledky žáků. Studie účinku třinácti různých pedagogických konceptů na děti předškolního věku prokázala, že větší intervenující proměnná je lokální situace, než ideové rozdíly mezi koncepty (House, </a:t>
            </a:r>
            <a:r>
              <a:rPr lang="cs-CZ" sz="1200" kern="1200" dirty="0" err="1">
                <a:solidFill>
                  <a:schemeClr val="tx1"/>
                </a:solidFill>
                <a:effectLst/>
                <a:latin typeface="Arial" pitchFamily="34" charset="0"/>
                <a:ea typeface="+mn-ea"/>
                <a:cs typeface="+mn-cs"/>
              </a:rPr>
              <a:t>Glass</a:t>
            </a:r>
            <a:r>
              <a:rPr lang="cs-CZ" sz="1200" kern="1200" dirty="0">
                <a:solidFill>
                  <a:schemeClr val="tx1"/>
                </a:solidFill>
                <a:effectLst/>
                <a:latin typeface="Arial" pitchFamily="34" charset="0"/>
                <a:ea typeface="+mn-ea"/>
                <a:cs typeface="+mn-cs"/>
              </a:rPr>
              <a:t>, </a:t>
            </a:r>
            <a:r>
              <a:rPr lang="cs-CZ" sz="1200" kern="1200" dirty="0" err="1">
                <a:solidFill>
                  <a:schemeClr val="tx1"/>
                </a:solidFill>
                <a:effectLst/>
                <a:latin typeface="Arial" pitchFamily="34" charset="0"/>
                <a:ea typeface="+mn-ea"/>
                <a:cs typeface="+mn-cs"/>
              </a:rPr>
              <a:t>McLean</a:t>
            </a:r>
            <a:r>
              <a:rPr lang="cs-CZ" sz="1200" kern="1200" dirty="0">
                <a:solidFill>
                  <a:schemeClr val="tx1"/>
                </a:solidFill>
                <a:effectLst/>
                <a:latin typeface="Arial" pitchFamily="34" charset="0"/>
                <a:ea typeface="+mn-ea"/>
                <a:cs typeface="+mn-cs"/>
              </a:rPr>
              <a:t> &amp; </a:t>
            </a:r>
            <a:r>
              <a:rPr lang="cs-CZ" sz="1200" kern="1200" dirty="0" err="1">
                <a:solidFill>
                  <a:schemeClr val="tx1"/>
                </a:solidFill>
                <a:effectLst/>
                <a:latin typeface="Arial" pitchFamily="34" charset="0"/>
                <a:ea typeface="+mn-ea"/>
                <a:cs typeface="+mn-cs"/>
              </a:rPr>
              <a:t>Walker</a:t>
            </a:r>
            <a:r>
              <a:rPr lang="cs-CZ" sz="1200" kern="1200" dirty="0">
                <a:solidFill>
                  <a:schemeClr val="tx1"/>
                </a:solidFill>
                <a:effectLst/>
                <a:latin typeface="Arial" pitchFamily="34" charset="0"/>
                <a:ea typeface="+mn-ea"/>
                <a:cs typeface="+mn-cs"/>
              </a:rPr>
              <a:t>, 1978). Výzkum testoval účinky třinácti různých konceptů předškolní výchovy na dvacet tisíc žáků v průběhu čtyř let. Variace výsledků v rámci jednoho konceptu realizovaného na různých školách byla daleko větší, než mezi jednotlivými koncepty a žádný z konceptů nedokázal dosahovat stálých výsledků napříč odlišnými školami. Tři nejlépe hodnocené programy předškolní výuky dosahovaly jak vynikajících výsledků na určitých školách, ale také zcela podprůměrných výsledků na jiných školách v jiných městech. Metody výuky úspěšné v jednom městě se ukázaly být neúspěšné v městě jiném. Studie zaprvé ukázala, že vliv místních charakteristik na školu je daleko větší, než ideový vliv daného vzdělávacího programu, a zadruhé přinesla zjištění, že zkoumání přímých efektů pedagogického konceptu je podmíněno více intervenujícími proměnnými, než je nám výzkumníkům záhodno.</a:t>
            </a:r>
          </a:p>
          <a:p>
            <a:pPr eaLnBrk="1" hangingPunct="1"/>
            <a:endParaRPr lang="en-GB" dirty="0">
              <a:latin typeface="Arial" charset="0"/>
            </a:endParaRPr>
          </a:p>
        </p:txBody>
      </p:sp>
    </p:spTree>
    <p:extLst>
      <p:ext uri="{BB962C8B-B14F-4D97-AF65-F5344CB8AC3E}">
        <p14:creationId xmlns:p14="http://schemas.microsoft.com/office/powerpoint/2010/main" val="92409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417320"/>
          </a:xfrm>
          <a:custGeom>
            <a:avLst/>
            <a:gdLst/>
            <a:ahLst/>
            <a:cxnLst/>
            <a:rect l="l" t="t" r="r" b="b"/>
            <a:pathLst>
              <a:path w="12192000" h="1417320">
                <a:moveTo>
                  <a:pt x="0" y="1417320"/>
                </a:moveTo>
                <a:lnTo>
                  <a:pt x="12192000" y="1417320"/>
                </a:lnTo>
                <a:lnTo>
                  <a:pt x="12192000" y="0"/>
                </a:lnTo>
                <a:lnTo>
                  <a:pt x="0" y="0"/>
                </a:lnTo>
                <a:lnTo>
                  <a:pt x="0" y="1417320"/>
                </a:lnTo>
                <a:close/>
              </a:path>
            </a:pathLst>
          </a:custGeom>
          <a:solidFill>
            <a:srgbClr val="004080"/>
          </a:solidFill>
        </p:spPr>
        <p:txBody>
          <a:bodyPr wrap="square" lIns="0" tIns="0" rIns="0" bIns="0" rtlCol="0"/>
          <a:lstStyle/>
          <a:p>
            <a:endParaRPr/>
          </a:p>
        </p:txBody>
      </p:sp>
      <p:sp>
        <p:nvSpPr>
          <p:cNvPr id="2" name="Holder 2"/>
          <p:cNvSpPr>
            <a:spLocks noGrp="1"/>
          </p:cNvSpPr>
          <p:nvPr>
            <p:ph type="ctrTitle"/>
          </p:nvPr>
        </p:nvSpPr>
        <p:spPr>
          <a:xfrm>
            <a:off x="3728719" y="253949"/>
            <a:ext cx="4734560" cy="757555"/>
          </a:xfrm>
          <a:prstGeom prst="rect">
            <a:avLst/>
          </a:prstGeom>
        </p:spPr>
        <p:txBody>
          <a:bodyPr wrap="square" lIns="0" tIns="0" rIns="0" bIns="0">
            <a:spAutoFit/>
          </a:bodyPr>
          <a:lstStyle>
            <a:lvl1pPr>
              <a:defRPr sz="4800" b="0" i="0">
                <a:solidFill>
                  <a:schemeClr val="bg1"/>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000" b="0" i="0">
                <a:solidFill>
                  <a:schemeClr val="tx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1170940"/>
          </a:xfrm>
          <a:custGeom>
            <a:avLst/>
            <a:gdLst/>
            <a:ahLst/>
            <a:cxnLst/>
            <a:rect l="l" t="t" r="r" b="b"/>
            <a:pathLst>
              <a:path w="12192000" h="1170940">
                <a:moveTo>
                  <a:pt x="12192000" y="0"/>
                </a:moveTo>
                <a:lnTo>
                  <a:pt x="0" y="0"/>
                </a:lnTo>
                <a:lnTo>
                  <a:pt x="0" y="1170432"/>
                </a:lnTo>
                <a:lnTo>
                  <a:pt x="12192000" y="1170432"/>
                </a:lnTo>
                <a:lnTo>
                  <a:pt x="12192000" y="0"/>
                </a:lnTo>
                <a:close/>
              </a:path>
            </a:pathLst>
          </a:custGeom>
          <a:solidFill>
            <a:srgbClr val="00408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D219691-DA07-43C4-ACA9-E73814739BD1}" type="datetimeFigureOut">
              <a:rPr lang="cs-CZ" smtClean="0"/>
              <a:t>27.02.2020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3DC57BB-EDAD-40D4-BB4E-B783F995AFF7}" type="slidenum">
              <a:rPr lang="cs-CZ" smtClean="0"/>
              <a:t>‹#›</a:t>
            </a:fld>
            <a:endParaRPr lang="cs-CZ"/>
          </a:p>
        </p:txBody>
      </p:sp>
    </p:spTree>
    <p:extLst>
      <p:ext uri="{BB962C8B-B14F-4D97-AF65-F5344CB8AC3E}">
        <p14:creationId xmlns:p14="http://schemas.microsoft.com/office/powerpoint/2010/main" val="23923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D219691-DA07-43C4-ACA9-E73814739BD1}" type="datetimeFigureOut">
              <a:rPr lang="cs-CZ" smtClean="0"/>
              <a:t>27.02.2020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3DC57BB-EDAD-40D4-BB4E-B783F995AFF7}" type="slidenum">
              <a:rPr lang="cs-CZ" smtClean="0"/>
              <a:t>‹#›</a:t>
            </a:fld>
            <a:endParaRPr lang="cs-CZ"/>
          </a:p>
        </p:txBody>
      </p:sp>
    </p:spTree>
    <p:extLst>
      <p:ext uri="{BB962C8B-B14F-4D97-AF65-F5344CB8AC3E}">
        <p14:creationId xmlns:p14="http://schemas.microsoft.com/office/powerpoint/2010/main" val="212882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16147" y="180594"/>
            <a:ext cx="4759705" cy="696594"/>
          </a:xfrm>
          <a:prstGeom prst="rect">
            <a:avLst/>
          </a:prstGeom>
        </p:spPr>
        <p:txBody>
          <a:bodyPr wrap="square" lIns="0" tIns="0" rIns="0" bIns="0">
            <a:spAutoFit/>
          </a:bodyPr>
          <a:lstStyle>
            <a:lvl1pPr>
              <a:defRPr sz="44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916939" y="2895431"/>
            <a:ext cx="9630410" cy="2352675"/>
          </a:xfrm>
          <a:prstGeom prst="rect">
            <a:avLst/>
          </a:prstGeom>
        </p:spPr>
        <p:txBody>
          <a:bodyPr wrap="square" lIns="0" tIns="0" rIns="0" bIns="0">
            <a:spAutoFit/>
          </a:bodyPr>
          <a:lstStyle>
            <a:lvl1pPr>
              <a:defRPr sz="4000" b="0" i="0">
                <a:solidFill>
                  <a:schemeClr val="tx1"/>
                </a:solidFill>
                <a:latin typeface="Carlito"/>
                <a:cs typeface="Carlito"/>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2/27/2020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qgSzGIkFq2A"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3429000"/>
          </a:xfrm>
          <a:custGeom>
            <a:avLst/>
            <a:gdLst/>
            <a:ahLst/>
            <a:cxnLst/>
            <a:rect l="l" t="t" r="r" b="b"/>
            <a:pathLst>
              <a:path w="12192000" h="3429000">
                <a:moveTo>
                  <a:pt x="12192000" y="0"/>
                </a:moveTo>
                <a:lnTo>
                  <a:pt x="0" y="0"/>
                </a:lnTo>
                <a:lnTo>
                  <a:pt x="0" y="3429000"/>
                </a:lnTo>
                <a:lnTo>
                  <a:pt x="12192000" y="3429000"/>
                </a:lnTo>
                <a:lnTo>
                  <a:pt x="12192000" y="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3199638" y="1041019"/>
            <a:ext cx="5791835" cy="1122680"/>
          </a:xfrm>
          <a:prstGeom prst="rect">
            <a:avLst/>
          </a:prstGeom>
        </p:spPr>
        <p:txBody>
          <a:bodyPr vert="horz" wrap="square" lIns="0" tIns="12700" rIns="0" bIns="0" rtlCol="0">
            <a:spAutoFit/>
          </a:bodyPr>
          <a:lstStyle/>
          <a:p>
            <a:pPr marL="12700">
              <a:lnSpc>
                <a:spcPct val="100000"/>
              </a:lnSpc>
              <a:spcBef>
                <a:spcPts val="100"/>
              </a:spcBef>
            </a:pPr>
            <a:r>
              <a:rPr sz="7200" spc="-45" dirty="0">
                <a:latin typeface="Carlito"/>
                <a:cs typeface="Carlito"/>
              </a:rPr>
              <a:t>Školní </a:t>
            </a:r>
            <a:r>
              <a:rPr sz="7200" spc="-25" dirty="0">
                <a:latin typeface="Carlito"/>
                <a:cs typeface="Carlito"/>
              </a:rPr>
              <a:t>didaktika</a:t>
            </a:r>
            <a:endParaRPr sz="7200">
              <a:latin typeface="Carlito"/>
              <a:cs typeface="Carl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2238" y="915365"/>
            <a:ext cx="10308590" cy="697230"/>
          </a:xfrm>
          <a:prstGeom prst="rect">
            <a:avLst/>
          </a:prstGeom>
        </p:spPr>
        <p:txBody>
          <a:bodyPr vert="horz" wrap="square" lIns="0" tIns="13335" rIns="0" bIns="0" rtlCol="0">
            <a:spAutoFit/>
          </a:bodyPr>
          <a:lstStyle/>
          <a:p>
            <a:pPr marL="12700">
              <a:lnSpc>
                <a:spcPct val="100000"/>
              </a:lnSpc>
              <a:spcBef>
                <a:spcPts val="105"/>
              </a:spcBef>
            </a:pPr>
            <a:r>
              <a:rPr dirty="0">
                <a:latin typeface="Carlito"/>
                <a:cs typeface="Carlito"/>
              </a:rPr>
              <a:t>Jak mohu vyhodnotit, </a:t>
            </a:r>
            <a:r>
              <a:rPr spc="-50" dirty="0">
                <a:latin typeface="Carlito"/>
                <a:cs typeface="Carlito"/>
              </a:rPr>
              <a:t>že </a:t>
            </a:r>
            <a:r>
              <a:rPr spc="-10" dirty="0">
                <a:latin typeface="Carlito"/>
                <a:cs typeface="Carlito"/>
              </a:rPr>
              <a:t>byla výuka</a:t>
            </a:r>
            <a:r>
              <a:rPr spc="65" dirty="0">
                <a:latin typeface="Carlito"/>
                <a:cs typeface="Carlito"/>
              </a:rPr>
              <a:t> </a:t>
            </a:r>
            <a:r>
              <a:rPr spc="-5" dirty="0">
                <a:latin typeface="Carlito"/>
                <a:cs typeface="Carlito"/>
              </a:rPr>
              <a:t>úspěšná?</a:t>
            </a:r>
          </a:p>
        </p:txBody>
      </p:sp>
      <p:pic>
        <p:nvPicPr>
          <p:cNvPr id="4" name="Obrázek 3">
            <a:extLst>
              <a:ext uri="{FF2B5EF4-FFF2-40B4-BE49-F238E27FC236}">
                <a16:creationId xmlns:a16="http://schemas.microsoft.com/office/drawing/2014/main" id="{3E211C0B-AD29-46DA-97DA-76C2B6AA214A}"/>
              </a:ext>
            </a:extLst>
          </p:cNvPr>
          <p:cNvPicPr>
            <a:picLocks noChangeAspect="1"/>
          </p:cNvPicPr>
          <p:nvPr/>
        </p:nvPicPr>
        <p:blipFill>
          <a:blip r:embed="rId2"/>
          <a:stretch>
            <a:fillRect/>
          </a:stretch>
        </p:blipFill>
        <p:spPr>
          <a:xfrm>
            <a:off x="-155757" y="1863"/>
            <a:ext cx="12347757" cy="6856137"/>
          </a:xfrm>
          <a:prstGeom prst="rect">
            <a:avLst/>
          </a:prstGeom>
        </p:spPr>
      </p:pic>
    </p:spTree>
    <p:extLst>
      <p:ext uri="{BB962C8B-B14F-4D97-AF65-F5344CB8AC3E}">
        <p14:creationId xmlns:p14="http://schemas.microsoft.com/office/powerpoint/2010/main" val="153666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42238" y="915365"/>
            <a:ext cx="10308590" cy="697230"/>
          </a:xfrm>
          <a:prstGeom prst="rect">
            <a:avLst/>
          </a:prstGeom>
        </p:spPr>
        <p:txBody>
          <a:bodyPr vert="horz" wrap="square" lIns="0" tIns="13335" rIns="0" bIns="0" rtlCol="0">
            <a:spAutoFit/>
          </a:bodyPr>
          <a:lstStyle/>
          <a:p>
            <a:pPr marL="12700">
              <a:lnSpc>
                <a:spcPct val="100000"/>
              </a:lnSpc>
              <a:spcBef>
                <a:spcPts val="105"/>
              </a:spcBef>
            </a:pPr>
            <a:r>
              <a:rPr dirty="0">
                <a:latin typeface="Carlito"/>
                <a:cs typeface="Carlito"/>
              </a:rPr>
              <a:t>Jak mohu vyhodnotit, </a:t>
            </a:r>
            <a:r>
              <a:rPr spc="-50" dirty="0">
                <a:latin typeface="Carlito"/>
                <a:cs typeface="Carlito"/>
              </a:rPr>
              <a:t>že </a:t>
            </a:r>
            <a:r>
              <a:rPr spc="-10" dirty="0">
                <a:latin typeface="Carlito"/>
                <a:cs typeface="Carlito"/>
              </a:rPr>
              <a:t>byla výuka</a:t>
            </a:r>
            <a:r>
              <a:rPr spc="65" dirty="0">
                <a:latin typeface="Carlito"/>
                <a:cs typeface="Carlito"/>
              </a:rPr>
              <a:t> </a:t>
            </a:r>
            <a:r>
              <a:rPr spc="-5" dirty="0">
                <a:latin typeface="Carlito"/>
                <a:cs typeface="Carlito"/>
              </a:rPr>
              <a:t>úspěšná?</a:t>
            </a:r>
          </a:p>
        </p:txBody>
      </p:sp>
      <p:pic>
        <p:nvPicPr>
          <p:cNvPr id="2" name="Obrázek 1">
            <a:extLst>
              <a:ext uri="{FF2B5EF4-FFF2-40B4-BE49-F238E27FC236}">
                <a16:creationId xmlns:a16="http://schemas.microsoft.com/office/drawing/2014/main" id="{6D228DFE-D80E-440F-A0DD-3D26464042AE}"/>
              </a:ext>
            </a:extLst>
          </p:cNvPr>
          <p:cNvPicPr>
            <a:picLocks noChangeAspect="1"/>
          </p:cNvPicPr>
          <p:nvPr/>
        </p:nvPicPr>
        <p:blipFill>
          <a:blip r:embed="rId2"/>
          <a:stretch>
            <a:fillRect/>
          </a:stretch>
        </p:blipFill>
        <p:spPr>
          <a:xfrm>
            <a:off x="-154110" y="1143000"/>
            <a:ext cx="12500220" cy="4250953"/>
          </a:xfrm>
          <a:prstGeom prst="rect">
            <a:avLst/>
          </a:prstGeom>
        </p:spPr>
      </p:pic>
    </p:spTree>
    <p:extLst>
      <p:ext uri="{BB962C8B-B14F-4D97-AF65-F5344CB8AC3E}">
        <p14:creationId xmlns:p14="http://schemas.microsoft.com/office/powerpoint/2010/main" val="256449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667000"/>
          </a:xfrm>
          <a:custGeom>
            <a:avLst/>
            <a:gdLst/>
            <a:ahLst/>
            <a:cxnLst/>
            <a:rect l="l" t="t" r="r" b="b"/>
            <a:pathLst>
              <a:path w="12192000" h="2667000">
                <a:moveTo>
                  <a:pt x="12192000" y="0"/>
                </a:moveTo>
                <a:lnTo>
                  <a:pt x="0" y="0"/>
                </a:lnTo>
                <a:lnTo>
                  <a:pt x="0" y="2667000"/>
                </a:lnTo>
                <a:lnTo>
                  <a:pt x="12192000" y="2667000"/>
                </a:lnTo>
                <a:lnTo>
                  <a:pt x="12192000" y="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942238" y="915365"/>
            <a:ext cx="10308590" cy="697230"/>
          </a:xfrm>
          <a:prstGeom prst="rect">
            <a:avLst/>
          </a:prstGeom>
        </p:spPr>
        <p:txBody>
          <a:bodyPr vert="horz" wrap="square" lIns="0" tIns="13335" rIns="0" bIns="0" rtlCol="0">
            <a:spAutoFit/>
          </a:bodyPr>
          <a:lstStyle/>
          <a:p>
            <a:pPr marL="12700">
              <a:lnSpc>
                <a:spcPct val="100000"/>
              </a:lnSpc>
              <a:spcBef>
                <a:spcPts val="105"/>
              </a:spcBef>
            </a:pPr>
            <a:r>
              <a:rPr dirty="0">
                <a:latin typeface="Carlito"/>
                <a:cs typeface="Carlito"/>
              </a:rPr>
              <a:t>Jak mohu vyhodnotit, </a:t>
            </a:r>
            <a:r>
              <a:rPr spc="-50" dirty="0">
                <a:latin typeface="Carlito"/>
                <a:cs typeface="Carlito"/>
              </a:rPr>
              <a:t>že </a:t>
            </a:r>
            <a:r>
              <a:rPr spc="-10" dirty="0">
                <a:latin typeface="Carlito"/>
                <a:cs typeface="Carlito"/>
              </a:rPr>
              <a:t>byla výuka</a:t>
            </a:r>
            <a:r>
              <a:rPr spc="65" dirty="0">
                <a:latin typeface="Carlito"/>
                <a:cs typeface="Carlito"/>
              </a:rPr>
              <a:t> </a:t>
            </a:r>
            <a:r>
              <a:rPr spc="-5" dirty="0">
                <a:latin typeface="Carlito"/>
                <a:cs typeface="Carlito"/>
              </a:rPr>
              <a:t>úspěšná?</a:t>
            </a:r>
          </a:p>
        </p:txBody>
      </p:sp>
    </p:spTree>
    <p:extLst>
      <p:ext uri="{BB962C8B-B14F-4D97-AF65-F5344CB8AC3E}">
        <p14:creationId xmlns:p14="http://schemas.microsoft.com/office/powerpoint/2010/main" val="389047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2667000"/>
          </a:xfrm>
          <a:custGeom>
            <a:avLst/>
            <a:gdLst/>
            <a:ahLst/>
            <a:cxnLst/>
            <a:rect l="l" t="t" r="r" b="b"/>
            <a:pathLst>
              <a:path w="12192000" h="2667000">
                <a:moveTo>
                  <a:pt x="12192000" y="0"/>
                </a:moveTo>
                <a:lnTo>
                  <a:pt x="0" y="0"/>
                </a:lnTo>
                <a:lnTo>
                  <a:pt x="0" y="2667000"/>
                </a:lnTo>
                <a:lnTo>
                  <a:pt x="12192000" y="2667000"/>
                </a:lnTo>
                <a:lnTo>
                  <a:pt x="12192000" y="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942238" y="915365"/>
            <a:ext cx="10308590" cy="697230"/>
          </a:xfrm>
          <a:prstGeom prst="rect">
            <a:avLst/>
          </a:prstGeom>
        </p:spPr>
        <p:txBody>
          <a:bodyPr vert="horz" wrap="square" lIns="0" tIns="13335" rIns="0" bIns="0" rtlCol="0">
            <a:spAutoFit/>
          </a:bodyPr>
          <a:lstStyle/>
          <a:p>
            <a:pPr marL="12700">
              <a:lnSpc>
                <a:spcPct val="100000"/>
              </a:lnSpc>
              <a:spcBef>
                <a:spcPts val="105"/>
              </a:spcBef>
            </a:pPr>
            <a:r>
              <a:rPr dirty="0">
                <a:latin typeface="Carlito"/>
                <a:cs typeface="Carlito"/>
              </a:rPr>
              <a:t>Jak mohu vyhodnotit, </a:t>
            </a:r>
            <a:r>
              <a:rPr spc="-50" dirty="0">
                <a:latin typeface="Carlito"/>
                <a:cs typeface="Carlito"/>
              </a:rPr>
              <a:t>že </a:t>
            </a:r>
            <a:r>
              <a:rPr spc="-10" dirty="0">
                <a:latin typeface="Carlito"/>
                <a:cs typeface="Carlito"/>
              </a:rPr>
              <a:t>byla výuka</a:t>
            </a:r>
            <a:r>
              <a:rPr spc="65" dirty="0">
                <a:latin typeface="Carlito"/>
                <a:cs typeface="Carlito"/>
              </a:rPr>
              <a:t> </a:t>
            </a:r>
            <a:r>
              <a:rPr spc="-5" dirty="0">
                <a:latin typeface="Carlito"/>
                <a:cs typeface="Carlito"/>
              </a:rPr>
              <a:t>úspěšná?</a:t>
            </a:r>
          </a:p>
        </p:txBody>
      </p:sp>
      <p:sp>
        <p:nvSpPr>
          <p:cNvPr id="4" name="object 4"/>
          <p:cNvSpPr txBox="1"/>
          <p:nvPr/>
        </p:nvSpPr>
        <p:spPr>
          <a:xfrm>
            <a:off x="916939" y="3286759"/>
            <a:ext cx="9453245" cy="513715"/>
          </a:xfrm>
          <a:prstGeom prst="rect">
            <a:avLst/>
          </a:prstGeom>
        </p:spPr>
        <p:txBody>
          <a:bodyPr vert="horz" wrap="square" lIns="0" tIns="13335" rIns="0" bIns="0" rtlCol="0">
            <a:spAutoFit/>
          </a:bodyPr>
          <a:lstStyle/>
          <a:p>
            <a:pPr marL="622300" indent="-610235">
              <a:lnSpc>
                <a:spcPct val="100000"/>
              </a:lnSpc>
              <a:spcBef>
                <a:spcPts val="105"/>
              </a:spcBef>
              <a:buClr>
                <a:srgbClr val="EC7C30"/>
              </a:buClr>
              <a:buFont typeface="Wingdings"/>
              <a:buChar char=""/>
              <a:tabLst>
                <a:tab pos="622300" algn="l"/>
                <a:tab pos="622935" algn="l"/>
              </a:tabLst>
            </a:pPr>
            <a:r>
              <a:rPr sz="3200" spc="-15" dirty="0">
                <a:latin typeface="Carlito"/>
                <a:cs typeface="Carlito"/>
              </a:rPr>
              <a:t>Porovnáním </a:t>
            </a:r>
            <a:r>
              <a:rPr sz="3200" spc="-5" dirty="0">
                <a:latin typeface="Carlito"/>
                <a:cs typeface="Carlito"/>
              </a:rPr>
              <a:t>výsledků </a:t>
            </a:r>
            <a:r>
              <a:rPr sz="3200" spc="5" dirty="0">
                <a:latin typeface="Carlito"/>
                <a:cs typeface="Carlito"/>
              </a:rPr>
              <a:t>výuky </a:t>
            </a:r>
            <a:r>
              <a:rPr sz="3200" dirty="0">
                <a:latin typeface="Carlito"/>
                <a:cs typeface="Carlito"/>
              </a:rPr>
              <a:t>s </a:t>
            </a:r>
            <a:r>
              <a:rPr sz="3200" spc="-5" dirty="0">
                <a:latin typeface="Carlito"/>
                <a:cs typeface="Carlito"/>
              </a:rPr>
              <a:t>tím, </a:t>
            </a:r>
            <a:r>
              <a:rPr sz="3200" spc="-15" dirty="0">
                <a:latin typeface="Carlito"/>
                <a:cs typeface="Carlito"/>
              </a:rPr>
              <a:t>co </a:t>
            </a:r>
            <a:r>
              <a:rPr sz="3200" spc="-5" dirty="0">
                <a:latin typeface="Carlito"/>
                <a:cs typeface="Carlito"/>
              </a:rPr>
              <a:t>bylo jejím</a:t>
            </a:r>
            <a:r>
              <a:rPr sz="3200" spc="40" dirty="0">
                <a:latin typeface="Carlito"/>
                <a:cs typeface="Carlito"/>
              </a:rPr>
              <a:t> </a:t>
            </a:r>
            <a:r>
              <a:rPr sz="3200" spc="-5" dirty="0">
                <a:latin typeface="Carlito"/>
                <a:cs typeface="Carlito"/>
              </a:rPr>
              <a:t>cílem.</a:t>
            </a:r>
            <a:endParaRPr sz="3200">
              <a:latin typeface="Carlito"/>
              <a:cs typeface="Carlito"/>
            </a:endParaRPr>
          </a:p>
        </p:txBody>
      </p:sp>
    </p:spTree>
    <p:extLst>
      <p:ext uri="{BB962C8B-B14F-4D97-AF65-F5344CB8AC3E}">
        <p14:creationId xmlns:p14="http://schemas.microsoft.com/office/powerpoint/2010/main" val="3720483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7998"/>
                </a:lnTo>
                <a:lnTo>
                  <a:pt x="12192000" y="6857998"/>
                </a:lnTo>
                <a:lnTo>
                  <a:pt x="12192000" y="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1050442" y="2565654"/>
            <a:ext cx="10084435" cy="1778000"/>
          </a:xfrm>
          <a:prstGeom prst="rect">
            <a:avLst/>
          </a:prstGeom>
        </p:spPr>
        <p:txBody>
          <a:bodyPr vert="horz" wrap="square" lIns="0" tIns="12065" rIns="0" bIns="0" rtlCol="0">
            <a:spAutoFit/>
          </a:bodyPr>
          <a:lstStyle/>
          <a:p>
            <a:pPr marL="12700">
              <a:lnSpc>
                <a:spcPct val="100000"/>
              </a:lnSpc>
              <a:spcBef>
                <a:spcPts val="95"/>
              </a:spcBef>
            </a:pPr>
            <a:r>
              <a:rPr sz="11500" spc="-120" dirty="0">
                <a:latin typeface="Carlito"/>
                <a:cs typeface="Carlito"/>
              </a:rPr>
              <a:t>VZDĚLÁVACÍ</a:t>
            </a:r>
            <a:r>
              <a:rPr sz="11500" spc="-60" dirty="0">
                <a:latin typeface="Carlito"/>
                <a:cs typeface="Carlito"/>
              </a:rPr>
              <a:t> </a:t>
            </a:r>
            <a:r>
              <a:rPr sz="11500" spc="-10" dirty="0">
                <a:latin typeface="Carlito"/>
                <a:cs typeface="Carlito"/>
              </a:rPr>
              <a:t>CÍLE</a:t>
            </a:r>
            <a:endParaRPr sz="1150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170940"/>
          </a:xfrm>
          <a:custGeom>
            <a:avLst/>
            <a:gdLst/>
            <a:ahLst/>
            <a:cxnLst/>
            <a:rect l="l" t="t" r="r" b="b"/>
            <a:pathLst>
              <a:path w="12192000" h="1170940">
                <a:moveTo>
                  <a:pt x="12192000" y="0"/>
                </a:moveTo>
                <a:lnTo>
                  <a:pt x="0" y="0"/>
                </a:lnTo>
                <a:lnTo>
                  <a:pt x="0" y="1170432"/>
                </a:lnTo>
                <a:lnTo>
                  <a:pt x="12192000" y="1170432"/>
                </a:lnTo>
                <a:lnTo>
                  <a:pt x="12192000" y="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3870197" y="200659"/>
            <a:ext cx="4452620" cy="696595"/>
          </a:xfrm>
          <a:prstGeom prst="rect">
            <a:avLst/>
          </a:prstGeom>
        </p:spPr>
        <p:txBody>
          <a:bodyPr vert="horz" wrap="square" lIns="0" tIns="12700" rIns="0" bIns="0" rtlCol="0">
            <a:spAutoFit/>
          </a:bodyPr>
          <a:lstStyle/>
          <a:p>
            <a:pPr marL="12700">
              <a:lnSpc>
                <a:spcPct val="100000"/>
              </a:lnSpc>
              <a:spcBef>
                <a:spcPts val="100"/>
              </a:spcBef>
            </a:pPr>
            <a:r>
              <a:rPr spc="-5" dirty="0">
                <a:latin typeface="Carlito"/>
                <a:cs typeface="Carlito"/>
              </a:rPr>
              <a:t>Co </a:t>
            </a:r>
            <a:r>
              <a:rPr spc="5" dirty="0">
                <a:latin typeface="Carlito"/>
                <a:cs typeface="Carlito"/>
              </a:rPr>
              <a:t>je </a:t>
            </a:r>
            <a:r>
              <a:rPr spc="-30" dirty="0">
                <a:latin typeface="Carlito"/>
                <a:cs typeface="Carlito"/>
              </a:rPr>
              <a:t>vzdělávací</a:t>
            </a:r>
            <a:r>
              <a:rPr spc="-100" dirty="0">
                <a:latin typeface="Carlito"/>
                <a:cs typeface="Carlito"/>
              </a:rPr>
              <a:t> </a:t>
            </a:r>
            <a:r>
              <a:rPr dirty="0">
                <a:latin typeface="Carlito"/>
                <a:cs typeface="Carlito"/>
              </a:rPr>
              <a:t>cíl?</a:t>
            </a:r>
          </a:p>
        </p:txBody>
      </p:sp>
      <p:sp>
        <p:nvSpPr>
          <p:cNvPr id="4" name="object 4"/>
          <p:cNvSpPr txBox="1"/>
          <p:nvPr/>
        </p:nvSpPr>
        <p:spPr>
          <a:xfrm>
            <a:off x="510641" y="2115134"/>
            <a:ext cx="7105015" cy="3373120"/>
          </a:xfrm>
          <a:prstGeom prst="rect">
            <a:avLst/>
          </a:prstGeom>
        </p:spPr>
        <p:txBody>
          <a:bodyPr vert="horz" wrap="square" lIns="0" tIns="12700" rIns="0" bIns="0" rtlCol="0">
            <a:spAutoFit/>
          </a:bodyPr>
          <a:lstStyle/>
          <a:p>
            <a:pPr marL="355600" indent="-342900">
              <a:lnSpc>
                <a:spcPct val="100000"/>
              </a:lnSpc>
              <a:spcBef>
                <a:spcPts val="100"/>
              </a:spcBef>
              <a:buClr>
                <a:srgbClr val="EC7C30"/>
              </a:buClr>
              <a:buFont typeface="Wingdings"/>
              <a:buChar char=""/>
              <a:tabLst>
                <a:tab pos="355600" algn="l"/>
              </a:tabLst>
            </a:pPr>
            <a:r>
              <a:rPr sz="3600" spc="-5" dirty="0">
                <a:latin typeface="Carlito"/>
                <a:cs typeface="Carlito"/>
              </a:rPr>
              <a:t>Vláda </a:t>
            </a:r>
            <a:r>
              <a:rPr sz="3600" dirty="0">
                <a:latin typeface="Carlito"/>
                <a:cs typeface="Carlito"/>
              </a:rPr>
              <a:t>Marie</a:t>
            </a:r>
            <a:r>
              <a:rPr sz="3600" spc="-40" dirty="0">
                <a:latin typeface="Carlito"/>
                <a:cs typeface="Carlito"/>
              </a:rPr>
              <a:t> </a:t>
            </a:r>
            <a:r>
              <a:rPr sz="3600" spc="-10" dirty="0">
                <a:latin typeface="Carlito"/>
                <a:cs typeface="Carlito"/>
              </a:rPr>
              <a:t>Terezie</a:t>
            </a:r>
            <a:endParaRPr sz="3600" dirty="0">
              <a:latin typeface="Carlito"/>
              <a:cs typeface="Carlito"/>
            </a:endParaRPr>
          </a:p>
          <a:p>
            <a:pPr marL="355600" indent="-342900">
              <a:lnSpc>
                <a:spcPct val="100000"/>
              </a:lnSpc>
              <a:spcBef>
                <a:spcPts val="3025"/>
              </a:spcBef>
              <a:buClr>
                <a:srgbClr val="EC7C30"/>
              </a:buClr>
              <a:buFont typeface="Wingdings"/>
              <a:buChar char=""/>
              <a:tabLst>
                <a:tab pos="355600" algn="l"/>
              </a:tabLst>
            </a:pPr>
            <a:r>
              <a:rPr sz="3600" spc="-5" dirty="0">
                <a:latin typeface="Carlito"/>
                <a:cs typeface="Carlito"/>
              </a:rPr>
              <a:t>Vysvětlit </a:t>
            </a:r>
            <a:r>
              <a:rPr sz="3600" dirty="0">
                <a:latin typeface="Carlito"/>
                <a:cs typeface="Carlito"/>
              </a:rPr>
              <a:t>časování </a:t>
            </a:r>
            <a:r>
              <a:rPr sz="3600" spc="-5" dirty="0">
                <a:latin typeface="Carlito"/>
                <a:cs typeface="Carlito"/>
              </a:rPr>
              <a:t>slovesa</a:t>
            </a:r>
            <a:r>
              <a:rPr sz="3600" spc="-35" dirty="0">
                <a:latin typeface="Carlito"/>
                <a:cs typeface="Carlito"/>
              </a:rPr>
              <a:t> </a:t>
            </a:r>
            <a:r>
              <a:rPr sz="3600" i="1" spc="-5" dirty="0">
                <a:latin typeface="Carlito"/>
                <a:cs typeface="Carlito"/>
              </a:rPr>
              <a:t>bitten</a:t>
            </a:r>
            <a:endParaRPr sz="3600" dirty="0">
              <a:latin typeface="Carlito"/>
              <a:cs typeface="Carlito"/>
            </a:endParaRPr>
          </a:p>
          <a:p>
            <a:pPr marL="355600" indent="-342900">
              <a:lnSpc>
                <a:spcPct val="100000"/>
              </a:lnSpc>
              <a:spcBef>
                <a:spcPts val="3030"/>
              </a:spcBef>
              <a:buClr>
                <a:srgbClr val="EC7C30"/>
              </a:buClr>
              <a:buFont typeface="Wingdings"/>
              <a:buChar char=""/>
              <a:tabLst>
                <a:tab pos="355600" algn="l"/>
              </a:tabLst>
            </a:pPr>
            <a:r>
              <a:rPr sz="3600" spc="-5" dirty="0">
                <a:latin typeface="Carlito"/>
                <a:cs typeface="Carlito"/>
              </a:rPr>
              <a:t>Žáci porozumí pojmu </a:t>
            </a:r>
            <a:r>
              <a:rPr sz="3600" i="1" spc="-5" dirty="0">
                <a:latin typeface="Carlito"/>
                <a:cs typeface="Carlito"/>
              </a:rPr>
              <a:t>art</a:t>
            </a:r>
            <a:r>
              <a:rPr sz="3600" i="1" spc="-25" dirty="0">
                <a:latin typeface="Carlito"/>
                <a:cs typeface="Carlito"/>
              </a:rPr>
              <a:t> </a:t>
            </a:r>
            <a:r>
              <a:rPr sz="3600" i="1" spc="-10" dirty="0">
                <a:latin typeface="Carlito"/>
                <a:cs typeface="Carlito"/>
              </a:rPr>
              <a:t>deco</a:t>
            </a:r>
            <a:endParaRPr sz="3600" dirty="0">
              <a:latin typeface="Carlito"/>
              <a:cs typeface="Carlito"/>
            </a:endParaRPr>
          </a:p>
          <a:p>
            <a:pPr marL="355600" indent="-342900">
              <a:lnSpc>
                <a:spcPct val="100000"/>
              </a:lnSpc>
              <a:spcBef>
                <a:spcPts val="3025"/>
              </a:spcBef>
              <a:buClr>
                <a:srgbClr val="EC7C30"/>
              </a:buClr>
              <a:buFont typeface="Wingdings"/>
              <a:buChar char=""/>
              <a:tabLst>
                <a:tab pos="355600" algn="l"/>
              </a:tabLst>
            </a:pPr>
            <a:r>
              <a:rPr sz="3600" spc="-5" dirty="0">
                <a:latin typeface="Carlito"/>
                <a:cs typeface="Carlito"/>
              </a:rPr>
              <a:t>Seznámit žáky </a:t>
            </a:r>
            <a:r>
              <a:rPr sz="3600" dirty="0">
                <a:latin typeface="Carlito"/>
                <a:cs typeface="Carlito"/>
              </a:rPr>
              <a:t>s tvorbou </a:t>
            </a:r>
            <a:r>
              <a:rPr sz="3600" spc="-5" dirty="0">
                <a:latin typeface="Carlito"/>
                <a:cs typeface="Carlito"/>
              </a:rPr>
              <a:t>Emila</a:t>
            </a:r>
            <a:r>
              <a:rPr sz="3600" spc="-120" dirty="0">
                <a:latin typeface="Carlito"/>
                <a:cs typeface="Carlito"/>
              </a:rPr>
              <a:t> </a:t>
            </a:r>
            <a:r>
              <a:rPr sz="3600" spc="-5" dirty="0">
                <a:latin typeface="Carlito"/>
                <a:cs typeface="Carlito"/>
              </a:rPr>
              <a:t>Hakla</a:t>
            </a:r>
            <a:endParaRPr sz="3600" dirty="0">
              <a:latin typeface="Carlito"/>
              <a:cs typeface="Carli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2791" y="2874086"/>
            <a:ext cx="5361305" cy="1366520"/>
          </a:xfrm>
          <a:prstGeom prst="rect">
            <a:avLst/>
          </a:prstGeom>
        </p:spPr>
        <p:txBody>
          <a:bodyPr vert="horz" wrap="square" lIns="0" tIns="12065" rIns="0" bIns="0" rtlCol="0">
            <a:spAutoFit/>
          </a:bodyPr>
          <a:lstStyle/>
          <a:p>
            <a:pPr marL="12700">
              <a:lnSpc>
                <a:spcPct val="100000"/>
              </a:lnSpc>
              <a:spcBef>
                <a:spcPts val="95"/>
              </a:spcBef>
            </a:pPr>
            <a:r>
              <a:rPr sz="8800" spc="-5" dirty="0">
                <a:solidFill>
                  <a:srgbClr val="000000"/>
                </a:solidFill>
                <a:latin typeface="Carlito"/>
                <a:cs typeface="Carlito"/>
              </a:rPr>
              <a:t>cíle ≠</a:t>
            </a:r>
            <a:r>
              <a:rPr sz="8800" spc="-55" dirty="0">
                <a:solidFill>
                  <a:srgbClr val="000000"/>
                </a:solidFill>
                <a:latin typeface="Carlito"/>
                <a:cs typeface="Carlito"/>
              </a:rPr>
              <a:t> </a:t>
            </a:r>
            <a:r>
              <a:rPr sz="8800" spc="-15" dirty="0">
                <a:solidFill>
                  <a:srgbClr val="000000"/>
                </a:solidFill>
                <a:latin typeface="Carlito"/>
                <a:cs typeface="Carlito"/>
              </a:rPr>
              <a:t>obsah</a:t>
            </a:r>
            <a:endParaRPr sz="88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1883" y="2874086"/>
            <a:ext cx="9223375" cy="1366520"/>
          </a:xfrm>
          <a:prstGeom prst="rect">
            <a:avLst/>
          </a:prstGeom>
        </p:spPr>
        <p:txBody>
          <a:bodyPr vert="horz" wrap="square" lIns="0" tIns="12065" rIns="0" bIns="0" rtlCol="0">
            <a:spAutoFit/>
          </a:bodyPr>
          <a:lstStyle/>
          <a:p>
            <a:pPr marL="12700">
              <a:lnSpc>
                <a:spcPct val="100000"/>
              </a:lnSpc>
              <a:spcBef>
                <a:spcPts val="95"/>
              </a:spcBef>
            </a:pPr>
            <a:r>
              <a:rPr sz="8800" spc="-5" dirty="0">
                <a:solidFill>
                  <a:srgbClr val="000000"/>
                </a:solidFill>
                <a:latin typeface="Carlito"/>
                <a:cs typeface="Carlito"/>
              </a:rPr>
              <a:t>cíle ≠ </a:t>
            </a:r>
            <a:r>
              <a:rPr sz="8800" spc="-15" dirty="0">
                <a:solidFill>
                  <a:srgbClr val="000000"/>
                </a:solidFill>
                <a:latin typeface="Carlito"/>
                <a:cs typeface="Carlito"/>
              </a:rPr>
              <a:t>činnost</a:t>
            </a:r>
            <a:r>
              <a:rPr sz="8800" spc="-80" dirty="0">
                <a:solidFill>
                  <a:srgbClr val="000000"/>
                </a:solidFill>
                <a:latin typeface="Carlito"/>
                <a:cs typeface="Carlito"/>
              </a:rPr>
              <a:t> </a:t>
            </a:r>
            <a:r>
              <a:rPr sz="8800" spc="-15" dirty="0">
                <a:solidFill>
                  <a:srgbClr val="000000"/>
                </a:solidFill>
                <a:latin typeface="Carlito"/>
                <a:cs typeface="Carlito"/>
              </a:rPr>
              <a:t>učitele</a:t>
            </a:r>
            <a:endParaRPr sz="88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0687" y="2410790"/>
            <a:ext cx="11303000" cy="2708275"/>
          </a:xfrm>
          <a:prstGeom prst="rect">
            <a:avLst/>
          </a:prstGeom>
        </p:spPr>
        <p:txBody>
          <a:bodyPr vert="horz" wrap="square" lIns="0" tIns="12065" rIns="0" bIns="0" rtlCol="0">
            <a:spAutoFit/>
          </a:bodyPr>
          <a:lstStyle/>
          <a:p>
            <a:pPr marL="2426970" marR="5080" indent="-2414905">
              <a:lnSpc>
                <a:spcPct val="100000"/>
              </a:lnSpc>
              <a:spcBef>
                <a:spcPts val="95"/>
              </a:spcBef>
            </a:pPr>
            <a:r>
              <a:rPr sz="8800" spc="-5" dirty="0">
                <a:solidFill>
                  <a:srgbClr val="000000"/>
                </a:solidFill>
                <a:latin typeface="Carlito"/>
                <a:cs typeface="Carlito"/>
              </a:rPr>
              <a:t>cíle = </a:t>
            </a:r>
            <a:r>
              <a:rPr sz="8800" spc="-50" dirty="0">
                <a:solidFill>
                  <a:srgbClr val="000000"/>
                </a:solidFill>
                <a:latin typeface="Carlito"/>
                <a:cs typeface="Carlito"/>
              </a:rPr>
              <a:t>požadované </a:t>
            </a:r>
            <a:r>
              <a:rPr sz="8800" spc="-40" dirty="0">
                <a:solidFill>
                  <a:srgbClr val="000000"/>
                </a:solidFill>
                <a:latin typeface="Carlito"/>
                <a:cs typeface="Carlito"/>
              </a:rPr>
              <a:t>změny  </a:t>
            </a:r>
            <a:r>
              <a:rPr sz="8800" spc="-10" dirty="0">
                <a:solidFill>
                  <a:srgbClr val="000000"/>
                </a:solidFill>
                <a:latin typeface="Carlito"/>
                <a:cs typeface="Carlito"/>
              </a:rPr>
              <a:t>na </a:t>
            </a:r>
            <a:r>
              <a:rPr sz="8800" spc="-50" dirty="0">
                <a:solidFill>
                  <a:srgbClr val="000000"/>
                </a:solidFill>
                <a:latin typeface="Carlito"/>
                <a:cs typeface="Carlito"/>
              </a:rPr>
              <a:t>straně</a:t>
            </a:r>
            <a:r>
              <a:rPr sz="8800" spc="-20" dirty="0">
                <a:solidFill>
                  <a:srgbClr val="000000"/>
                </a:solidFill>
                <a:latin typeface="Carlito"/>
                <a:cs typeface="Carlito"/>
              </a:rPr>
              <a:t> </a:t>
            </a:r>
            <a:r>
              <a:rPr sz="8800" spc="-90" dirty="0">
                <a:solidFill>
                  <a:srgbClr val="000000"/>
                </a:solidFill>
                <a:latin typeface="Carlito"/>
                <a:cs typeface="Carlito"/>
              </a:rPr>
              <a:t>žáka</a:t>
            </a:r>
            <a:endParaRPr sz="8800">
              <a:latin typeface="Carlito"/>
              <a:cs typeface="Carli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2052954"/>
            <a:ext cx="10358755" cy="2676525"/>
          </a:xfrm>
          <a:prstGeom prst="rect">
            <a:avLst/>
          </a:prstGeom>
        </p:spPr>
        <p:txBody>
          <a:bodyPr vert="horz" wrap="square" lIns="0" tIns="67310" rIns="0" bIns="0" rtlCol="0">
            <a:spAutoFit/>
          </a:bodyPr>
          <a:lstStyle/>
          <a:p>
            <a:pPr marL="12700" marR="159385">
              <a:lnSpc>
                <a:spcPct val="90000"/>
              </a:lnSpc>
              <a:spcBef>
                <a:spcPts val="530"/>
              </a:spcBef>
            </a:pPr>
            <a:r>
              <a:rPr sz="3600" spc="-65" dirty="0">
                <a:latin typeface="Carlito"/>
                <a:cs typeface="Carlito"/>
              </a:rPr>
              <a:t>„Výukový </a:t>
            </a:r>
            <a:r>
              <a:rPr sz="3600" dirty="0">
                <a:latin typeface="Carlito"/>
                <a:cs typeface="Carlito"/>
              </a:rPr>
              <a:t>cíl chápeme </a:t>
            </a:r>
            <a:r>
              <a:rPr sz="3600" spc="-35" dirty="0">
                <a:latin typeface="Carlito"/>
                <a:cs typeface="Carlito"/>
              </a:rPr>
              <a:t>jako </a:t>
            </a:r>
            <a:r>
              <a:rPr sz="3600" spc="-25" dirty="0">
                <a:latin typeface="Carlito"/>
                <a:cs typeface="Carlito"/>
              </a:rPr>
              <a:t>představu </a:t>
            </a:r>
            <a:r>
              <a:rPr sz="3600" dirty="0">
                <a:latin typeface="Carlito"/>
                <a:cs typeface="Carlito"/>
              </a:rPr>
              <a:t>o </a:t>
            </a:r>
            <a:r>
              <a:rPr sz="3600" spc="-10" dirty="0">
                <a:latin typeface="Carlito"/>
                <a:cs typeface="Carlito"/>
              </a:rPr>
              <a:t>kvalitativních </a:t>
            </a:r>
            <a:r>
              <a:rPr sz="3600" dirty="0">
                <a:latin typeface="Carlito"/>
                <a:cs typeface="Carlito"/>
              </a:rPr>
              <a:t>a  </a:t>
            </a:r>
            <a:r>
              <a:rPr sz="3600" spc="-10" dirty="0">
                <a:latin typeface="Carlito"/>
                <a:cs typeface="Carlito"/>
              </a:rPr>
              <a:t>kvantitativních </a:t>
            </a:r>
            <a:r>
              <a:rPr sz="3600" dirty="0">
                <a:latin typeface="Carlito"/>
                <a:cs typeface="Carlito"/>
              </a:rPr>
              <a:t>změnách u </a:t>
            </a:r>
            <a:r>
              <a:rPr sz="3600" spc="-5" dirty="0">
                <a:latin typeface="Carlito"/>
                <a:cs typeface="Carlito"/>
              </a:rPr>
              <a:t>jednotlivých </a:t>
            </a:r>
            <a:r>
              <a:rPr sz="3600" spc="-15" dirty="0">
                <a:latin typeface="Carlito"/>
                <a:cs typeface="Carlito"/>
              </a:rPr>
              <a:t>žáků </a:t>
            </a:r>
            <a:r>
              <a:rPr sz="3600" dirty="0">
                <a:latin typeface="Carlito"/>
                <a:cs typeface="Carlito"/>
              </a:rPr>
              <a:t>v </a:t>
            </a:r>
            <a:r>
              <a:rPr sz="3600" spc="-10" dirty="0">
                <a:latin typeface="Carlito"/>
                <a:cs typeface="Carlito"/>
              </a:rPr>
              <a:t>oblasti  </a:t>
            </a:r>
            <a:r>
              <a:rPr sz="3600" spc="-15" dirty="0">
                <a:latin typeface="Carlito"/>
                <a:cs typeface="Carlito"/>
              </a:rPr>
              <a:t>kognitivní, afektivní </a:t>
            </a:r>
            <a:r>
              <a:rPr sz="3600" dirty="0">
                <a:latin typeface="Carlito"/>
                <a:cs typeface="Carlito"/>
              </a:rPr>
              <a:t>a </a:t>
            </a:r>
            <a:r>
              <a:rPr sz="3600" spc="-20" dirty="0">
                <a:latin typeface="Carlito"/>
                <a:cs typeface="Carlito"/>
              </a:rPr>
              <a:t>psychomotorické, </a:t>
            </a:r>
            <a:r>
              <a:rPr sz="3600" spc="-15" dirty="0">
                <a:latin typeface="Carlito"/>
                <a:cs typeface="Carlito"/>
              </a:rPr>
              <a:t>kterých </a:t>
            </a:r>
            <a:r>
              <a:rPr sz="3600" dirty="0">
                <a:latin typeface="Carlito"/>
                <a:cs typeface="Carlito"/>
              </a:rPr>
              <a:t>má </a:t>
            </a:r>
            <a:r>
              <a:rPr sz="3600" spc="-5" dirty="0">
                <a:latin typeface="Carlito"/>
                <a:cs typeface="Carlito"/>
              </a:rPr>
              <a:t>být  </a:t>
            </a:r>
            <a:r>
              <a:rPr sz="3600" spc="-15" dirty="0">
                <a:latin typeface="Carlito"/>
                <a:cs typeface="Carlito"/>
              </a:rPr>
              <a:t>dosaženo </a:t>
            </a:r>
            <a:r>
              <a:rPr sz="3600" spc="-20" dirty="0">
                <a:latin typeface="Carlito"/>
                <a:cs typeface="Carlito"/>
              </a:rPr>
              <a:t>ve </a:t>
            </a:r>
            <a:r>
              <a:rPr sz="3600" spc="-15" dirty="0">
                <a:latin typeface="Carlito"/>
                <a:cs typeface="Carlito"/>
              </a:rPr>
              <a:t>stanoveném </a:t>
            </a:r>
            <a:r>
              <a:rPr sz="3600" spc="-10" dirty="0">
                <a:latin typeface="Carlito"/>
                <a:cs typeface="Carlito"/>
              </a:rPr>
              <a:t>čase </a:t>
            </a:r>
            <a:r>
              <a:rPr sz="3600" dirty="0">
                <a:latin typeface="Carlito"/>
                <a:cs typeface="Carlito"/>
              </a:rPr>
              <a:t>v </a:t>
            </a:r>
            <a:r>
              <a:rPr sz="3600" spc="-15" dirty="0">
                <a:latin typeface="Carlito"/>
                <a:cs typeface="Carlito"/>
              </a:rPr>
              <a:t>procesu</a:t>
            </a:r>
            <a:r>
              <a:rPr sz="3600" spc="30" dirty="0">
                <a:latin typeface="Carlito"/>
                <a:cs typeface="Carlito"/>
              </a:rPr>
              <a:t> </a:t>
            </a:r>
            <a:r>
              <a:rPr sz="3600" spc="-80" dirty="0">
                <a:latin typeface="Carlito"/>
                <a:cs typeface="Carlito"/>
              </a:rPr>
              <a:t>výuky.“</a:t>
            </a:r>
            <a:endParaRPr sz="3600">
              <a:latin typeface="Carlito"/>
              <a:cs typeface="Carlito"/>
            </a:endParaRPr>
          </a:p>
          <a:p>
            <a:pPr marL="7583170">
              <a:lnSpc>
                <a:spcPct val="100000"/>
              </a:lnSpc>
              <a:spcBef>
                <a:spcPts val="565"/>
              </a:spcBef>
            </a:pPr>
            <a:r>
              <a:rPr sz="3600" spc="-10" dirty="0">
                <a:latin typeface="Carlito"/>
                <a:cs typeface="Carlito"/>
              </a:rPr>
              <a:t>Kalhous</a:t>
            </a:r>
            <a:r>
              <a:rPr sz="3600" spc="-75" dirty="0">
                <a:latin typeface="Carlito"/>
                <a:cs typeface="Carlito"/>
              </a:rPr>
              <a:t> </a:t>
            </a:r>
            <a:r>
              <a:rPr sz="3600" spc="-5" dirty="0">
                <a:latin typeface="Carlito"/>
                <a:cs typeface="Carlito"/>
              </a:rPr>
              <a:t>(2002)</a:t>
            </a:r>
            <a:endParaRPr sz="3600">
              <a:latin typeface="Carlito"/>
              <a:cs typeface="Carlito"/>
            </a:endParaRPr>
          </a:p>
        </p:txBody>
      </p:sp>
      <p:sp>
        <p:nvSpPr>
          <p:cNvPr id="3" name="object 3"/>
          <p:cNvSpPr/>
          <p:nvPr/>
        </p:nvSpPr>
        <p:spPr>
          <a:xfrm>
            <a:off x="0" y="0"/>
            <a:ext cx="12192000" cy="1270000"/>
          </a:xfrm>
          <a:custGeom>
            <a:avLst/>
            <a:gdLst/>
            <a:ahLst/>
            <a:cxnLst/>
            <a:rect l="l" t="t" r="r" b="b"/>
            <a:pathLst>
              <a:path w="12192000" h="1270000">
                <a:moveTo>
                  <a:pt x="0" y="1269491"/>
                </a:moveTo>
                <a:lnTo>
                  <a:pt x="12191999" y="1269491"/>
                </a:lnTo>
                <a:lnTo>
                  <a:pt x="12192000" y="0"/>
                </a:lnTo>
                <a:lnTo>
                  <a:pt x="0" y="0"/>
                </a:lnTo>
                <a:lnTo>
                  <a:pt x="0" y="1269491"/>
                </a:lnTo>
                <a:close/>
              </a:path>
            </a:pathLst>
          </a:custGeom>
          <a:solidFill>
            <a:srgbClr val="004080">
              <a:alpha val="92156"/>
            </a:srgbClr>
          </a:solidFill>
        </p:spPr>
        <p:txBody>
          <a:bodyPr wrap="square" lIns="0" tIns="0" rIns="0" bIns="0" rtlCol="0"/>
          <a:lstStyle/>
          <a:p>
            <a:endParaRPr/>
          </a:p>
        </p:txBody>
      </p:sp>
      <p:sp>
        <p:nvSpPr>
          <p:cNvPr id="4" name="object 4"/>
          <p:cNvSpPr txBox="1">
            <a:spLocks noGrp="1"/>
          </p:cNvSpPr>
          <p:nvPr>
            <p:ph type="title"/>
          </p:nvPr>
        </p:nvSpPr>
        <p:spPr>
          <a:xfrm>
            <a:off x="5055489" y="216534"/>
            <a:ext cx="2195195" cy="756920"/>
          </a:xfrm>
          <a:prstGeom prst="rect">
            <a:avLst/>
          </a:prstGeom>
        </p:spPr>
        <p:txBody>
          <a:bodyPr vert="horz" wrap="square" lIns="0" tIns="12700" rIns="0" bIns="0" rtlCol="0">
            <a:spAutoFit/>
          </a:bodyPr>
          <a:lstStyle/>
          <a:p>
            <a:pPr marL="12700">
              <a:lnSpc>
                <a:spcPct val="100000"/>
              </a:lnSpc>
              <a:spcBef>
                <a:spcPts val="100"/>
              </a:spcBef>
            </a:pPr>
            <a:r>
              <a:rPr sz="4800" spc="-5" dirty="0">
                <a:latin typeface="Carlito"/>
                <a:cs typeface="Carlito"/>
              </a:rPr>
              <a:t>Cíl</a:t>
            </a:r>
            <a:r>
              <a:rPr sz="4800" spc="-80" dirty="0">
                <a:latin typeface="Carlito"/>
                <a:cs typeface="Carlito"/>
              </a:rPr>
              <a:t> </a:t>
            </a:r>
            <a:r>
              <a:rPr sz="4800" dirty="0">
                <a:latin typeface="Carlito"/>
                <a:cs typeface="Carlito"/>
              </a:rPr>
              <a:t>výuky</a:t>
            </a:r>
            <a:endParaRPr sz="48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12192000" cy="1268760"/>
          </a:xfrm>
          <a:solidFill>
            <a:srgbClr val="004080">
              <a:alpha val="92000"/>
            </a:srgbClr>
          </a:solidFill>
        </p:spPr>
        <p:txBody>
          <a:bodyPr/>
          <a:lstStyle/>
          <a:p>
            <a:pPr algn="ctr" eaLnBrk="1" hangingPunct="1"/>
            <a:r>
              <a:rPr lang="cs-CZ" sz="4800" dirty="0">
                <a:solidFill>
                  <a:schemeClr val="bg1"/>
                </a:solidFill>
                <a:latin typeface="Calibri" pitchFamily="34" charset="0"/>
              </a:rPr>
              <a:t>Co budete v kurzu dělat?</a:t>
            </a:r>
          </a:p>
        </p:txBody>
      </p:sp>
      <p:sp>
        <p:nvSpPr>
          <p:cNvPr id="38915" name="Rectangle 3"/>
          <p:cNvSpPr>
            <a:spLocks noGrp="1" noChangeArrowheads="1"/>
          </p:cNvSpPr>
          <p:nvPr>
            <p:ph type="body" idx="1"/>
          </p:nvPr>
        </p:nvSpPr>
        <p:spPr>
          <a:xfrm>
            <a:off x="609600" y="2209801"/>
            <a:ext cx="10972799" cy="3893374"/>
          </a:xfrm>
        </p:spPr>
        <p:txBody>
          <a:bodyPr/>
          <a:lstStyle/>
          <a:p>
            <a:pPr marL="609600" indent="-609600">
              <a:lnSpc>
                <a:spcPct val="110000"/>
              </a:lnSpc>
              <a:buClr>
                <a:schemeClr val="accent2"/>
              </a:buClr>
              <a:buSzPct val="90000"/>
              <a:buFont typeface="Wingdings" charset="2"/>
              <a:buChar char="n"/>
            </a:pPr>
            <a:r>
              <a:rPr lang="cs-CZ" sz="3200" dirty="0">
                <a:latin typeface="Calibri" pitchFamily="34" charset="0"/>
              </a:rPr>
              <a:t>Zvažovat rozhodnutí stát se učitelem</a:t>
            </a:r>
          </a:p>
          <a:p>
            <a:pPr marL="609600" indent="-609600">
              <a:lnSpc>
                <a:spcPct val="110000"/>
              </a:lnSpc>
              <a:buClr>
                <a:schemeClr val="accent2"/>
              </a:buClr>
              <a:buSzPct val="90000"/>
              <a:buFont typeface="Wingdings" charset="2"/>
              <a:buChar char="n"/>
            </a:pPr>
            <a:r>
              <a:rPr lang="cs-CZ" sz="3200" dirty="0">
                <a:latin typeface="Calibri" pitchFamily="34" charset="0"/>
              </a:rPr>
              <a:t>Budovat svoje přesvědčení a subjektivní teorie (nejen) o výuce</a:t>
            </a:r>
          </a:p>
          <a:p>
            <a:pPr marL="609600" indent="-609600">
              <a:lnSpc>
                <a:spcPct val="110000"/>
              </a:lnSpc>
              <a:buClr>
                <a:schemeClr val="accent2"/>
              </a:buClr>
              <a:buSzPct val="90000"/>
              <a:buFont typeface="Wingdings" charset="2"/>
              <a:buChar char="n"/>
            </a:pPr>
            <a:r>
              <a:rPr lang="cs-CZ" sz="3200" dirty="0">
                <a:latin typeface="Calibri" pitchFamily="34" charset="0"/>
              </a:rPr>
              <a:t>Spolupracovat</a:t>
            </a:r>
          </a:p>
          <a:p>
            <a:pPr marL="609600" indent="-609600">
              <a:lnSpc>
                <a:spcPct val="110000"/>
              </a:lnSpc>
              <a:buClr>
                <a:schemeClr val="accent2"/>
              </a:buClr>
              <a:buSzPct val="90000"/>
              <a:buFont typeface="Wingdings" charset="2"/>
              <a:buChar char="n"/>
            </a:pPr>
            <a:r>
              <a:rPr lang="cs-CZ" sz="3200" dirty="0">
                <a:latin typeface="Calibri" pitchFamily="34" charset="0"/>
              </a:rPr>
              <a:t>Diskutovat</a:t>
            </a:r>
          </a:p>
          <a:p>
            <a:pPr marL="609600" indent="-609600">
              <a:lnSpc>
                <a:spcPct val="110000"/>
              </a:lnSpc>
              <a:buClr>
                <a:schemeClr val="accent2"/>
              </a:buClr>
              <a:buSzPct val="90000"/>
              <a:buFont typeface="Wingdings" charset="2"/>
              <a:buChar char="n"/>
            </a:pPr>
            <a:r>
              <a:rPr lang="cs-CZ" sz="3200" dirty="0">
                <a:latin typeface="Calibri" pitchFamily="34" charset="0"/>
              </a:rPr>
              <a:t>Kriticko-přátelsky hodnotit</a:t>
            </a:r>
          </a:p>
          <a:p>
            <a:pPr marL="609600" indent="-609600">
              <a:lnSpc>
                <a:spcPct val="110000"/>
              </a:lnSpc>
              <a:buClr>
                <a:schemeClr val="accent2"/>
              </a:buClr>
              <a:buSzPct val="90000"/>
              <a:buFont typeface="Wingdings" charset="2"/>
              <a:buChar char="n"/>
            </a:pPr>
            <a:endParaRPr lang="cs-CZ" dirty="0">
              <a:latin typeface="Calibri" pitchFamily="34" charset="0"/>
            </a:endParaRPr>
          </a:p>
        </p:txBody>
      </p:sp>
    </p:spTree>
    <p:extLst>
      <p:ext uri="{BB962C8B-B14F-4D97-AF65-F5344CB8AC3E}">
        <p14:creationId xmlns:p14="http://schemas.microsoft.com/office/powerpoint/2010/main" val="368194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817868" y="757847"/>
            <a:ext cx="2651760" cy="1607185"/>
          </a:xfrm>
          <a:prstGeom prst="rect">
            <a:avLst/>
          </a:prstGeom>
        </p:spPr>
        <p:txBody>
          <a:bodyPr vert="horz" wrap="square" lIns="0" tIns="12700" rIns="0" bIns="0" rtlCol="0">
            <a:spAutoFit/>
          </a:bodyPr>
          <a:lstStyle/>
          <a:p>
            <a:pPr marL="12700" marR="5080" indent="979805">
              <a:lnSpc>
                <a:spcPct val="127099"/>
              </a:lnSpc>
              <a:spcBef>
                <a:spcPts val="100"/>
              </a:spcBef>
            </a:pPr>
            <a:r>
              <a:rPr sz="3000" spc="-5" dirty="0">
                <a:latin typeface="Carlito"/>
                <a:cs typeface="Carlito"/>
              </a:rPr>
              <a:t>Plán  </a:t>
            </a:r>
            <a:r>
              <a:rPr sz="3000" spc="-10" dirty="0">
                <a:latin typeface="Carlito"/>
                <a:cs typeface="Carlito"/>
              </a:rPr>
              <a:t>(postup</a:t>
            </a:r>
            <a:r>
              <a:rPr sz="3000" spc="-50" dirty="0">
                <a:latin typeface="Carlito"/>
                <a:cs typeface="Carlito"/>
              </a:rPr>
              <a:t> </a:t>
            </a:r>
            <a:r>
              <a:rPr sz="3000" spc="-15" dirty="0">
                <a:latin typeface="Carlito"/>
                <a:cs typeface="Carlito"/>
              </a:rPr>
              <a:t>dosažení</a:t>
            </a:r>
            <a:endParaRPr sz="3000">
              <a:latin typeface="Carlito"/>
              <a:cs typeface="Carlito"/>
            </a:endParaRPr>
          </a:p>
          <a:p>
            <a:pPr marL="1005840">
              <a:lnSpc>
                <a:spcPts val="3300"/>
              </a:lnSpc>
            </a:pPr>
            <a:r>
              <a:rPr sz="3000" spc="-5" dirty="0">
                <a:latin typeface="Carlito"/>
                <a:cs typeface="Carlito"/>
              </a:rPr>
              <a:t>cíle)</a:t>
            </a:r>
            <a:endParaRPr sz="3000">
              <a:latin typeface="Carlito"/>
              <a:cs typeface="Carlito"/>
            </a:endParaRPr>
          </a:p>
        </p:txBody>
      </p:sp>
      <p:sp>
        <p:nvSpPr>
          <p:cNvPr id="3" name="object 3"/>
          <p:cNvSpPr/>
          <p:nvPr/>
        </p:nvSpPr>
        <p:spPr>
          <a:xfrm>
            <a:off x="8360029" y="2676270"/>
            <a:ext cx="922019" cy="1517650"/>
          </a:xfrm>
          <a:custGeom>
            <a:avLst/>
            <a:gdLst/>
            <a:ahLst/>
            <a:cxnLst/>
            <a:rect l="l" t="t" r="r" b="b"/>
            <a:pathLst>
              <a:path w="922020" h="1517650">
                <a:moveTo>
                  <a:pt x="582041" y="0"/>
                </a:moveTo>
                <a:lnTo>
                  <a:pt x="186944" y="120014"/>
                </a:lnTo>
                <a:lnTo>
                  <a:pt x="201232" y="168990"/>
                </a:lnTo>
                <a:lnTo>
                  <a:pt x="214416" y="218215"/>
                </a:lnTo>
                <a:lnTo>
                  <a:pt x="226494" y="267672"/>
                </a:lnTo>
                <a:lnTo>
                  <a:pt x="237465" y="317341"/>
                </a:lnTo>
                <a:lnTo>
                  <a:pt x="247328" y="367204"/>
                </a:lnTo>
                <a:lnTo>
                  <a:pt x="256081" y="417243"/>
                </a:lnTo>
                <a:lnTo>
                  <a:pt x="263724" y="467437"/>
                </a:lnTo>
                <a:lnTo>
                  <a:pt x="270253" y="517770"/>
                </a:lnTo>
                <a:lnTo>
                  <a:pt x="275670" y="568223"/>
                </a:lnTo>
                <a:lnTo>
                  <a:pt x="279971" y="618775"/>
                </a:lnTo>
                <a:lnTo>
                  <a:pt x="283156" y="669410"/>
                </a:lnTo>
                <a:lnTo>
                  <a:pt x="285223" y="720108"/>
                </a:lnTo>
                <a:lnTo>
                  <a:pt x="286171" y="770850"/>
                </a:lnTo>
                <a:lnTo>
                  <a:pt x="285999" y="821619"/>
                </a:lnTo>
                <a:lnTo>
                  <a:pt x="284706" y="872394"/>
                </a:lnTo>
                <a:lnTo>
                  <a:pt x="282289" y="923158"/>
                </a:lnTo>
                <a:lnTo>
                  <a:pt x="278748" y="973893"/>
                </a:lnTo>
                <a:lnTo>
                  <a:pt x="274081" y="1024578"/>
                </a:lnTo>
                <a:lnTo>
                  <a:pt x="268288" y="1075196"/>
                </a:lnTo>
                <a:lnTo>
                  <a:pt x="261366" y="1125727"/>
                </a:lnTo>
                <a:lnTo>
                  <a:pt x="0" y="1046352"/>
                </a:lnTo>
                <a:lnTo>
                  <a:pt x="384555" y="1517141"/>
                </a:lnTo>
                <a:lnTo>
                  <a:pt x="921893" y="1326387"/>
                </a:lnTo>
                <a:lnTo>
                  <a:pt x="660146" y="1246885"/>
                </a:lnTo>
                <a:lnTo>
                  <a:pt x="668239" y="1196909"/>
                </a:lnTo>
                <a:lnTo>
                  <a:pt x="675392" y="1146841"/>
                </a:lnTo>
                <a:lnTo>
                  <a:pt x="681603" y="1096694"/>
                </a:lnTo>
                <a:lnTo>
                  <a:pt x="686875" y="1046481"/>
                </a:lnTo>
                <a:lnTo>
                  <a:pt x="691208" y="996216"/>
                </a:lnTo>
                <a:lnTo>
                  <a:pt x="694602" y="945911"/>
                </a:lnTo>
                <a:lnTo>
                  <a:pt x="697060" y="895580"/>
                </a:lnTo>
                <a:lnTo>
                  <a:pt x="698581" y="845236"/>
                </a:lnTo>
                <a:lnTo>
                  <a:pt x="699167" y="794891"/>
                </a:lnTo>
                <a:lnTo>
                  <a:pt x="698819" y="744559"/>
                </a:lnTo>
                <a:lnTo>
                  <a:pt x="697536" y="694253"/>
                </a:lnTo>
                <a:lnTo>
                  <a:pt x="695321" y="643985"/>
                </a:lnTo>
                <a:lnTo>
                  <a:pt x="692174" y="593770"/>
                </a:lnTo>
                <a:lnTo>
                  <a:pt x="688096" y="543620"/>
                </a:lnTo>
                <a:lnTo>
                  <a:pt x="683088" y="493548"/>
                </a:lnTo>
                <a:lnTo>
                  <a:pt x="677150" y="443567"/>
                </a:lnTo>
                <a:lnTo>
                  <a:pt x="670284" y="393690"/>
                </a:lnTo>
                <a:lnTo>
                  <a:pt x="662491" y="343931"/>
                </a:lnTo>
                <a:lnTo>
                  <a:pt x="653771" y="294302"/>
                </a:lnTo>
                <a:lnTo>
                  <a:pt x="644125" y="244817"/>
                </a:lnTo>
                <a:lnTo>
                  <a:pt x="633555" y="195488"/>
                </a:lnTo>
                <a:lnTo>
                  <a:pt x="622060" y="146329"/>
                </a:lnTo>
                <a:lnTo>
                  <a:pt x="609642" y="97352"/>
                </a:lnTo>
                <a:lnTo>
                  <a:pt x="596302" y="48571"/>
                </a:lnTo>
                <a:lnTo>
                  <a:pt x="582041" y="0"/>
                </a:lnTo>
                <a:close/>
              </a:path>
            </a:pathLst>
          </a:custGeom>
          <a:solidFill>
            <a:srgbClr val="FFC000"/>
          </a:solidFill>
        </p:spPr>
        <p:txBody>
          <a:bodyPr wrap="square" lIns="0" tIns="0" rIns="0" bIns="0" rtlCol="0"/>
          <a:lstStyle/>
          <a:p>
            <a:endParaRPr/>
          </a:p>
        </p:txBody>
      </p:sp>
      <p:sp>
        <p:nvSpPr>
          <p:cNvPr id="4" name="object 4"/>
          <p:cNvSpPr txBox="1"/>
          <p:nvPr/>
        </p:nvSpPr>
        <p:spPr>
          <a:xfrm>
            <a:off x="7139685" y="4354598"/>
            <a:ext cx="2009139" cy="1605915"/>
          </a:xfrm>
          <a:prstGeom prst="rect">
            <a:avLst/>
          </a:prstGeom>
        </p:spPr>
        <p:txBody>
          <a:bodyPr vert="horz" wrap="square" lIns="0" tIns="135255" rIns="0" bIns="0" rtlCol="0">
            <a:spAutoFit/>
          </a:bodyPr>
          <a:lstStyle/>
          <a:p>
            <a:pPr algn="ctr">
              <a:lnSpc>
                <a:spcPct val="100000"/>
              </a:lnSpc>
              <a:spcBef>
                <a:spcPts val="1065"/>
              </a:spcBef>
            </a:pPr>
            <a:r>
              <a:rPr sz="3000" spc="-20" dirty="0">
                <a:latin typeface="Carlito"/>
                <a:cs typeface="Carlito"/>
              </a:rPr>
              <a:t>Výuka</a:t>
            </a:r>
            <a:endParaRPr sz="3000">
              <a:latin typeface="Carlito"/>
              <a:cs typeface="Carlito"/>
            </a:endParaRPr>
          </a:p>
          <a:p>
            <a:pPr marL="12700" marR="5080" algn="ctr">
              <a:lnSpc>
                <a:spcPts val="3300"/>
              </a:lnSpc>
              <a:spcBef>
                <a:spcPts val="1335"/>
              </a:spcBef>
            </a:pPr>
            <a:r>
              <a:rPr sz="3000" dirty="0">
                <a:latin typeface="Carlito"/>
                <a:cs typeface="Carlito"/>
              </a:rPr>
              <a:t>(</a:t>
            </a:r>
            <a:r>
              <a:rPr sz="3000" spc="-5" dirty="0">
                <a:latin typeface="Carlito"/>
                <a:cs typeface="Carlito"/>
              </a:rPr>
              <a:t>us</a:t>
            </a:r>
            <a:r>
              <a:rPr sz="3000" spc="-40" dirty="0">
                <a:latin typeface="Carlito"/>
                <a:cs typeface="Carlito"/>
              </a:rPr>
              <a:t>k</a:t>
            </a:r>
            <a:r>
              <a:rPr sz="3000" spc="-5" dirty="0">
                <a:latin typeface="Carlito"/>
                <a:cs typeface="Carlito"/>
              </a:rPr>
              <a:t>u</a:t>
            </a:r>
            <a:r>
              <a:rPr sz="3000" spc="-45" dirty="0">
                <a:latin typeface="Carlito"/>
                <a:cs typeface="Carlito"/>
              </a:rPr>
              <a:t>t</a:t>
            </a:r>
            <a:r>
              <a:rPr sz="3000" dirty="0">
                <a:latin typeface="Carlito"/>
                <a:cs typeface="Carlito"/>
              </a:rPr>
              <a:t>eč</a:t>
            </a:r>
            <a:r>
              <a:rPr sz="3000" spc="-10" dirty="0">
                <a:latin typeface="Carlito"/>
                <a:cs typeface="Carlito"/>
              </a:rPr>
              <a:t>n</a:t>
            </a:r>
            <a:r>
              <a:rPr sz="3000" dirty="0">
                <a:latin typeface="Carlito"/>
                <a:cs typeface="Carlito"/>
              </a:rPr>
              <a:t>ě</a:t>
            </a:r>
            <a:r>
              <a:rPr sz="3000" spc="-15" dirty="0">
                <a:latin typeface="Carlito"/>
                <a:cs typeface="Carlito"/>
              </a:rPr>
              <a:t>n</a:t>
            </a:r>
            <a:r>
              <a:rPr sz="3000" dirty="0">
                <a:latin typeface="Carlito"/>
                <a:cs typeface="Carlito"/>
              </a:rPr>
              <a:t>í  </a:t>
            </a:r>
            <a:r>
              <a:rPr sz="3000" spc="-5" dirty="0">
                <a:latin typeface="Carlito"/>
                <a:cs typeface="Carlito"/>
              </a:rPr>
              <a:t>plánu)</a:t>
            </a:r>
            <a:endParaRPr sz="3000">
              <a:latin typeface="Carlito"/>
              <a:cs typeface="Carlito"/>
            </a:endParaRPr>
          </a:p>
        </p:txBody>
      </p:sp>
      <p:sp>
        <p:nvSpPr>
          <p:cNvPr id="5" name="object 5"/>
          <p:cNvSpPr/>
          <p:nvPr/>
        </p:nvSpPr>
        <p:spPr>
          <a:xfrm>
            <a:off x="6452870" y="5451221"/>
            <a:ext cx="680847" cy="96264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981705" y="4273191"/>
            <a:ext cx="3133090" cy="1767839"/>
          </a:xfrm>
          <a:prstGeom prst="rect">
            <a:avLst/>
          </a:prstGeom>
        </p:spPr>
        <p:txBody>
          <a:bodyPr vert="horz" wrap="square" lIns="0" tIns="12065" rIns="0" bIns="0" rtlCol="0">
            <a:spAutoFit/>
          </a:bodyPr>
          <a:lstStyle/>
          <a:p>
            <a:pPr marL="12700" marR="5080" indent="996315">
              <a:lnSpc>
                <a:spcPct val="127000"/>
              </a:lnSpc>
              <a:spcBef>
                <a:spcPts val="95"/>
              </a:spcBef>
            </a:pPr>
            <a:r>
              <a:rPr sz="3000" spc="-35" dirty="0">
                <a:latin typeface="Carlito"/>
                <a:cs typeface="Carlito"/>
              </a:rPr>
              <a:t>Reflexe  </a:t>
            </a:r>
            <a:r>
              <a:rPr sz="3000" spc="-10" dirty="0">
                <a:latin typeface="Carlito"/>
                <a:cs typeface="Carlito"/>
              </a:rPr>
              <a:t>(porovnání</a:t>
            </a:r>
            <a:r>
              <a:rPr sz="3000" spc="-45" dirty="0">
                <a:latin typeface="Carlito"/>
                <a:cs typeface="Carlito"/>
              </a:rPr>
              <a:t> </a:t>
            </a:r>
            <a:r>
              <a:rPr sz="3000" spc="-15" dirty="0">
                <a:latin typeface="Carlito"/>
                <a:cs typeface="Carlito"/>
              </a:rPr>
              <a:t>výsledku</a:t>
            </a:r>
            <a:endParaRPr sz="3000">
              <a:latin typeface="Carlito"/>
              <a:cs typeface="Carlito"/>
            </a:endParaRPr>
          </a:p>
          <a:p>
            <a:pPr marL="977265">
              <a:lnSpc>
                <a:spcPct val="100000"/>
              </a:lnSpc>
              <a:spcBef>
                <a:spcPts val="975"/>
              </a:spcBef>
            </a:pPr>
            <a:r>
              <a:rPr sz="3000" dirty="0">
                <a:latin typeface="Carlito"/>
                <a:cs typeface="Carlito"/>
              </a:rPr>
              <a:t>s</a:t>
            </a:r>
            <a:r>
              <a:rPr sz="3000" spc="-15" dirty="0">
                <a:latin typeface="Carlito"/>
                <a:cs typeface="Carlito"/>
              </a:rPr>
              <a:t> </a:t>
            </a:r>
            <a:r>
              <a:rPr sz="3000" spc="-5" dirty="0">
                <a:latin typeface="Carlito"/>
                <a:cs typeface="Carlito"/>
              </a:rPr>
              <a:t>cílem)</a:t>
            </a:r>
            <a:endParaRPr sz="3000">
              <a:latin typeface="Carlito"/>
              <a:cs typeface="Carlito"/>
            </a:endParaRPr>
          </a:p>
        </p:txBody>
      </p:sp>
      <p:sp>
        <p:nvSpPr>
          <p:cNvPr id="7" name="object 7"/>
          <p:cNvSpPr/>
          <p:nvPr/>
        </p:nvSpPr>
        <p:spPr>
          <a:xfrm>
            <a:off x="3408426" y="2736214"/>
            <a:ext cx="922019" cy="1517650"/>
          </a:xfrm>
          <a:custGeom>
            <a:avLst/>
            <a:gdLst/>
            <a:ahLst/>
            <a:cxnLst/>
            <a:rect l="l" t="t" r="r" b="b"/>
            <a:pathLst>
              <a:path w="922020" h="1517650">
                <a:moveTo>
                  <a:pt x="537337" y="0"/>
                </a:moveTo>
                <a:lnTo>
                  <a:pt x="0" y="190754"/>
                </a:lnTo>
                <a:lnTo>
                  <a:pt x="261747" y="270256"/>
                </a:lnTo>
                <a:lnTo>
                  <a:pt x="253653" y="320232"/>
                </a:lnTo>
                <a:lnTo>
                  <a:pt x="246500" y="370300"/>
                </a:lnTo>
                <a:lnTo>
                  <a:pt x="240289" y="420447"/>
                </a:lnTo>
                <a:lnTo>
                  <a:pt x="235017" y="470660"/>
                </a:lnTo>
                <a:lnTo>
                  <a:pt x="230684" y="520925"/>
                </a:lnTo>
                <a:lnTo>
                  <a:pt x="227290" y="571230"/>
                </a:lnTo>
                <a:lnTo>
                  <a:pt x="224832" y="621561"/>
                </a:lnTo>
                <a:lnTo>
                  <a:pt x="223311" y="671905"/>
                </a:lnTo>
                <a:lnTo>
                  <a:pt x="222725" y="722250"/>
                </a:lnTo>
                <a:lnTo>
                  <a:pt x="223073" y="772582"/>
                </a:lnTo>
                <a:lnTo>
                  <a:pt x="224356" y="822888"/>
                </a:lnTo>
                <a:lnTo>
                  <a:pt x="226571" y="873156"/>
                </a:lnTo>
                <a:lnTo>
                  <a:pt x="229718" y="923371"/>
                </a:lnTo>
                <a:lnTo>
                  <a:pt x="233796" y="973521"/>
                </a:lnTo>
                <a:lnTo>
                  <a:pt x="238804" y="1023593"/>
                </a:lnTo>
                <a:lnTo>
                  <a:pt x="244742" y="1073574"/>
                </a:lnTo>
                <a:lnTo>
                  <a:pt x="251608" y="1123451"/>
                </a:lnTo>
                <a:lnTo>
                  <a:pt x="259401" y="1173210"/>
                </a:lnTo>
                <a:lnTo>
                  <a:pt x="268121" y="1222839"/>
                </a:lnTo>
                <a:lnTo>
                  <a:pt x="277767" y="1272324"/>
                </a:lnTo>
                <a:lnTo>
                  <a:pt x="288337" y="1321653"/>
                </a:lnTo>
                <a:lnTo>
                  <a:pt x="299832" y="1370812"/>
                </a:lnTo>
                <a:lnTo>
                  <a:pt x="312250" y="1419789"/>
                </a:lnTo>
                <a:lnTo>
                  <a:pt x="325590" y="1468570"/>
                </a:lnTo>
                <a:lnTo>
                  <a:pt x="339851" y="1517142"/>
                </a:lnTo>
                <a:lnTo>
                  <a:pt x="734949" y="1397127"/>
                </a:lnTo>
                <a:lnTo>
                  <a:pt x="720660" y="1348151"/>
                </a:lnTo>
                <a:lnTo>
                  <a:pt x="707476" y="1298926"/>
                </a:lnTo>
                <a:lnTo>
                  <a:pt x="695398" y="1249469"/>
                </a:lnTo>
                <a:lnTo>
                  <a:pt x="684427" y="1199800"/>
                </a:lnTo>
                <a:lnTo>
                  <a:pt x="674564" y="1149937"/>
                </a:lnTo>
                <a:lnTo>
                  <a:pt x="665811" y="1099898"/>
                </a:lnTo>
                <a:lnTo>
                  <a:pt x="658168" y="1049704"/>
                </a:lnTo>
                <a:lnTo>
                  <a:pt x="651639" y="999371"/>
                </a:lnTo>
                <a:lnTo>
                  <a:pt x="646222" y="948918"/>
                </a:lnTo>
                <a:lnTo>
                  <a:pt x="641921" y="898366"/>
                </a:lnTo>
                <a:lnTo>
                  <a:pt x="638736" y="847731"/>
                </a:lnTo>
                <a:lnTo>
                  <a:pt x="636669" y="797033"/>
                </a:lnTo>
                <a:lnTo>
                  <a:pt x="635721" y="746291"/>
                </a:lnTo>
                <a:lnTo>
                  <a:pt x="635893" y="695522"/>
                </a:lnTo>
                <a:lnTo>
                  <a:pt x="637186" y="644747"/>
                </a:lnTo>
                <a:lnTo>
                  <a:pt x="639603" y="593983"/>
                </a:lnTo>
                <a:lnTo>
                  <a:pt x="643144" y="543248"/>
                </a:lnTo>
                <a:lnTo>
                  <a:pt x="647811" y="492563"/>
                </a:lnTo>
                <a:lnTo>
                  <a:pt x="653604" y="441945"/>
                </a:lnTo>
                <a:lnTo>
                  <a:pt x="660526" y="391413"/>
                </a:lnTo>
                <a:lnTo>
                  <a:pt x="921893" y="470788"/>
                </a:lnTo>
                <a:lnTo>
                  <a:pt x="537337" y="0"/>
                </a:lnTo>
                <a:close/>
              </a:path>
            </a:pathLst>
          </a:custGeom>
          <a:solidFill>
            <a:srgbClr val="C00000"/>
          </a:solidFill>
        </p:spPr>
        <p:txBody>
          <a:bodyPr wrap="square" lIns="0" tIns="0" rIns="0" bIns="0" rtlCol="0"/>
          <a:lstStyle/>
          <a:p>
            <a:endParaRPr/>
          </a:p>
        </p:txBody>
      </p:sp>
      <p:sp>
        <p:nvSpPr>
          <p:cNvPr id="8" name="object 8"/>
          <p:cNvSpPr txBox="1"/>
          <p:nvPr/>
        </p:nvSpPr>
        <p:spPr>
          <a:xfrm>
            <a:off x="4196841" y="1162939"/>
            <a:ext cx="705485" cy="848360"/>
          </a:xfrm>
          <a:prstGeom prst="rect">
            <a:avLst/>
          </a:prstGeom>
        </p:spPr>
        <p:txBody>
          <a:bodyPr vert="horz" wrap="square" lIns="0" tIns="12700" rIns="0" bIns="0" rtlCol="0">
            <a:spAutoFit/>
          </a:bodyPr>
          <a:lstStyle/>
          <a:p>
            <a:pPr marL="12700">
              <a:lnSpc>
                <a:spcPct val="100000"/>
              </a:lnSpc>
              <a:spcBef>
                <a:spcPts val="100"/>
              </a:spcBef>
            </a:pPr>
            <a:r>
              <a:rPr sz="5400" spc="-5" dirty="0">
                <a:latin typeface="Carlito"/>
                <a:cs typeface="Carlito"/>
              </a:rPr>
              <a:t>Cíl</a:t>
            </a:r>
            <a:endParaRPr sz="5400">
              <a:latin typeface="Carlito"/>
              <a:cs typeface="Carlito"/>
            </a:endParaRPr>
          </a:p>
        </p:txBody>
      </p:sp>
      <p:sp>
        <p:nvSpPr>
          <p:cNvPr id="9" name="object 9"/>
          <p:cNvSpPr/>
          <p:nvPr/>
        </p:nvSpPr>
        <p:spPr>
          <a:xfrm>
            <a:off x="5556630" y="482219"/>
            <a:ext cx="960755" cy="961390"/>
          </a:xfrm>
          <a:custGeom>
            <a:avLst/>
            <a:gdLst/>
            <a:ahLst/>
            <a:cxnLst/>
            <a:rect l="l" t="t" r="r" b="b"/>
            <a:pathLst>
              <a:path w="960754" h="961390">
                <a:moveTo>
                  <a:pt x="654177" y="0"/>
                </a:moveTo>
                <a:lnTo>
                  <a:pt x="635381" y="272922"/>
                </a:lnTo>
                <a:lnTo>
                  <a:pt x="585686" y="276191"/>
                </a:lnTo>
                <a:lnTo>
                  <a:pt x="536081" y="280368"/>
                </a:lnTo>
                <a:lnTo>
                  <a:pt x="486578" y="285452"/>
                </a:lnTo>
                <a:lnTo>
                  <a:pt x="437190" y="291441"/>
                </a:lnTo>
                <a:lnTo>
                  <a:pt x="387930" y="298332"/>
                </a:lnTo>
                <a:lnTo>
                  <a:pt x="338811" y="306123"/>
                </a:lnTo>
                <a:lnTo>
                  <a:pt x="289846" y="314813"/>
                </a:lnTo>
                <a:lnTo>
                  <a:pt x="241047" y="324399"/>
                </a:lnTo>
                <a:lnTo>
                  <a:pt x="192428" y="334879"/>
                </a:lnTo>
                <a:lnTo>
                  <a:pt x="144000" y="346251"/>
                </a:lnTo>
                <a:lnTo>
                  <a:pt x="95778" y="358513"/>
                </a:lnTo>
                <a:lnTo>
                  <a:pt x="47773" y="371663"/>
                </a:lnTo>
                <a:lnTo>
                  <a:pt x="0" y="385698"/>
                </a:lnTo>
                <a:lnTo>
                  <a:pt x="120015" y="780795"/>
                </a:lnTo>
                <a:lnTo>
                  <a:pt x="167671" y="766874"/>
                </a:lnTo>
                <a:lnTo>
                  <a:pt x="215605" y="753992"/>
                </a:lnTo>
                <a:lnTo>
                  <a:pt x="263798" y="742153"/>
                </a:lnTo>
                <a:lnTo>
                  <a:pt x="312232" y="731359"/>
                </a:lnTo>
                <a:lnTo>
                  <a:pt x="360886" y="721613"/>
                </a:lnTo>
                <a:lnTo>
                  <a:pt x="409742" y="712920"/>
                </a:lnTo>
                <a:lnTo>
                  <a:pt x="458781" y="705280"/>
                </a:lnTo>
                <a:lnTo>
                  <a:pt x="507984" y="698699"/>
                </a:lnTo>
                <a:lnTo>
                  <a:pt x="557332" y="693178"/>
                </a:lnTo>
                <a:lnTo>
                  <a:pt x="606806" y="688720"/>
                </a:lnTo>
                <a:lnTo>
                  <a:pt x="588010" y="961263"/>
                </a:lnTo>
                <a:lnTo>
                  <a:pt x="960501" y="480948"/>
                </a:lnTo>
                <a:lnTo>
                  <a:pt x="654177" y="0"/>
                </a:lnTo>
                <a:close/>
              </a:path>
            </a:pathLst>
          </a:custGeom>
          <a:solidFill>
            <a:srgbClr val="00AF50"/>
          </a:solidFill>
        </p:spPr>
        <p:txBody>
          <a:bodyPr wrap="square" lIns="0" tIns="0" rIns="0" bIns="0" rtlCol="0"/>
          <a:lstStyle/>
          <a:p>
            <a:endParaRPr/>
          </a:p>
        </p:txBody>
      </p:sp>
      <p:sp>
        <p:nvSpPr>
          <p:cNvPr id="10" name="object 10"/>
          <p:cNvSpPr txBox="1">
            <a:spLocks noGrp="1"/>
          </p:cNvSpPr>
          <p:nvPr>
            <p:ph type="title"/>
          </p:nvPr>
        </p:nvSpPr>
        <p:spPr>
          <a:xfrm>
            <a:off x="1734439" y="109804"/>
            <a:ext cx="1235710" cy="757555"/>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000000"/>
                </a:solidFill>
                <a:latin typeface="Carlito"/>
                <a:cs typeface="Carlito"/>
              </a:rPr>
              <a:t>Ideál</a:t>
            </a:r>
            <a:endParaRPr sz="4800">
              <a:latin typeface="Carlito"/>
              <a:cs typeface="Carlito"/>
            </a:endParaRPr>
          </a:p>
        </p:txBody>
      </p:sp>
      <p:sp>
        <p:nvSpPr>
          <p:cNvPr id="11" name="object 11"/>
          <p:cNvSpPr/>
          <p:nvPr/>
        </p:nvSpPr>
        <p:spPr>
          <a:xfrm>
            <a:off x="2315717" y="978153"/>
            <a:ext cx="1224280" cy="584200"/>
          </a:xfrm>
          <a:custGeom>
            <a:avLst/>
            <a:gdLst/>
            <a:ahLst/>
            <a:cxnLst/>
            <a:rect l="l" t="t" r="r" b="b"/>
            <a:pathLst>
              <a:path w="1224279" h="584200">
                <a:moveTo>
                  <a:pt x="168656" y="0"/>
                </a:moveTo>
                <a:lnTo>
                  <a:pt x="0" y="4063"/>
                </a:lnTo>
                <a:lnTo>
                  <a:pt x="104393" y="136525"/>
                </a:lnTo>
                <a:lnTo>
                  <a:pt x="125794" y="91059"/>
                </a:lnTo>
                <a:lnTo>
                  <a:pt x="102996" y="80391"/>
                </a:lnTo>
                <a:lnTo>
                  <a:pt x="124459" y="34798"/>
                </a:lnTo>
                <a:lnTo>
                  <a:pt x="152276" y="34798"/>
                </a:lnTo>
                <a:lnTo>
                  <a:pt x="168656" y="0"/>
                </a:lnTo>
                <a:close/>
              </a:path>
              <a:path w="1224279" h="584200">
                <a:moveTo>
                  <a:pt x="147219" y="45542"/>
                </a:moveTo>
                <a:lnTo>
                  <a:pt x="125794" y="91059"/>
                </a:lnTo>
                <a:lnTo>
                  <a:pt x="148589" y="101726"/>
                </a:lnTo>
                <a:lnTo>
                  <a:pt x="169925" y="56261"/>
                </a:lnTo>
                <a:lnTo>
                  <a:pt x="147219" y="45542"/>
                </a:lnTo>
                <a:close/>
              </a:path>
              <a:path w="1224279" h="584200">
                <a:moveTo>
                  <a:pt x="124459" y="34798"/>
                </a:moveTo>
                <a:lnTo>
                  <a:pt x="102996" y="80391"/>
                </a:lnTo>
                <a:lnTo>
                  <a:pt x="125794" y="91059"/>
                </a:lnTo>
                <a:lnTo>
                  <a:pt x="147219" y="45542"/>
                </a:lnTo>
                <a:lnTo>
                  <a:pt x="124459" y="34798"/>
                </a:lnTo>
                <a:close/>
              </a:path>
              <a:path w="1224279" h="584200">
                <a:moveTo>
                  <a:pt x="152276" y="34798"/>
                </a:moveTo>
                <a:lnTo>
                  <a:pt x="124459" y="34798"/>
                </a:lnTo>
                <a:lnTo>
                  <a:pt x="147219" y="45542"/>
                </a:lnTo>
                <a:lnTo>
                  <a:pt x="152276" y="34798"/>
                </a:lnTo>
                <a:close/>
              </a:path>
              <a:path w="1224279" h="584200">
                <a:moveTo>
                  <a:pt x="215519" y="77724"/>
                </a:moveTo>
                <a:lnTo>
                  <a:pt x="194056" y="123190"/>
                </a:lnTo>
                <a:lnTo>
                  <a:pt x="239521" y="144653"/>
                </a:lnTo>
                <a:lnTo>
                  <a:pt x="260984" y="99060"/>
                </a:lnTo>
                <a:lnTo>
                  <a:pt x="215519" y="77724"/>
                </a:lnTo>
                <a:close/>
              </a:path>
              <a:path w="1224279" h="584200">
                <a:moveTo>
                  <a:pt x="306450" y="120523"/>
                </a:moveTo>
                <a:lnTo>
                  <a:pt x="285114" y="165988"/>
                </a:lnTo>
                <a:lnTo>
                  <a:pt x="330581" y="187451"/>
                </a:lnTo>
                <a:lnTo>
                  <a:pt x="352044" y="141859"/>
                </a:lnTo>
                <a:lnTo>
                  <a:pt x="306450" y="120523"/>
                </a:lnTo>
                <a:close/>
              </a:path>
              <a:path w="1224279" h="584200">
                <a:moveTo>
                  <a:pt x="397509" y="163322"/>
                </a:moveTo>
                <a:lnTo>
                  <a:pt x="376046" y="208787"/>
                </a:lnTo>
                <a:lnTo>
                  <a:pt x="421639" y="230250"/>
                </a:lnTo>
                <a:lnTo>
                  <a:pt x="442975" y="184785"/>
                </a:lnTo>
                <a:lnTo>
                  <a:pt x="397509" y="163322"/>
                </a:lnTo>
                <a:close/>
              </a:path>
              <a:path w="1224279" h="584200">
                <a:moveTo>
                  <a:pt x="488569" y="206121"/>
                </a:moveTo>
                <a:lnTo>
                  <a:pt x="467106" y="251713"/>
                </a:lnTo>
                <a:lnTo>
                  <a:pt x="512571" y="273050"/>
                </a:lnTo>
                <a:lnTo>
                  <a:pt x="534034" y="227584"/>
                </a:lnTo>
                <a:lnTo>
                  <a:pt x="488569" y="206121"/>
                </a:lnTo>
                <a:close/>
              </a:path>
              <a:path w="1224279" h="584200">
                <a:moveTo>
                  <a:pt x="579501" y="249047"/>
                </a:moveTo>
                <a:lnTo>
                  <a:pt x="558164" y="294513"/>
                </a:lnTo>
                <a:lnTo>
                  <a:pt x="603631" y="315849"/>
                </a:lnTo>
                <a:lnTo>
                  <a:pt x="624967" y="270383"/>
                </a:lnTo>
                <a:lnTo>
                  <a:pt x="579501" y="249047"/>
                </a:lnTo>
                <a:close/>
              </a:path>
              <a:path w="1224279" h="584200">
                <a:moveTo>
                  <a:pt x="670559" y="291846"/>
                </a:moveTo>
                <a:lnTo>
                  <a:pt x="649096" y="337312"/>
                </a:lnTo>
                <a:lnTo>
                  <a:pt x="694563" y="358775"/>
                </a:lnTo>
                <a:lnTo>
                  <a:pt x="716026" y="313182"/>
                </a:lnTo>
                <a:lnTo>
                  <a:pt x="670559" y="291846"/>
                </a:lnTo>
                <a:close/>
              </a:path>
              <a:path w="1224279" h="584200">
                <a:moveTo>
                  <a:pt x="761492" y="334645"/>
                </a:moveTo>
                <a:lnTo>
                  <a:pt x="740156" y="380111"/>
                </a:lnTo>
                <a:lnTo>
                  <a:pt x="785621" y="401574"/>
                </a:lnTo>
                <a:lnTo>
                  <a:pt x="807084" y="356108"/>
                </a:lnTo>
                <a:lnTo>
                  <a:pt x="761492" y="334645"/>
                </a:lnTo>
                <a:close/>
              </a:path>
              <a:path w="1224279" h="584200">
                <a:moveTo>
                  <a:pt x="852551" y="377444"/>
                </a:moveTo>
                <a:lnTo>
                  <a:pt x="831088" y="423037"/>
                </a:lnTo>
                <a:lnTo>
                  <a:pt x="876681" y="444373"/>
                </a:lnTo>
                <a:lnTo>
                  <a:pt x="898017" y="398907"/>
                </a:lnTo>
                <a:lnTo>
                  <a:pt x="852551" y="377444"/>
                </a:lnTo>
                <a:close/>
              </a:path>
              <a:path w="1224279" h="584200">
                <a:moveTo>
                  <a:pt x="943609" y="420243"/>
                </a:moveTo>
                <a:lnTo>
                  <a:pt x="922146" y="465836"/>
                </a:lnTo>
                <a:lnTo>
                  <a:pt x="967612" y="487172"/>
                </a:lnTo>
                <a:lnTo>
                  <a:pt x="989076" y="441706"/>
                </a:lnTo>
                <a:lnTo>
                  <a:pt x="943609" y="420243"/>
                </a:lnTo>
                <a:close/>
              </a:path>
              <a:path w="1224279" h="584200">
                <a:moveTo>
                  <a:pt x="1119758" y="447675"/>
                </a:moveTo>
                <a:lnTo>
                  <a:pt x="1055496" y="584200"/>
                </a:lnTo>
                <a:lnTo>
                  <a:pt x="1224153" y="580136"/>
                </a:lnTo>
                <a:lnTo>
                  <a:pt x="1119758" y="447675"/>
                </a:lnTo>
                <a:close/>
              </a:path>
              <a:path w="1224279" h="584200">
                <a:moveTo>
                  <a:pt x="1034542" y="463169"/>
                </a:moveTo>
                <a:lnTo>
                  <a:pt x="1013206" y="508635"/>
                </a:lnTo>
                <a:lnTo>
                  <a:pt x="1058671" y="530098"/>
                </a:lnTo>
                <a:lnTo>
                  <a:pt x="1080134" y="484505"/>
                </a:lnTo>
                <a:lnTo>
                  <a:pt x="1034542" y="463169"/>
                </a:lnTo>
                <a:close/>
              </a:path>
            </a:pathLst>
          </a:custGeom>
          <a:solidFill>
            <a:srgbClr val="004080"/>
          </a:solid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30426" y="2048382"/>
            <a:ext cx="8928735" cy="1986914"/>
          </a:xfrm>
          <a:prstGeom prst="rect">
            <a:avLst/>
          </a:prstGeom>
        </p:spPr>
        <p:txBody>
          <a:bodyPr vert="horz" wrap="square" lIns="0" tIns="12065" rIns="0" bIns="0" rtlCol="0">
            <a:spAutoFit/>
          </a:bodyPr>
          <a:lstStyle/>
          <a:p>
            <a:pPr algn="ctr">
              <a:lnSpc>
                <a:spcPct val="100000"/>
              </a:lnSpc>
              <a:spcBef>
                <a:spcPts val="95"/>
              </a:spcBef>
            </a:pPr>
            <a:r>
              <a:rPr sz="4000" spc="-10" dirty="0">
                <a:latin typeface="Carlito"/>
                <a:cs typeface="Carlito"/>
              </a:rPr>
              <a:t>cíle </a:t>
            </a:r>
            <a:r>
              <a:rPr sz="4000" spc="-1025" dirty="0">
                <a:latin typeface="DejaVu Sans"/>
                <a:cs typeface="DejaVu Sans"/>
              </a:rPr>
              <a:t>⟶ </a:t>
            </a:r>
            <a:r>
              <a:rPr sz="4000" spc="-80" dirty="0">
                <a:latin typeface="Carlito"/>
                <a:cs typeface="Carlito"/>
              </a:rPr>
              <a:t>formy, </a:t>
            </a:r>
            <a:r>
              <a:rPr sz="4000" spc="-55" dirty="0">
                <a:latin typeface="Carlito"/>
                <a:cs typeface="Carlito"/>
              </a:rPr>
              <a:t>metody, </a:t>
            </a:r>
            <a:r>
              <a:rPr sz="4000" spc="-40" dirty="0">
                <a:latin typeface="Carlito"/>
                <a:cs typeface="Carlito"/>
              </a:rPr>
              <a:t>techniky,</a:t>
            </a:r>
            <a:r>
              <a:rPr sz="4000" spc="25" dirty="0">
                <a:latin typeface="Carlito"/>
                <a:cs typeface="Carlito"/>
              </a:rPr>
              <a:t> </a:t>
            </a:r>
            <a:r>
              <a:rPr sz="4000" spc="-20" dirty="0">
                <a:latin typeface="Carlito"/>
                <a:cs typeface="Carlito"/>
              </a:rPr>
              <a:t>prostředky</a:t>
            </a:r>
            <a:endParaRPr sz="4000">
              <a:latin typeface="Carlito"/>
              <a:cs typeface="Carlito"/>
            </a:endParaRPr>
          </a:p>
          <a:p>
            <a:pPr>
              <a:lnSpc>
                <a:spcPct val="100000"/>
              </a:lnSpc>
              <a:spcBef>
                <a:spcPts val="45"/>
              </a:spcBef>
            </a:pPr>
            <a:endParaRPr sz="4750">
              <a:latin typeface="Carlito"/>
              <a:cs typeface="Carlito"/>
            </a:endParaRPr>
          </a:p>
          <a:p>
            <a:pPr algn="ctr">
              <a:lnSpc>
                <a:spcPct val="100000"/>
              </a:lnSpc>
            </a:pPr>
            <a:r>
              <a:rPr sz="4000" spc="-10" dirty="0">
                <a:latin typeface="Carlito"/>
                <a:cs typeface="Carlito"/>
              </a:rPr>
              <a:t>cíle </a:t>
            </a:r>
            <a:r>
              <a:rPr sz="4000" spc="-1025" dirty="0">
                <a:latin typeface="DejaVu Sans"/>
                <a:cs typeface="DejaVu Sans"/>
              </a:rPr>
              <a:t>⟶ </a:t>
            </a:r>
            <a:r>
              <a:rPr sz="4000" spc="-10" dirty="0">
                <a:latin typeface="Carlito"/>
                <a:cs typeface="Carlito"/>
              </a:rPr>
              <a:t>norma </a:t>
            </a:r>
            <a:r>
              <a:rPr sz="4000" spc="-30" dirty="0">
                <a:latin typeface="Carlito"/>
                <a:cs typeface="Carlito"/>
              </a:rPr>
              <a:t>pro</a:t>
            </a:r>
            <a:r>
              <a:rPr sz="4000" spc="-80" dirty="0">
                <a:latin typeface="Carlito"/>
                <a:cs typeface="Carlito"/>
              </a:rPr>
              <a:t> </a:t>
            </a:r>
            <a:r>
              <a:rPr sz="4000" spc="-5" dirty="0">
                <a:latin typeface="Carlito"/>
                <a:cs typeface="Carlito"/>
              </a:rPr>
              <a:t>hodnocení</a:t>
            </a:r>
            <a:endParaRPr sz="4000">
              <a:latin typeface="Carlito"/>
              <a:cs typeface="Carlito"/>
            </a:endParaRPr>
          </a:p>
        </p:txBody>
      </p:sp>
      <p:sp>
        <p:nvSpPr>
          <p:cNvPr id="3" name="object 3"/>
          <p:cNvSpPr/>
          <p:nvPr/>
        </p:nvSpPr>
        <p:spPr>
          <a:xfrm>
            <a:off x="0" y="0"/>
            <a:ext cx="12192000" cy="1270000"/>
          </a:xfrm>
          <a:custGeom>
            <a:avLst/>
            <a:gdLst/>
            <a:ahLst/>
            <a:cxnLst/>
            <a:rect l="l" t="t" r="r" b="b"/>
            <a:pathLst>
              <a:path w="12192000" h="1270000">
                <a:moveTo>
                  <a:pt x="0" y="1269491"/>
                </a:moveTo>
                <a:lnTo>
                  <a:pt x="12191999" y="1269491"/>
                </a:lnTo>
                <a:lnTo>
                  <a:pt x="12192000" y="0"/>
                </a:lnTo>
                <a:lnTo>
                  <a:pt x="0" y="0"/>
                </a:lnTo>
                <a:lnTo>
                  <a:pt x="0" y="1269491"/>
                </a:lnTo>
                <a:close/>
              </a:path>
            </a:pathLst>
          </a:custGeom>
          <a:solidFill>
            <a:srgbClr val="004080">
              <a:alpha val="92156"/>
            </a:srgbClr>
          </a:solidFill>
        </p:spPr>
        <p:txBody>
          <a:bodyPr wrap="square" lIns="0" tIns="0" rIns="0" bIns="0" rtlCol="0"/>
          <a:lstStyle/>
          <a:p>
            <a:endParaRPr/>
          </a:p>
        </p:txBody>
      </p:sp>
      <p:sp>
        <p:nvSpPr>
          <p:cNvPr id="4" name="object 4"/>
          <p:cNvSpPr txBox="1">
            <a:spLocks noGrp="1"/>
          </p:cNvSpPr>
          <p:nvPr>
            <p:ph type="title"/>
          </p:nvPr>
        </p:nvSpPr>
        <p:spPr>
          <a:xfrm>
            <a:off x="4903089" y="216534"/>
            <a:ext cx="2499995" cy="756920"/>
          </a:xfrm>
          <a:prstGeom prst="rect">
            <a:avLst/>
          </a:prstGeom>
        </p:spPr>
        <p:txBody>
          <a:bodyPr vert="horz" wrap="square" lIns="0" tIns="12700" rIns="0" bIns="0" rtlCol="0">
            <a:spAutoFit/>
          </a:bodyPr>
          <a:lstStyle/>
          <a:p>
            <a:pPr marL="12700">
              <a:lnSpc>
                <a:spcPct val="100000"/>
              </a:lnSpc>
              <a:spcBef>
                <a:spcPts val="100"/>
              </a:spcBef>
            </a:pPr>
            <a:r>
              <a:rPr sz="4800" spc="-5" dirty="0">
                <a:latin typeface="Carlito"/>
                <a:cs typeface="Carlito"/>
              </a:rPr>
              <a:t>Cíle</a:t>
            </a:r>
            <a:r>
              <a:rPr sz="4800" spc="-90" dirty="0">
                <a:latin typeface="Carlito"/>
                <a:cs typeface="Carlito"/>
              </a:rPr>
              <a:t> </a:t>
            </a:r>
            <a:r>
              <a:rPr sz="4800" spc="5" dirty="0">
                <a:latin typeface="Carlito"/>
                <a:cs typeface="Carlito"/>
              </a:rPr>
              <a:t>výuky</a:t>
            </a:r>
            <a:endParaRPr sz="4800">
              <a:latin typeface="Carlito"/>
              <a:cs typeface="Carli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08988" y="2028444"/>
            <a:ext cx="9025890" cy="4653915"/>
            <a:chOff x="1808988" y="2028444"/>
            <a:chExt cx="9025890" cy="4653915"/>
          </a:xfrm>
        </p:grpSpPr>
        <p:sp>
          <p:nvSpPr>
            <p:cNvPr id="3" name="object 3"/>
            <p:cNvSpPr/>
            <p:nvPr/>
          </p:nvSpPr>
          <p:spPr>
            <a:xfrm>
              <a:off x="4305300" y="2028444"/>
              <a:ext cx="4030225" cy="155524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34284" y="3578352"/>
              <a:ext cx="6576822" cy="155371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08988" y="5126736"/>
              <a:ext cx="9025890" cy="1555242"/>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4265803" y="1637242"/>
            <a:ext cx="4116070" cy="4673600"/>
          </a:xfrm>
          <a:prstGeom prst="rect">
            <a:avLst/>
          </a:prstGeom>
        </p:spPr>
        <p:txBody>
          <a:bodyPr vert="horz" wrap="square" lIns="0" tIns="12700" rIns="0" bIns="0" rtlCol="0">
            <a:spAutoFit/>
          </a:bodyPr>
          <a:lstStyle/>
          <a:p>
            <a:pPr marL="12700" marR="5080" indent="635" algn="ctr">
              <a:lnSpc>
                <a:spcPct val="158800"/>
              </a:lnSpc>
              <a:spcBef>
                <a:spcPts val="100"/>
              </a:spcBef>
            </a:pPr>
            <a:r>
              <a:rPr sz="6400" spc="-55" dirty="0">
                <a:solidFill>
                  <a:srgbClr val="EC7C30"/>
                </a:solidFill>
                <a:latin typeface="Carlito"/>
                <a:cs typeface="Carlito"/>
              </a:rPr>
              <a:t>Vrcholný </a:t>
            </a:r>
            <a:r>
              <a:rPr sz="6400" spc="-5" dirty="0">
                <a:solidFill>
                  <a:srgbClr val="EC7C30"/>
                </a:solidFill>
                <a:latin typeface="Carlito"/>
                <a:cs typeface="Carlito"/>
              </a:rPr>
              <a:t>cíl  </a:t>
            </a:r>
            <a:r>
              <a:rPr sz="6400" spc="-30" dirty="0">
                <a:solidFill>
                  <a:srgbClr val="EC7C30"/>
                </a:solidFill>
                <a:latin typeface="Carlito"/>
                <a:cs typeface="Carlito"/>
              </a:rPr>
              <a:t>Obecný </a:t>
            </a:r>
            <a:r>
              <a:rPr sz="6400" spc="-5" dirty="0">
                <a:solidFill>
                  <a:srgbClr val="EC7C30"/>
                </a:solidFill>
                <a:latin typeface="Carlito"/>
                <a:cs typeface="Carlito"/>
              </a:rPr>
              <a:t>cíl  </a:t>
            </a:r>
            <a:r>
              <a:rPr sz="6400" spc="-35" dirty="0">
                <a:solidFill>
                  <a:srgbClr val="EC7C30"/>
                </a:solidFill>
                <a:latin typeface="Carlito"/>
                <a:cs typeface="Carlito"/>
              </a:rPr>
              <a:t>Konkrétní</a:t>
            </a:r>
            <a:r>
              <a:rPr sz="6400" spc="-40" dirty="0">
                <a:solidFill>
                  <a:srgbClr val="EC7C30"/>
                </a:solidFill>
                <a:latin typeface="Carlito"/>
                <a:cs typeface="Carlito"/>
              </a:rPr>
              <a:t> </a:t>
            </a:r>
            <a:r>
              <a:rPr sz="6400" spc="-5" dirty="0">
                <a:solidFill>
                  <a:srgbClr val="EC7C30"/>
                </a:solidFill>
                <a:latin typeface="Carlito"/>
                <a:cs typeface="Carlito"/>
              </a:rPr>
              <a:t>cíl</a:t>
            </a:r>
            <a:endParaRPr sz="6400">
              <a:latin typeface="Carlito"/>
              <a:cs typeface="Carlito"/>
            </a:endParaRPr>
          </a:p>
        </p:txBody>
      </p:sp>
      <p:sp>
        <p:nvSpPr>
          <p:cNvPr id="7" name="object 7"/>
          <p:cNvSpPr/>
          <p:nvPr/>
        </p:nvSpPr>
        <p:spPr>
          <a:xfrm>
            <a:off x="0" y="22859"/>
            <a:ext cx="12192000" cy="1765300"/>
          </a:xfrm>
          <a:custGeom>
            <a:avLst/>
            <a:gdLst/>
            <a:ahLst/>
            <a:cxnLst/>
            <a:rect l="l" t="t" r="r" b="b"/>
            <a:pathLst>
              <a:path w="12192000" h="1765300">
                <a:moveTo>
                  <a:pt x="12192000" y="0"/>
                </a:moveTo>
                <a:lnTo>
                  <a:pt x="0" y="0"/>
                </a:lnTo>
                <a:lnTo>
                  <a:pt x="0" y="1764792"/>
                </a:lnTo>
                <a:lnTo>
                  <a:pt x="12192000" y="1764792"/>
                </a:lnTo>
                <a:lnTo>
                  <a:pt x="12192000" y="0"/>
                </a:lnTo>
                <a:close/>
              </a:path>
            </a:pathLst>
          </a:custGeom>
          <a:solidFill>
            <a:srgbClr val="004080"/>
          </a:solidFill>
        </p:spPr>
        <p:txBody>
          <a:bodyPr wrap="square" lIns="0" tIns="0" rIns="0" bIns="0" rtlCol="0"/>
          <a:lstStyle/>
          <a:p>
            <a:endParaRPr/>
          </a:p>
        </p:txBody>
      </p:sp>
      <p:sp>
        <p:nvSpPr>
          <p:cNvPr id="8" name="object 8"/>
          <p:cNvSpPr txBox="1">
            <a:spLocks noGrp="1"/>
          </p:cNvSpPr>
          <p:nvPr>
            <p:ph type="title"/>
          </p:nvPr>
        </p:nvSpPr>
        <p:spPr>
          <a:xfrm>
            <a:off x="881583" y="268935"/>
            <a:ext cx="10922000" cy="1031875"/>
          </a:xfrm>
          <a:prstGeom prst="rect">
            <a:avLst/>
          </a:prstGeom>
        </p:spPr>
        <p:txBody>
          <a:bodyPr vert="horz" wrap="square" lIns="0" tIns="12700" rIns="0" bIns="0" rtlCol="0">
            <a:spAutoFit/>
          </a:bodyPr>
          <a:lstStyle/>
          <a:p>
            <a:pPr marL="12700">
              <a:lnSpc>
                <a:spcPct val="100000"/>
              </a:lnSpc>
              <a:spcBef>
                <a:spcPts val="100"/>
              </a:spcBef>
            </a:pPr>
            <a:r>
              <a:rPr sz="6600" spc="-5" dirty="0">
                <a:latin typeface="Carlito"/>
                <a:cs typeface="Carlito"/>
              </a:rPr>
              <a:t>Dělení </a:t>
            </a:r>
            <a:r>
              <a:rPr sz="6600" dirty="0">
                <a:latin typeface="Carlito"/>
                <a:cs typeface="Carlito"/>
              </a:rPr>
              <a:t>cílů </a:t>
            </a:r>
            <a:r>
              <a:rPr sz="6600" spc="-10" dirty="0">
                <a:latin typeface="Carlito"/>
                <a:cs typeface="Carlito"/>
              </a:rPr>
              <a:t>podle </a:t>
            </a:r>
            <a:r>
              <a:rPr sz="6600" spc="-5" dirty="0">
                <a:latin typeface="Carlito"/>
                <a:cs typeface="Carlito"/>
              </a:rPr>
              <a:t>míry</a:t>
            </a:r>
            <a:r>
              <a:rPr sz="6600" spc="-80" dirty="0">
                <a:latin typeface="Carlito"/>
                <a:cs typeface="Carlito"/>
              </a:rPr>
              <a:t> </a:t>
            </a:r>
            <a:r>
              <a:rPr sz="6600" spc="-15" dirty="0">
                <a:latin typeface="Carlito"/>
                <a:cs typeface="Carlito"/>
              </a:rPr>
              <a:t>obecnosti</a:t>
            </a:r>
            <a:endParaRPr sz="660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17320"/>
          </a:xfrm>
          <a:custGeom>
            <a:avLst/>
            <a:gdLst/>
            <a:ahLst/>
            <a:cxnLst/>
            <a:rect l="l" t="t" r="r" b="b"/>
            <a:pathLst>
              <a:path w="12192000" h="1417320">
                <a:moveTo>
                  <a:pt x="12192000" y="0"/>
                </a:moveTo>
                <a:lnTo>
                  <a:pt x="0" y="0"/>
                </a:lnTo>
                <a:lnTo>
                  <a:pt x="0" y="1417320"/>
                </a:lnTo>
                <a:lnTo>
                  <a:pt x="12192000" y="1417320"/>
                </a:lnTo>
                <a:lnTo>
                  <a:pt x="12192000" y="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3731514" y="290525"/>
            <a:ext cx="4725670" cy="697230"/>
          </a:xfrm>
          <a:prstGeom prst="rect">
            <a:avLst/>
          </a:prstGeom>
        </p:spPr>
        <p:txBody>
          <a:bodyPr vert="horz" wrap="square" lIns="0" tIns="13335" rIns="0" bIns="0" rtlCol="0">
            <a:spAutoFit/>
          </a:bodyPr>
          <a:lstStyle/>
          <a:p>
            <a:pPr marL="12700">
              <a:lnSpc>
                <a:spcPct val="100000"/>
              </a:lnSpc>
              <a:spcBef>
                <a:spcPts val="105"/>
              </a:spcBef>
            </a:pPr>
            <a:r>
              <a:rPr spc="-210" dirty="0"/>
              <a:t>Vrcholné </a:t>
            </a:r>
            <a:r>
              <a:rPr spc="-290" dirty="0"/>
              <a:t>cíle </a:t>
            </a:r>
            <a:r>
              <a:rPr spc="-235" dirty="0"/>
              <a:t>(RVP</a:t>
            </a:r>
            <a:r>
              <a:rPr spc="-585" dirty="0"/>
              <a:t> </a:t>
            </a:r>
            <a:r>
              <a:rPr spc="-265" dirty="0"/>
              <a:t>G)</a:t>
            </a:r>
          </a:p>
        </p:txBody>
      </p:sp>
      <p:sp>
        <p:nvSpPr>
          <p:cNvPr id="4" name="object 4"/>
          <p:cNvSpPr txBox="1"/>
          <p:nvPr/>
        </p:nvSpPr>
        <p:spPr>
          <a:xfrm>
            <a:off x="916939" y="1793189"/>
            <a:ext cx="9748520" cy="4034790"/>
          </a:xfrm>
          <a:prstGeom prst="rect">
            <a:avLst/>
          </a:prstGeom>
        </p:spPr>
        <p:txBody>
          <a:bodyPr vert="horz" wrap="square" lIns="0" tIns="60325" rIns="0" bIns="0" rtlCol="0">
            <a:spAutoFit/>
          </a:bodyPr>
          <a:lstStyle/>
          <a:p>
            <a:pPr marL="622300" marR="53975" indent="-610235">
              <a:lnSpc>
                <a:spcPts val="3030"/>
              </a:lnSpc>
              <a:spcBef>
                <a:spcPts val="475"/>
              </a:spcBef>
            </a:pPr>
            <a:r>
              <a:rPr sz="2800" spc="-30" dirty="0">
                <a:latin typeface="Carlito"/>
                <a:cs typeface="Carlito"/>
              </a:rPr>
              <a:t>Vzděláváním </a:t>
            </a:r>
            <a:r>
              <a:rPr sz="2800" spc="-5" dirty="0">
                <a:latin typeface="Carlito"/>
                <a:cs typeface="Carlito"/>
              </a:rPr>
              <a:t>na </a:t>
            </a:r>
            <a:r>
              <a:rPr sz="2800" spc="-10" dirty="0">
                <a:latin typeface="Carlito"/>
                <a:cs typeface="Carlito"/>
              </a:rPr>
              <a:t>čtyřletých </a:t>
            </a:r>
            <a:r>
              <a:rPr sz="2800" spc="-5" dirty="0">
                <a:latin typeface="Carlito"/>
                <a:cs typeface="Carlito"/>
              </a:rPr>
              <a:t>gymnáziích a na </a:t>
            </a:r>
            <a:r>
              <a:rPr sz="2800" spc="-10" dirty="0">
                <a:latin typeface="Carlito"/>
                <a:cs typeface="Carlito"/>
              </a:rPr>
              <a:t>vyšším stupni víceletých  </a:t>
            </a:r>
            <a:r>
              <a:rPr sz="2800" spc="-5" dirty="0">
                <a:latin typeface="Carlito"/>
                <a:cs typeface="Carlito"/>
              </a:rPr>
              <a:t>gymnázií se </a:t>
            </a:r>
            <a:r>
              <a:rPr sz="2800" spc="-10" dirty="0">
                <a:latin typeface="Carlito"/>
                <a:cs typeface="Carlito"/>
              </a:rPr>
              <a:t>usiluje </a:t>
            </a:r>
            <a:r>
              <a:rPr sz="2800" spc="-5" dirty="0">
                <a:latin typeface="Carlito"/>
                <a:cs typeface="Carlito"/>
              </a:rPr>
              <a:t>o </a:t>
            </a:r>
            <a:r>
              <a:rPr sz="2800" spc="-10" dirty="0">
                <a:latin typeface="Carlito"/>
                <a:cs typeface="Carlito"/>
              </a:rPr>
              <a:t>naplnění </a:t>
            </a:r>
            <a:r>
              <a:rPr sz="2800" spc="-20" dirty="0">
                <a:latin typeface="Carlito"/>
                <a:cs typeface="Carlito"/>
              </a:rPr>
              <a:t>těchto</a:t>
            </a:r>
            <a:r>
              <a:rPr sz="2800" spc="90" dirty="0">
                <a:latin typeface="Carlito"/>
                <a:cs typeface="Carlito"/>
              </a:rPr>
              <a:t> </a:t>
            </a:r>
            <a:r>
              <a:rPr sz="2800" spc="-10" dirty="0">
                <a:latin typeface="Carlito"/>
                <a:cs typeface="Carlito"/>
              </a:rPr>
              <a:t>cílů:</a:t>
            </a:r>
            <a:endParaRPr sz="2800">
              <a:latin typeface="Carlito"/>
              <a:cs typeface="Carlito"/>
            </a:endParaRPr>
          </a:p>
          <a:p>
            <a:pPr>
              <a:lnSpc>
                <a:spcPct val="100000"/>
              </a:lnSpc>
              <a:spcBef>
                <a:spcPts val="10"/>
              </a:spcBef>
            </a:pPr>
            <a:endParaRPr sz="4100">
              <a:latin typeface="Carlito"/>
              <a:cs typeface="Carlito"/>
            </a:endParaRPr>
          </a:p>
          <a:p>
            <a:pPr marL="622300" marR="1164590" indent="-610235">
              <a:lnSpc>
                <a:spcPts val="3030"/>
              </a:lnSpc>
              <a:buClr>
                <a:srgbClr val="EC7C30"/>
              </a:buClr>
              <a:buFont typeface="Wingdings"/>
              <a:buChar char=""/>
              <a:tabLst>
                <a:tab pos="622300" algn="l"/>
                <a:tab pos="622935" algn="l"/>
              </a:tabLst>
            </a:pPr>
            <a:r>
              <a:rPr sz="2800" spc="-10" dirty="0">
                <a:latin typeface="Carlito"/>
                <a:cs typeface="Carlito"/>
              </a:rPr>
              <a:t>vybavit </a:t>
            </a:r>
            <a:r>
              <a:rPr sz="2800" spc="-15" dirty="0">
                <a:latin typeface="Carlito"/>
                <a:cs typeface="Carlito"/>
              </a:rPr>
              <a:t>žáky </a:t>
            </a:r>
            <a:r>
              <a:rPr sz="2800" spc="-10" dirty="0">
                <a:latin typeface="Carlito"/>
                <a:cs typeface="Carlito"/>
              </a:rPr>
              <a:t>klíčovými </a:t>
            </a:r>
            <a:r>
              <a:rPr sz="2800" spc="-15" dirty="0">
                <a:latin typeface="Carlito"/>
                <a:cs typeface="Carlito"/>
              </a:rPr>
              <a:t>kompetencemi </a:t>
            </a:r>
            <a:r>
              <a:rPr sz="2800" spc="-5" dirty="0">
                <a:latin typeface="Carlito"/>
                <a:cs typeface="Carlito"/>
              </a:rPr>
              <a:t>na </a:t>
            </a:r>
            <a:r>
              <a:rPr sz="2800" spc="-15" dirty="0">
                <a:latin typeface="Carlito"/>
                <a:cs typeface="Carlito"/>
              </a:rPr>
              <a:t>úrovni, </a:t>
            </a:r>
            <a:r>
              <a:rPr sz="2800" spc="-20" dirty="0">
                <a:latin typeface="Carlito"/>
                <a:cs typeface="Carlito"/>
              </a:rPr>
              <a:t>kterou  </a:t>
            </a:r>
            <a:r>
              <a:rPr sz="2800" spc="-10" dirty="0">
                <a:latin typeface="Carlito"/>
                <a:cs typeface="Carlito"/>
              </a:rPr>
              <a:t>předpokládá </a:t>
            </a:r>
            <a:r>
              <a:rPr sz="2800" spc="-20" dirty="0">
                <a:latin typeface="Carlito"/>
                <a:cs typeface="Carlito"/>
              </a:rPr>
              <a:t>RVP</a:t>
            </a:r>
            <a:r>
              <a:rPr sz="2800" spc="45" dirty="0">
                <a:latin typeface="Carlito"/>
                <a:cs typeface="Carlito"/>
              </a:rPr>
              <a:t> </a:t>
            </a:r>
            <a:r>
              <a:rPr sz="2800" spc="-5" dirty="0">
                <a:latin typeface="Carlito"/>
                <a:cs typeface="Carlito"/>
              </a:rPr>
              <a:t>G</a:t>
            </a:r>
            <a:endParaRPr sz="2800">
              <a:latin typeface="Carlito"/>
              <a:cs typeface="Carlito"/>
            </a:endParaRPr>
          </a:p>
          <a:p>
            <a:pPr marL="622300" marR="5080" indent="-610235">
              <a:lnSpc>
                <a:spcPts val="3030"/>
              </a:lnSpc>
              <a:spcBef>
                <a:spcPts val="990"/>
              </a:spcBef>
              <a:buClr>
                <a:srgbClr val="EC7C30"/>
              </a:buClr>
              <a:buFont typeface="Wingdings"/>
              <a:buChar char=""/>
              <a:tabLst>
                <a:tab pos="622300" algn="l"/>
                <a:tab pos="622935" algn="l"/>
              </a:tabLst>
            </a:pPr>
            <a:r>
              <a:rPr sz="2800" spc="-15" dirty="0">
                <a:latin typeface="Carlito"/>
                <a:cs typeface="Carlito"/>
              </a:rPr>
              <a:t>vybavit žáky širokým </a:t>
            </a:r>
            <a:r>
              <a:rPr sz="2800" spc="-20" dirty="0">
                <a:latin typeface="Carlito"/>
                <a:cs typeface="Carlito"/>
              </a:rPr>
              <a:t>vzdělanostním </a:t>
            </a:r>
            <a:r>
              <a:rPr sz="2800" spc="-10" dirty="0">
                <a:latin typeface="Carlito"/>
                <a:cs typeface="Carlito"/>
              </a:rPr>
              <a:t>základem </a:t>
            </a:r>
            <a:r>
              <a:rPr sz="2800" spc="-5" dirty="0">
                <a:latin typeface="Carlito"/>
                <a:cs typeface="Carlito"/>
              </a:rPr>
              <a:t>na </a:t>
            </a:r>
            <a:r>
              <a:rPr sz="2800" spc="-15" dirty="0">
                <a:latin typeface="Carlito"/>
                <a:cs typeface="Carlito"/>
              </a:rPr>
              <a:t>úrovni, </a:t>
            </a:r>
            <a:r>
              <a:rPr sz="2800" spc="-20" dirty="0">
                <a:latin typeface="Carlito"/>
                <a:cs typeface="Carlito"/>
              </a:rPr>
              <a:t>kterou  </a:t>
            </a:r>
            <a:r>
              <a:rPr sz="2800" spc="-10" dirty="0">
                <a:latin typeface="Carlito"/>
                <a:cs typeface="Carlito"/>
              </a:rPr>
              <a:t>popisuje </a:t>
            </a:r>
            <a:r>
              <a:rPr sz="2800" spc="-20" dirty="0">
                <a:latin typeface="Carlito"/>
                <a:cs typeface="Carlito"/>
              </a:rPr>
              <a:t>RVP</a:t>
            </a:r>
            <a:r>
              <a:rPr sz="2800" spc="50" dirty="0">
                <a:latin typeface="Carlito"/>
                <a:cs typeface="Carlito"/>
              </a:rPr>
              <a:t> </a:t>
            </a:r>
            <a:r>
              <a:rPr sz="2800" spc="-5" dirty="0">
                <a:latin typeface="Carlito"/>
                <a:cs typeface="Carlito"/>
              </a:rPr>
              <a:t>G</a:t>
            </a:r>
            <a:endParaRPr sz="2800">
              <a:latin typeface="Carlito"/>
              <a:cs typeface="Carlito"/>
            </a:endParaRPr>
          </a:p>
          <a:p>
            <a:pPr marL="622300" marR="24130" indent="-610235">
              <a:lnSpc>
                <a:spcPts val="3020"/>
              </a:lnSpc>
              <a:spcBef>
                <a:spcPts val="1005"/>
              </a:spcBef>
              <a:buClr>
                <a:srgbClr val="EC7C30"/>
              </a:buClr>
              <a:buFont typeface="Wingdings"/>
              <a:buChar char=""/>
              <a:tabLst>
                <a:tab pos="622300" algn="l"/>
                <a:tab pos="622935" algn="l"/>
              </a:tabLst>
            </a:pPr>
            <a:r>
              <a:rPr sz="2800" spc="-20" dirty="0">
                <a:latin typeface="Carlito"/>
                <a:cs typeface="Carlito"/>
              </a:rPr>
              <a:t>připravit </a:t>
            </a:r>
            <a:r>
              <a:rPr sz="2800" spc="-15" dirty="0">
                <a:latin typeface="Carlito"/>
                <a:cs typeface="Carlito"/>
              </a:rPr>
              <a:t>žáky </a:t>
            </a:r>
            <a:r>
              <a:rPr sz="2800" spc="-5" dirty="0">
                <a:latin typeface="Carlito"/>
                <a:cs typeface="Carlito"/>
              </a:rPr>
              <a:t>k </a:t>
            </a:r>
            <a:r>
              <a:rPr sz="2800" spc="-15" dirty="0">
                <a:latin typeface="Carlito"/>
                <a:cs typeface="Carlito"/>
              </a:rPr>
              <a:t>celoživotnímu </a:t>
            </a:r>
            <a:r>
              <a:rPr sz="2800" spc="-10" dirty="0">
                <a:latin typeface="Carlito"/>
                <a:cs typeface="Carlito"/>
              </a:rPr>
              <a:t>učení, </a:t>
            </a:r>
            <a:r>
              <a:rPr sz="2800" spc="-20" dirty="0">
                <a:latin typeface="Carlito"/>
                <a:cs typeface="Carlito"/>
              </a:rPr>
              <a:t>profesnímu, </a:t>
            </a:r>
            <a:r>
              <a:rPr sz="2800" spc="-15" dirty="0">
                <a:latin typeface="Carlito"/>
                <a:cs typeface="Carlito"/>
              </a:rPr>
              <a:t>občanskému </a:t>
            </a:r>
            <a:r>
              <a:rPr sz="2800" spc="-5" dirty="0">
                <a:latin typeface="Carlito"/>
                <a:cs typeface="Carlito"/>
              </a:rPr>
              <a:t>i  </a:t>
            </a:r>
            <a:r>
              <a:rPr sz="2800" spc="-10" dirty="0">
                <a:latin typeface="Carlito"/>
                <a:cs typeface="Carlito"/>
              </a:rPr>
              <a:t>osobnímu</a:t>
            </a:r>
            <a:r>
              <a:rPr sz="2800" spc="35" dirty="0">
                <a:latin typeface="Carlito"/>
                <a:cs typeface="Carlito"/>
              </a:rPr>
              <a:t> </a:t>
            </a:r>
            <a:r>
              <a:rPr sz="2800" spc="-10" dirty="0">
                <a:latin typeface="Carlito"/>
                <a:cs typeface="Carlito"/>
              </a:rPr>
              <a:t>uplatnění</a:t>
            </a:r>
            <a:endParaRPr sz="28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17320"/>
          </a:xfrm>
          <a:custGeom>
            <a:avLst/>
            <a:gdLst/>
            <a:ahLst/>
            <a:cxnLst/>
            <a:rect l="l" t="t" r="r" b="b"/>
            <a:pathLst>
              <a:path w="12192000" h="1417320">
                <a:moveTo>
                  <a:pt x="12192000" y="0"/>
                </a:moveTo>
                <a:lnTo>
                  <a:pt x="0" y="0"/>
                </a:lnTo>
                <a:lnTo>
                  <a:pt x="0" y="1417320"/>
                </a:lnTo>
                <a:lnTo>
                  <a:pt x="12192000" y="1417320"/>
                </a:lnTo>
                <a:lnTo>
                  <a:pt x="12192000" y="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3859529" y="290525"/>
            <a:ext cx="4469765" cy="697230"/>
          </a:xfrm>
          <a:prstGeom prst="rect">
            <a:avLst/>
          </a:prstGeom>
        </p:spPr>
        <p:txBody>
          <a:bodyPr vert="horz" wrap="square" lIns="0" tIns="13335" rIns="0" bIns="0" rtlCol="0">
            <a:spAutoFit/>
          </a:bodyPr>
          <a:lstStyle/>
          <a:p>
            <a:pPr marL="12700">
              <a:lnSpc>
                <a:spcPct val="100000"/>
              </a:lnSpc>
              <a:spcBef>
                <a:spcPts val="105"/>
              </a:spcBef>
            </a:pPr>
            <a:r>
              <a:rPr spc="-190" dirty="0"/>
              <a:t>Obecné </a:t>
            </a:r>
            <a:r>
              <a:rPr spc="-290" dirty="0"/>
              <a:t>cíle </a:t>
            </a:r>
            <a:r>
              <a:rPr spc="-235" dirty="0"/>
              <a:t>(RVP</a:t>
            </a:r>
            <a:r>
              <a:rPr spc="-610" dirty="0"/>
              <a:t> </a:t>
            </a:r>
            <a:r>
              <a:rPr spc="-265" dirty="0"/>
              <a:t>G)</a:t>
            </a:r>
          </a:p>
        </p:txBody>
      </p:sp>
      <p:sp>
        <p:nvSpPr>
          <p:cNvPr id="4" name="object 4"/>
          <p:cNvSpPr txBox="1"/>
          <p:nvPr/>
        </p:nvSpPr>
        <p:spPr>
          <a:xfrm>
            <a:off x="916939" y="1793189"/>
            <a:ext cx="10307955" cy="2979662"/>
          </a:xfrm>
          <a:prstGeom prst="rect">
            <a:avLst/>
          </a:prstGeom>
        </p:spPr>
        <p:txBody>
          <a:bodyPr vert="horz" wrap="square" lIns="0" tIns="12065" rIns="0" bIns="0" rtlCol="0">
            <a:spAutoFit/>
          </a:bodyPr>
          <a:lstStyle/>
          <a:p>
            <a:pPr marL="12700">
              <a:lnSpc>
                <a:spcPct val="100000"/>
              </a:lnSpc>
              <a:spcBef>
                <a:spcPts val="95"/>
              </a:spcBef>
            </a:pPr>
            <a:r>
              <a:rPr sz="2800" spc="-5" dirty="0">
                <a:latin typeface="Carlito"/>
                <a:cs typeface="Carlito"/>
              </a:rPr>
              <a:t>Cíle </a:t>
            </a:r>
            <a:r>
              <a:rPr sz="2800" spc="-20" dirty="0">
                <a:latin typeface="Carlito"/>
                <a:cs typeface="Carlito"/>
              </a:rPr>
              <a:t>vzdělávacích </a:t>
            </a:r>
            <a:r>
              <a:rPr sz="2800" spc="-10" dirty="0">
                <a:latin typeface="Carlito"/>
                <a:cs typeface="Carlito"/>
              </a:rPr>
              <a:t>oblastí </a:t>
            </a:r>
            <a:r>
              <a:rPr sz="2800" spc="-5" dirty="0">
                <a:latin typeface="Carlito"/>
                <a:cs typeface="Carlito"/>
              </a:rPr>
              <a:t>a jejich</a:t>
            </a:r>
            <a:r>
              <a:rPr sz="2800" spc="65" dirty="0">
                <a:latin typeface="Carlito"/>
                <a:cs typeface="Carlito"/>
              </a:rPr>
              <a:t> </a:t>
            </a:r>
            <a:r>
              <a:rPr sz="2800" spc="-10" dirty="0">
                <a:latin typeface="Carlito"/>
                <a:cs typeface="Carlito"/>
              </a:rPr>
              <a:t>obsahů</a:t>
            </a:r>
            <a:endParaRPr sz="2800" dirty="0">
              <a:latin typeface="Carlito"/>
              <a:cs typeface="Carlito"/>
            </a:endParaRPr>
          </a:p>
          <a:p>
            <a:pPr>
              <a:lnSpc>
                <a:spcPct val="100000"/>
              </a:lnSpc>
              <a:spcBef>
                <a:spcPts val="55"/>
              </a:spcBef>
            </a:pPr>
            <a:endParaRPr sz="3800" dirty="0">
              <a:latin typeface="Carlito"/>
              <a:cs typeface="Carlito"/>
            </a:endParaRPr>
          </a:p>
          <a:p>
            <a:pPr marL="12700">
              <a:lnSpc>
                <a:spcPct val="100000"/>
              </a:lnSpc>
              <a:spcBef>
                <a:spcPts val="5"/>
              </a:spcBef>
            </a:pPr>
            <a:r>
              <a:rPr sz="2800" spc="-15" dirty="0">
                <a:latin typeface="Carlito"/>
                <a:cs typeface="Carlito"/>
              </a:rPr>
              <a:t>RVP </a:t>
            </a:r>
            <a:r>
              <a:rPr sz="2800" spc="-5" dirty="0">
                <a:latin typeface="Carlito"/>
                <a:cs typeface="Carlito"/>
              </a:rPr>
              <a:t>G, </a:t>
            </a:r>
            <a:r>
              <a:rPr sz="2800" spc="-15" dirty="0">
                <a:latin typeface="Carlito"/>
                <a:cs typeface="Carlito"/>
              </a:rPr>
              <a:t>Oblast Matematika </a:t>
            </a:r>
            <a:r>
              <a:rPr sz="2800" spc="-5" dirty="0">
                <a:latin typeface="Carlito"/>
                <a:cs typeface="Carlito"/>
              </a:rPr>
              <a:t>a její </a:t>
            </a:r>
            <a:r>
              <a:rPr sz="2800" spc="-10" dirty="0">
                <a:latin typeface="Carlito"/>
                <a:cs typeface="Carlito"/>
              </a:rPr>
              <a:t>aplikace, obsah Číslo </a:t>
            </a:r>
            <a:r>
              <a:rPr sz="2800" spc="-5" dirty="0">
                <a:latin typeface="Carlito"/>
                <a:cs typeface="Carlito"/>
              </a:rPr>
              <a:t>a </a:t>
            </a:r>
            <a:r>
              <a:rPr sz="2800" spc="-15" dirty="0">
                <a:latin typeface="Carlito"/>
                <a:cs typeface="Carlito"/>
              </a:rPr>
              <a:t>proměnná;</a:t>
            </a:r>
            <a:r>
              <a:rPr sz="2800" spc="240" dirty="0">
                <a:latin typeface="Carlito"/>
                <a:cs typeface="Carlito"/>
              </a:rPr>
              <a:t> </a:t>
            </a:r>
            <a:r>
              <a:rPr sz="2800" spc="-15" dirty="0">
                <a:latin typeface="Carlito"/>
                <a:cs typeface="Carlito"/>
              </a:rPr>
              <a:t>žák:</a:t>
            </a:r>
            <a:endParaRPr sz="2800" dirty="0">
              <a:latin typeface="Carlito"/>
              <a:cs typeface="Carlito"/>
            </a:endParaRPr>
          </a:p>
          <a:p>
            <a:pPr>
              <a:lnSpc>
                <a:spcPct val="100000"/>
              </a:lnSpc>
              <a:spcBef>
                <a:spcPts val="55"/>
              </a:spcBef>
            </a:pPr>
            <a:endParaRPr sz="3800" dirty="0">
              <a:latin typeface="Carlito"/>
              <a:cs typeface="Carlito"/>
            </a:endParaRPr>
          </a:p>
          <a:p>
            <a:pPr marL="241300" marR="964565" indent="-229235">
              <a:lnSpc>
                <a:spcPts val="3030"/>
              </a:lnSpc>
              <a:spcBef>
                <a:spcPts val="1050"/>
              </a:spcBef>
              <a:buClr>
                <a:srgbClr val="EC7C30"/>
              </a:buClr>
              <a:buFont typeface="Wingdings"/>
              <a:buChar char=""/>
              <a:tabLst>
                <a:tab pos="241935" algn="l"/>
              </a:tabLst>
            </a:pPr>
            <a:r>
              <a:rPr sz="2800" spc="-10" dirty="0" err="1">
                <a:latin typeface="Carlito"/>
                <a:cs typeface="Carlito"/>
              </a:rPr>
              <a:t>odhaduje</a:t>
            </a:r>
            <a:r>
              <a:rPr sz="2800" spc="-10" dirty="0">
                <a:latin typeface="Carlito"/>
                <a:cs typeface="Carlito"/>
              </a:rPr>
              <a:t> výsledky numerických </a:t>
            </a:r>
            <a:r>
              <a:rPr sz="2800" spc="-5" dirty="0">
                <a:latin typeface="Carlito"/>
                <a:cs typeface="Carlito"/>
              </a:rPr>
              <a:t>výpočtů a </a:t>
            </a:r>
            <a:r>
              <a:rPr sz="2800" spc="-20" dirty="0">
                <a:latin typeface="Carlito"/>
                <a:cs typeface="Carlito"/>
              </a:rPr>
              <a:t>efektivně </a:t>
            </a:r>
            <a:r>
              <a:rPr sz="2800" spc="-5" dirty="0">
                <a:latin typeface="Carlito"/>
                <a:cs typeface="Carlito"/>
              </a:rPr>
              <a:t>je </a:t>
            </a:r>
            <a:r>
              <a:rPr sz="2800" spc="-15" dirty="0">
                <a:latin typeface="Carlito"/>
                <a:cs typeface="Carlito"/>
              </a:rPr>
              <a:t>provádí,  </a:t>
            </a:r>
            <a:r>
              <a:rPr sz="2800" spc="-10" dirty="0">
                <a:latin typeface="Carlito"/>
                <a:cs typeface="Carlito"/>
              </a:rPr>
              <a:t>účelně využívá</a:t>
            </a:r>
            <a:r>
              <a:rPr sz="2800" spc="40" dirty="0">
                <a:latin typeface="Carlito"/>
                <a:cs typeface="Carlito"/>
              </a:rPr>
              <a:t> </a:t>
            </a:r>
            <a:r>
              <a:rPr sz="2800" spc="-20" dirty="0">
                <a:latin typeface="Carlito"/>
                <a:cs typeface="Carlito"/>
              </a:rPr>
              <a:t>kalkulátor</a:t>
            </a:r>
            <a:endParaRPr sz="2800" dirty="0">
              <a:latin typeface="Carlito"/>
              <a:cs typeface="Carli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17320"/>
          </a:xfrm>
          <a:custGeom>
            <a:avLst/>
            <a:gdLst/>
            <a:ahLst/>
            <a:cxnLst/>
            <a:rect l="l" t="t" r="r" b="b"/>
            <a:pathLst>
              <a:path w="12192000" h="1417320">
                <a:moveTo>
                  <a:pt x="12192000" y="0"/>
                </a:moveTo>
                <a:lnTo>
                  <a:pt x="0" y="0"/>
                </a:lnTo>
                <a:lnTo>
                  <a:pt x="0" y="1417320"/>
                </a:lnTo>
                <a:lnTo>
                  <a:pt x="12192000" y="1417320"/>
                </a:lnTo>
                <a:lnTo>
                  <a:pt x="12192000" y="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4560570" y="290525"/>
            <a:ext cx="3070225" cy="697230"/>
          </a:xfrm>
          <a:prstGeom prst="rect">
            <a:avLst/>
          </a:prstGeom>
        </p:spPr>
        <p:txBody>
          <a:bodyPr vert="horz" wrap="square" lIns="0" tIns="13335" rIns="0" bIns="0" rtlCol="0">
            <a:spAutoFit/>
          </a:bodyPr>
          <a:lstStyle/>
          <a:p>
            <a:pPr marL="12700">
              <a:lnSpc>
                <a:spcPct val="100000"/>
              </a:lnSpc>
              <a:spcBef>
                <a:spcPts val="105"/>
              </a:spcBef>
            </a:pPr>
            <a:r>
              <a:rPr spc="-229" dirty="0"/>
              <a:t>Konkrétní</a:t>
            </a:r>
            <a:r>
              <a:rPr spc="-420" dirty="0"/>
              <a:t> </a:t>
            </a:r>
            <a:r>
              <a:rPr spc="-290" dirty="0"/>
              <a:t>cíle</a:t>
            </a:r>
          </a:p>
        </p:txBody>
      </p:sp>
      <p:sp>
        <p:nvSpPr>
          <p:cNvPr id="4" name="object 4"/>
          <p:cNvSpPr txBox="1"/>
          <p:nvPr/>
        </p:nvSpPr>
        <p:spPr>
          <a:xfrm>
            <a:off x="916939" y="1793189"/>
            <a:ext cx="8500745" cy="1561325"/>
          </a:xfrm>
          <a:prstGeom prst="rect">
            <a:avLst/>
          </a:prstGeom>
        </p:spPr>
        <p:txBody>
          <a:bodyPr vert="horz" wrap="square" lIns="0" tIns="12065" rIns="0" bIns="0" rtlCol="0">
            <a:spAutoFit/>
          </a:bodyPr>
          <a:lstStyle/>
          <a:p>
            <a:pPr marL="12700">
              <a:lnSpc>
                <a:spcPct val="100000"/>
              </a:lnSpc>
              <a:spcBef>
                <a:spcPts val="95"/>
              </a:spcBef>
            </a:pPr>
            <a:r>
              <a:rPr sz="2800" spc="-5" dirty="0">
                <a:latin typeface="Carlito"/>
                <a:cs typeface="Carlito"/>
              </a:rPr>
              <a:t>Cíle </a:t>
            </a:r>
            <a:r>
              <a:rPr sz="2800" spc="-10" dirty="0">
                <a:latin typeface="Carlito"/>
                <a:cs typeface="Carlito"/>
              </a:rPr>
              <a:t>vyučovacích jednotek </a:t>
            </a:r>
            <a:r>
              <a:rPr sz="2800" spc="-5" dirty="0">
                <a:latin typeface="Carlito"/>
                <a:cs typeface="Carlito"/>
              </a:rPr>
              <a:t>a jejich</a:t>
            </a:r>
            <a:r>
              <a:rPr sz="2800" spc="75" dirty="0">
                <a:latin typeface="Carlito"/>
                <a:cs typeface="Carlito"/>
              </a:rPr>
              <a:t> </a:t>
            </a:r>
            <a:r>
              <a:rPr sz="2800" spc="-15" dirty="0">
                <a:latin typeface="Carlito"/>
                <a:cs typeface="Carlito"/>
              </a:rPr>
              <a:t>částí:</a:t>
            </a:r>
            <a:endParaRPr sz="2800" dirty="0">
              <a:latin typeface="Carlito"/>
              <a:cs typeface="Carlito"/>
            </a:endParaRPr>
          </a:p>
          <a:p>
            <a:pPr>
              <a:lnSpc>
                <a:spcPct val="100000"/>
              </a:lnSpc>
              <a:spcBef>
                <a:spcPts val="55"/>
              </a:spcBef>
            </a:pPr>
            <a:endParaRPr sz="3800" dirty="0">
              <a:latin typeface="Carlito"/>
              <a:cs typeface="Carlito"/>
            </a:endParaRPr>
          </a:p>
          <a:p>
            <a:pPr marL="241300" indent="-229235">
              <a:lnSpc>
                <a:spcPct val="100000"/>
              </a:lnSpc>
              <a:spcBef>
                <a:spcPts val="660"/>
              </a:spcBef>
              <a:buClr>
                <a:srgbClr val="EC7C30"/>
              </a:buClr>
              <a:buFont typeface="Wingdings"/>
              <a:buChar char=""/>
              <a:tabLst>
                <a:tab pos="241935" algn="l"/>
              </a:tabLst>
            </a:pPr>
            <a:r>
              <a:rPr lang="cs-CZ" sz="2800" spc="-10" dirty="0">
                <a:latin typeface="Carlito"/>
                <a:cs typeface="Carlito"/>
              </a:rPr>
              <a:t> </a:t>
            </a:r>
            <a:r>
              <a:rPr sz="2800" spc="-10" dirty="0" err="1">
                <a:latin typeface="Carlito"/>
                <a:cs typeface="Carlito"/>
              </a:rPr>
              <a:t>Žák</a:t>
            </a:r>
            <a:r>
              <a:rPr sz="2800" spc="-10" dirty="0">
                <a:latin typeface="Carlito"/>
                <a:cs typeface="Carlito"/>
              </a:rPr>
              <a:t> </a:t>
            </a:r>
            <a:r>
              <a:rPr lang="cs-CZ" sz="2800" spc="-10" dirty="0">
                <a:latin typeface="Carlito"/>
                <a:cs typeface="Carlito"/>
              </a:rPr>
              <a:t>za pomoci kalkulátoru dělí desetinná čísla</a:t>
            </a:r>
            <a:endParaRPr sz="2800" dirty="0">
              <a:latin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2065147"/>
            <a:ext cx="9490075" cy="2482090"/>
          </a:xfrm>
          <a:prstGeom prst="rect">
            <a:avLst/>
          </a:prstGeom>
        </p:spPr>
        <p:txBody>
          <a:bodyPr vert="horz" wrap="square" lIns="0" tIns="12065" rIns="0" bIns="0" rtlCol="0">
            <a:spAutoFit/>
          </a:bodyPr>
          <a:lstStyle/>
          <a:p>
            <a:pPr marL="241300" indent="-229235">
              <a:lnSpc>
                <a:spcPct val="100000"/>
              </a:lnSpc>
              <a:spcBef>
                <a:spcPts val="95"/>
              </a:spcBef>
              <a:buClr>
                <a:srgbClr val="EC7C30"/>
              </a:buClr>
              <a:buFont typeface="Wingdings"/>
              <a:buChar char=""/>
              <a:tabLst>
                <a:tab pos="241935" algn="l"/>
              </a:tabLst>
            </a:pPr>
            <a:r>
              <a:rPr sz="2800" spc="-15" dirty="0">
                <a:latin typeface="Carlito"/>
                <a:cs typeface="Carlito"/>
              </a:rPr>
              <a:t>Kognitivní </a:t>
            </a:r>
            <a:r>
              <a:rPr sz="2800" spc="-20" dirty="0">
                <a:latin typeface="Carlito"/>
                <a:cs typeface="Carlito"/>
              </a:rPr>
              <a:t>(vzdělávací, poznávací) </a:t>
            </a:r>
            <a:r>
              <a:rPr sz="2800" spc="-5" dirty="0">
                <a:latin typeface="Carlito"/>
                <a:cs typeface="Carlito"/>
              </a:rPr>
              <a:t>cíle - Benjamin S.</a:t>
            </a:r>
            <a:r>
              <a:rPr sz="2800" spc="135" dirty="0">
                <a:latin typeface="Carlito"/>
                <a:cs typeface="Carlito"/>
              </a:rPr>
              <a:t> </a:t>
            </a:r>
            <a:r>
              <a:rPr sz="2800" spc="-5" dirty="0">
                <a:latin typeface="Carlito"/>
                <a:cs typeface="Carlito"/>
              </a:rPr>
              <a:t>Bloom</a:t>
            </a:r>
            <a:endParaRPr sz="2800" dirty="0">
              <a:latin typeface="Carlito"/>
              <a:cs typeface="Carlito"/>
            </a:endParaRPr>
          </a:p>
          <a:p>
            <a:pPr>
              <a:lnSpc>
                <a:spcPct val="100000"/>
              </a:lnSpc>
              <a:buClr>
                <a:srgbClr val="EC7C30"/>
              </a:buClr>
              <a:buFont typeface="Wingdings"/>
              <a:buChar char=""/>
            </a:pPr>
            <a:endParaRPr sz="4150" dirty="0">
              <a:latin typeface="Carlito"/>
              <a:cs typeface="Carlito"/>
            </a:endParaRPr>
          </a:p>
          <a:p>
            <a:pPr marL="241300" marR="5080" indent="-229235">
              <a:lnSpc>
                <a:spcPts val="3030"/>
              </a:lnSpc>
              <a:buClr>
                <a:srgbClr val="EC7C30"/>
              </a:buClr>
              <a:buFont typeface="Wingdings"/>
              <a:buChar char=""/>
              <a:tabLst>
                <a:tab pos="241935" algn="l"/>
              </a:tabLst>
            </a:pPr>
            <a:r>
              <a:rPr sz="2800" spc="-15" dirty="0">
                <a:latin typeface="Carlito"/>
                <a:cs typeface="Carlito"/>
              </a:rPr>
              <a:t>Afektivní (postojové, hodnotové, </a:t>
            </a:r>
            <a:r>
              <a:rPr sz="2800" spc="-10" dirty="0">
                <a:latin typeface="Carlito"/>
                <a:cs typeface="Carlito"/>
              </a:rPr>
              <a:t>výchovné </a:t>
            </a:r>
            <a:r>
              <a:rPr sz="2800" spc="-5" dirty="0">
                <a:latin typeface="Carlito"/>
                <a:cs typeface="Carlito"/>
              </a:rPr>
              <a:t>v </a:t>
            </a:r>
            <a:r>
              <a:rPr sz="2800" spc="-15" dirty="0">
                <a:latin typeface="Carlito"/>
                <a:cs typeface="Carlito"/>
              </a:rPr>
              <a:t>užším </a:t>
            </a:r>
            <a:r>
              <a:rPr sz="2800" spc="-20" dirty="0">
                <a:latin typeface="Carlito"/>
                <a:cs typeface="Carlito"/>
              </a:rPr>
              <a:t>smyslu) </a:t>
            </a:r>
            <a:r>
              <a:rPr sz="2800" spc="-5" dirty="0" err="1">
                <a:latin typeface="Carlito"/>
                <a:cs typeface="Carlito"/>
              </a:rPr>
              <a:t>cíle</a:t>
            </a:r>
            <a:endParaRPr sz="2800" dirty="0">
              <a:latin typeface="Carlito"/>
              <a:cs typeface="Carlito"/>
            </a:endParaRPr>
          </a:p>
          <a:p>
            <a:pPr>
              <a:lnSpc>
                <a:spcPct val="100000"/>
              </a:lnSpc>
              <a:spcBef>
                <a:spcPts val="5"/>
              </a:spcBef>
              <a:buClr>
                <a:srgbClr val="EC7C30"/>
              </a:buClr>
              <a:buFont typeface="Wingdings"/>
              <a:buChar char=""/>
            </a:pPr>
            <a:endParaRPr sz="3800" dirty="0">
              <a:latin typeface="Carlito"/>
              <a:cs typeface="Carlito"/>
            </a:endParaRPr>
          </a:p>
          <a:p>
            <a:pPr marL="241300" indent="-229235">
              <a:lnSpc>
                <a:spcPct val="100000"/>
              </a:lnSpc>
              <a:spcBef>
                <a:spcPts val="5"/>
              </a:spcBef>
              <a:buClr>
                <a:srgbClr val="EC7C30"/>
              </a:buClr>
              <a:buFont typeface="Wingdings"/>
              <a:buChar char=""/>
              <a:tabLst>
                <a:tab pos="241935" algn="l"/>
              </a:tabLst>
            </a:pPr>
            <a:r>
              <a:rPr sz="2800" spc="-25" dirty="0">
                <a:latin typeface="Carlito"/>
                <a:cs typeface="Carlito"/>
              </a:rPr>
              <a:t>Psychomotorické </a:t>
            </a:r>
            <a:r>
              <a:rPr sz="2800" spc="-20" dirty="0">
                <a:latin typeface="Carlito"/>
                <a:cs typeface="Carlito"/>
              </a:rPr>
              <a:t>(výcvikové) </a:t>
            </a:r>
            <a:r>
              <a:rPr sz="2800" spc="-5" dirty="0" err="1">
                <a:latin typeface="Carlito"/>
                <a:cs typeface="Carlito"/>
              </a:rPr>
              <a:t>cíle</a:t>
            </a:r>
            <a:endParaRPr sz="2800" dirty="0">
              <a:latin typeface="Carlito"/>
              <a:cs typeface="Carlito"/>
            </a:endParaRPr>
          </a:p>
        </p:txBody>
      </p:sp>
      <p:sp>
        <p:nvSpPr>
          <p:cNvPr id="3" name="object 3"/>
          <p:cNvSpPr/>
          <p:nvPr/>
        </p:nvSpPr>
        <p:spPr>
          <a:xfrm>
            <a:off x="0" y="0"/>
            <a:ext cx="12192000" cy="1417320"/>
          </a:xfrm>
          <a:custGeom>
            <a:avLst/>
            <a:gdLst/>
            <a:ahLst/>
            <a:cxnLst/>
            <a:rect l="l" t="t" r="r" b="b"/>
            <a:pathLst>
              <a:path w="12192000" h="1417320">
                <a:moveTo>
                  <a:pt x="12192000" y="0"/>
                </a:moveTo>
                <a:lnTo>
                  <a:pt x="0" y="0"/>
                </a:lnTo>
                <a:lnTo>
                  <a:pt x="0" y="1417320"/>
                </a:lnTo>
                <a:lnTo>
                  <a:pt x="12192000" y="1417320"/>
                </a:lnTo>
                <a:lnTo>
                  <a:pt x="12192000" y="0"/>
                </a:lnTo>
                <a:close/>
              </a:path>
            </a:pathLst>
          </a:custGeom>
          <a:solidFill>
            <a:srgbClr val="004080"/>
          </a:solidFill>
        </p:spPr>
        <p:txBody>
          <a:bodyPr wrap="square" lIns="0" tIns="0" rIns="0" bIns="0" rtlCol="0"/>
          <a:lstStyle/>
          <a:p>
            <a:endParaRPr/>
          </a:p>
        </p:txBody>
      </p:sp>
      <p:sp>
        <p:nvSpPr>
          <p:cNvPr id="4" name="object 4"/>
          <p:cNvSpPr txBox="1">
            <a:spLocks noGrp="1"/>
          </p:cNvSpPr>
          <p:nvPr>
            <p:ph type="title"/>
          </p:nvPr>
        </p:nvSpPr>
        <p:spPr>
          <a:xfrm>
            <a:off x="1272921" y="290525"/>
            <a:ext cx="9649460" cy="757555"/>
          </a:xfrm>
          <a:prstGeom prst="rect">
            <a:avLst/>
          </a:prstGeom>
        </p:spPr>
        <p:txBody>
          <a:bodyPr vert="horz" wrap="square" lIns="0" tIns="12700" rIns="0" bIns="0" rtlCol="0">
            <a:spAutoFit/>
          </a:bodyPr>
          <a:lstStyle/>
          <a:p>
            <a:pPr marL="12700">
              <a:lnSpc>
                <a:spcPct val="100000"/>
              </a:lnSpc>
              <a:spcBef>
                <a:spcPts val="100"/>
              </a:spcBef>
            </a:pPr>
            <a:r>
              <a:rPr sz="4800" spc="-220" dirty="0"/>
              <a:t>Dělení </a:t>
            </a:r>
            <a:r>
              <a:rPr sz="4800" spc="-290" dirty="0"/>
              <a:t>cílů </a:t>
            </a:r>
            <a:r>
              <a:rPr sz="4800" spc="-210" dirty="0"/>
              <a:t>podle </a:t>
            </a:r>
            <a:r>
              <a:rPr sz="4800" spc="-150" dirty="0"/>
              <a:t>obsahového</a:t>
            </a:r>
            <a:r>
              <a:rPr sz="4800" spc="-710" dirty="0"/>
              <a:t> </a:t>
            </a:r>
            <a:r>
              <a:rPr sz="4800" spc="-254" dirty="0"/>
              <a:t>zaměření</a:t>
            </a:r>
            <a:endParaRPr sz="4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5361" y="1471422"/>
            <a:ext cx="6172200" cy="4701540"/>
          </a:xfrm>
          <a:custGeom>
            <a:avLst/>
            <a:gdLst/>
            <a:ahLst/>
            <a:cxnLst/>
            <a:rect l="l" t="t" r="r" b="b"/>
            <a:pathLst>
              <a:path w="6172200" h="4701540">
                <a:moveTo>
                  <a:pt x="0" y="128777"/>
                </a:moveTo>
                <a:lnTo>
                  <a:pt x="10120" y="78652"/>
                </a:lnTo>
                <a:lnTo>
                  <a:pt x="37718" y="37718"/>
                </a:lnTo>
                <a:lnTo>
                  <a:pt x="78652" y="10120"/>
                </a:lnTo>
                <a:lnTo>
                  <a:pt x="128777" y="0"/>
                </a:lnTo>
                <a:lnTo>
                  <a:pt x="6043421" y="0"/>
                </a:lnTo>
                <a:lnTo>
                  <a:pt x="6093547" y="10120"/>
                </a:lnTo>
                <a:lnTo>
                  <a:pt x="6134480" y="37718"/>
                </a:lnTo>
                <a:lnTo>
                  <a:pt x="6162079" y="78652"/>
                </a:lnTo>
                <a:lnTo>
                  <a:pt x="6172199" y="128777"/>
                </a:lnTo>
                <a:lnTo>
                  <a:pt x="6172199" y="643889"/>
                </a:lnTo>
                <a:lnTo>
                  <a:pt x="6162079" y="694015"/>
                </a:lnTo>
                <a:lnTo>
                  <a:pt x="6134480" y="734949"/>
                </a:lnTo>
                <a:lnTo>
                  <a:pt x="6093547" y="762547"/>
                </a:lnTo>
                <a:lnTo>
                  <a:pt x="6043421" y="772667"/>
                </a:lnTo>
                <a:lnTo>
                  <a:pt x="128777" y="772667"/>
                </a:lnTo>
                <a:lnTo>
                  <a:pt x="78652" y="762547"/>
                </a:lnTo>
                <a:lnTo>
                  <a:pt x="37718" y="734949"/>
                </a:lnTo>
                <a:lnTo>
                  <a:pt x="10120" y="694015"/>
                </a:lnTo>
                <a:lnTo>
                  <a:pt x="0" y="643889"/>
                </a:lnTo>
                <a:lnTo>
                  <a:pt x="0" y="128777"/>
                </a:lnTo>
                <a:close/>
              </a:path>
              <a:path w="6172200" h="4701540">
                <a:moveTo>
                  <a:pt x="0" y="915162"/>
                </a:moveTo>
                <a:lnTo>
                  <a:pt x="10120" y="865036"/>
                </a:lnTo>
                <a:lnTo>
                  <a:pt x="37718" y="824102"/>
                </a:lnTo>
                <a:lnTo>
                  <a:pt x="78652" y="796504"/>
                </a:lnTo>
                <a:lnTo>
                  <a:pt x="128777" y="786383"/>
                </a:lnTo>
                <a:lnTo>
                  <a:pt x="6043421" y="786383"/>
                </a:lnTo>
                <a:lnTo>
                  <a:pt x="6093547" y="796504"/>
                </a:lnTo>
                <a:lnTo>
                  <a:pt x="6134480" y="824102"/>
                </a:lnTo>
                <a:lnTo>
                  <a:pt x="6162079" y="865036"/>
                </a:lnTo>
                <a:lnTo>
                  <a:pt x="6172199" y="915162"/>
                </a:lnTo>
                <a:lnTo>
                  <a:pt x="6172199" y="1430274"/>
                </a:lnTo>
                <a:lnTo>
                  <a:pt x="6162079" y="1480399"/>
                </a:lnTo>
                <a:lnTo>
                  <a:pt x="6134480" y="1521332"/>
                </a:lnTo>
                <a:lnTo>
                  <a:pt x="6093547" y="1548931"/>
                </a:lnTo>
                <a:lnTo>
                  <a:pt x="6043421" y="1559052"/>
                </a:lnTo>
                <a:lnTo>
                  <a:pt x="128777" y="1559052"/>
                </a:lnTo>
                <a:lnTo>
                  <a:pt x="78652" y="1548931"/>
                </a:lnTo>
                <a:lnTo>
                  <a:pt x="37718" y="1521332"/>
                </a:lnTo>
                <a:lnTo>
                  <a:pt x="10120" y="1480399"/>
                </a:lnTo>
                <a:lnTo>
                  <a:pt x="0" y="1430274"/>
                </a:lnTo>
                <a:lnTo>
                  <a:pt x="0" y="915162"/>
                </a:lnTo>
                <a:close/>
              </a:path>
              <a:path w="6172200" h="4701540">
                <a:moveTo>
                  <a:pt x="0" y="1700022"/>
                </a:moveTo>
                <a:lnTo>
                  <a:pt x="10120" y="1649896"/>
                </a:lnTo>
                <a:lnTo>
                  <a:pt x="37718" y="1608962"/>
                </a:lnTo>
                <a:lnTo>
                  <a:pt x="78652" y="1581364"/>
                </a:lnTo>
                <a:lnTo>
                  <a:pt x="128777" y="1571243"/>
                </a:lnTo>
                <a:lnTo>
                  <a:pt x="6043421" y="1571243"/>
                </a:lnTo>
                <a:lnTo>
                  <a:pt x="6093547" y="1581364"/>
                </a:lnTo>
                <a:lnTo>
                  <a:pt x="6134480" y="1608963"/>
                </a:lnTo>
                <a:lnTo>
                  <a:pt x="6162079" y="1649896"/>
                </a:lnTo>
                <a:lnTo>
                  <a:pt x="6172199" y="1700022"/>
                </a:lnTo>
                <a:lnTo>
                  <a:pt x="6172199" y="2215134"/>
                </a:lnTo>
                <a:lnTo>
                  <a:pt x="6162079" y="2265259"/>
                </a:lnTo>
                <a:lnTo>
                  <a:pt x="6134480" y="2306192"/>
                </a:lnTo>
                <a:lnTo>
                  <a:pt x="6093547" y="2333791"/>
                </a:lnTo>
                <a:lnTo>
                  <a:pt x="6043421" y="2343911"/>
                </a:lnTo>
                <a:lnTo>
                  <a:pt x="128777" y="2343911"/>
                </a:lnTo>
                <a:lnTo>
                  <a:pt x="78652" y="2333791"/>
                </a:lnTo>
                <a:lnTo>
                  <a:pt x="37718" y="2306192"/>
                </a:lnTo>
                <a:lnTo>
                  <a:pt x="10120" y="2265259"/>
                </a:lnTo>
                <a:lnTo>
                  <a:pt x="0" y="2215134"/>
                </a:lnTo>
                <a:lnTo>
                  <a:pt x="0" y="1700022"/>
                </a:lnTo>
                <a:close/>
              </a:path>
              <a:path w="6172200" h="4701540">
                <a:moveTo>
                  <a:pt x="0" y="2486405"/>
                </a:moveTo>
                <a:lnTo>
                  <a:pt x="10120" y="2436280"/>
                </a:lnTo>
                <a:lnTo>
                  <a:pt x="37718" y="2395347"/>
                </a:lnTo>
                <a:lnTo>
                  <a:pt x="78652" y="2367748"/>
                </a:lnTo>
                <a:lnTo>
                  <a:pt x="128777" y="2357628"/>
                </a:lnTo>
                <a:lnTo>
                  <a:pt x="6043421" y="2357628"/>
                </a:lnTo>
                <a:lnTo>
                  <a:pt x="6093547" y="2367748"/>
                </a:lnTo>
                <a:lnTo>
                  <a:pt x="6134480" y="2395347"/>
                </a:lnTo>
                <a:lnTo>
                  <a:pt x="6162079" y="2436280"/>
                </a:lnTo>
                <a:lnTo>
                  <a:pt x="6172199" y="2486405"/>
                </a:lnTo>
                <a:lnTo>
                  <a:pt x="6172199" y="3001517"/>
                </a:lnTo>
                <a:lnTo>
                  <a:pt x="6162079" y="3051643"/>
                </a:lnTo>
                <a:lnTo>
                  <a:pt x="6134480" y="3092577"/>
                </a:lnTo>
                <a:lnTo>
                  <a:pt x="6093547" y="3120175"/>
                </a:lnTo>
                <a:lnTo>
                  <a:pt x="6043421" y="3130296"/>
                </a:lnTo>
                <a:lnTo>
                  <a:pt x="128777" y="3130296"/>
                </a:lnTo>
                <a:lnTo>
                  <a:pt x="78652" y="3120175"/>
                </a:lnTo>
                <a:lnTo>
                  <a:pt x="37718" y="3092577"/>
                </a:lnTo>
                <a:lnTo>
                  <a:pt x="10120" y="3051643"/>
                </a:lnTo>
                <a:lnTo>
                  <a:pt x="0" y="3001517"/>
                </a:lnTo>
                <a:lnTo>
                  <a:pt x="0" y="2486405"/>
                </a:lnTo>
                <a:close/>
              </a:path>
              <a:path w="6172200" h="4701540">
                <a:moveTo>
                  <a:pt x="0" y="3271266"/>
                </a:moveTo>
                <a:lnTo>
                  <a:pt x="10120" y="3221140"/>
                </a:lnTo>
                <a:lnTo>
                  <a:pt x="37718" y="3180207"/>
                </a:lnTo>
                <a:lnTo>
                  <a:pt x="78652" y="3152608"/>
                </a:lnTo>
                <a:lnTo>
                  <a:pt x="128777" y="3142488"/>
                </a:lnTo>
                <a:lnTo>
                  <a:pt x="6043421" y="3142488"/>
                </a:lnTo>
                <a:lnTo>
                  <a:pt x="6093547" y="3152608"/>
                </a:lnTo>
                <a:lnTo>
                  <a:pt x="6134480" y="3180207"/>
                </a:lnTo>
                <a:lnTo>
                  <a:pt x="6162079" y="3221140"/>
                </a:lnTo>
                <a:lnTo>
                  <a:pt x="6172199" y="3271266"/>
                </a:lnTo>
                <a:lnTo>
                  <a:pt x="6172199" y="3786378"/>
                </a:lnTo>
                <a:lnTo>
                  <a:pt x="6162079" y="3836503"/>
                </a:lnTo>
                <a:lnTo>
                  <a:pt x="6134480" y="3877436"/>
                </a:lnTo>
                <a:lnTo>
                  <a:pt x="6093547" y="3905035"/>
                </a:lnTo>
                <a:lnTo>
                  <a:pt x="6043421" y="3915155"/>
                </a:lnTo>
                <a:lnTo>
                  <a:pt x="128777" y="3915155"/>
                </a:lnTo>
                <a:lnTo>
                  <a:pt x="78652" y="3905035"/>
                </a:lnTo>
                <a:lnTo>
                  <a:pt x="37718" y="3877437"/>
                </a:lnTo>
                <a:lnTo>
                  <a:pt x="10120" y="3836503"/>
                </a:lnTo>
                <a:lnTo>
                  <a:pt x="0" y="3786378"/>
                </a:lnTo>
                <a:lnTo>
                  <a:pt x="0" y="3271266"/>
                </a:lnTo>
                <a:close/>
              </a:path>
              <a:path w="6172200" h="4701540">
                <a:moveTo>
                  <a:pt x="0" y="4057650"/>
                </a:moveTo>
                <a:lnTo>
                  <a:pt x="10120" y="4007524"/>
                </a:lnTo>
                <a:lnTo>
                  <a:pt x="37718" y="3966591"/>
                </a:lnTo>
                <a:lnTo>
                  <a:pt x="78652" y="3938992"/>
                </a:lnTo>
                <a:lnTo>
                  <a:pt x="128777" y="3928872"/>
                </a:lnTo>
                <a:lnTo>
                  <a:pt x="6043421" y="3928872"/>
                </a:lnTo>
                <a:lnTo>
                  <a:pt x="6093547" y="3938992"/>
                </a:lnTo>
                <a:lnTo>
                  <a:pt x="6134480" y="3966591"/>
                </a:lnTo>
                <a:lnTo>
                  <a:pt x="6162079" y="4007524"/>
                </a:lnTo>
                <a:lnTo>
                  <a:pt x="6172199" y="4057650"/>
                </a:lnTo>
                <a:lnTo>
                  <a:pt x="6172199" y="4572762"/>
                </a:lnTo>
                <a:lnTo>
                  <a:pt x="6162079" y="4622887"/>
                </a:lnTo>
                <a:lnTo>
                  <a:pt x="6134480" y="4663821"/>
                </a:lnTo>
                <a:lnTo>
                  <a:pt x="6093547" y="4691419"/>
                </a:lnTo>
                <a:lnTo>
                  <a:pt x="6043421" y="4701540"/>
                </a:lnTo>
                <a:lnTo>
                  <a:pt x="128777" y="4701540"/>
                </a:lnTo>
                <a:lnTo>
                  <a:pt x="78652" y="4691419"/>
                </a:lnTo>
                <a:lnTo>
                  <a:pt x="37718" y="4663821"/>
                </a:lnTo>
                <a:lnTo>
                  <a:pt x="10120" y="4622887"/>
                </a:lnTo>
                <a:lnTo>
                  <a:pt x="0" y="4572762"/>
                </a:lnTo>
                <a:lnTo>
                  <a:pt x="0" y="4057650"/>
                </a:lnTo>
                <a:close/>
              </a:path>
            </a:pathLst>
          </a:custGeom>
          <a:ln w="32004">
            <a:solidFill>
              <a:srgbClr val="008000"/>
            </a:solidFill>
          </a:ln>
        </p:spPr>
        <p:txBody>
          <a:bodyPr wrap="square" lIns="0" tIns="0" rIns="0" bIns="0" rtlCol="0"/>
          <a:lstStyle/>
          <a:p>
            <a:endParaRPr/>
          </a:p>
        </p:txBody>
      </p:sp>
      <p:sp>
        <p:nvSpPr>
          <p:cNvPr id="3" name="object 3"/>
          <p:cNvSpPr txBox="1"/>
          <p:nvPr/>
        </p:nvSpPr>
        <p:spPr>
          <a:xfrm>
            <a:off x="2677160" y="1279398"/>
            <a:ext cx="4984750" cy="5348605"/>
          </a:xfrm>
          <a:prstGeom prst="rect">
            <a:avLst/>
          </a:prstGeom>
        </p:spPr>
        <p:txBody>
          <a:bodyPr vert="horz" wrap="square" lIns="0" tIns="12700" rIns="0" bIns="0" rtlCol="0">
            <a:spAutoFit/>
          </a:bodyPr>
          <a:lstStyle/>
          <a:p>
            <a:pPr marL="12700" marR="2536190">
              <a:lnSpc>
                <a:spcPct val="143200"/>
              </a:lnSpc>
              <a:spcBef>
                <a:spcPts val="100"/>
              </a:spcBef>
            </a:pPr>
            <a:r>
              <a:rPr sz="3600" spc="-40" dirty="0">
                <a:latin typeface="Carlito"/>
                <a:cs typeface="Carlito"/>
              </a:rPr>
              <a:t>Tvořit  </a:t>
            </a:r>
            <a:r>
              <a:rPr sz="3600" spc="-5" dirty="0">
                <a:latin typeface="Carlito"/>
                <a:cs typeface="Carlito"/>
              </a:rPr>
              <a:t>Hodnotit  </a:t>
            </a:r>
            <a:r>
              <a:rPr sz="3600" spc="-20" dirty="0">
                <a:latin typeface="Carlito"/>
                <a:cs typeface="Carlito"/>
              </a:rPr>
              <a:t>Analyzovat  </a:t>
            </a:r>
            <a:r>
              <a:rPr sz="3600" spc="-25" dirty="0">
                <a:latin typeface="Carlito"/>
                <a:cs typeface="Carlito"/>
              </a:rPr>
              <a:t>Aplikovat  </a:t>
            </a:r>
            <a:r>
              <a:rPr sz="3600" spc="-30" dirty="0">
                <a:latin typeface="Carlito"/>
                <a:cs typeface="Carlito"/>
              </a:rPr>
              <a:t>Porozumět  </a:t>
            </a:r>
            <a:r>
              <a:rPr sz="3600" spc="-20" dirty="0">
                <a:latin typeface="Carlito"/>
                <a:cs typeface="Carlito"/>
              </a:rPr>
              <a:t>Z</a:t>
            </a:r>
            <a:r>
              <a:rPr sz="3600" dirty="0">
                <a:latin typeface="Carlito"/>
                <a:cs typeface="Carlito"/>
              </a:rPr>
              <a:t>ap</a:t>
            </a:r>
            <a:r>
              <a:rPr sz="3600" spc="10" dirty="0">
                <a:latin typeface="Carlito"/>
                <a:cs typeface="Carlito"/>
              </a:rPr>
              <a:t>a</a:t>
            </a:r>
            <a:r>
              <a:rPr sz="3600" dirty="0">
                <a:latin typeface="Carlito"/>
                <a:cs typeface="Carlito"/>
              </a:rPr>
              <a:t>m</a:t>
            </a:r>
            <a:r>
              <a:rPr sz="3600" spc="-30" dirty="0">
                <a:latin typeface="Carlito"/>
                <a:cs typeface="Carlito"/>
              </a:rPr>
              <a:t>a</a:t>
            </a:r>
            <a:r>
              <a:rPr sz="3600" spc="-45" dirty="0">
                <a:latin typeface="Carlito"/>
                <a:cs typeface="Carlito"/>
              </a:rPr>
              <a:t>t</a:t>
            </a:r>
            <a:r>
              <a:rPr sz="3600" spc="-20" dirty="0">
                <a:latin typeface="Carlito"/>
                <a:cs typeface="Carlito"/>
              </a:rPr>
              <a:t>o</a:t>
            </a:r>
            <a:r>
              <a:rPr sz="3600" spc="-45" dirty="0">
                <a:latin typeface="Carlito"/>
                <a:cs typeface="Carlito"/>
              </a:rPr>
              <a:t>v</a:t>
            </a:r>
            <a:r>
              <a:rPr sz="3600" spc="-35" dirty="0">
                <a:latin typeface="Carlito"/>
                <a:cs typeface="Carlito"/>
              </a:rPr>
              <a:t>a</a:t>
            </a:r>
            <a:r>
              <a:rPr sz="3600" dirty="0">
                <a:latin typeface="Carlito"/>
                <a:cs typeface="Carlito"/>
              </a:rPr>
              <a:t>t</a:t>
            </a:r>
            <a:endParaRPr sz="3600">
              <a:latin typeface="Carlito"/>
              <a:cs typeface="Carlito"/>
            </a:endParaRPr>
          </a:p>
          <a:p>
            <a:pPr marL="1738630">
              <a:lnSpc>
                <a:spcPct val="100000"/>
              </a:lnSpc>
              <a:spcBef>
                <a:spcPts val="2625"/>
              </a:spcBef>
            </a:pPr>
            <a:r>
              <a:rPr sz="1800" spc="-5" dirty="0">
                <a:latin typeface="Carlito"/>
                <a:cs typeface="Carlito"/>
              </a:rPr>
              <a:t>Anderson, </a:t>
            </a:r>
            <a:r>
              <a:rPr sz="1800" spc="-15" dirty="0">
                <a:latin typeface="Carlito"/>
                <a:cs typeface="Carlito"/>
              </a:rPr>
              <a:t>Krathwohl, </a:t>
            </a:r>
            <a:r>
              <a:rPr sz="1800" spc="-5" dirty="0">
                <a:latin typeface="Carlito"/>
                <a:cs typeface="Carlito"/>
              </a:rPr>
              <a:t>Bloom,</a:t>
            </a:r>
            <a:r>
              <a:rPr sz="1800" spc="-15" dirty="0">
                <a:latin typeface="Carlito"/>
                <a:cs typeface="Carlito"/>
              </a:rPr>
              <a:t> </a:t>
            </a:r>
            <a:r>
              <a:rPr sz="1800" dirty="0">
                <a:latin typeface="Carlito"/>
                <a:cs typeface="Carlito"/>
              </a:rPr>
              <a:t>2001</a:t>
            </a:r>
            <a:endParaRPr sz="1800">
              <a:latin typeface="Carlito"/>
              <a:cs typeface="Carlito"/>
            </a:endParaRPr>
          </a:p>
        </p:txBody>
      </p:sp>
      <p:grpSp>
        <p:nvGrpSpPr>
          <p:cNvPr id="4" name="object 4"/>
          <p:cNvGrpSpPr/>
          <p:nvPr/>
        </p:nvGrpSpPr>
        <p:grpSpPr>
          <a:xfrm>
            <a:off x="9278111" y="1658111"/>
            <a:ext cx="800100" cy="4305300"/>
            <a:chOff x="9278111" y="1658111"/>
            <a:chExt cx="800100" cy="4305300"/>
          </a:xfrm>
        </p:grpSpPr>
        <p:sp>
          <p:nvSpPr>
            <p:cNvPr id="5" name="object 5"/>
            <p:cNvSpPr/>
            <p:nvPr/>
          </p:nvSpPr>
          <p:spPr>
            <a:xfrm>
              <a:off x="9297161" y="1677161"/>
              <a:ext cx="762000" cy="4267200"/>
            </a:xfrm>
            <a:custGeom>
              <a:avLst/>
              <a:gdLst/>
              <a:ahLst/>
              <a:cxnLst/>
              <a:rect l="l" t="t" r="r" b="b"/>
              <a:pathLst>
                <a:path w="762000" h="4267200">
                  <a:moveTo>
                    <a:pt x="381000" y="0"/>
                  </a:moveTo>
                  <a:lnTo>
                    <a:pt x="0" y="381000"/>
                  </a:lnTo>
                  <a:lnTo>
                    <a:pt x="190500" y="381000"/>
                  </a:lnTo>
                  <a:lnTo>
                    <a:pt x="190500" y="4267200"/>
                  </a:lnTo>
                  <a:lnTo>
                    <a:pt x="571500" y="4267200"/>
                  </a:lnTo>
                  <a:lnTo>
                    <a:pt x="571500" y="381000"/>
                  </a:lnTo>
                  <a:lnTo>
                    <a:pt x="762000" y="381000"/>
                  </a:lnTo>
                  <a:lnTo>
                    <a:pt x="381000" y="0"/>
                  </a:lnTo>
                  <a:close/>
                </a:path>
              </a:pathLst>
            </a:custGeom>
            <a:solidFill>
              <a:srgbClr val="008000"/>
            </a:solidFill>
          </p:spPr>
          <p:txBody>
            <a:bodyPr wrap="square" lIns="0" tIns="0" rIns="0" bIns="0" rtlCol="0"/>
            <a:lstStyle/>
            <a:p>
              <a:endParaRPr/>
            </a:p>
          </p:txBody>
        </p:sp>
        <p:sp>
          <p:nvSpPr>
            <p:cNvPr id="6" name="object 6"/>
            <p:cNvSpPr/>
            <p:nvPr/>
          </p:nvSpPr>
          <p:spPr>
            <a:xfrm>
              <a:off x="9297161" y="1677161"/>
              <a:ext cx="762000" cy="4267200"/>
            </a:xfrm>
            <a:custGeom>
              <a:avLst/>
              <a:gdLst/>
              <a:ahLst/>
              <a:cxnLst/>
              <a:rect l="l" t="t" r="r" b="b"/>
              <a:pathLst>
                <a:path w="762000" h="4267200">
                  <a:moveTo>
                    <a:pt x="0" y="381000"/>
                  </a:moveTo>
                  <a:lnTo>
                    <a:pt x="381000" y="0"/>
                  </a:lnTo>
                  <a:lnTo>
                    <a:pt x="762000" y="381000"/>
                  </a:lnTo>
                  <a:lnTo>
                    <a:pt x="571500" y="381000"/>
                  </a:lnTo>
                  <a:lnTo>
                    <a:pt x="571500" y="4267200"/>
                  </a:lnTo>
                  <a:lnTo>
                    <a:pt x="190500" y="4267200"/>
                  </a:lnTo>
                  <a:lnTo>
                    <a:pt x="190500" y="381000"/>
                  </a:lnTo>
                  <a:lnTo>
                    <a:pt x="0" y="381000"/>
                  </a:lnTo>
                  <a:close/>
                </a:path>
              </a:pathLst>
            </a:custGeom>
            <a:ln w="38100">
              <a:solidFill>
                <a:srgbClr val="008000"/>
              </a:solidFill>
            </a:ln>
          </p:spPr>
          <p:txBody>
            <a:bodyPr wrap="square" lIns="0" tIns="0" rIns="0" bIns="0" rtlCol="0"/>
            <a:lstStyle/>
            <a:p>
              <a:endParaRPr/>
            </a:p>
          </p:txBody>
        </p:sp>
      </p:grpSp>
      <p:sp>
        <p:nvSpPr>
          <p:cNvPr id="7" name="object 7"/>
          <p:cNvSpPr/>
          <p:nvPr/>
        </p:nvSpPr>
        <p:spPr>
          <a:xfrm>
            <a:off x="0" y="0"/>
            <a:ext cx="12192000" cy="1196340"/>
          </a:xfrm>
          <a:custGeom>
            <a:avLst/>
            <a:gdLst/>
            <a:ahLst/>
            <a:cxnLst/>
            <a:rect l="l" t="t" r="r" b="b"/>
            <a:pathLst>
              <a:path w="12192000" h="1196340">
                <a:moveTo>
                  <a:pt x="12192000" y="0"/>
                </a:moveTo>
                <a:lnTo>
                  <a:pt x="0" y="0"/>
                </a:lnTo>
                <a:lnTo>
                  <a:pt x="0" y="1196339"/>
                </a:lnTo>
                <a:lnTo>
                  <a:pt x="12192000" y="1196339"/>
                </a:lnTo>
                <a:lnTo>
                  <a:pt x="12192000" y="0"/>
                </a:lnTo>
                <a:close/>
              </a:path>
            </a:pathLst>
          </a:custGeom>
          <a:solidFill>
            <a:srgbClr val="004080"/>
          </a:solid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2700" rIns="0" bIns="0" rtlCol="0">
            <a:spAutoFit/>
          </a:bodyPr>
          <a:lstStyle/>
          <a:p>
            <a:pPr marL="13970">
              <a:lnSpc>
                <a:spcPct val="100000"/>
              </a:lnSpc>
              <a:spcBef>
                <a:spcPts val="100"/>
              </a:spcBef>
            </a:pPr>
            <a:r>
              <a:rPr spc="-180" dirty="0"/>
              <a:t>Bloomova</a:t>
            </a:r>
            <a:r>
              <a:rPr spc="-345" dirty="0"/>
              <a:t> </a:t>
            </a:r>
            <a:r>
              <a:rPr spc="-235" dirty="0"/>
              <a:t>taxonomie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5361" y="1471422"/>
            <a:ext cx="6172200" cy="3915410"/>
          </a:xfrm>
          <a:custGeom>
            <a:avLst/>
            <a:gdLst/>
            <a:ahLst/>
            <a:cxnLst/>
            <a:rect l="l" t="t" r="r" b="b"/>
            <a:pathLst>
              <a:path w="6172200" h="3915410">
                <a:moveTo>
                  <a:pt x="0" y="128777"/>
                </a:moveTo>
                <a:lnTo>
                  <a:pt x="10120" y="78652"/>
                </a:lnTo>
                <a:lnTo>
                  <a:pt x="37718" y="37718"/>
                </a:lnTo>
                <a:lnTo>
                  <a:pt x="78652" y="10120"/>
                </a:lnTo>
                <a:lnTo>
                  <a:pt x="128777" y="0"/>
                </a:lnTo>
                <a:lnTo>
                  <a:pt x="6043421" y="0"/>
                </a:lnTo>
                <a:lnTo>
                  <a:pt x="6093547" y="10120"/>
                </a:lnTo>
                <a:lnTo>
                  <a:pt x="6134480" y="37718"/>
                </a:lnTo>
                <a:lnTo>
                  <a:pt x="6162079" y="78652"/>
                </a:lnTo>
                <a:lnTo>
                  <a:pt x="6172199" y="128777"/>
                </a:lnTo>
                <a:lnTo>
                  <a:pt x="6172199" y="643889"/>
                </a:lnTo>
                <a:lnTo>
                  <a:pt x="6162079" y="694015"/>
                </a:lnTo>
                <a:lnTo>
                  <a:pt x="6134480" y="734949"/>
                </a:lnTo>
                <a:lnTo>
                  <a:pt x="6093547" y="762547"/>
                </a:lnTo>
                <a:lnTo>
                  <a:pt x="6043421" y="772667"/>
                </a:lnTo>
                <a:lnTo>
                  <a:pt x="128777" y="772667"/>
                </a:lnTo>
                <a:lnTo>
                  <a:pt x="78652" y="762547"/>
                </a:lnTo>
                <a:lnTo>
                  <a:pt x="37718" y="734949"/>
                </a:lnTo>
                <a:lnTo>
                  <a:pt x="10120" y="694015"/>
                </a:lnTo>
                <a:lnTo>
                  <a:pt x="0" y="643889"/>
                </a:lnTo>
                <a:lnTo>
                  <a:pt x="0" y="128777"/>
                </a:lnTo>
                <a:close/>
              </a:path>
              <a:path w="6172200" h="3915410">
                <a:moveTo>
                  <a:pt x="0" y="915162"/>
                </a:moveTo>
                <a:lnTo>
                  <a:pt x="10120" y="865036"/>
                </a:lnTo>
                <a:lnTo>
                  <a:pt x="37718" y="824102"/>
                </a:lnTo>
                <a:lnTo>
                  <a:pt x="78652" y="796504"/>
                </a:lnTo>
                <a:lnTo>
                  <a:pt x="128777" y="786383"/>
                </a:lnTo>
                <a:lnTo>
                  <a:pt x="6043421" y="786383"/>
                </a:lnTo>
                <a:lnTo>
                  <a:pt x="6093547" y="796504"/>
                </a:lnTo>
                <a:lnTo>
                  <a:pt x="6134480" y="824102"/>
                </a:lnTo>
                <a:lnTo>
                  <a:pt x="6162079" y="865036"/>
                </a:lnTo>
                <a:lnTo>
                  <a:pt x="6172199" y="915162"/>
                </a:lnTo>
                <a:lnTo>
                  <a:pt x="6172199" y="1430274"/>
                </a:lnTo>
                <a:lnTo>
                  <a:pt x="6162079" y="1480399"/>
                </a:lnTo>
                <a:lnTo>
                  <a:pt x="6134480" y="1521332"/>
                </a:lnTo>
                <a:lnTo>
                  <a:pt x="6093547" y="1548931"/>
                </a:lnTo>
                <a:lnTo>
                  <a:pt x="6043421" y="1559052"/>
                </a:lnTo>
                <a:lnTo>
                  <a:pt x="128777" y="1559052"/>
                </a:lnTo>
                <a:lnTo>
                  <a:pt x="78652" y="1548931"/>
                </a:lnTo>
                <a:lnTo>
                  <a:pt x="37718" y="1521332"/>
                </a:lnTo>
                <a:lnTo>
                  <a:pt x="10120" y="1480399"/>
                </a:lnTo>
                <a:lnTo>
                  <a:pt x="0" y="1430274"/>
                </a:lnTo>
                <a:lnTo>
                  <a:pt x="0" y="915162"/>
                </a:lnTo>
                <a:close/>
              </a:path>
              <a:path w="6172200" h="3915410">
                <a:moveTo>
                  <a:pt x="0" y="1700022"/>
                </a:moveTo>
                <a:lnTo>
                  <a:pt x="10120" y="1649896"/>
                </a:lnTo>
                <a:lnTo>
                  <a:pt x="37718" y="1608962"/>
                </a:lnTo>
                <a:lnTo>
                  <a:pt x="78652" y="1581364"/>
                </a:lnTo>
                <a:lnTo>
                  <a:pt x="128777" y="1571243"/>
                </a:lnTo>
                <a:lnTo>
                  <a:pt x="6043421" y="1571243"/>
                </a:lnTo>
                <a:lnTo>
                  <a:pt x="6093547" y="1581364"/>
                </a:lnTo>
                <a:lnTo>
                  <a:pt x="6134480" y="1608963"/>
                </a:lnTo>
                <a:lnTo>
                  <a:pt x="6162079" y="1649896"/>
                </a:lnTo>
                <a:lnTo>
                  <a:pt x="6172199" y="1700022"/>
                </a:lnTo>
                <a:lnTo>
                  <a:pt x="6172199" y="2215134"/>
                </a:lnTo>
                <a:lnTo>
                  <a:pt x="6162079" y="2265259"/>
                </a:lnTo>
                <a:lnTo>
                  <a:pt x="6134480" y="2306192"/>
                </a:lnTo>
                <a:lnTo>
                  <a:pt x="6093547" y="2333791"/>
                </a:lnTo>
                <a:lnTo>
                  <a:pt x="6043421" y="2343911"/>
                </a:lnTo>
                <a:lnTo>
                  <a:pt x="128777" y="2343911"/>
                </a:lnTo>
                <a:lnTo>
                  <a:pt x="78652" y="2333791"/>
                </a:lnTo>
                <a:lnTo>
                  <a:pt x="37718" y="2306192"/>
                </a:lnTo>
                <a:lnTo>
                  <a:pt x="10120" y="2265259"/>
                </a:lnTo>
                <a:lnTo>
                  <a:pt x="0" y="2215134"/>
                </a:lnTo>
                <a:lnTo>
                  <a:pt x="0" y="1700022"/>
                </a:lnTo>
                <a:close/>
              </a:path>
              <a:path w="6172200" h="3915410">
                <a:moveTo>
                  <a:pt x="0" y="2486405"/>
                </a:moveTo>
                <a:lnTo>
                  <a:pt x="10120" y="2436280"/>
                </a:lnTo>
                <a:lnTo>
                  <a:pt x="37718" y="2395347"/>
                </a:lnTo>
                <a:lnTo>
                  <a:pt x="78652" y="2367748"/>
                </a:lnTo>
                <a:lnTo>
                  <a:pt x="128777" y="2357628"/>
                </a:lnTo>
                <a:lnTo>
                  <a:pt x="6043421" y="2357628"/>
                </a:lnTo>
                <a:lnTo>
                  <a:pt x="6093547" y="2367748"/>
                </a:lnTo>
                <a:lnTo>
                  <a:pt x="6134480" y="2395347"/>
                </a:lnTo>
                <a:lnTo>
                  <a:pt x="6162079" y="2436280"/>
                </a:lnTo>
                <a:lnTo>
                  <a:pt x="6172199" y="2486405"/>
                </a:lnTo>
                <a:lnTo>
                  <a:pt x="6172199" y="3001517"/>
                </a:lnTo>
                <a:lnTo>
                  <a:pt x="6162079" y="3051643"/>
                </a:lnTo>
                <a:lnTo>
                  <a:pt x="6134480" y="3092577"/>
                </a:lnTo>
                <a:lnTo>
                  <a:pt x="6093547" y="3120175"/>
                </a:lnTo>
                <a:lnTo>
                  <a:pt x="6043421" y="3130296"/>
                </a:lnTo>
                <a:lnTo>
                  <a:pt x="128777" y="3130296"/>
                </a:lnTo>
                <a:lnTo>
                  <a:pt x="78652" y="3120175"/>
                </a:lnTo>
                <a:lnTo>
                  <a:pt x="37718" y="3092577"/>
                </a:lnTo>
                <a:lnTo>
                  <a:pt x="10120" y="3051643"/>
                </a:lnTo>
                <a:lnTo>
                  <a:pt x="0" y="3001517"/>
                </a:lnTo>
                <a:lnTo>
                  <a:pt x="0" y="2486405"/>
                </a:lnTo>
                <a:close/>
              </a:path>
              <a:path w="6172200" h="3915410">
                <a:moveTo>
                  <a:pt x="0" y="3271266"/>
                </a:moveTo>
                <a:lnTo>
                  <a:pt x="10120" y="3221140"/>
                </a:lnTo>
                <a:lnTo>
                  <a:pt x="37718" y="3180207"/>
                </a:lnTo>
                <a:lnTo>
                  <a:pt x="78652" y="3152608"/>
                </a:lnTo>
                <a:lnTo>
                  <a:pt x="128777" y="3142488"/>
                </a:lnTo>
                <a:lnTo>
                  <a:pt x="6043421" y="3142488"/>
                </a:lnTo>
                <a:lnTo>
                  <a:pt x="6093547" y="3152608"/>
                </a:lnTo>
                <a:lnTo>
                  <a:pt x="6134480" y="3180207"/>
                </a:lnTo>
                <a:lnTo>
                  <a:pt x="6162079" y="3221140"/>
                </a:lnTo>
                <a:lnTo>
                  <a:pt x="6172199" y="3271266"/>
                </a:lnTo>
                <a:lnTo>
                  <a:pt x="6172199" y="3786378"/>
                </a:lnTo>
                <a:lnTo>
                  <a:pt x="6162079" y="3836503"/>
                </a:lnTo>
                <a:lnTo>
                  <a:pt x="6134480" y="3877436"/>
                </a:lnTo>
                <a:lnTo>
                  <a:pt x="6093547" y="3905035"/>
                </a:lnTo>
                <a:lnTo>
                  <a:pt x="6043421" y="3915155"/>
                </a:lnTo>
                <a:lnTo>
                  <a:pt x="128777" y="3915155"/>
                </a:lnTo>
                <a:lnTo>
                  <a:pt x="78652" y="3905035"/>
                </a:lnTo>
                <a:lnTo>
                  <a:pt x="37718" y="3877437"/>
                </a:lnTo>
                <a:lnTo>
                  <a:pt x="10120" y="3836503"/>
                </a:lnTo>
                <a:lnTo>
                  <a:pt x="0" y="3786378"/>
                </a:lnTo>
                <a:lnTo>
                  <a:pt x="0" y="3271266"/>
                </a:lnTo>
                <a:close/>
              </a:path>
            </a:pathLst>
          </a:custGeom>
          <a:ln w="32004">
            <a:solidFill>
              <a:srgbClr val="008000"/>
            </a:solidFill>
          </a:ln>
        </p:spPr>
        <p:txBody>
          <a:bodyPr wrap="square" lIns="0" tIns="0" rIns="0" bIns="0" rtlCol="0"/>
          <a:lstStyle/>
          <a:p>
            <a:endParaRPr/>
          </a:p>
        </p:txBody>
      </p:sp>
      <p:sp>
        <p:nvSpPr>
          <p:cNvPr id="3" name="object 3"/>
          <p:cNvSpPr txBox="1"/>
          <p:nvPr/>
        </p:nvSpPr>
        <p:spPr>
          <a:xfrm>
            <a:off x="2677160" y="1279398"/>
            <a:ext cx="2044064" cy="3954779"/>
          </a:xfrm>
          <a:prstGeom prst="rect">
            <a:avLst/>
          </a:prstGeom>
        </p:spPr>
        <p:txBody>
          <a:bodyPr vert="horz" wrap="square" lIns="0" tIns="12700" rIns="0" bIns="0" rtlCol="0">
            <a:spAutoFit/>
          </a:bodyPr>
          <a:lstStyle/>
          <a:p>
            <a:pPr marL="12700" marR="5080">
              <a:lnSpc>
                <a:spcPct val="143200"/>
              </a:lnSpc>
              <a:spcBef>
                <a:spcPts val="100"/>
              </a:spcBef>
            </a:pPr>
            <a:r>
              <a:rPr sz="3600" spc="-40" dirty="0">
                <a:latin typeface="Carlito"/>
                <a:cs typeface="Carlito"/>
              </a:rPr>
              <a:t>Tvořit  </a:t>
            </a:r>
            <a:r>
              <a:rPr sz="3600" spc="-5" dirty="0">
                <a:latin typeface="Carlito"/>
                <a:cs typeface="Carlito"/>
              </a:rPr>
              <a:t>Hodnotit  </a:t>
            </a:r>
            <a:r>
              <a:rPr sz="3600" dirty="0">
                <a:latin typeface="Carlito"/>
                <a:cs typeface="Carlito"/>
              </a:rPr>
              <a:t>Anal</a:t>
            </a:r>
            <a:r>
              <a:rPr sz="3600" spc="-15" dirty="0">
                <a:latin typeface="Carlito"/>
                <a:cs typeface="Carlito"/>
              </a:rPr>
              <a:t>y</a:t>
            </a:r>
            <a:r>
              <a:rPr sz="3600" spc="-80" dirty="0">
                <a:latin typeface="Carlito"/>
                <a:cs typeface="Carlito"/>
              </a:rPr>
              <a:t>z</a:t>
            </a:r>
            <a:r>
              <a:rPr sz="3600" spc="-20" dirty="0">
                <a:latin typeface="Carlito"/>
                <a:cs typeface="Carlito"/>
              </a:rPr>
              <a:t>o</a:t>
            </a:r>
            <a:r>
              <a:rPr sz="3600" spc="-45" dirty="0">
                <a:latin typeface="Carlito"/>
                <a:cs typeface="Carlito"/>
              </a:rPr>
              <a:t>v</a:t>
            </a:r>
            <a:r>
              <a:rPr sz="3600" spc="-35" dirty="0">
                <a:latin typeface="Carlito"/>
                <a:cs typeface="Carlito"/>
              </a:rPr>
              <a:t>a</a:t>
            </a:r>
            <a:r>
              <a:rPr sz="3600" dirty="0">
                <a:latin typeface="Carlito"/>
                <a:cs typeface="Carlito"/>
              </a:rPr>
              <a:t>t  </a:t>
            </a:r>
            <a:r>
              <a:rPr sz="3600" spc="-25" dirty="0">
                <a:latin typeface="Carlito"/>
                <a:cs typeface="Carlito"/>
              </a:rPr>
              <a:t>Aplikovat  </a:t>
            </a:r>
            <a:r>
              <a:rPr sz="3600" spc="-75" dirty="0">
                <a:latin typeface="Carlito"/>
                <a:cs typeface="Carlito"/>
              </a:rPr>
              <a:t>P</a:t>
            </a:r>
            <a:r>
              <a:rPr sz="3600" spc="-5" dirty="0">
                <a:latin typeface="Carlito"/>
                <a:cs typeface="Carlito"/>
              </a:rPr>
              <a:t>o</a:t>
            </a:r>
            <a:r>
              <a:rPr sz="3600" spc="-60" dirty="0">
                <a:latin typeface="Carlito"/>
                <a:cs typeface="Carlito"/>
              </a:rPr>
              <a:t>r</a:t>
            </a:r>
            <a:r>
              <a:rPr sz="3600" spc="-55" dirty="0">
                <a:latin typeface="Carlito"/>
                <a:cs typeface="Carlito"/>
              </a:rPr>
              <a:t>o</a:t>
            </a:r>
            <a:r>
              <a:rPr sz="3600" spc="-5" dirty="0">
                <a:latin typeface="Carlito"/>
                <a:cs typeface="Carlito"/>
              </a:rPr>
              <a:t>zum</a:t>
            </a:r>
            <a:r>
              <a:rPr sz="3600" spc="-30" dirty="0">
                <a:latin typeface="Carlito"/>
                <a:cs typeface="Carlito"/>
              </a:rPr>
              <a:t>ě</a:t>
            </a:r>
            <a:r>
              <a:rPr sz="3600" dirty="0">
                <a:latin typeface="Carlito"/>
                <a:cs typeface="Carlito"/>
              </a:rPr>
              <a:t>t</a:t>
            </a:r>
            <a:endParaRPr sz="3600">
              <a:latin typeface="Carlito"/>
              <a:cs typeface="Carlito"/>
            </a:endParaRPr>
          </a:p>
        </p:txBody>
      </p:sp>
      <p:sp>
        <p:nvSpPr>
          <p:cNvPr id="4" name="object 4"/>
          <p:cNvSpPr/>
          <p:nvPr/>
        </p:nvSpPr>
        <p:spPr>
          <a:xfrm>
            <a:off x="2515361" y="5400294"/>
            <a:ext cx="6172200" cy="772795"/>
          </a:xfrm>
          <a:custGeom>
            <a:avLst/>
            <a:gdLst/>
            <a:ahLst/>
            <a:cxnLst/>
            <a:rect l="l" t="t" r="r" b="b"/>
            <a:pathLst>
              <a:path w="6172200" h="772795">
                <a:moveTo>
                  <a:pt x="0" y="128777"/>
                </a:moveTo>
                <a:lnTo>
                  <a:pt x="10120" y="78652"/>
                </a:lnTo>
                <a:lnTo>
                  <a:pt x="37718" y="37718"/>
                </a:lnTo>
                <a:lnTo>
                  <a:pt x="78652" y="10120"/>
                </a:lnTo>
                <a:lnTo>
                  <a:pt x="128777" y="0"/>
                </a:lnTo>
                <a:lnTo>
                  <a:pt x="6043421" y="0"/>
                </a:lnTo>
                <a:lnTo>
                  <a:pt x="6093547" y="10120"/>
                </a:lnTo>
                <a:lnTo>
                  <a:pt x="6134480" y="37718"/>
                </a:lnTo>
                <a:lnTo>
                  <a:pt x="6162079" y="78652"/>
                </a:lnTo>
                <a:lnTo>
                  <a:pt x="6172199" y="128777"/>
                </a:lnTo>
                <a:lnTo>
                  <a:pt x="6172199" y="643889"/>
                </a:lnTo>
                <a:lnTo>
                  <a:pt x="6162079" y="694015"/>
                </a:lnTo>
                <a:lnTo>
                  <a:pt x="6134480" y="734948"/>
                </a:lnTo>
                <a:lnTo>
                  <a:pt x="6093547" y="762547"/>
                </a:lnTo>
                <a:lnTo>
                  <a:pt x="6043421" y="772667"/>
                </a:lnTo>
                <a:lnTo>
                  <a:pt x="128777" y="772667"/>
                </a:lnTo>
                <a:lnTo>
                  <a:pt x="78652" y="762547"/>
                </a:lnTo>
                <a:lnTo>
                  <a:pt x="37718" y="734948"/>
                </a:lnTo>
                <a:lnTo>
                  <a:pt x="10120" y="694015"/>
                </a:lnTo>
                <a:lnTo>
                  <a:pt x="0" y="643889"/>
                </a:lnTo>
                <a:lnTo>
                  <a:pt x="0" y="128777"/>
                </a:lnTo>
                <a:close/>
              </a:path>
            </a:pathLst>
          </a:custGeom>
          <a:ln w="32004">
            <a:solidFill>
              <a:srgbClr val="008000"/>
            </a:solidFill>
          </a:ln>
        </p:spPr>
        <p:txBody>
          <a:bodyPr wrap="square" lIns="0" tIns="0" rIns="0" bIns="0" rtlCol="0"/>
          <a:lstStyle/>
          <a:p>
            <a:endParaRPr/>
          </a:p>
        </p:txBody>
      </p:sp>
      <p:sp>
        <p:nvSpPr>
          <p:cNvPr id="5" name="object 5"/>
          <p:cNvSpPr txBox="1"/>
          <p:nvPr/>
        </p:nvSpPr>
        <p:spPr>
          <a:xfrm>
            <a:off x="2677160" y="5445658"/>
            <a:ext cx="4984750" cy="1182370"/>
          </a:xfrm>
          <a:prstGeom prst="rect">
            <a:avLst/>
          </a:prstGeom>
        </p:spPr>
        <p:txBody>
          <a:bodyPr vert="horz" wrap="square" lIns="0" tIns="12700" rIns="0" bIns="0" rtlCol="0">
            <a:spAutoFit/>
          </a:bodyPr>
          <a:lstStyle/>
          <a:p>
            <a:pPr marL="12700">
              <a:lnSpc>
                <a:spcPct val="100000"/>
              </a:lnSpc>
              <a:spcBef>
                <a:spcPts val="100"/>
              </a:spcBef>
            </a:pPr>
            <a:r>
              <a:rPr sz="3600" spc="-20" dirty="0">
                <a:latin typeface="Carlito"/>
                <a:cs typeface="Carlito"/>
              </a:rPr>
              <a:t>Zapamatovat</a:t>
            </a:r>
            <a:endParaRPr sz="3600">
              <a:latin typeface="Carlito"/>
              <a:cs typeface="Carlito"/>
            </a:endParaRPr>
          </a:p>
          <a:p>
            <a:pPr marL="1738630">
              <a:lnSpc>
                <a:spcPct val="100000"/>
              </a:lnSpc>
              <a:spcBef>
                <a:spcPts val="2625"/>
              </a:spcBef>
            </a:pPr>
            <a:r>
              <a:rPr sz="1800" spc="-5" dirty="0">
                <a:latin typeface="Carlito"/>
                <a:cs typeface="Carlito"/>
              </a:rPr>
              <a:t>Anderson, </a:t>
            </a:r>
            <a:r>
              <a:rPr sz="1800" spc="-15" dirty="0">
                <a:latin typeface="Carlito"/>
                <a:cs typeface="Carlito"/>
              </a:rPr>
              <a:t>Krathwohl, </a:t>
            </a:r>
            <a:r>
              <a:rPr sz="1800" spc="-5" dirty="0">
                <a:latin typeface="Carlito"/>
                <a:cs typeface="Carlito"/>
              </a:rPr>
              <a:t>Bloom,</a:t>
            </a:r>
            <a:r>
              <a:rPr sz="1800" spc="-15" dirty="0">
                <a:latin typeface="Carlito"/>
                <a:cs typeface="Carlito"/>
              </a:rPr>
              <a:t> </a:t>
            </a:r>
            <a:r>
              <a:rPr sz="1800" dirty="0">
                <a:latin typeface="Carlito"/>
                <a:cs typeface="Carlito"/>
              </a:rPr>
              <a:t>2001</a:t>
            </a:r>
            <a:endParaRPr sz="1800">
              <a:latin typeface="Carlito"/>
              <a:cs typeface="Carlito"/>
            </a:endParaRPr>
          </a:p>
        </p:txBody>
      </p:sp>
      <p:sp>
        <p:nvSpPr>
          <p:cNvPr id="6" name="object 6"/>
          <p:cNvSpPr/>
          <p:nvPr/>
        </p:nvSpPr>
        <p:spPr>
          <a:xfrm>
            <a:off x="0" y="0"/>
            <a:ext cx="12192000" cy="1196340"/>
          </a:xfrm>
          <a:custGeom>
            <a:avLst/>
            <a:gdLst/>
            <a:ahLst/>
            <a:cxnLst/>
            <a:rect l="l" t="t" r="r" b="b"/>
            <a:pathLst>
              <a:path w="12192000" h="1196340">
                <a:moveTo>
                  <a:pt x="12192000" y="0"/>
                </a:moveTo>
                <a:lnTo>
                  <a:pt x="0" y="0"/>
                </a:lnTo>
                <a:lnTo>
                  <a:pt x="0" y="1196339"/>
                </a:lnTo>
                <a:lnTo>
                  <a:pt x="12192000" y="1196339"/>
                </a:lnTo>
                <a:lnTo>
                  <a:pt x="12192000" y="0"/>
                </a:lnTo>
                <a:close/>
              </a:path>
            </a:pathLst>
          </a:custGeom>
          <a:solidFill>
            <a:srgbClr val="004080"/>
          </a:solidFill>
        </p:spPr>
        <p:txBody>
          <a:bodyPr wrap="square" lIns="0" tIns="0" rIns="0" bIns="0" rtlCol="0"/>
          <a:lstStyle/>
          <a:p>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3970">
              <a:lnSpc>
                <a:spcPct val="100000"/>
              </a:lnSpc>
              <a:spcBef>
                <a:spcPts val="100"/>
              </a:spcBef>
            </a:pPr>
            <a:r>
              <a:rPr spc="-180" dirty="0"/>
              <a:t>Bloomova</a:t>
            </a:r>
            <a:r>
              <a:rPr spc="-345" dirty="0"/>
              <a:t> </a:t>
            </a:r>
            <a:r>
              <a:rPr spc="-235" dirty="0"/>
              <a:t>taxonomie</a:t>
            </a:r>
          </a:p>
        </p:txBody>
      </p:sp>
      <p:sp>
        <p:nvSpPr>
          <p:cNvPr id="8" name="object 8"/>
          <p:cNvSpPr/>
          <p:nvPr/>
        </p:nvSpPr>
        <p:spPr>
          <a:xfrm>
            <a:off x="1524761" y="5374385"/>
            <a:ext cx="9144000" cy="0"/>
          </a:xfrm>
          <a:custGeom>
            <a:avLst/>
            <a:gdLst/>
            <a:ahLst/>
            <a:cxnLst/>
            <a:rect l="l" t="t" r="r" b="b"/>
            <a:pathLst>
              <a:path w="9144000">
                <a:moveTo>
                  <a:pt x="0" y="0"/>
                </a:moveTo>
                <a:lnTo>
                  <a:pt x="9144000" y="0"/>
                </a:lnTo>
              </a:path>
            </a:pathLst>
          </a:custGeom>
          <a:ln w="102107">
            <a:solidFill>
              <a:srgbClr val="EC7C30"/>
            </a:solidFill>
          </a:ln>
        </p:spPr>
        <p:txBody>
          <a:bodyPr wrap="square" lIns="0" tIns="0" rIns="0" bIns="0" rtlCol="0"/>
          <a:lstStyle/>
          <a:p>
            <a:endParaRPr/>
          </a:p>
        </p:txBody>
      </p:sp>
      <p:sp>
        <p:nvSpPr>
          <p:cNvPr id="9" name="object 9"/>
          <p:cNvSpPr txBox="1"/>
          <p:nvPr/>
        </p:nvSpPr>
        <p:spPr>
          <a:xfrm>
            <a:off x="9084056" y="2649092"/>
            <a:ext cx="1377315" cy="756920"/>
          </a:xfrm>
          <a:prstGeom prst="rect">
            <a:avLst/>
          </a:prstGeom>
        </p:spPr>
        <p:txBody>
          <a:bodyPr vert="horz" wrap="square" lIns="0" tIns="12700" rIns="0" bIns="0" rtlCol="0">
            <a:spAutoFit/>
          </a:bodyPr>
          <a:lstStyle/>
          <a:p>
            <a:pPr marL="12700">
              <a:lnSpc>
                <a:spcPct val="100000"/>
              </a:lnSpc>
              <a:spcBef>
                <a:spcPts val="100"/>
              </a:spcBef>
            </a:pPr>
            <a:r>
              <a:rPr sz="4800" spc="-5" dirty="0">
                <a:latin typeface="Carlito"/>
                <a:cs typeface="Carlito"/>
              </a:rPr>
              <a:t>V</a:t>
            </a:r>
            <a:r>
              <a:rPr sz="4800" spc="-35" dirty="0">
                <a:latin typeface="Carlito"/>
                <a:cs typeface="Carlito"/>
              </a:rPr>
              <a:t>Y</a:t>
            </a:r>
            <a:r>
              <a:rPr sz="4800" spc="-5" dirty="0">
                <a:latin typeface="Carlito"/>
                <a:cs typeface="Carlito"/>
              </a:rPr>
              <a:t>ŠŠÍ</a:t>
            </a:r>
            <a:endParaRPr sz="4800">
              <a:latin typeface="Carlito"/>
              <a:cs typeface="Carlito"/>
            </a:endParaRPr>
          </a:p>
        </p:txBody>
      </p:sp>
      <p:sp>
        <p:nvSpPr>
          <p:cNvPr id="10" name="object 10"/>
          <p:cNvSpPr txBox="1"/>
          <p:nvPr/>
        </p:nvSpPr>
        <p:spPr>
          <a:xfrm>
            <a:off x="9154159" y="5703519"/>
            <a:ext cx="1097915" cy="756920"/>
          </a:xfrm>
          <a:prstGeom prst="rect">
            <a:avLst/>
          </a:prstGeom>
        </p:spPr>
        <p:txBody>
          <a:bodyPr vert="horz" wrap="square" lIns="0" tIns="12700" rIns="0" bIns="0" rtlCol="0">
            <a:spAutoFit/>
          </a:bodyPr>
          <a:lstStyle/>
          <a:p>
            <a:pPr marL="12700">
              <a:lnSpc>
                <a:spcPct val="100000"/>
              </a:lnSpc>
              <a:spcBef>
                <a:spcPts val="100"/>
              </a:spcBef>
            </a:pPr>
            <a:r>
              <a:rPr sz="4800" spc="-5" dirty="0">
                <a:latin typeface="Carlito"/>
                <a:cs typeface="Carlito"/>
              </a:rPr>
              <a:t>ni</a:t>
            </a:r>
            <a:r>
              <a:rPr sz="4800" spc="-50" dirty="0">
                <a:latin typeface="Carlito"/>
                <a:cs typeface="Carlito"/>
              </a:rPr>
              <a:t>ž</a:t>
            </a:r>
            <a:r>
              <a:rPr sz="4800" spc="-5" dirty="0">
                <a:latin typeface="Carlito"/>
                <a:cs typeface="Carlito"/>
              </a:rPr>
              <a:t>ší</a:t>
            </a:r>
            <a:endParaRPr sz="4800">
              <a:latin typeface="Carlito"/>
              <a:cs typeface="Carl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17320"/>
          </a:xfrm>
          <a:custGeom>
            <a:avLst/>
            <a:gdLst/>
            <a:ahLst/>
            <a:cxnLst/>
            <a:rect l="l" t="t" r="r" b="b"/>
            <a:pathLst>
              <a:path w="12192000" h="1417320">
                <a:moveTo>
                  <a:pt x="0" y="1417320"/>
                </a:moveTo>
                <a:lnTo>
                  <a:pt x="12192000" y="1417320"/>
                </a:lnTo>
                <a:lnTo>
                  <a:pt x="12192000" y="0"/>
                </a:lnTo>
                <a:lnTo>
                  <a:pt x="0" y="0"/>
                </a:lnTo>
                <a:lnTo>
                  <a:pt x="0" y="141732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2740914" y="253949"/>
            <a:ext cx="6855459" cy="757555"/>
          </a:xfrm>
          <a:prstGeom prst="rect">
            <a:avLst/>
          </a:prstGeom>
        </p:spPr>
        <p:txBody>
          <a:bodyPr vert="horz" wrap="square" lIns="0" tIns="12700" rIns="0" bIns="0" rtlCol="0">
            <a:spAutoFit/>
          </a:bodyPr>
          <a:lstStyle/>
          <a:p>
            <a:pPr marL="12700">
              <a:lnSpc>
                <a:spcPct val="100000"/>
              </a:lnSpc>
              <a:spcBef>
                <a:spcPts val="100"/>
              </a:spcBef>
            </a:pPr>
            <a:r>
              <a:rPr sz="4800" spc="-254" dirty="0" err="1"/>
              <a:t>Pomůcka</a:t>
            </a:r>
            <a:r>
              <a:rPr sz="4800" spc="-295" dirty="0"/>
              <a:t>: </a:t>
            </a:r>
            <a:r>
              <a:rPr sz="4800" spc="-229" dirty="0"/>
              <a:t>Výkonové</a:t>
            </a:r>
            <a:r>
              <a:rPr sz="4800" spc="-445" dirty="0"/>
              <a:t> </a:t>
            </a:r>
            <a:r>
              <a:rPr sz="4800" spc="-320" dirty="0"/>
              <a:t>cíle</a:t>
            </a:r>
            <a:endParaRPr sz="4800" dirty="0"/>
          </a:p>
        </p:txBody>
      </p:sp>
      <p:graphicFrame>
        <p:nvGraphicFramePr>
          <p:cNvPr id="4" name="object 4"/>
          <p:cNvGraphicFramePr>
            <a:graphicFrameLocks noGrp="1"/>
          </p:cNvGraphicFramePr>
          <p:nvPr/>
        </p:nvGraphicFramePr>
        <p:xfrm>
          <a:off x="2395220" y="2552086"/>
          <a:ext cx="6884670" cy="3275355"/>
        </p:xfrm>
        <a:graphic>
          <a:graphicData uri="http://schemas.openxmlformats.org/drawingml/2006/table">
            <a:tbl>
              <a:tblPr firstRow="1" bandRow="1">
                <a:tableStyleId>{2D5ABB26-0587-4C30-8999-92F81FD0307C}</a:tableStyleId>
              </a:tblPr>
              <a:tblGrid>
                <a:gridCol w="4034790">
                  <a:extLst>
                    <a:ext uri="{9D8B030D-6E8A-4147-A177-3AD203B41FA5}">
                      <a16:colId xmlns:a16="http://schemas.microsoft.com/office/drawing/2014/main" val="20000"/>
                    </a:ext>
                  </a:extLst>
                </a:gridCol>
                <a:gridCol w="2849880">
                  <a:extLst>
                    <a:ext uri="{9D8B030D-6E8A-4147-A177-3AD203B41FA5}">
                      <a16:colId xmlns:a16="http://schemas.microsoft.com/office/drawing/2014/main" val="20001"/>
                    </a:ext>
                  </a:extLst>
                </a:gridCol>
              </a:tblGrid>
              <a:tr h="464382">
                <a:tc>
                  <a:txBody>
                    <a:bodyPr/>
                    <a:lstStyle/>
                    <a:p>
                      <a:pPr marR="691515" algn="ctr">
                        <a:lnSpc>
                          <a:spcPts val="2655"/>
                        </a:lnSpc>
                      </a:pPr>
                      <a:r>
                        <a:rPr sz="2400" spc="-5" dirty="0">
                          <a:latin typeface="Arial"/>
                          <a:cs typeface="Arial"/>
                        </a:rPr>
                        <a:t>Vědět</a:t>
                      </a:r>
                      <a:endParaRPr sz="2400">
                        <a:latin typeface="Arial"/>
                        <a:cs typeface="Arial"/>
                      </a:endParaRPr>
                    </a:p>
                  </a:txBody>
                  <a:tcPr marL="0" marR="0" marT="0" marB="0"/>
                </a:tc>
                <a:tc>
                  <a:txBody>
                    <a:bodyPr/>
                    <a:lstStyle/>
                    <a:p>
                      <a:pPr marL="698500" algn="ctr">
                        <a:lnSpc>
                          <a:spcPts val="2655"/>
                        </a:lnSpc>
                      </a:pPr>
                      <a:r>
                        <a:rPr sz="2400" spc="-5" dirty="0">
                          <a:latin typeface="Arial"/>
                          <a:cs typeface="Arial"/>
                        </a:rPr>
                        <a:t>Napsat</a:t>
                      </a:r>
                      <a:endParaRPr sz="2400">
                        <a:latin typeface="Arial"/>
                        <a:cs typeface="Arial"/>
                      </a:endParaRPr>
                    </a:p>
                  </a:txBody>
                  <a:tcPr marL="0" marR="0" marT="0" marB="0"/>
                </a:tc>
                <a:extLst>
                  <a:ext uri="{0D108BD9-81ED-4DB2-BD59-A6C34878D82A}">
                    <a16:rowId xmlns:a16="http://schemas.microsoft.com/office/drawing/2014/main" val="10000"/>
                  </a:ext>
                </a:extLst>
              </a:tr>
              <a:tr h="586707">
                <a:tc>
                  <a:txBody>
                    <a:bodyPr/>
                    <a:lstStyle/>
                    <a:p>
                      <a:pPr marR="690880" algn="ctr">
                        <a:lnSpc>
                          <a:spcPct val="100000"/>
                        </a:lnSpc>
                        <a:spcBef>
                          <a:spcPts val="745"/>
                        </a:spcBef>
                      </a:pPr>
                      <a:r>
                        <a:rPr sz="2400" spc="-5" dirty="0">
                          <a:latin typeface="Arial"/>
                          <a:cs typeface="Arial"/>
                        </a:rPr>
                        <a:t>Porozumět</a:t>
                      </a:r>
                      <a:endParaRPr sz="2400">
                        <a:latin typeface="Arial"/>
                        <a:cs typeface="Arial"/>
                      </a:endParaRPr>
                    </a:p>
                  </a:txBody>
                  <a:tcPr marL="0" marR="0" marT="94615" marB="0"/>
                </a:tc>
                <a:tc>
                  <a:txBody>
                    <a:bodyPr/>
                    <a:lstStyle/>
                    <a:p>
                      <a:pPr marL="698500" algn="ctr">
                        <a:lnSpc>
                          <a:spcPct val="100000"/>
                        </a:lnSpc>
                        <a:spcBef>
                          <a:spcPts val="745"/>
                        </a:spcBef>
                      </a:pPr>
                      <a:r>
                        <a:rPr sz="2400" spc="-15" dirty="0">
                          <a:latin typeface="Arial"/>
                          <a:cs typeface="Arial"/>
                        </a:rPr>
                        <a:t>Vysvětlit</a:t>
                      </a:r>
                      <a:endParaRPr sz="2400">
                        <a:latin typeface="Arial"/>
                        <a:cs typeface="Arial"/>
                      </a:endParaRPr>
                    </a:p>
                  </a:txBody>
                  <a:tcPr marL="0" marR="0" marT="94615" marB="0"/>
                </a:tc>
                <a:extLst>
                  <a:ext uri="{0D108BD9-81ED-4DB2-BD59-A6C34878D82A}">
                    <a16:rowId xmlns:a16="http://schemas.microsoft.com/office/drawing/2014/main" val="10001"/>
                  </a:ext>
                </a:extLst>
              </a:tr>
              <a:tr h="586739">
                <a:tc>
                  <a:txBody>
                    <a:bodyPr/>
                    <a:lstStyle/>
                    <a:p>
                      <a:pPr marR="690245" algn="ctr">
                        <a:lnSpc>
                          <a:spcPct val="100000"/>
                        </a:lnSpc>
                        <a:spcBef>
                          <a:spcPts val="735"/>
                        </a:spcBef>
                      </a:pPr>
                      <a:r>
                        <a:rPr sz="2400" dirty="0">
                          <a:latin typeface="Arial"/>
                          <a:cs typeface="Arial"/>
                        </a:rPr>
                        <a:t>Být si</a:t>
                      </a:r>
                      <a:r>
                        <a:rPr sz="2400" spc="-25" dirty="0">
                          <a:latin typeface="Arial"/>
                          <a:cs typeface="Arial"/>
                        </a:rPr>
                        <a:t> </a:t>
                      </a:r>
                      <a:r>
                        <a:rPr sz="2400" spc="-5" dirty="0">
                          <a:latin typeface="Arial"/>
                          <a:cs typeface="Arial"/>
                        </a:rPr>
                        <a:t>jistý</a:t>
                      </a:r>
                      <a:endParaRPr sz="2400">
                        <a:latin typeface="Arial"/>
                        <a:cs typeface="Arial"/>
                      </a:endParaRPr>
                    </a:p>
                  </a:txBody>
                  <a:tcPr marL="0" marR="0" marT="93345" marB="0"/>
                </a:tc>
                <a:tc>
                  <a:txBody>
                    <a:bodyPr/>
                    <a:lstStyle/>
                    <a:p>
                      <a:pPr marL="698500" algn="ctr">
                        <a:lnSpc>
                          <a:spcPct val="100000"/>
                        </a:lnSpc>
                        <a:spcBef>
                          <a:spcPts val="735"/>
                        </a:spcBef>
                      </a:pPr>
                      <a:r>
                        <a:rPr sz="2400" spc="-5" dirty="0">
                          <a:latin typeface="Arial"/>
                          <a:cs typeface="Arial"/>
                        </a:rPr>
                        <a:t>Demonstrovat</a:t>
                      </a:r>
                      <a:endParaRPr sz="2400">
                        <a:latin typeface="Arial"/>
                        <a:cs typeface="Arial"/>
                      </a:endParaRPr>
                    </a:p>
                  </a:txBody>
                  <a:tcPr marL="0" marR="0" marT="93345" marB="0"/>
                </a:tc>
                <a:extLst>
                  <a:ext uri="{0D108BD9-81ED-4DB2-BD59-A6C34878D82A}">
                    <a16:rowId xmlns:a16="http://schemas.microsoft.com/office/drawing/2014/main" val="10002"/>
                  </a:ext>
                </a:extLst>
              </a:tr>
              <a:tr h="586739">
                <a:tc>
                  <a:txBody>
                    <a:bodyPr/>
                    <a:lstStyle/>
                    <a:p>
                      <a:pPr marR="691515" algn="ctr">
                        <a:lnSpc>
                          <a:spcPct val="100000"/>
                        </a:lnSpc>
                        <a:spcBef>
                          <a:spcPts val="745"/>
                        </a:spcBef>
                      </a:pPr>
                      <a:r>
                        <a:rPr sz="2400" spc="-5" dirty="0">
                          <a:latin typeface="Arial"/>
                          <a:cs typeface="Arial"/>
                        </a:rPr>
                        <a:t>Ocenit</a:t>
                      </a:r>
                      <a:endParaRPr sz="2400">
                        <a:latin typeface="Arial"/>
                        <a:cs typeface="Arial"/>
                      </a:endParaRPr>
                    </a:p>
                  </a:txBody>
                  <a:tcPr marL="0" marR="0" marT="94615" marB="0"/>
                </a:tc>
                <a:tc>
                  <a:txBody>
                    <a:bodyPr/>
                    <a:lstStyle/>
                    <a:p>
                      <a:pPr marL="698500" algn="ctr">
                        <a:lnSpc>
                          <a:spcPct val="100000"/>
                        </a:lnSpc>
                        <a:spcBef>
                          <a:spcPts val="745"/>
                        </a:spcBef>
                      </a:pPr>
                      <a:r>
                        <a:rPr sz="2400" spc="-15" dirty="0">
                          <a:latin typeface="Arial"/>
                          <a:cs typeface="Arial"/>
                        </a:rPr>
                        <a:t>Vyhodnotit</a:t>
                      </a:r>
                      <a:endParaRPr sz="2400">
                        <a:latin typeface="Arial"/>
                        <a:cs typeface="Arial"/>
                      </a:endParaRPr>
                    </a:p>
                  </a:txBody>
                  <a:tcPr marL="0" marR="0" marT="94615" marB="0"/>
                </a:tc>
                <a:extLst>
                  <a:ext uri="{0D108BD9-81ED-4DB2-BD59-A6C34878D82A}">
                    <a16:rowId xmlns:a16="http://schemas.microsoft.com/office/drawing/2014/main" val="10003"/>
                  </a:ext>
                </a:extLst>
              </a:tr>
              <a:tr h="586727">
                <a:tc>
                  <a:txBody>
                    <a:bodyPr/>
                    <a:lstStyle/>
                    <a:p>
                      <a:pPr marR="690880" algn="ctr">
                        <a:lnSpc>
                          <a:spcPct val="100000"/>
                        </a:lnSpc>
                        <a:spcBef>
                          <a:spcPts val="735"/>
                        </a:spcBef>
                      </a:pPr>
                      <a:r>
                        <a:rPr sz="2400" dirty="0">
                          <a:latin typeface="Arial"/>
                          <a:cs typeface="Arial"/>
                        </a:rPr>
                        <a:t>Být seznámen s</a:t>
                      </a:r>
                      <a:r>
                        <a:rPr sz="2400" spc="-85" dirty="0">
                          <a:latin typeface="Arial"/>
                          <a:cs typeface="Arial"/>
                        </a:rPr>
                        <a:t> </a:t>
                      </a:r>
                      <a:r>
                        <a:rPr sz="2400" spc="-5" dirty="0">
                          <a:latin typeface="Arial"/>
                          <a:cs typeface="Arial"/>
                        </a:rPr>
                        <a:t>něčím</a:t>
                      </a:r>
                      <a:endParaRPr sz="2400">
                        <a:latin typeface="Arial"/>
                        <a:cs typeface="Arial"/>
                      </a:endParaRPr>
                    </a:p>
                  </a:txBody>
                  <a:tcPr marL="0" marR="0" marT="93345" marB="0"/>
                </a:tc>
                <a:tc>
                  <a:txBody>
                    <a:bodyPr/>
                    <a:lstStyle/>
                    <a:p>
                      <a:pPr marL="699770" algn="ctr">
                        <a:lnSpc>
                          <a:spcPct val="100000"/>
                        </a:lnSpc>
                        <a:spcBef>
                          <a:spcPts val="735"/>
                        </a:spcBef>
                      </a:pPr>
                      <a:r>
                        <a:rPr sz="2400" spc="-10" dirty="0">
                          <a:latin typeface="Arial"/>
                          <a:cs typeface="Arial"/>
                        </a:rPr>
                        <a:t>Vyjmenovat</a:t>
                      </a:r>
                      <a:endParaRPr sz="2400">
                        <a:latin typeface="Arial"/>
                        <a:cs typeface="Arial"/>
                      </a:endParaRPr>
                    </a:p>
                  </a:txBody>
                  <a:tcPr marL="0" marR="0" marT="93345" marB="0"/>
                </a:tc>
                <a:extLst>
                  <a:ext uri="{0D108BD9-81ED-4DB2-BD59-A6C34878D82A}">
                    <a16:rowId xmlns:a16="http://schemas.microsoft.com/office/drawing/2014/main" val="10004"/>
                  </a:ext>
                </a:extLst>
              </a:tr>
              <a:tr h="464061">
                <a:tc>
                  <a:txBody>
                    <a:bodyPr/>
                    <a:lstStyle/>
                    <a:p>
                      <a:pPr marR="690245" algn="ctr">
                        <a:lnSpc>
                          <a:spcPts val="2810"/>
                        </a:lnSpc>
                        <a:spcBef>
                          <a:spcPts val="745"/>
                        </a:spcBef>
                      </a:pPr>
                      <a:r>
                        <a:rPr sz="2400" spc="-5" dirty="0">
                          <a:latin typeface="Arial"/>
                          <a:cs typeface="Arial"/>
                        </a:rPr>
                        <a:t>Pochopit</a:t>
                      </a:r>
                      <a:endParaRPr sz="2400">
                        <a:latin typeface="Arial"/>
                        <a:cs typeface="Arial"/>
                      </a:endParaRPr>
                    </a:p>
                  </a:txBody>
                  <a:tcPr marL="0" marR="0" marT="94615" marB="0"/>
                </a:tc>
                <a:tc>
                  <a:txBody>
                    <a:bodyPr/>
                    <a:lstStyle/>
                    <a:p>
                      <a:pPr marL="700405" algn="ctr">
                        <a:lnSpc>
                          <a:spcPts val="2810"/>
                        </a:lnSpc>
                        <a:spcBef>
                          <a:spcPts val="745"/>
                        </a:spcBef>
                      </a:pPr>
                      <a:r>
                        <a:rPr sz="2400" spc="-15" dirty="0">
                          <a:latin typeface="Arial"/>
                          <a:cs typeface="Arial"/>
                        </a:rPr>
                        <a:t>Vytvořit</a:t>
                      </a:r>
                      <a:endParaRPr sz="2400">
                        <a:latin typeface="Arial"/>
                        <a:cs typeface="Arial"/>
                      </a:endParaRPr>
                    </a:p>
                  </a:txBody>
                  <a:tcPr marL="0" marR="0" marT="94615" marB="0"/>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12192000" cy="738664"/>
          </a:xfrm>
          <a:solidFill>
            <a:srgbClr val="004080">
              <a:alpha val="92000"/>
            </a:srgbClr>
          </a:solidFill>
        </p:spPr>
        <p:txBody>
          <a:bodyPr/>
          <a:lstStyle/>
          <a:p>
            <a:pPr algn="ctr" eaLnBrk="1" hangingPunct="1"/>
            <a:r>
              <a:rPr lang="cs-CZ" sz="4800" dirty="0">
                <a:solidFill>
                  <a:schemeClr val="bg1"/>
                </a:solidFill>
                <a:latin typeface="Calibri" pitchFamily="34" charset="0"/>
              </a:rPr>
              <a:t>Požadavky</a:t>
            </a:r>
            <a:r>
              <a:rPr lang="cs-CZ" sz="4800" dirty="0">
                <a:latin typeface="Calibri" pitchFamily="34" charset="0"/>
              </a:rPr>
              <a:t> na ukončení</a:t>
            </a:r>
            <a:endParaRPr lang="cs-CZ" sz="4800" dirty="0">
              <a:solidFill>
                <a:schemeClr val="bg1"/>
              </a:solidFill>
              <a:latin typeface="Calibri" pitchFamily="34" charset="0"/>
            </a:endParaRPr>
          </a:p>
        </p:txBody>
      </p:sp>
      <p:sp>
        <p:nvSpPr>
          <p:cNvPr id="38915" name="Rectangle 3"/>
          <p:cNvSpPr>
            <a:spLocks noGrp="1" noChangeArrowheads="1"/>
          </p:cNvSpPr>
          <p:nvPr>
            <p:ph type="body" idx="1"/>
          </p:nvPr>
        </p:nvSpPr>
        <p:spPr>
          <a:xfrm>
            <a:off x="914400" y="2057400"/>
            <a:ext cx="9630410" cy="1881156"/>
          </a:xfrm>
        </p:spPr>
        <p:txBody>
          <a:bodyPr/>
          <a:lstStyle/>
          <a:p>
            <a:pPr marL="609600" indent="-609600">
              <a:lnSpc>
                <a:spcPct val="120000"/>
              </a:lnSpc>
              <a:buClr>
                <a:schemeClr val="accent2"/>
              </a:buClr>
              <a:buSzPct val="90000"/>
              <a:buFont typeface="Wingdings" charset="2"/>
              <a:buChar char="n"/>
            </a:pPr>
            <a:endParaRPr lang="cs-CZ" dirty="0">
              <a:latin typeface="Calibri" pitchFamily="34" charset="0"/>
            </a:endParaRPr>
          </a:p>
          <a:p>
            <a:pPr marL="609600" indent="-609600">
              <a:lnSpc>
                <a:spcPct val="120000"/>
              </a:lnSpc>
              <a:buClr>
                <a:schemeClr val="accent2"/>
              </a:buClr>
              <a:buSzPct val="90000"/>
              <a:buFont typeface="Wingdings" charset="2"/>
              <a:buChar char="n"/>
            </a:pPr>
            <a:r>
              <a:rPr lang="cs-CZ" sz="3200" dirty="0">
                <a:latin typeface="Calibri" pitchFamily="34" charset="0"/>
              </a:rPr>
              <a:t>Povinná docházka v seminářích (75 % - 6 hodin)</a:t>
            </a:r>
          </a:p>
          <a:p>
            <a:pPr marL="609600" indent="-609600">
              <a:lnSpc>
                <a:spcPct val="120000"/>
              </a:lnSpc>
              <a:buClr>
                <a:schemeClr val="accent2"/>
              </a:buClr>
              <a:buSzPct val="90000"/>
              <a:buFont typeface="Wingdings" charset="2"/>
              <a:buChar char="n"/>
            </a:pPr>
            <a:r>
              <a:rPr lang="cs-CZ" sz="3200" dirty="0">
                <a:latin typeface="Calibri" pitchFamily="34" charset="0"/>
              </a:rPr>
              <a:t>Písemný test (65 %)</a:t>
            </a:r>
          </a:p>
        </p:txBody>
      </p:sp>
    </p:spTree>
    <p:extLst>
      <p:ext uri="{BB962C8B-B14F-4D97-AF65-F5344CB8AC3E}">
        <p14:creationId xmlns:p14="http://schemas.microsoft.com/office/powerpoint/2010/main" val="349119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58750">
              <a:lnSpc>
                <a:spcPct val="100000"/>
              </a:lnSpc>
              <a:spcBef>
                <a:spcPts val="100"/>
              </a:spcBef>
            </a:pPr>
            <a:r>
              <a:rPr spc="-145" dirty="0"/>
              <a:t>Mají </a:t>
            </a:r>
            <a:r>
              <a:rPr spc="-330" dirty="0"/>
              <a:t>žáci </a:t>
            </a:r>
            <a:r>
              <a:rPr spc="-295" dirty="0"/>
              <a:t>znát</a:t>
            </a:r>
            <a:r>
              <a:rPr spc="-650" dirty="0"/>
              <a:t> </a:t>
            </a:r>
            <a:r>
              <a:rPr spc="-165" dirty="0"/>
              <a:t>cíle?</a:t>
            </a:r>
          </a:p>
        </p:txBody>
      </p:sp>
      <p:sp>
        <p:nvSpPr>
          <p:cNvPr id="3" name="object 3"/>
          <p:cNvSpPr txBox="1"/>
          <p:nvPr/>
        </p:nvSpPr>
        <p:spPr>
          <a:xfrm>
            <a:off x="3736975" y="2116073"/>
            <a:ext cx="4765040" cy="299720"/>
          </a:xfrm>
          <a:prstGeom prst="rect">
            <a:avLst/>
          </a:prstGeom>
        </p:spPr>
        <p:txBody>
          <a:bodyPr vert="horz" wrap="square" lIns="0" tIns="12700" rIns="0" bIns="0" rtlCol="0">
            <a:spAutoFit/>
          </a:bodyPr>
          <a:lstStyle/>
          <a:p>
            <a:pPr marL="12700">
              <a:lnSpc>
                <a:spcPct val="100000"/>
              </a:lnSpc>
              <a:spcBef>
                <a:spcPts val="100"/>
              </a:spcBef>
            </a:pPr>
            <a:r>
              <a:rPr lang="cs-CZ" dirty="0">
                <a:hlinkClick r:id="rId2"/>
              </a:rPr>
              <a:t>https://www.youtube.com/watch?v=qgSzGIkFq2A</a:t>
            </a:r>
            <a:endParaRPr sz="1800" dirty="0">
              <a:latin typeface="Carlito"/>
              <a:cs typeface="Carlito"/>
            </a:endParaRPr>
          </a:p>
        </p:txBody>
      </p:sp>
    </p:spTree>
    <p:extLst>
      <p:ext uri="{BB962C8B-B14F-4D97-AF65-F5344CB8AC3E}">
        <p14:creationId xmlns:p14="http://schemas.microsoft.com/office/powerpoint/2010/main" val="4262544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1417320"/>
          </a:xfrm>
          <a:custGeom>
            <a:avLst/>
            <a:gdLst/>
            <a:ahLst/>
            <a:cxnLst/>
            <a:rect l="l" t="t" r="r" b="b"/>
            <a:pathLst>
              <a:path w="12192000" h="1417320">
                <a:moveTo>
                  <a:pt x="0" y="1417320"/>
                </a:moveTo>
                <a:lnTo>
                  <a:pt x="12192000" y="1417320"/>
                </a:lnTo>
                <a:lnTo>
                  <a:pt x="12192000" y="0"/>
                </a:lnTo>
                <a:lnTo>
                  <a:pt x="0" y="0"/>
                </a:lnTo>
                <a:lnTo>
                  <a:pt x="0" y="1417320"/>
                </a:lnTo>
                <a:close/>
              </a:path>
            </a:pathLst>
          </a:custGeom>
          <a:solidFill>
            <a:srgbClr val="004080"/>
          </a:solidFill>
        </p:spPr>
        <p:txBody>
          <a:bodyPr wrap="square" lIns="0" tIns="0" rIns="0" bIns="0" rtlCol="0"/>
          <a:lstStyle/>
          <a:p>
            <a:endParaRPr/>
          </a:p>
        </p:txBody>
      </p:sp>
      <p:sp>
        <p:nvSpPr>
          <p:cNvPr id="3" name="object 3"/>
          <p:cNvSpPr txBox="1"/>
          <p:nvPr/>
        </p:nvSpPr>
        <p:spPr>
          <a:xfrm>
            <a:off x="675538" y="2000250"/>
            <a:ext cx="10462895" cy="3511218"/>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rlito"/>
                <a:cs typeface="Carlito"/>
              </a:rPr>
              <a:t>Studenti </a:t>
            </a:r>
            <a:r>
              <a:rPr sz="2400" spc="-5" dirty="0">
                <a:latin typeface="Carlito"/>
                <a:cs typeface="Carlito"/>
              </a:rPr>
              <a:t>jsou</a:t>
            </a:r>
            <a:r>
              <a:rPr sz="2400" spc="-15" dirty="0">
                <a:latin typeface="Carlito"/>
                <a:cs typeface="Carlito"/>
              </a:rPr>
              <a:t> </a:t>
            </a:r>
            <a:r>
              <a:rPr sz="2400" spc="-5" dirty="0">
                <a:latin typeface="Carlito"/>
                <a:cs typeface="Carlito"/>
              </a:rPr>
              <a:t>schopni:</a:t>
            </a:r>
            <a:endParaRPr sz="2400" dirty="0">
              <a:latin typeface="Carlito"/>
              <a:cs typeface="Carlito"/>
            </a:endParaRPr>
          </a:p>
          <a:p>
            <a:pPr marL="299085" indent="-287020">
              <a:lnSpc>
                <a:spcPct val="100000"/>
              </a:lnSpc>
              <a:spcBef>
                <a:spcPts val="2014"/>
              </a:spcBef>
              <a:buClr>
                <a:srgbClr val="EC7C30"/>
              </a:buClr>
              <a:buFont typeface="Wingdings"/>
              <a:buChar char=""/>
              <a:tabLst>
                <a:tab pos="299085" algn="l"/>
                <a:tab pos="299720" algn="l"/>
              </a:tabLst>
            </a:pPr>
            <a:r>
              <a:rPr sz="2400" spc="-10" dirty="0">
                <a:latin typeface="Carlito"/>
                <a:cs typeface="Carlito"/>
              </a:rPr>
              <a:t>vysvětlit </a:t>
            </a:r>
            <a:r>
              <a:rPr sz="2400" spc="-5" dirty="0">
                <a:latin typeface="Carlito"/>
                <a:cs typeface="Carlito"/>
              </a:rPr>
              <a:t>pojem </a:t>
            </a:r>
            <a:r>
              <a:rPr sz="2400" spc="-20" dirty="0">
                <a:latin typeface="Carlito"/>
                <a:cs typeface="Carlito"/>
              </a:rPr>
              <a:t>vzdělávací</a:t>
            </a:r>
            <a:r>
              <a:rPr sz="2400" spc="-10" dirty="0">
                <a:latin typeface="Carlito"/>
                <a:cs typeface="Carlito"/>
              </a:rPr>
              <a:t> </a:t>
            </a:r>
            <a:r>
              <a:rPr sz="2400" dirty="0">
                <a:latin typeface="Carlito"/>
                <a:cs typeface="Carlito"/>
              </a:rPr>
              <a:t>cíle</a:t>
            </a:r>
          </a:p>
          <a:p>
            <a:pPr marL="299085" indent="-287020">
              <a:lnSpc>
                <a:spcPct val="100000"/>
              </a:lnSpc>
              <a:spcBef>
                <a:spcPts val="2020"/>
              </a:spcBef>
              <a:buClr>
                <a:srgbClr val="EC7C30"/>
              </a:buClr>
              <a:buFont typeface="Wingdings"/>
              <a:buChar char=""/>
              <a:tabLst>
                <a:tab pos="299085" algn="l"/>
                <a:tab pos="299720" algn="l"/>
              </a:tabLst>
            </a:pPr>
            <a:r>
              <a:rPr sz="2400" spc="-5" dirty="0">
                <a:latin typeface="Carlito"/>
                <a:cs typeface="Carlito"/>
              </a:rPr>
              <a:t>posoudit význam </a:t>
            </a:r>
            <a:r>
              <a:rPr sz="2400" spc="-15" dirty="0">
                <a:latin typeface="Carlito"/>
                <a:cs typeface="Carlito"/>
              </a:rPr>
              <a:t>vzdělávacích </a:t>
            </a:r>
            <a:r>
              <a:rPr sz="2400" dirty="0">
                <a:latin typeface="Carlito"/>
                <a:cs typeface="Carlito"/>
              </a:rPr>
              <a:t>cílů </a:t>
            </a:r>
            <a:r>
              <a:rPr sz="2400" spc="-15" dirty="0">
                <a:latin typeface="Carlito"/>
                <a:cs typeface="Carlito"/>
              </a:rPr>
              <a:t>pro přípravu </a:t>
            </a:r>
            <a:r>
              <a:rPr sz="2400" dirty="0">
                <a:latin typeface="Carlito"/>
                <a:cs typeface="Carlito"/>
              </a:rPr>
              <a:t>a </a:t>
            </a:r>
            <a:r>
              <a:rPr sz="2400" spc="-5" dirty="0">
                <a:latin typeface="Carlito"/>
                <a:cs typeface="Carlito"/>
              </a:rPr>
              <a:t>hodnocení </a:t>
            </a:r>
            <a:r>
              <a:rPr sz="2400" spc="-10" dirty="0">
                <a:latin typeface="Carlito"/>
                <a:cs typeface="Carlito"/>
              </a:rPr>
              <a:t>vyučovací</a:t>
            </a:r>
            <a:r>
              <a:rPr sz="2400" spc="10" dirty="0">
                <a:latin typeface="Carlito"/>
                <a:cs typeface="Carlito"/>
              </a:rPr>
              <a:t> </a:t>
            </a:r>
            <a:r>
              <a:rPr sz="2400" spc="-15" dirty="0">
                <a:latin typeface="Carlito"/>
                <a:cs typeface="Carlito"/>
              </a:rPr>
              <a:t>hodiny</a:t>
            </a:r>
            <a:endParaRPr sz="2400" dirty="0">
              <a:latin typeface="Carlito"/>
              <a:cs typeface="Carlito"/>
            </a:endParaRPr>
          </a:p>
          <a:p>
            <a:pPr marL="299085" indent="-287020">
              <a:lnSpc>
                <a:spcPct val="100000"/>
              </a:lnSpc>
              <a:spcBef>
                <a:spcPts val="2015"/>
              </a:spcBef>
              <a:buClr>
                <a:srgbClr val="EC7C30"/>
              </a:buClr>
              <a:buFont typeface="Wingdings"/>
              <a:buChar char=""/>
              <a:tabLst>
                <a:tab pos="299085" algn="l"/>
                <a:tab pos="299720" algn="l"/>
              </a:tabLst>
            </a:pPr>
            <a:r>
              <a:rPr sz="2400" spc="-15" dirty="0">
                <a:latin typeface="Carlito"/>
                <a:cs typeface="Carlito"/>
              </a:rPr>
              <a:t>zapamatovat </a:t>
            </a:r>
            <a:r>
              <a:rPr sz="2400" spc="-5" dirty="0">
                <a:latin typeface="Carlito"/>
                <a:cs typeface="Carlito"/>
              </a:rPr>
              <a:t>si, </a:t>
            </a:r>
            <a:r>
              <a:rPr sz="2400" spc="-25" dirty="0">
                <a:latin typeface="Carlito"/>
                <a:cs typeface="Carlito"/>
              </a:rPr>
              <a:t>že </a:t>
            </a:r>
            <a:r>
              <a:rPr sz="2400" spc="-20" dirty="0">
                <a:latin typeface="Carlito"/>
                <a:cs typeface="Carlito"/>
              </a:rPr>
              <a:t>vzdělávací </a:t>
            </a:r>
            <a:r>
              <a:rPr sz="2400" dirty="0">
                <a:latin typeface="Carlito"/>
                <a:cs typeface="Carlito"/>
              </a:rPr>
              <a:t>cíle </a:t>
            </a:r>
            <a:r>
              <a:rPr sz="2400" spc="-5" dirty="0">
                <a:latin typeface="Carlito"/>
                <a:cs typeface="Carlito"/>
              </a:rPr>
              <a:t>jsou </a:t>
            </a:r>
            <a:r>
              <a:rPr sz="2400" spc="-25" dirty="0">
                <a:latin typeface="Carlito"/>
                <a:cs typeface="Carlito"/>
              </a:rPr>
              <a:t>rozděleny </a:t>
            </a:r>
            <a:r>
              <a:rPr sz="2400" spc="-5" dirty="0">
                <a:latin typeface="Carlito"/>
                <a:cs typeface="Carlito"/>
              </a:rPr>
              <a:t>na </a:t>
            </a:r>
            <a:r>
              <a:rPr sz="2400" spc="-15" dirty="0">
                <a:latin typeface="Carlito"/>
                <a:cs typeface="Carlito"/>
              </a:rPr>
              <a:t>kognitivní, afektivní,</a:t>
            </a:r>
            <a:r>
              <a:rPr sz="2400" spc="100" dirty="0">
                <a:latin typeface="Carlito"/>
                <a:cs typeface="Carlito"/>
              </a:rPr>
              <a:t> </a:t>
            </a:r>
            <a:r>
              <a:rPr sz="2400" spc="-15" dirty="0">
                <a:latin typeface="Carlito"/>
                <a:cs typeface="Carlito"/>
              </a:rPr>
              <a:t>motorické</a:t>
            </a:r>
            <a:endParaRPr sz="2400" dirty="0">
              <a:latin typeface="Carlito"/>
              <a:cs typeface="Carlito"/>
            </a:endParaRPr>
          </a:p>
          <a:p>
            <a:pPr marL="299085" indent="-287020">
              <a:lnSpc>
                <a:spcPct val="100000"/>
              </a:lnSpc>
              <a:spcBef>
                <a:spcPts val="2014"/>
              </a:spcBef>
              <a:buClr>
                <a:srgbClr val="EC7C30"/>
              </a:buClr>
              <a:buFont typeface="Wingdings"/>
              <a:buChar char=""/>
              <a:tabLst>
                <a:tab pos="299085" algn="l"/>
                <a:tab pos="299720" algn="l"/>
              </a:tabLst>
            </a:pPr>
            <a:r>
              <a:rPr sz="2400" spc="-15" dirty="0">
                <a:latin typeface="Carlito"/>
                <a:cs typeface="Carlito"/>
              </a:rPr>
              <a:t>uvést </a:t>
            </a:r>
            <a:r>
              <a:rPr sz="2400" spc="-5" dirty="0">
                <a:latin typeface="Carlito"/>
                <a:cs typeface="Carlito"/>
              </a:rPr>
              <a:t>alespoň </a:t>
            </a:r>
            <a:r>
              <a:rPr sz="2400" spc="-15" dirty="0">
                <a:latin typeface="Carlito"/>
                <a:cs typeface="Carlito"/>
              </a:rPr>
              <a:t>některé </a:t>
            </a:r>
            <a:r>
              <a:rPr sz="2400" dirty="0">
                <a:latin typeface="Carlito"/>
                <a:cs typeface="Carlito"/>
              </a:rPr>
              <a:t>z </a:t>
            </a:r>
            <a:r>
              <a:rPr sz="2400" spc="-15" dirty="0">
                <a:latin typeface="Carlito"/>
                <a:cs typeface="Carlito"/>
              </a:rPr>
              <a:t>kognitivních </a:t>
            </a:r>
            <a:r>
              <a:rPr sz="2400" dirty="0">
                <a:latin typeface="Carlito"/>
                <a:cs typeface="Carlito"/>
              </a:rPr>
              <a:t>cílů </a:t>
            </a:r>
            <a:r>
              <a:rPr sz="2400" spc="-5" dirty="0">
                <a:latin typeface="Carlito"/>
                <a:cs typeface="Carlito"/>
              </a:rPr>
              <a:t>dle </a:t>
            </a:r>
            <a:r>
              <a:rPr sz="2400" dirty="0">
                <a:latin typeface="Carlito"/>
                <a:cs typeface="Carlito"/>
              </a:rPr>
              <a:t>B.</a:t>
            </a:r>
            <a:r>
              <a:rPr sz="2400" spc="25" dirty="0">
                <a:latin typeface="Carlito"/>
                <a:cs typeface="Carlito"/>
              </a:rPr>
              <a:t> </a:t>
            </a:r>
            <a:r>
              <a:rPr sz="2400" spc="-5" dirty="0">
                <a:latin typeface="Carlito"/>
                <a:cs typeface="Carlito"/>
              </a:rPr>
              <a:t>Blooma</a:t>
            </a:r>
            <a:endParaRPr sz="2400" dirty="0">
              <a:latin typeface="Carlito"/>
              <a:cs typeface="Carlito"/>
            </a:endParaRPr>
          </a:p>
          <a:p>
            <a:pPr marL="299085" indent="-287020">
              <a:lnSpc>
                <a:spcPct val="100000"/>
              </a:lnSpc>
              <a:spcBef>
                <a:spcPts val="2020"/>
              </a:spcBef>
              <a:buClr>
                <a:srgbClr val="EC7C30"/>
              </a:buClr>
              <a:buFont typeface="Wingdings"/>
              <a:buChar char=""/>
              <a:tabLst>
                <a:tab pos="299085" algn="l"/>
                <a:tab pos="299720" algn="l"/>
              </a:tabLst>
            </a:pPr>
            <a:r>
              <a:rPr sz="2400" spc="-5" dirty="0" err="1">
                <a:latin typeface="Carlito"/>
                <a:cs typeface="Carlito"/>
              </a:rPr>
              <a:t>uvědomit</a:t>
            </a:r>
            <a:r>
              <a:rPr sz="2400" spc="-5" dirty="0">
                <a:latin typeface="Carlito"/>
                <a:cs typeface="Carlito"/>
              </a:rPr>
              <a:t> si </a:t>
            </a:r>
            <a:r>
              <a:rPr sz="2400" spc="-10" dirty="0">
                <a:latin typeface="Carlito"/>
                <a:cs typeface="Carlito"/>
              </a:rPr>
              <a:t>hodnotu </a:t>
            </a:r>
            <a:r>
              <a:rPr sz="2400" spc="-15" dirty="0">
                <a:latin typeface="Carlito"/>
                <a:cs typeface="Carlito"/>
              </a:rPr>
              <a:t>stanovení vzdělávacích </a:t>
            </a:r>
            <a:r>
              <a:rPr sz="2400" dirty="0">
                <a:latin typeface="Carlito"/>
                <a:cs typeface="Carlito"/>
              </a:rPr>
              <a:t>cílů </a:t>
            </a:r>
            <a:r>
              <a:rPr sz="2400" spc="-15" dirty="0">
                <a:latin typeface="Carlito"/>
                <a:cs typeface="Carlito"/>
              </a:rPr>
              <a:t>pro </a:t>
            </a:r>
            <a:r>
              <a:rPr sz="2400" spc="-5" dirty="0">
                <a:latin typeface="Carlito"/>
                <a:cs typeface="Carlito"/>
              </a:rPr>
              <a:t>budoucí</a:t>
            </a:r>
            <a:r>
              <a:rPr sz="2400" spc="10" dirty="0">
                <a:latin typeface="Carlito"/>
                <a:cs typeface="Carlito"/>
              </a:rPr>
              <a:t> </a:t>
            </a:r>
            <a:r>
              <a:rPr sz="2400" spc="-20" dirty="0">
                <a:latin typeface="Carlito"/>
                <a:cs typeface="Carlito"/>
              </a:rPr>
              <a:t>praxi</a:t>
            </a:r>
            <a:endParaRPr sz="2400" dirty="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12473354" cy="3429000"/>
          </a:xfrm>
          <a:solidFill>
            <a:srgbClr val="004080"/>
          </a:solidFill>
        </p:spPr>
        <p:txBody>
          <a:bodyPr/>
          <a:lstStyle/>
          <a:p>
            <a:pPr algn="ctr" eaLnBrk="1" hangingPunct="1"/>
            <a:r>
              <a:rPr lang="cs-CZ" sz="8000" dirty="0">
                <a:solidFill>
                  <a:schemeClr val="bg1"/>
                </a:solidFill>
                <a:latin typeface="Calibri" pitchFamily="34" charset="0"/>
              </a:rPr>
              <a:t>Co je didaktika?</a:t>
            </a:r>
          </a:p>
        </p:txBody>
      </p:sp>
    </p:spTree>
    <p:extLst>
      <p:ext uri="{BB962C8B-B14F-4D97-AF65-F5344CB8AC3E}">
        <p14:creationId xmlns:p14="http://schemas.microsoft.com/office/powerpoint/2010/main" val="246449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12192000" cy="1354217"/>
          </a:xfrm>
          <a:solidFill>
            <a:srgbClr val="004080"/>
          </a:solidFill>
        </p:spPr>
        <p:txBody>
          <a:bodyPr/>
          <a:lstStyle/>
          <a:p>
            <a:pPr algn="ctr" eaLnBrk="1" hangingPunct="1"/>
            <a:br>
              <a:rPr lang="cs-CZ" dirty="0">
                <a:solidFill>
                  <a:schemeClr val="bg1"/>
                </a:solidFill>
                <a:latin typeface="Calibri" pitchFamily="34" charset="0"/>
              </a:rPr>
            </a:br>
            <a:r>
              <a:rPr lang="cs-CZ" dirty="0">
                <a:solidFill>
                  <a:schemeClr val="bg1"/>
                </a:solidFill>
                <a:latin typeface="Calibri" pitchFamily="34" charset="0"/>
              </a:rPr>
              <a:t>Různé náhledy na didaktiku</a:t>
            </a:r>
          </a:p>
        </p:txBody>
      </p:sp>
      <p:sp>
        <p:nvSpPr>
          <p:cNvPr id="43011" name="Rectangle 3"/>
          <p:cNvSpPr>
            <a:spLocks noGrp="1" noChangeArrowheads="1"/>
          </p:cNvSpPr>
          <p:nvPr>
            <p:ph type="body" idx="1"/>
          </p:nvPr>
        </p:nvSpPr>
        <p:spPr>
          <a:xfrm>
            <a:off x="1142999" y="1600200"/>
            <a:ext cx="9753601" cy="4355680"/>
          </a:xfrm>
        </p:spPr>
        <p:txBody>
          <a:bodyPr/>
          <a:lstStyle/>
          <a:p>
            <a:pPr marL="609600" indent="-609600">
              <a:lnSpc>
                <a:spcPct val="150000"/>
              </a:lnSpc>
              <a:buClr>
                <a:schemeClr val="accent2"/>
              </a:buClr>
              <a:buFont typeface="Wingdings" charset="2"/>
              <a:buChar char="n"/>
            </a:pPr>
            <a:r>
              <a:rPr lang="cs-CZ" sz="3200" dirty="0">
                <a:latin typeface="Calibri" pitchFamily="34" charset="0"/>
              </a:rPr>
              <a:t>teorie vyučování a umění vyučovat</a:t>
            </a:r>
          </a:p>
          <a:p>
            <a:pPr marL="609600" indent="-609600">
              <a:lnSpc>
                <a:spcPct val="150000"/>
              </a:lnSpc>
              <a:buClr>
                <a:schemeClr val="accent2"/>
              </a:buClr>
              <a:buFont typeface="Wingdings" charset="2"/>
              <a:buChar char="n"/>
            </a:pPr>
            <a:r>
              <a:rPr lang="cs-CZ" sz="3200" dirty="0">
                <a:latin typeface="Calibri" pitchFamily="34" charset="0"/>
              </a:rPr>
              <a:t>teorie vzdělávání (19. stol.)</a:t>
            </a:r>
          </a:p>
          <a:p>
            <a:pPr marL="609600" indent="-609600">
              <a:lnSpc>
                <a:spcPct val="150000"/>
              </a:lnSpc>
              <a:buClr>
                <a:schemeClr val="accent2"/>
              </a:buClr>
              <a:buFont typeface="Wingdings" charset="2"/>
              <a:buChar char="n"/>
            </a:pPr>
            <a:r>
              <a:rPr lang="cs-CZ" sz="3200" dirty="0">
                <a:latin typeface="Calibri" pitchFamily="34" charset="0"/>
              </a:rPr>
              <a:t>teorie učení, která napomáhá rozvoji člověka</a:t>
            </a:r>
          </a:p>
          <a:p>
            <a:pPr marL="609600" indent="-609600">
              <a:lnSpc>
                <a:spcPct val="150000"/>
              </a:lnSpc>
              <a:buClr>
                <a:schemeClr val="accent2"/>
              </a:buClr>
              <a:buFont typeface="Wingdings" charset="2"/>
              <a:buChar char="n"/>
            </a:pPr>
            <a:r>
              <a:rPr lang="cs-CZ" sz="3200" dirty="0">
                <a:latin typeface="Calibri" pitchFamily="34" charset="0"/>
              </a:rPr>
              <a:t>teorie vyučování a vzdělávání (Skalková)</a:t>
            </a:r>
          </a:p>
          <a:p>
            <a:pPr marL="609600" indent="-609600">
              <a:lnSpc>
                <a:spcPct val="150000"/>
              </a:lnSpc>
              <a:buClr>
                <a:schemeClr val="accent2"/>
              </a:buClr>
              <a:buFont typeface="Wingdings" charset="2"/>
              <a:buChar char="n"/>
            </a:pPr>
            <a:r>
              <a:rPr lang="cs-CZ" sz="3200" dirty="0">
                <a:latin typeface="Calibri" pitchFamily="34" charset="0"/>
              </a:rPr>
              <a:t>věda, která po teoretické i praktické stránce studuje procesy vzdělávání (Kalhous  Obst, 1998)</a:t>
            </a:r>
          </a:p>
        </p:txBody>
      </p:sp>
    </p:spTree>
    <p:extLst>
      <p:ext uri="{BB962C8B-B14F-4D97-AF65-F5344CB8AC3E}">
        <p14:creationId xmlns:p14="http://schemas.microsoft.com/office/powerpoint/2010/main" val="32343718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0" y="1"/>
            <a:ext cx="12192000" cy="1169988"/>
          </a:xfrm>
          <a:prstGeom prst="rect">
            <a:avLst/>
          </a:prstGeom>
          <a:solidFill>
            <a:srgbClr val="004080"/>
          </a:solidFill>
          <a:ln w="9525">
            <a:noFill/>
            <a:miter lim="800000"/>
            <a:headEnd/>
            <a:tailEnd/>
          </a:ln>
        </p:spPr>
        <p:txBody>
          <a:bodyPr wrap="none" anchor="ctr"/>
          <a:lstStyle/>
          <a:p>
            <a:pPr algn="ctr"/>
            <a:r>
              <a:rPr lang="cs-CZ" sz="4400" dirty="0">
                <a:solidFill>
                  <a:schemeClr val="bg1"/>
                </a:solidFill>
              </a:rPr>
              <a:t>Definice didaktiky</a:t>
            </a:r>
          </a:p>
        </p:txBody>
      </p:sp>
      <p:sp>
        <p:nvSpPr>
          <p:cNvPr id="8" name="Rectangle 4"/>
          <p:cNvSpPr txBox="1">
            <a:spLocks noChangeArrowheads="1"/>
          </p:cNvSpPr>
          <p:nvPr/>
        </p:nvSpPr>
        <p:spPr bwMode="auto">
          <a:xfrm>
            <a:off x="431800" y="1447800"/>
            <a:ext cx="11582400" cy="5149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50000"/>
              </a:lnSpc>
              <a:buClr>
                <a:schemeClr val="accent2"/>
              </a:buClr>
              <a:buFont typeface="Wingdings" pitchFamily="2" charset="2"/>
              <a:buChar char="§"/>
            </a:pPr>
            <a:r>
              <a:rPr lang="cs-CZ" sz="3600" kern="0" dirty="0">
                <a:latin typeface="Calibri" pitchFamily="34" charset="0"/>
              </a:rPr>
              <a:t>Didaktika je profesní věda pro učitele zabývající se vyučováním a učením</a:t>
            </a:r>
          </a:p>
          <a:p>
            <a:pPr eaLnBrk="1" hangingPunct="1">
              <a:lnSpc>
                <a:spcPct val="150000"/>
              </a:lnSpc>
              <a:buClr>
                <a:schemeClr val="accent2"/>
              </a:buClr>
              <a:buFont typeface="Wingdings" pitchFamily="2" charset="2"/>
              <a:buChar char="§"/>
            </a:pPr>
            <a:r>
              <a:rPr lang="cs-CZ" sz="3600" kern="0" dirty="0">
                <a:latin typeface="Calibri" pitchFamily="34" charset="0"/>
              </a:rPr>
              <a:t>Propojuje teorii, výzkum a praxi</a:t>
            </a:r>
          </a:p>
          <a:p>
            <a:pPr eaLnBrk="1" hangingPunct="1">
              <a:lnSpc>
                <a:spcPct val="150000"/>
              </a:lnSpc>
              <a:buClr>
                <a:schemeClr val="accent2"/>
              </a:buClr>
              <a:buFont typeface="Wingdings" pitchFamily="2" charset="2"/>
              <a:buChar char="§"/>
            </a:pPr>
            <a:r>
              <a:rPr lang="cs-CZ" sz="3600" kern="0" dirty="0">
                <a:latin typeface="Calibri" pitchFamily="34" charset="0"/>
              </a:rPr>
              <a:t>Umožňuje propojovat učitelovo pojetí výuky s didaktickou teorií</a:t>
            </a:r>
          </a:p>
          <a:p>
            <a:pPr eaLnBrk="1" hangingPunct="1">
              <a:lnSpc>
                <a:spcPct val="150000"/>
              </a:lnSpc>
              <a:buClr>
                <a:schemeClr val="accent2"/>
              </a:buClr>
              <a:buFont typeface="Wingdings" pitchFamily="2" charset="2"/>
              <a:buChar char="§"/>
            </a:pPr>
            <a:r>
              <a:rPr lang="cs-CZ" sz="3600" kern="0" dirty="0">
                <a:latin typeface="Calibri" pitchFamily="34" charset="0"/>
              </a:rPr>
              <a:t>Napomáhá učiteli stanovovat parametry dobré výuky</a:t>
            </a:r>
          </a:p>
        </p:txBody>
      </p:sp>
    </p:spTree>
    <p:extLst>
      <p:ext uri="{BB962C8B-B14F-4D97-AF65-F5344CB8AC3E}">
        <p14:creationId xmlns:p14="http://schemas.microsoft.com/office/powerpoint/2010/main" val="110946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ChangeArrowheads="1"/>
          </p:cNvSpPr>
          <p:nvPr/>
        </p:nvSpPr>
        <p:spPr bwMode="auto">
          <a:xfrm>
            <a:off x="0" y="1"/>
            <a:ext cx="12192000" cy="2564903"/>
          </a:xfrm>
          <a:prstGeom prst="rect">
            <a:avLst/>
          </a:prstGeom>
          <a:solidFill>
            <a:srgbClr val="C00000"/>
          </a:solidFill>
          <a:ln w="9525">
            <a:noFill/>
            <a:miter lim="800000"/>
            <a:headEnd/>
            <a:tailEnd/>
          </a:ln>
        </p:spPr>
        <p:txBody>
          <a:bodyPr wrap="none" anchor="ctr"/>
          <a:lstStyle/>
          <a:p>
            <a:pPr algn="ctr"/>
            <a:r>
              <a:rPr lang="cs-CZ" sz="6000" dirty="0">
                <a:solidFill>
                  <a:schemeClr val="bg1"/>
                </a:solidFill>
              </a:rPr>
              <a:t>Žáci nejsou stejní</a:t>
            </a:r>
            <a:endParaRPr lang="en-US" sz="6000" dirty="0">
              <a:solidFill>
                <a:schemeClr val="bg1"/>
              </a:solidFill>
            </a:endParaRPr>
          </a:p>
        </p:txBody>
      </p:sp>
      <p:sp>
        <p:nvSpPr>
          <p:cNvPr id="4" name="TextBox 3"/>
          <p:cNvSpPr txBox="1"/>
          <p:nvPr/>
        </p:nvSpPr>
        <p:spPr>
          <a:xfrm>
            <a:off x="2855640" y="3861049"/>
            <a:ext cx="6552728" cy="1200329"/>
          </a:xfrm>
          <a:prstGeom prst="rect">
            <a:avLst/>
          </a:prstGeom>
          <a:noFill/>
        </p:spPr>
        <p:txBody>
          <a:bodyPr wrap="square" rtlCol="0">
            <a:spAutoFit/>
          </a:bodyPr>
          <a:lstStyle/>
          <a:p>
            <a:pPr algn="ctr"/>
            <a:r>
              <a:rPr lang="cs-CZ" sz="3600" i="1" dirty="0"/>
              <a:t>Žáci se nikdy neučí přesně to, co říká učitel.</a:t>
            </a:r>
            <a:endParaRPr lang="en-US" sz="3600" i="1" dirty="0"/>
          </a:p>
        </p:txBody>
      </p:sp>
    </p:spTree>
    <p:extLst>
      <p:ext uri="{BB962C8B-B14F-4D97-AF65-F5344CB8AC3E}">
        <p14:creationId xmlns:p14="http://schemas.microsoft.com/office/powerpoint/2010/main" val="135830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12192000" cy="2780928"/>
          </a:xfrm>
          <a:solidFill>
            <a:srgbClr val="C00000"/>
          </a:solidFill>
        </p:spPr>
        <p:txBody>
          <a:bodyPr>
            <a:normAutofit fontScale="90000"/>
          </a:bodyPr>
          <a:lstStyle/>
          <a:p>
            <a:pPr algn="ctr"/>
            <a:br>
              <a:rPr lang="cs-CZ" sz="7200" b="1" dirty="0">
                <a:solidFill>
                  <a:schemeClr val="bg1"/>
                </a:solidFill>
              </a:rPr>
            </a:br>
            <a:r>
              <a:rPr lang="cs-CZ" sz="6700" dirty="0">
                <a:solidFill>
                  <a:schemeClr val="bg1"/>
                </a:solidFill>
              </a:rPr>
              <a:t>Neexistuje jedna univerzální </a:t>
            </a:r>
            <a:br>
              <a:rPr lang="cs-CZ" sz="6700" dirty="0">
                <a:solidFill>
                  <a:schemeClr val="bg1"/>
                </a:solidFill>
              </a:rPr>
            </a:br>
            <a:r>
              <a:rPr lang="cs-CZ" sz="6700" dirty="0">
                <a:solidFill>
                  <a:schemeClr val="bg1"/>
                </a:solidFill>
              </a:rPr>
              <a:t>metoda vyučování </a:t>
            </a:r>
            <a:br>
              <a:rPr lang="en-US" sz="6700" dirty="0">
                <a:solidFill>
                  <a:schemeClr val="bg1"/>
                </a:solidFill>
              </a:rPr>
            </a:br>
            <a:endParaRPr lang="cs-CZ" sz="6700" dirty="0">
              <a:solidFill>
                <a:schemeClr val="bg1"/>
              </a:solidFill>
              <a:latin typeface="Calibri" pitchFamily="34" charset="0"/>
            </a:endParaRPr>
          </a:p>
        </p:txBody>
      </p:sp>
    </p:spTree>
    <p:extLst>
      <p:ext uri="{BB962C8B-B14F-4D97-AF65-F5344CB8AC3E}">
        <p14:creationId xmlns:p14="http://schemas.microsoft.com/office/powerpoint/2010/main" val="148539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7133"/>
            <a:ext cx="12192000" cy="2667000"/>
          </a:xfrm>
          <a:custGeom>
            <a:avLst/>
            <a:gdLst/>
            <a:ahLst/>
            <a:cxnLst/>
            <a:rect l="l" t="t" r="r" b="b"/>
            <a:pathLst>
              <a:path w="12192000" h="2667000">
                <a:moveTo>
                  <a:pt x="12192000" y="0"/>
                </a:moveTo>
                <a:lnTo>
                  <a:pt x="0" y="0"/>
                </a:lnTo>
                <a:lnTo>
                  <a:pt x="0" y="2667000"/>
                </a:lnTo>
                <a:lnTo>
                  <a:pt x="12192000" y="2667000"/>
                </a:lnTo>
                <a:lnTo>
                  <a:pt x="12192000" y="0"/>
                </a:lnTo>
                <a:close/>
              </a:path>
            </a:pathLst>
          </a:custGeom>
          <a:solidFill>
            <a:srgbClr val="004080"/>
          </a:solidFill>
        </p:spPr>
        <p:txBody>
          <a:bodyPr wrap="square" lIns="0" tIns="0" rIns="0" bIns="0" rtlCol="0"/>
          <a:lstStyle/>
          <a:p>
            <a:endParaRPr/>
          </a:p>
        </p:txBody>
      </p:sp>
      <p:sp>
        <p:nvSpPr>
          <p:cNvPr id="3" name="object 3"/>
          <p:cNvSpPr txBox="1">
            <a:spLocks noGrp="1"/>
          </p:cNvSpPr>
          <p:nvPr>
            <p:ph type="title"/>
          </p:nvPr>
        </p:nvSpPr>
        <p:spPr>
          <a:xfrm>
            <a:off x="942238" y="915365"/>
            <a:ext cx="10308590" cy="697230"/>
          </a:xfrm>
          <a:prstGeom prst="rect">
            <a:avLst/>
          </a:prstGeom>
        </p:spPr>
        <p:txBody>
          <a:bodyPr vert="horz" wrap="square" lIns="0" tIns="13335" rIns="0" bIns="0" rtlCol="0">
            <a:spAutoFit/>
          </a:bodyPr>
          <a:lstStyle/>
          <a:p>
            <a:pPr marL="12700" algn="ctr">
              <a:lnSpc>
                <a:spcPct val="100000"/>
              </a:lnSpc>
              <a:spcBef>
                <a:spcPts val="105"/>
              </a:spcBef>
            </a:pPr>
            <a:r>
              <a:rPr lang="cs-CZ" spc="-5" dirty="0">
                <a:latin typeface="Carlito"/>
                <a:cs typeface="Carlito"/>
              </a:rPr>
              <a:t> </a:t>
            </a:r>
            <a:r>
              <a:rPr lang="cs-CZ" dirty="0"/>
              <a:t>ÚKOL Č. 1</a:t>
            </a:r>
            <a:endParaRPr spc="-5" dirty="0">
              <a:latin typeface="Carlito"/>
              <a:cs typeface="Carlito"/>
            </a:endParaRPr>
          </a:p>
        </p:txBody>
      </p:sp>
      <p:sp>
        <p:nvSpPr>
          <p:cNvPr id="5" name="TextovéPole 4">
            <a:extLst>
              <a:ext uri="{FF2B5EF4-FFF2-40B4-BE49-F238E27FC236}">
                <a16:creationId xmlns:a16="http://schemas.microsoft.com/office/drawing/2014/main" id="{A8E05442-B21B-4DA7-80CD-22B49B6EA96A}"/>
              </a:ext>
            </a:extLst>
          </p:cNvPr>
          <p:cNvSpPr txBox="1"/>
          <p:nvPr/>
        </p:nvSpPr>
        <p:spPr>
          <a:xfrm>
            <a:off x="762000" y="2971801"/>
            <a:ext cx="10744200" cy="2308324"/>
          </a:xfrm>
          <a:prstGeom prst="rect">
            <a:avLst/>
          </a:prstGeom>
          <a:noFill/>
        </p:spPr>
        <p:txBody>
          <a:bodyPr wrap="square" rtlCol="0">
            <a:spAutoFit/>
          </a:bodyPr>
          <a:lstStyle/>
          <a:p>
            <a:r>
              <a:rPr lang="cs-CZ" sz="4800" i="1" dirty="0"/>
              <a:t>Podívejte se na plán výuky a rozhodněte, zda jej lze považovat za zdařilý. </a:t>
            </a:r>
          </a:p>
          <a:p>
            <a:r>
              <a:rPr lang="cs-CZ" sz="4800" i="1" dirty="0"/>
              <a:t>Své rozhodnutí odůvodněte.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1011</Words>
  <Application>Microsoft Office PowerPoint</Application>
  <PresentationFormat>Širokoúhlá obrazovka</PresentationFormat>
  <Paragraphs>136</Paragraphs>
  <Slides>31</Slides>
  <Notes>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31</vt:i4>
      </vt:variant>
    </vt:vector>
  </HeadingPairs>
  <TitlesOfParts>
    <vt:vector size="38" baseType="lpstr">
      <vt:lpstr>Arial</vt:lpstr>
      <vt:lpstr>Calibri</vt:lpstr>
      <vt:lpstr>Carlito</vt:lpstr>
      <vt:lpstr>DejaVu Sans</vt:lpstr>
      <vt:lpstr>Trebuchet MS</vt:lpstr>
      <vt:lpstr>Wingdings</vt:lpstr>
      <vt:lpstr>Office Theme</vt:lpstr>
      <vt:lpstr>Školní didaktika</vt:lpstr>
      <vt:lpstr>Co budete v kurzu dělat?</vt:lpstr>
      <vt:lpstr>Požadavky na ukončení</vt:lpstr>
      <vt:lpstr>Co je didaktika?</vt:lpstr>
      <vt:lpstr> Různé náhledy na didaktiku</vt:lpstr>
      <vt:lpstr>Prezentace aplikace PowerPoint</vt:lpstr>
      <vt:lpstr>Prezentace aplikace PowerPoint</vt:lpstr>
      <vt:lpstr> Neexistuje jedna univerzální  metoda vyučování  </vt:lpstr>
      <vt:lpstr> ÚKOL Č. 1</vt:lpstr>
      <vt:lpstr>Jak mohu vyhodnotit, že byla výuka úspěšná?</vt:lpstr>
      <vt:lpstr>Jak mohu vyhodnotit, že byla výuka úspěšná?</vt:lpstr>
      <vt:lpstr>Jak mohu vyhodnotit, že byla výuka úspěšná?</vt:lpstr>
      <vt:lpstr>Jak mohu vyhodnotit, že byla výuka úspěšná?</vt:lpstr>
      <vt:lpstr>VZDĚLÁVACÍ CÍLE</vt:lpstr>
      <vt:lpstr>Co je vzdělávací cíl?</vt:lpstr>
      <vt:lpstr>cíle ≠ obsah</vt:lpstr>
      <vt:lpstr>cíle ≠ činnost učitele</vt:lpstr>
      <vt:lpstr>cíle = požadované změny  na straně žáka</vt:lpstr>
      <vt:lpstr>Cíl výuky</vt:lpstr>
      <vt:lpstr>Ideál</vt:lpstr>
      <vt:lpstr>Cíle výuky</vt:lpstr>
      <vt:lpstr>Dělení cílů podle míry obecnosti</vt:lpstr>
      <vt:lpstr>Vrcholné cíle (RVP G)</vt:lpstr>
      <vt:lpstr>Obecné cíle (RVP G)</vt:lpstr>
      <vt:lpstr>Konkrétní cíle</vt:lpstr>
      <vt:lpstr>Dělení cílů podle obsahového zaměření</vt:lpstr>
      <vt:lpstr>Bloomova taxonomie</vt:lpstr>
      <vt:lpstr>Bloomova taxonomie</vt:lpstr>
      <vt:lpstr>Pomůcka: Výkonové cíle</vt:lpstr>
      <vt:lpstr>Mají žáci znát cíle?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Školní didaktika</dc:title>
  <dc:creator>Zuzana Šalamounová</dc:creator>
  <cp:lastModifiedBy>Zuzana Šalamounová</cp:lastModifiedBy>
  <cp:revision>4</cp:revision>
  <dcterms:created xsi:type="dcterms:W3CDTF">2020-02-26T21:54:19Z</dcterms:created>
  <dcterms:modified xsi:type="dcterms:W3CDTF">2020-02-27T21:32:22Z</dcterms:modified>
</cp:coreProperties>
</file>