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E70-ADBB-42D2-9305-D4CDC1A1804C}" type="datetimeFigureOut">
              <a:rPr lang="cs-CZ" smtClean="0"/>
              <a:t>24.3.2020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6259-F1A7-4906-8BF8-D98F761748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707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E70-ADBB-42D2-9305-D4CDC1A1804C}" type="datetimeFigureOut">
              <a:rPr lang="cs-CZ" smtClean="0"/>
              <a:t>24.3.2020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6259-F1A7-4906-8BF8-D98F761748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01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E70-ADBB-42D2-9305-D4CDC1A1804C}" type="datetimeFigureOut">
              <a:rPr lang="cs-CZ" smtClean="0"/>
              <a:t>24.3.2020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6259-F1A7-4906-8BF8-D98F761748E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7339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E70-ADBB-42D2-9305-D4CDC1A1804C}" type="datetimeFigureOut">
              <a:rPr lang="cs-CZ" smtClean="0"/>
              <a:t>24.3.2020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6259-F1A7-4906-8BF8-D98F761748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310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E70-ADBB-42D2-9305-D4CDC1A1804C}" type="datetimeFigureOut">
              <a:rPr lang="cs-CZ" smtClean="0"/>
              <a:t>24.3.2020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6259-F1A7-4906-8BF8-D98F761748E0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45912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E70-ADBB-42D2-9305-D4CDC1A1804C}" type="datetimeFigureOut">
              <a:rPr lang="cs-CZ" smtClean="0"/>
              <a:t>24.3.2020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6259-F1A7-4906-8BF8-D98F761748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1524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E70-ADBB-42D2-9305-D4CDC1A1804C}" type="datetimeFigureOut">
              <a:rPr lang="cs-CZ" smtClean="0"/>
              <a:t>24.3.2020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6259-F1A7-4906-8BF8-D98F761748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03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E70-ADBB-42D2-9305-D4CDC1A1804C}" type="datetimeFigureOut">
              <a:rPr lang="cs-CZ" smtClean="0"/>
              <a:t>24.3.2020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6259-F1A7-4906-8BF8-D98F761748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166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E70-ADBB-42D2-9305-D4CDC1A1804C}" type="datetimeFigureOut">
              <a:rPr lang="cs-CZ" smtClean="0"/>
              <a:t>24.3.2020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6259-F1A7-4906-8BF8-D98F761748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767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E70-ADBB-42D2-9305-D4CDC1A1804C}" type="datetimeFigureOut">
              <a:rPr lang="cs-CZ" smtClean="0"/>
              <a:t>24.3.2020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6259-F1A7-4906-8BF8-D98F761748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44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E70-ADBB-42D2-9305-D4CDC1A1804C}" type="datetimeFigureOut">
              <a:rPr lang="cs-CZ" smtClean="0"/>
              <a:t>24.3.2020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6259-F1A7-4906-8BF8-D98F761748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025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E70-ADBB-42D2-9305-D4CDC1A1804C}" type="datetimeFigureOut">
              <a:rPr lang="cs-CZ" smtClean="0"/>
              <a:t>24.3.2020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6259-F1A7-4906-8BF8-D98F761748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531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E70-ADBB-42D2-9305-D4CDC1A1804C}" type="datetimeFigureOut">
              <a:rPr lang="cs-CZ" smtClean="0"/>
              <a:t>24.3.2020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6259-F1A7-4906-8BF8-D98F761748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496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E70-ADBB-42D2-9305-D4CDC1A1804C}" type="datetimeFigureOut">
              <a:rPr lang="cs-CZ" smtClean="0"/>
              <a:t>24.3.2020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6259-F1A7-4906-8BF8-D98F761748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520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E70-ADBB-42D2-9305-D4CDC1A1804C}" type="datetimeFigureOut">
              <a:rPr lang="cs-CZ" smtClean="0"/>
              <a:t>24.3.2020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6259-F1A7-4906-8BF8-D98F761748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794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71E70-ADBB-42D2-9305-D4CDC1A1804C}" type="datetimeFigureOut">
              <a:rPr lang="cs-CZ" smtClean="0"/>
              <a:t>24.3.2020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56259-F1A7-4906-8BF8-D98F761748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869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71E70-ADBB-42D2-9305-D4CDC1A1804C}" type="datetimeFigureOut">
              <a:rPr lang="cs-CZ" smtClean="0"/>
              <a:t>24.3.2020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256259-F1A7-4906-8BF8-D98F761748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385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Popis a určení mince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267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>
          <a:xfrm>
            <a:off x="1656160" y="1269206"/>
            <a:ext cx="5772150" cy="857250"/>
          </a:xfrm>
        </p:spPr>
        <p:txBody>
          <a:bodyPr/>
          <a:lstStyle/>
          <a:p>
            <a:r>
              <a:rPr lang="cs-CZ" altLang="cs-CZ" smtClean="0"/>
              <a:t>Vlastní popis mince/ 2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500"/>
              <a:t>Údaj o mincovním </a:t>
            </a:r>
            <a:r>
              <a:rPr lang="cs-CZ" altLang="cs-CZ" sz="1500" b="1"/>
              <a:t>kovu</a:t>
            </a:r>
            <a:r>
              <a:rPr lang="cs-CZ" altLang="cs-CZ" sz="1500"/>
              <a:t>, z něhož byla ražba zhotovena</a:t>
            </a:r>
          </a:p>
          <a:p>
            <a:r>
              <a:rPr lang="cs-CZ" altLang="cs-CZ" sz="1500" b="1"/>
              <a:t>Hmotnost</a:t>
            </a:r>
            <a:r>
              <a:rPr lang="cs-CZ" altLang="cs-CZ" sz="1500"/>
              <a:t> mince ( na dvě desetinná místa)</a:t>
            </a:r>
          </a:p>
          <a:p>
            <a:r>
              <a:rPr lang="cs-CZ" altLang="cs-CZ" sz="1500"/>
              <a:t>Popis by měl být doplněn </a:t>
            </a:r>
            <a:r>
              <a:rPr lang="cs-CZ" altLang="cs-CZ" sz="1500" b="1"/>
              <a:t>fotografií </a:t>
            </a:r>
            <a:r>
              <a:rPr lang="cs-CZ" altLang="cs-CZ" sz="1500"/>
              <a:t>líce a rubu</a:t>
            </a:r>
          </a:p>
          <a:p>
            <a:r>
              <a:rPr lang="cs-CZ" altLang="cs-CZ" sz="1500"/>
              <a:t>Ve veřejné sbírce: opatřena </a:t>
            </a:r>
            <a:r>
              <a:rPr lang="cs-CZ" altLang="cs-CZ" sz="1500" b="1"/>
              <a:t>inventárním číslem</a:t>
            </a:r>
            <a:r>
              <a:rPr lang="cs-CZ" altLang="cs-CZ" sz="1500"/>
              <a:t>, popř. lokačním údajem</a:t>
            </a:r>
          </a:p>
          <a:p>
            <a:r>
              <a:rPr lang="cs-CZ" altLang="cs-CZ" sz="1500"/>
              <a:t>V soukromé sbírce: označena pořadovým číslem</a:t>
            </a:r>
          </a:p>
          <a:p>
            <a:r>
              <a:rPr lang="cs-CZ" altLang="cs-CZ" sz="1500"/>
              <a:t>U exemplářů ze známých sbírek je vhodné uvádět jejich původ</a:t>
            </a:r>
          </a:p>
          <a:p>
            <a:r>
              <a:rPr lang="cs-CZ" altLang="cs-CZ" sz="1500"/>
              <a:t>Odkazy na </a:t>
            </a:r>
            <a:r>
              <a:rPr lang="cs-CZ" altLang="cs-CZ" sz="1500" b="1"/>
              <a:t>příručky, katalogy, speciální literaturu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27173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Datování – římské mince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Lité a ražené od pol. 3. stol. do konce 2. stol př. Kr. se datují dost nesnadno</a:t>
            </a:r>
          </a:p>
          <a:p>
            <a:r>
              <a:rPr lang="cs-CZ" altLang="cs-CZ" smtClean="0"/>
              <a:t>Z 1. stol př. Kr. je datování mincí relativně snadnější</a:t>
            </a:r>
          </a:p>
          <a:p>
            <a:r>
              <a:rPr lang="cs-CZ" altLang="cs-CZ" smtClean="0"/>
              <a:t>Císařské ražby lze datovat celkovým rozpětím vlády příslušného panovníka (často poměrně přesně, až na rok či dokonce jeho část)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5630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1500"/>
              <a:t>Chronologická kritéria pro mince římské republiky uvedl v systém poprvé Th. Mommsen</a:t>
            </a:r>
            <a:br>
              <a:rPr lang="cs-CZ" altLang="cs-CZ" sz="1500"/>
            </a:br>
            <a:endParaRPr lang="cs-CZ" altLang="cs-CZ" sz="1500"/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Lze dataci stanovit rozborem:</a:t>
            </a:r>
          </a:p>
          <a:p>
            <a:pPr lvl="1"/>
            <a:r>
              <a:rPr lang="cs-CZ" altLang="cs-CZ" smtClean="0"/>
              <a:t>Nálezů mince</a:t>
            </a:r>
          </a:p>
          <a:p>
            <a:pPr lvl="1"/>
            <a:r>
              <a:rPr lang="cs-CZ" altLang="cs-CZ" smtClean="0"/>
              <a:t>Výskytu značek a jmen mincovních úředníků</a:t>
            </a:r>
          </a:p>
          <a:p>
            <a:pPr lvl="1"/>
            <a:r>
              <a:rPr lang="cs-CZ" altLang="cs-CZ" smtClean="0"/>
              <a:t>Výskytu jména obce (=ROMA)</a:t>
            </a:r>
          </a:p>
          <a:p>
            <a:pPr lvl="1"/>
            <a:r>
              <a:rPr lang="cs-CZ" altLang="cs-CZ" smtClean="0"/>
              <a:t>Typy ražby</a:t>
            </a:r>
          </a:p>
          <a:p>
            <a:pPr lvl="1"/>
            <a:r>
              <a:rPr lang="cs-CZ" altLang="cs-CZ" smtClean="0"/>
              <a:t>Písma a jazyka</a:t>
            </a:r>
          </a:p>
          <a:p>
            <a:pPr lvl="1"/>
            <a:r>
              <a:rPr lang="cs-CZ" altLang="cs-CZ" smtClean="0"/>
              <a:t>Fabriky mincí</a:t>
            </a:r>
          </a:p>
          <a:p>
            <a:pPr lvl="1"/>
            <a:r>
              <a:rPr lang="cs-CZ" altLang="cs-CZ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19391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175"/>
              <a:t/>
            </a:r>
            <a:br>
              <a:rPr lang="cs-CZ" altLang="cs-CZ" sz="2175"/>
            </a:br>
            <a:r>
              <a:rPr lang="cs-CZ" altLang="cs-CZ" sz="2175"/>
              <a:t>Rámcové datování</a:t>
            </a:r>
            <a:br>
              <a:rPr lang="cs-CZ" altLang="cs-CZ" sz="2175"/>
            </a:br>
            <a:r>
              <a:rPr lang="cs-CZ" altLang="cs-CZ" sz="2175"/>
              <a:t>někdy obtížné – příklady: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>
          <a:xfrm>
            <a:off x="1714501" y="2286000"/>
            <a:ext cx="5828110" cy="3195638"/>
          </a:xfrm>
        </p:spPr>
        <p:txBody>
          <a:bodyPr/>
          <a:lstStyle/>
          <a:p>
            <a:r>
              <a:rPr lang="cs-CZ" altLang="cs-CZ" sz="1500"/>
              <a:t>Ražby z občanských válek (68-70 po Kr.): buď bez portrétu i beze jména císaře nebo je na nich vyobrazen Augustus s opisem (CAESAR AVGVSTVS či DIVVS AVGVSTVS)</a:t>
            </a:r>
          </a:p>
          <a:p>
            <a:r>
              <a:rPr lang="cs-CZ" altLang="cs-CZ" sz="1500"/>
              <a:t>Od r. 330 po Kr. do pol. 4. stol. po Kr.: personifikovaná podoba měst Říma a Constantinopole a opisy VRBS ROMA nebo CONSTATNTINOPOLIS</a:t>
            </a:r>
          </a:p>
          <a:p>
            <a:r>
              <a:rPr lang="cs-CZ" altLang="cs-CZ" sz="1500"/>
              <a:t>Obtížně se datují konsekrační či posmrtné ražby některých císařů, kteří byli po smrti rozhodnutím senátu zbožněni – často nástupce razil mince svého božského předchůdce – uvedeno adjektivem DIVVS (výjimky: zbožněný panovník na mincích mnohem později – DIVVS AVGVSTVS poctěn ražbami Casliguly, Claudia, Galby, Tita, Domitiana, Nervy)</a:t>
            </a:r>
          </a:p>
        </p:txBody>
      </p:sp>
    </p:spTree>
    <p:extLst>
      <p:ext uri="{BB962C8B-B14F-4D97-AF65-F5344CB8AC3E}">
        <p14:creationId xmlns:p14="http://schemas.microsoft.com/office/powerpoint/2010/main" val="1447382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smtClean="0">
                <a:latin typeface="Arial" panose="020B0604020202020204" pitchFamily="34" charset="0"/>
              </a:rPr>
              <a:t>Přesné datování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1200"/>
              <a:t>Ražby z  raného a počátku pozdního císařství lze odvodit zejm. z údajů o úřadech, popř. čestných titulech (panovníkovi pravidelně, nepravidelně i jednorázově propůjčovány)</a:t>
            </a:r>
          </a:p>
          <a:p>
            <a:r>
              <a:rPr lang="cs-CZ" altLang="cs-CZ" sz="1200" b="1" i="1" u="sng"/>
              <a:t>Tribunica potestas</a:t>
            </a:r>
            <a:r>
              <a:rPr lang="cs-CZ" altLang="cs-CZ" sz="1200" b="1" u="sng"/>
              <a:t> </a:t>
            </a:r>
            <a:r>
              <a:rPr lang="cs-CZ" altLang="cs-CZ" sz="1200"/>
              <a:t>= tribunská moc = základem vlády řím.panovníků (Augustova se počítala od 1.7. 23 př. Kr.) Další císařové v 1. stol. po Kr. počítali tribunskou moc ode dne, kdy převzali </a:t>
            </a:r>
            <a:r>
              <a:rPr lang="cs-CZ" altLang="cs-CZ" sz="1200" i="1"/>
              <a:t>imperium proconsulare </a:t>
            </a:r>
            <a:r>
              <a:rPr lang="en-US" altLang="cs-CZ" sz="1200">
                <a:cs typeface="Arial" panose="020B0604020202020204" pitchFamily="34" charset="0"/>
              </a:rPr>
              <a:t>»</a:t>
            </a:r>
            <a:r>
              <a:rPr lang="cs-CZ" altLang="cs-CZ" sz="1200">
                <a:cs typeface="Arial" panose="020B0604020202020204" pitchFamily="34" charset="0"/>
              </a:rPr>
              <a:t> tribunskou moc </a:t>
            </a:r>
            <a:r>
              <a:rPr lang="cs-CZ" altLang="cs-CZ" sz="1200" b="1">
                <a:cs typeface="Arial" panose="020B0604020202020204" pitchFamily="34" charset="0"/>
              </a:rPr>
              <a:t>lze pokládat za nejdůležitější kritérium pro datování císařských mincí</a:t>
            </a:r>
            <a:r>
              <a:rPr lang="cs-CZ" altLang="cs-CZ" sz="1200">
                <a:cs typeface="Arial" panose="020B0604020202020204" pitchFamily="34" charset="0"/>
              </a:rPr>
              <a:t> s přesností jednoho roku!!</a:t>
            </a:r>
          </a:p>
          <a:p>
            <a:r>
              <a:rPr lang="cs-CZ" altLang="cs-CZ" sz="1200" b="1" u="sng">
                <a:cs typeface="Arial" panose="020B0604020202020204" pitchFamily="34" charset="0"/>
              </a:rPr>
              <a:t>Titul imperator</a:t>
            </a:r>
            <a:r>
              <a:rPr lang="cs-CZ" altLang="cs-CZ" sz="1200" b="1">
                <a:cs typeface="Arial" panose="020B0604020202020204" pitchFamily="34" charset="0"/>
              </a:rPr>
              <a:t> </a:t>
            </a:r>
            <a:r>
              <a:rPr lang="cs-CZ" altLang="cs-CZ" sz="1200">
                <a:cs typeface="Arial" panose="020B0604020202020204" pitchFamily="34" charset="0"/>
              </a:rPr>
              <a:t>je </a:t>
            </a:r>
            <a:r>
              <a:rPr lang="cs-CZ" altLang="cs-CZ" sz="1200" b="1">
                <a:cs typeface="Arial" panose="020B0604020202020204" pitchFamily="34" charset="0"/>
              </a:rPr>
              <a:t>pro datování mince bez významu</a:t>
            </a:r>
            <a:r>
              <a:rPr lang="cs-CZ" altLang="cs-CZ" sz="1200">
                <a:cs typeface="Arial" panose="020B0604020202020204" pitchFamily="34" charset="0"/>
              </a:rPr>
              <a:t>! (nedílnou součástí úředního jména císařova)</a:t>
            </a:r>
          </a:p>
          <a:p>
            <a:r>
              <a:rPr lang="cs-CZ" altLang="cs-CZ" sz="1200">
                <a:cs typeface="Arial" panose="020B0604020202020204" pitchFamily="34" charset="0"/>
              </a:rPr>
              <a:t>P(ater)P(atriae) = čestný titul Otec vlasti – propůjčoval císaři senát, udělen jednou provždy (datování jen rámcové)</a:t>
            </a:r>
          </a:p>
          <a:p>
            <a:pPr lvl="1"/>
            <a:r>
              <a:rPr lang="cs-CZ" altLang="cs-CZ" sz="1050">
                <a:cs typeface="Arial" panose="020B0604020202020204" pitchFamily="34" charset="0"/>
              </a:rPr>
              <a:t>Např. Claudius: obdržel titul ji v r. 42, ale na mincích až v roce 50/51 po Kr.</a:t>
            </a:r>
          </a:p>
          <a:p>
            <a:pPr lvl="1"/>
            <a:r>
              <a:rPr lang="cs-CZ" altLang="cs-CZ" sz="1050">
                <a:cs typeface="Arial" panose="020B0604020202020204" pitchFamily="34" charset="0"/>
              </a:rPr>
              <a:t>Dříve: bez zkratky PP mince datovány do roku 41, se zkratkou PP do let 42 - 54</a:t>
            </a:r>
          </a:p>
          <a:p>
            <a:pPr lvl="1"/>
            <a:r>
              <a:rPr lang="cs-CZ" altLang="cs-CZ" sz="1050">
                <a:cs typeface="Arial" panose="020B0604020202020204" pitchFamily="34" charset="0"/>
              </a:rPr>
              <a:t>Dnes: bez zkratky PP datovány do let 41-50, se zkratkou PP do let 50/51 – 54.</a:t>
            </a:r>
            <a:endParaRPr lang="en-US" altLang="cs-CZ" sz="105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693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1656160" y="1322785"/>
            <a:ext cx="5772150" cy="857250"/>
          </a:xfrm>
        </p:spPr>
        <p:txBody>
          <a:bodyPr/>
          <a:lstStyle/>
          <a:p>
            <a:r>
              <a:rPr lang="cs-CZ" altLang="cs-CZ" sz="4050"/>
              <a:t>Popis a určení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Obecné vlastnosti popisu starověkých mincí: přesnost a jednotnost jsou na celém světě samozřejmostí</a:t>
            </a:r>
          </a:p>
          <a:p>
            <a:r>
              <a:rPr lang="cs-CZ" altLang="cs-CZ">
                <a:solidFill>
                  <a:srgbClr val="00B050"/>
                </a:solidFill>
              </a:rPr>
              <a:t>A. Alföldiová a R. Göbl </a:t>
            </a:r>
            <a:r>
              <a:rPr lang="cs-CZ" altLang="cs-CZ"/>
              <a:t>jasně formulovali konkrétní pravidla pro popis</a:t>
            </a:r>
          </a:p>
          <a:p>
            <a:r>
              <a:rPr lang="cs-CZ" altLang="cs-CZ">
                <a:solidFill>
                  <a:srgbClr val="00B050"/>
                </a:solidFill>
              </a:rPr>
              <a:t>R. Göbl </a:t>
            </a:r>
            <a:r>
              <a:rPr lang="cs-CZ" altLang="cs-CZ"/>
              <a:t>odvodil základní schémata z pravidel pro popis římských mincí (přesto se o mnohých zásadách stále diskutuje).</a:t>
            </a:r>
          </a:p>
        </p:txBody>
      </p:sp>
    </p:spTree>
    <p:extLst>
      <p:ext uri="{BB962C8B-B14F-4D97-AF65-F5344CB8AC3E}">
        <p14:creationId xmlns:p14="http://schemas.microsoft.com/office/powerpoint/2010/main" val="101978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Cíl popisu starověkých mincí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Výslovně formuloval jen R. Göbl</a:t>
            </a:r>
          </a:p>
          <a:p>
            <a:pPr lvl="1"/>
            <a:r>
              <a:rPr lang="cs-CZ" altLang="cs-CZ" smtClean="0"/>
              <a:t>Ztotožnil s rekonstrukcí rytcova úkolu</a:t>
            </a:r>
          </a:p>
          <a:p>
            <a:pPr lvl="1"/>
            <a:r>
              <a:rPr lang="cs-CZ" altLang="cs-CZ" smtClean="0"/>
              <a:t>Technickou povahu pravidel důsledně nerespektoval</a:t>
            </a:r>
          </a:p>
          <a:p>
            <a:pPr lvl="1"/>
            <a:r>
              <a:rPr lang="cs-CZ" altLang="cs-CZ" smtClean="0"/>
              <a:t>Popis mince zřetelně neoddělil od její historické interpretace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22621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Technická konvenčně stanovená pravidla popisu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Si berou za cíl určit</a:t>
            </a:r>
          </a:p>
          <a:p>
            <a:pPr lvl="1"/>
            <a:r>
              <a:rPr lang="cs-CZ" altLang="cs-CZ" smtClean="0"/>
              <a:t>Líc a rub mince</a:t>
            </a:r>
          </a:p>
          <a:p>
            <a:pPr lvl="1"/>
            <a:r>
              <a:rPr lang="cs-CZ" altLang="cs-CZ" smtClean="0"/>
              <a:t>Východisko numismatického popisu</a:t>
            </a:r>
          </a:p>
        </p:txBody>
      </p:sp>
    </p:spTree>
    <p:extLst>
      <p:ext uri="{BB962C8B-B14F-4D97-AF65-F5344CB8AC3E}">
        <p14:creationId xmlns:p14="http://schemas.microsoft.com/office/powerpoint/2010/main" val="408495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Popis mince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1714500" y="2344341"/>
            <a:ext cx="5772150" cy="3028950"/>
          </a:xfrm>
        </p:spPr>
        <p:txBody>
          <a:bodyPr/>
          <a:lstStyle/>
          <a:p>
            <a:r>
              <a:rPr lang="cs-CZ" altLang="cs-CZ" smtClean="0"/>
              <a:t>Musí být </a:t>
            </a:r>
            <a:r>
              <a:rPr lang="cs-CZ" altLang="cs-CZ" b="1" smtClean="0"/>
              <a:t>přesný</a:t>
            </a:r>
            <a:r>
              <a:rPr lang="cs-CZ" altLang="cs-CZ" smtClean="0"/>
              <a:t> (jako u každého historického pramene) </a:t>
            </a:r>
          </a:p>
          <a:p>
            <a:r>
              <a:rPr lang="cs-CZ" altLang="cs-CZ" smtClean="0"/>
              <a:t>Úkolem popisu je </a:t>
            </a:r>
            <a:r>
              <a:rPr lang="cs-CZ" altLang="cs-CZ" b="1" smtClean="0"/>
              <a:t>připravit minci k historické kritice </a:t>
            </a:r>
            <a:r>
              <a:rPr lang="cs-CZ" altLang="cs-CZ" smtClean="0"/>
              <a:t>a k dalšímu využití</a:t>
            </a:r>
          </a:p>
          <a:p>
            <a:r>
              <a:rPr lang="cs-CZ" altLang="cs-CZ" smtClean="0"/>
              <a:t>Bezprostředním cílem popisu jednotlivých řec. a řím. mincí je stanovit </a:t>
            </a:r>
            <a:r>
              <a:rPr lang="cs-CZ" altLang="cs-CZ" b="1" smtClean="0"/>
              <a:t>KDE </a:t>
            </a:r>
            <a:r>
              <a:rPr lang="cs-CZ" altLang="cs-CZ" smtClean="0"/>
              <a:t>a </a:t>
            </a:r>
            <a:r>
              <a:rPr lang="cs-CZ" altLang="cs-CZ" b="1" smtClean="0"/>
              <a:t>KDY</a:t>
            </a:r>
            <a:r>
              <a:rPr lang="cs-CZ" altLang="cs-CZ" smtClean="0"/>
              <a:t> byly raženy</a:t>
            </a:r>
          </a:p>
        </p:txBody>
      </p:sp>
    </p:spTree>
    <p:extLst>
      <p:ext uri="{BB962C8B-B14F-4D97-AF65-F5344CB8AC3E}">
        <p14:creationId xmlns:p14="http://schemas.microsoft.com/office/powerpoint/2010/main" val="282602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Části popisu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500"/>
              <a:t>Jednotlivé strany se popisují odděleně: </a:t>
            </a:r>
            <a:r>
              <a:rPr lang="cs-CZ" altLang="cs-CZ" sz="1500" b="1"/>
              <a:t>líc a rub</a:t>
            </a:r>
          </a:p>
          <a:p>
            <a:r>
              <a:rPr lang="cs-CZ" altLang="cs-CZ" sz="1500" b="1"/>
              <a:t>Ražba</a:t>
            </a:r>
            <a:r>
              <a:rPr lang="cs-CZ" altLang="cs-CZ" sz="1500"/>
              <a:t> je technickým termínem pro </a:t>
            </a:r>
            <a:r>
              <a:rPr lang="cs-CZ" altLang="cs-CZ" sz="1500" b="1"/>
              <a:t>mincovní obraz </a:t>
            </a:r>
            <a:r>
              <a:rPr lang="cs-CZ" altLang="cs-CZ" sz="1500"/>
              <a:t>(v širším slova smyslu: obraz a písmo; v užším smyslu slova: tvoří různé obrazové výjevy)</a:t>
            </a:r>
          </a:p>
          <a:p>
            <a:r>
              <a:rPr lang="cs-CZ" altLang="cs-CZ" sz="1500" b="1"/>
              <a:t>Mincovní pole </a:t>
            </a:r>
            <a:r>
              <a:rPr lang="cs-CZ" altLang="cs-CZ" sz="1500"/>
              <a:t>=střední část mincovní strany, opatřená vlastním mincovním obrazem</a:t>
            </a:r>
          </a:p>
          <a:p>
            <a:r>
              <a:rPr lang="cs-CZ" altLang="cs-CZ" sz="1500"/>
              <a:t>Písmo na minci = l</a:t>
            </a:r>
            <a:r>
              <a:rPr lang="cs-CZ" altLang="cs-CZ" sz="1500" b="1"/>
              <a:t>egenda</a:t>
            </a:r>
            <a:r>
              <a:rPr lang="cs-CZ" altLang="cs-CZ" sz="1500"/>
              <a:t> (souhrnné označení); rozlišuje se </a:t>
            </a:r>
            <a:r>
              <a:rPr lang="cs-CZ" altLang="cs-CZ" sz="1500" b="1"/>
              <a:t>opis</a:t>
            </a:r>
            <a:r>
              <a:rPr lang="cs-CZ" altLang="cs-CZ" sz="1500"/>
              <a:t> (probíhající podél okraje mince) a </a:t>
            </a:r>
            <a:r>
              <a:rPr lang="cs-CZ" altLang="cs-CZ" sz="1500" b="1"/>
              <a:t>nápis</a:t>
            </a:r>
            <a:r>
              <a:rPr lang="cs-CZ" altLang="cs-CZ" sz="1500"/>
              <a:t> (v jedné nebo více řádkách v mincovním poli)</a:t>
            </a:r>
          </a:p>
        </p:txBody>
      </p:sp>
      <p:pic>
        <p:nvPicPr>
          <p:cNvPr id="33796" name="Picture 7" descr="Denár Caesar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014" y="4935273"/>
            <a:ext cx="2213372" cy="110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7" name="Picture 9" descr="RIC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2544" y="4400550"/>
            <a:ext cx="2286000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8" name="Picture 11" descr="RIC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052512"/>
            <a:ext cx="2106216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408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Líc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1500"/>
              <a:t>Vorderseite, Hauptseite (něm.); zkratky: Vs., Hs.; avers (franc.); obverse (angl.); diritto, dritto (ital.)</a:t>
            </a:r>
          </a:p>
          <a:p>
            <a:r>
              <a:rPr lang="cs-CZ" altLang="cs-CZ" sz="1800" b="1">
                <a:solidFill>
                  <a:srgbClr val="FF3399"/>
                </a:solidFill>
              </a:rPr>
              <a:t>Strana opatřená důležitější ražbou</a:t>
            </a:r>
          </a:p>
          <a:p>
            <a:r>
              <a:rPr lang="cs-CZ" altLang="cs-CZ" sz="1500"/>
              <a:t>Zaručuje svým obrazem, popř. legendou plnohodnotnost mince</a:t>
            </a:r>
          </a:p>
          <a:p>
            <a:r>
              <a:rPr lang="cs-CZ" altLang="cs-CZ" sz="1500"/>
              <a:t>Obvykle se za líc řeckých mincí pokládala strana s obrazem hlavy božstva</a:t>
            </a:r>
          </a:p>
          <a:p>
            <a:r>
              <a:rPr lang="cs-CZ" altLang="cs-CZ" sz="1500"/>
              <a:t>Při malé gramotnosti nerozhodoval nápis, </a:t>
            </a:r>
            <a:r>
              <a:rPr lang="cs-CZ" altLang="cs-CZ" sz="1500" b="1"/>
              <a:t>základní význam měl obraz</a:t>
            </a:r>
          </a:p>
          <a:p>
            <a:r>
              <a:rPr lang="cs-CZ" altLang="cs-CZ" sz="1500"/>
              <a:t>Ne vždy je hlava rozhodujícím kritériem při určování lícní strany (Korint: na líc: písmeno koppa, na rubu: hlava Athény)</a:t>
            </a:r>
          </a:p>
          <a:p>
            <a:r>
              <a:rPr lang="cs-CZ" altLang="cs-CZ" sz="1500"/>
              <a:t>Skutečné </a:t>
            </a:r>
            <a:r>
              <a:rPr lang="cs-CZ" altLang="cs-CZ" sz="1500" b="1"/>
              <a:t>portréty</a:t>
            </a:r>
            <a:r>
              <a:rPr lang="cs-CZ" altLang="cs-CZ" sz="1500"/>
              <a:t> vladařů se objevují </a:t>
            </a:r>
            <a:r>
              <a:rPr lang="cs-CZ" altLang="cs-CZ" sz="1500" b="1" u="sng"/>
              <a:t>až v helénismu</a:t>
            </a:r>
          </a:p>
        </p:txBody>
      </p:sp>
    </p:spTree>
    <p:extLst>
      <p:ext uri="{BB962C8B-B14F-4D97-AF65-F5344CB8AC3E}">
        <p14:creationId xmlns:p14="http://schemas.microsoft.com/office/powerpoint/2010/main" val="87685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Rub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/>
              <a:t>Rückseite, Kehrseite, zkratky: Rs., Ks.; revers (franc.); reverse (angl.); rovescio (ital.)</a:t>
            </a:r>
          </a:p>
          <a:p>
            <a:r>
              <a:rPr lang="cs-CZ" altLang="cs-CZ" sz="1800">
                <a:solidFill>
                  <a:srgbClr val="FF3399"/>
                </a:solidFill>
              </a:rPr>
              <a:t>Strana mince opatřená méně důležitou ražbou</a:t>
            </a:r>
          </a:p>
          <a:p>
            <a:r>
              <a:rPr lang="cs-CZ" altLang="cs-CZ" sz="1800" b="1"/>
              <a:t>Rubní obraz</a:t>
            </a:r>
            <a:r>
              <a:rPr lang="cs-CZ" altLang="cs-CZ" sz="1800"/>
              <a:t>, popř. legenda je však </a:t>
            </a:r>
            <a:r>
              <a:rPr lang="cs-CZ" altLang="cs-CZ" sz="1800" b="1"/>
              <a:t>často v úzkém vztahu k lícní ražbě</a:t>
            </a:r>
          </a:p>
          <a:p>
            <a:pPr lvl="1"/>
            <a:r>
              <a:rPr lang="cs-CZ" altLang="cs-CZ"/>
              <a:t>Nejčastěji se obě strany mince obsahovou náplní doplňují</a:t>
            </a:r>
          </a:p>
          <a:p>
            <a:pPr lvl="1"/>
            <a:r>
              <a:rPr lang="cs-CZ" altLang="cs-CZ"/>
              <a:t>Ve sporných případech se mluví o tzv. straně s hlavou (líc) a o tzv. obrazové straně (rub)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1270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Vlastní popis mince /1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1500"/>
              <a:t>Nejprve se popisuje mincovní obraz a legenda</a:t>
            </a:r>
          </a:p>
          <a:p>
            <a:r>
              <a:rPr lang="cs-CZ" altLang="cs-CZ" sz="1500"/>
              <a:t>Mincovní obrazy starověkých mincí se popisují z hlediska pozorovatele, nikoli heraldicky</a:t>
            </a:r>
          </a:p>
          <a:p>
            <a:r>
              <a:rPr lang="cs-CZ" altLang="cs-CZ" sz="1500"/>
              <a:t>Pro přesný popis se mincovní obraz rozděluje pomyslnou kolmicí na levou a pravou část (opět z hlediska pozorovatele)</a:t>
            </a:r>
          </a:p>
          <a:p>
            <a:r>
              <a:rPr lang="cs-CZ" altLang="cs-CZ" sz="1500"/>
              <a:t>Opisy probíhají po obvodu </a:t>
            </a:r>
            <a:r>
              <a:rPr lang="cs-CZ" altLang="cs-CZ" sz="1500" u="sng"/>
              <a:t>zpravidla</a:t>
            </a:r>
            <a:r>
              <a:rPr lang="cs-CZ" altLang="cs-CZ" sz="1500"/>
              <a:t> </a:t>
            </a:r>
            <a:r>
              <a:rPr lang="cs-CZ" altLang="cs-CZ" sz="1500" b="1"/>
              <a:t>zleva dole směrem doprava a jsou obráceny dovnitř</a:t>
            </a:r>
            <a:r>
              <a:rPr lang="cs-CZ" altLang="cs-CZ" sz="1500"/>
              <a:t>; </a:t>
            </a:r>
            <a:r>
              <a:rPr lang="cs-CZ" altLang="cs-CZ" sz="1500" u="sng"/>
              <a:t>vzácněji </a:t>
            </a:r>
            <a:r>
              <a:rPr lang="cs-CZ" altLang="cs-CZ" sz="1500"/>
              <a:t>začínají opisy vpravo dole a běží doleva (pak je třeba toto označit)</a:t>
            </a:r>
          </a:p>
          <a:p>
            <a:r>
              <a:rPr lang="cs-CZ" altLang="cs-CZ" sz="1500"/>
              <a:t>Nápisy, monogramy, značky v minc. poli umístěny různě</a:t>
            </a:r>
          </a:p>
          <a:p>
            <a:pPr marL="557213" lvl="2" indent="-257175"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</a:pPr>
            <a:r>
              <a:rPr lang="cs-CZ" altLang="cs-CZ" sz="1200"/>
              <a:t>Je nutné obrazově naznačit nebo slovně srozumitelně popsat</a:t>
            </a:r>
            <a:endParaRPr lang="cs-CZ" altLang="cs-CZ"/>
          </a:p>
          <a:p>
            <a:r>
              <a:rPr lang="cs-CZ" altLang="cs-CZ" sz="1500"/>
              <a:t>Průměr mince se značí </a:t>
            </a:r>
            <a:r>
              <a:rPr lang="cs-CZ" altLang="cs-CZ" sz="1500" b="1"/>
              <a:t>ø</a:t>
            </a:r>
            <a:r>
              <a:rPr lang="cs-CZ" altLang="cs-CZ" sz="1500"/>
              <a:t> a zaznamenává se </a:t>
            </a:r>
            <a:r>
              <a:rPr lang="cs-CZ" altLang="cs-CZ" sz="1500" b="1"/>
              <a:t>v milimetrech</a:t>
            </a:r>
            <a:endParaRPr lang="cs-CZ" altLang="cs-CZ" sz="1125" b="1"/>
          </a:p>
          <a:p>
            <a:pPr marL="342900" lvl="1" indent="0">
              <a:buNone/>
            </a:pPr>
            <a:endParaRPr lang="cs-CZ" altLang="cs-CZ" sz="1125"/>
          </a:p>
        </p:txBody>
      </p:sp>
    </p:spTree>
    <p:extLst>
      <p:ext uri="{BB962C8B-B14F-4D97-AF65-F5344CB8AC3E}">
        <p14:creationId xmlns:p14="http://schemas.microsoft.com/office/powerpoint/2010/main" val="342686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964</Words>
  <Application>Microsoft Office PowerPoint</Application>
  <PresentationFormat>Předvádění na obrazovce (4:3)</PresentationFormat>
  <Paragraphs>78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Trebuchet MS</vt:lpstr>
      <vt:lpstr>Wingdings</vt:lpstr>
      <vt:lpstr>Wingdings 3</vt:lpstr>
      <vt:lpstr>Faseta</vt:lpstr>
      <vt:lpstr>Popis a určení mince</vt:lpstr>
      <vt:lpstr>Popis a určení</vt:lpstr>
      <vt:lpstr>Cíl popisu starověkých mincí</vt:lpstr>
      <vt:lpstr>Technická konvenčně stanovená pravidla popisu</vt:lpstr>
      <vt:lpstr>Popis mince</vt:lpstr>
      <vt:lpstr>Části popisu</vt:lpstr>
      <vt:lpstr>Líc</vt:lpstr>
      <vt:lpstr>Rub</vt:lpstr>
      <vt:lpstr>Vlastní popis mince /1</vt:lpstr>
      <vt:lpstr>Vlastní popis mince/ 2</vt:lpstr>
      <vt:lpstr>Datování – římské mince</vt:lpstr>
      <vt:lpstr>Chronologická kritéria pro mince římské republiky uvedl v systém poprvé Th. Mommsen </vt:lpstr>
      <vt:lpstr> Rámcové datování někdy obtížné – příklady:</vt:lpstr>
      <vt:lpstr>Přesné datování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Popis a určení mince</dc:title>
  <dc:creator>Yashi</dc:creator>
  <cp:lastModifiedBy>Yashi</cp:lastModifiedBy>
  <cp:revision>1</cp:revision>
  <dcterms:created xsi:type="dcterms:W3CDTF">2020-03-24T12:59:37Z</dcterms:created>
  <dcterms:modified xsi:type="dcterms:W3CDTF">2020-03-24T13:01:32Z</dcterms:modified>
</cp:coreProperties>
</file>