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Řecké mince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standardy</a:t>
            </a:r>
            <a:endParaRPr lang="cs-CZ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73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Sicílie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Bronzový standard během 5. stol. př. Kr. postupně redukován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Základní jednotkou hmotnosti i nominálové soustavy: </a:t>
            </a:r>
            <a:r>
              <a:rPr lang="cs-CZ" altLang="cs-CZ" sz="2800" b="1" u="sng"/>
              <a:t>1 litra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1 litra se dělila na poloviny (</a:t>
            </a:r>
            <a:r>
              <a:rPr lang="cs-CZ" altLang="cs-CZ" sz="2800" i="1"/>
              <a:t>hémilitron</a:t>
            </a:r>
            <a:r>
              <a:rPr lang="cs-CZ" altLang="cs-CZ" sz="2800"/>
              <a:t>), třetiny (</a:t>
            </a:r>
            <a:r>
              <a:rPr lang="cs-CZ" altLang="cs-CZ" sz="2800" i="1"/>
              <a:t>trias</a:t>
            </a:r>
            <a:r>
              <a:rPr lang="cs-CZ" altLang="cs-CZ" sz="2800"/>
              <a:t>), čtvrtiny (</a:t>
            </a:r>
            <a:r>
              <a:rPr lang="cs-CZ" altLang="cs-CZ" sz="2800" i="1"/>
              <a:t>tetras</a:t>
            </a:r>
            <a:r>
              <a:rPr lang="cs-CZ" altLang="cs-CZ" sz="2800"/>
              <a:t>), šestiny (</a:t>
            </a:r>
            <a:r>
              <a:rPr lang="cs-CZ" altLang="cs-CZ" sz="2800" i="1"/>
              <a:t>hexas</a:t>
            </a:r>
            <a:r>
              <a:rPr lang="cs-CZ" altLang="cs-CZ" sz="2800"/>
              <a:t>) a dvanáctiny (unce)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Nejrozšířenější bronzová litra (ekvivalent ke stříbrné)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Stříbrná litra =1/10 korintského statéru, 1/5 attické drachmy</a:t>
            </a:r>
          </a:p>
        </p:txBody>
      </p:sp>
    </p:spTree>
    <p:extLst>
      <p:ext uri="{BB962C8B-B14F-4D97-AF65-F5344CB8AC3E}">
        <p14:creationId xmlns:p14="http://schemas.microsoft.com/office/powerpoint/2010/main" val="191852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 Itálie - kampánský standard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Statér = 7,5g</a:t>
            </a:r>
          </a:p>
          <a:p>
            <a:pPr eaLnBrk="1" hangingPunct="1"/>
            <a:r>
              <a:rPr lang="cs-CZ" altLang="cs-CZ" smtClean="0"/>
              <a:t>V Kumách, Neapoli, Velii</a:t>
            </a:r>
          </a:p>
        </p:txBody>
      </p:sp>
    </p:spTree>
    <p:extLst>
      <p:ext uri="{BB962C8B-B14F-4D97-AF65-F5344CB8AC3E}">
        <p14:creationId xmlns:p14="http://schemas.microsoft.com/office/powerpoint/2010/main" val="386472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Achajský či italicko-achajský standard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Statér = 8g</a:t>
            </a:r>
          </a:p>
          <a:p>
            <a:pPr eaLnBrk="1" hangingPunct="1"/>
            <a:r>
              <a:rPr lang="cs-CZ" altLang="cs-CZ" smtClean="0"/>
              <a:t>V jihoitalských kolonií, založených z Achaie na Peloponnésu</a:t>
            </a:r>
          </a:p>
          <a:p>
            <a:pPr eaLnBrk="1" hangingPunct="1"/>
            <a:r>
              <a:rPr lang="cs-CZ" altLang="cs-CZ" smtClean="0"/>
              <a:t>V Kaulonii, Krotonu, Poseidonii, Sybaridě, Terině, Thurioi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345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Hmotnostní standardy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 nich odvozeny základní peněžní jednotky</a:t>
            </a:r>
          </a:p>
          <a:p>
            <a:pPr eaLnBrk="1" hangingPunct="1"/>
            <a:r>
              <a:rPr lang="cs-CZ" altLang="cs-CZ" smtClean="0"/>
              <a:t>Rozmanité, lze je ale </a:t>
            </a:r>
            <a:r>
              <a:rPr lang="cs-CZ" altLang="cs-CZ" b="1" u="sng" smtClean="0"/>
              <a:t>geograficky</a:t>
            </a:r>
            <a:r>
              <a:rPr lang="cs-CZ" altLang="cs-CZ" smtClean="0"/>
              <a:t> zařadit</a:t>
            </a:r>
          </a:p>
        </p:txBody>
      </p:sp>
    </p:spTree>
    <p:extLst>
      <p:ext uri="{BB962C8B-B14F-4D97-AF65-F5344CB8AC3E}">
        <p14:creationId xmlns:p14="http://schemas.microsoft.com/office/powerpoint/2010/main" val="144382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Hmotnostní standardy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Milétský (lýdský)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Perský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Fokajský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Chijský (rhodský)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Lýcký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Aiginský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Eubojský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Foinický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Attický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Korintský standard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Korkyrský standard</a:t>
            </a:r>
          </a:p>
        </p:txBody>
      </p:sp>
    </p:spTree>
    <p:extLst>
      <p:ext uri="{BB962C8B-B14F-4D97-AF65-F5344CB8AC3E}">
        <p14:creationId xmlns:p14="http://schemas.microsoft.com/office/powerpoint/2010/main" val="225385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Milétský (lýdský) standard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 </a:t>
            </a:r>
            <a:r>
              <a:rPr lang="cs-CZ" altLang="cs-CZ" b="1" smtClean="0">
                <a:solidFill>
                  <a:schemeClr val="folHlink"/>
                </a:solidFill>
              </a:rPr>
              <a:t>jižní Iónii</a:t>
            </a:r>
            <a:r>
              <a:rPr lang="cs-CZ" altLang="cs-CZ" smtClean="0"/>
              <a:t> (Milétos, Efesos, Chios), v </a:t>
            </a:r>
            <a:r>
              <a:rPr lang="cs-CZ" altLang="cs-CZ" b="1" smtClean="0">
                <a:solidFill>
                  <a:schemeClr val="folHlink"/>
                </a:solidFill>
              </a:rPr>
              <a:t>Lýdii</a:t>
            </a:r>
          </a:p>
          <a:p>
            <a:pPr eaLnBrk="1" hangingPunct="1"/>
            <a:r>
              <a:rPr lang="cs-CZ" altLang="cs-CZ" smtClean="0"/>
              <a:t>Élektronové emise/ statér=14, 1 g</a:t>
            </a:r>
          </a:p>
          <a:p>
            <a:pPr eaLnBrk="1" hangingPunct="1"/>
            <a:r>
              <a:rPr lang="cs-CZ" altLang="cs-CZ" smtClean="0"/>
              <a:t>Lýdský král </a:t>
            </a:r>
            <a:r>
              <a:rPr lang="cs-CZ" altLang="cs-CZ" b="1" smtClean="0">
                <a:solidFill>
                  <a:srgbClr val="00FF00"/>
                </a:solidFill>
              </a:rPr>
              <a:t>Kroisos</a:t>
            </a:r>
            <a:r>
              <a:rPr lang="cs-CZ" altLang="cs-CZ" smtClean="0"/>
              <a:t> (6. stol. př Kr.) razil zlaté statéry (8,05g) a stříbrné mince (5,4g) /1statér=20 stříbrných ražeb/</a:t>
            </a:r>
          </a:p>
        </p:txBody>
      </p:sp>
    </p:spTree>
    <p:extLst>
      <p:ext uri="{BB962C8B-B14F-4D97-AF65-F5344CB8AC3E}">
        <p14:creationId xmlns:p14="http://schemas.microsoft.com/office/powerpoint/2010/main" val="395796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Perský standard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Odvozen od lýdského Kroisova systému</a:t>
            </a:r>
          </a:p>
          <a:p>
            <a:pPr eaLnBrk="1" hangingPunct="1"/>
            <a:r>
              <a:rPr lang="cs-CZ" altLang="cs-CZ" smtClean="0"/>
              <a:t>Pro zlaté mince užíváno v Lýdii, Persii, Lampsaku</a:t>
            </a:r>
          </a:p>
          <a:p>
            <a:pPr eaLnBrk="1" hangingPunct="1"/>
            <a:r>
              <a:rPr lang="cs-CZ" altLang="cs-CZ" smtClean="0"/>
              <a:t>Pro stříbrné mince užíváno v západní Malé Asii, v Lýdii, Persii, jižní Anatolii (zvl. Tarsos)</a:t>
            </a:r>
          </a:p>
          <a:p>
            <a:pPr eaLnBrk="1" hangingPunct="1"/>
            <a:r>
              <a:rPr lang="cs-CZ" altLang="cs-CZ" smtClean="0"/>
              <a:t>Zlatý dareikos (8,35g) = 20 šekelů/řec. </a:t>
            </a:r>
            <a:r>
              <a:rPr lang="cs-CZ" altLang="cs-CZ" i="1" smtClean="0"/>
              <a:t>Sigloi</a:t>
            </a:r>
            <a:r>
              <a:rPr lang="cs-CZ" altLang="cs-CZ" smtClean="0"/>
              <a:t> (5,35g)</a:t>
            </a:r>
          </a:p>
        </p:txBody>
      </p:sp>
    </p:spTree>
    <p:extLst>
      <p:ext uri="{BB962C8B-B14F-4D97-AF65-F5344CB8AC3E}">
        <p14:creationId xmlns:p14="http://schemas.microsoft.com/office/powerpoint/2010/main" val="44943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Aiginský standard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Název dle významného obchodního střediska ostrova Aiginy a odtud se šíří dál: v Sikyonu, Elidě, v Boiótii, Thessalii, Fókidě</a:t>
            </a:r>
          </a:p>
          <a:p>
            <a:pPr eaLnBrk="1" hangingPunct="1"/>
            <a:r>
              <a:rPr lang="cs-CZ" altLang="cs-CZ" smtClean="0"/>
              <a:t>Aiginský statér/didrachma/ (12,2g)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0623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Attická soustava nominálů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V Attice </a:t>
            </a:r>
            <a:r>
              <a:rPr lang="cs-CZ" altLang="cs-CZ" sz="2800" b="1"/>
              <a:t>se postupně </a:t>
            </a:r>
            <a:r>
              <a:rPr lang="cs-CZ" altLang="cs-CZ" sz="2800"/>
              <a:t>vytvořila</a:t>
            </a:r>
            <a:r>
              <a:rPr lang="cs-CZ" altLang="cs-CZ" sz="2800" b="1"/>
              <a:t> nejsložitější soustava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Proměnlivá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Některé nominály raženy jen krátce či  dokonce jen jednorázově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Hmotnostní základ a způsob dělení se DODRŽOVAL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Charakter pamětní mince – dekadrachmy (raženy při příležitosti vítězství nad Peršany u Maratonu)</a:t>
            </a:r>
          </a:p>
        </p:txBody>
      </p:sp>
    </p:spTree>
    <p:extLst>
      <p:ext uri="{BB962C8B-B14F-4D97-AF65-F5344CB8AC3E}">
        <p14:creationId xmlns:p14="http://schemas.microsoft.com/office/powerpoint/2010/main" val="185974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Attická soustava nominálů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/>
              <a:t>Dekadrachma			10 drachem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Tetradrachma			4 drachmy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Didrachma			2 drachmy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u="sng"/>
              <a:t>Drachma</a:t>
            </a:r>
            <a:r>
              <a:rPr lang="cs-CZ" altLang="cs-CZ" sz="1800"/>
              <a:t>			1 drachma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Pentobol			5/6drachmy = 5 obolů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Tetrobol			2/3 drachmy = 4 oboly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Triobol – hemidrachma		½ drachmy =  3 oboly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Diobol			1/3 drachmy = 2 oboly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Trihemiobol			¼ drachmy = 1,5 obolu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u="sng"/>
              <a:t>Obol	</a:t>
            </a:r>
            <a:r>
              <a:rPr lang="cs-CZ" altLang="cs-CZ" sz="1800"/>
              <a:t>			1/6 drachmy = 1 obol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Tritémorion			1/8 drachmy =3/4 obolu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Hemiobol			1/12 drachmy = 0,5 obolu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Trihémitartémorion		1/16 drachmy =3/8 obolu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Tetartémorion			1/24 drachmy = ¼ obolu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Hémitetartémorion		1/48 drachmy =1/8 obolu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233859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Attická soustava nominálů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Nejběžnějším nominálem: </a:t>
            </a:r>
            <a:r>
              <a:rPr lang="cs-CZ" altLang="cs-CZ" b="1" smtClean="0"/>
              <a:t>tetradrachma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Didrachmy se razily jen v raných emisích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Větší nominály určeny pro směnu mezi jednotlivými obcemi a pro dálkový obchod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Malé peněžní hodnoty – v Athénách až do 5. stol př. Kr. ve stříbře, ve 4. stol. př. Kr. na jejich místo drobné mince z bronzu</a:t>
            </a:r>
          </a:p>
        </p:txBody>
      </p:sp>
    </p:spTree>
    <p:extLst>
      <p:ext uri="{BB962C8B-B14F-4D97-AF65-F5344CB8AC3E}">
        <p14:creationId xmlns:p14="http://schemas.microsoft.com/office/powerpoint/2010/main" val="34569455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</TotalTime>
  <Words>398</Words>
  <Application>Microsoft Office PowerPoint</Application>
  <PresentationFormat>Širokoúhlá obrazovka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Trebuchet MS</vt:lpstr>
      <vt:lpstr>Wingdings</vt:lpstr>
      <vt:lpstr>Berlín</vt:lpstr>
      <vt:lpstr>Řecké mince</vt:lpstr>
      <vt:lpstr>Hmotnostní standardy</vt:lpstr>
      <vt:lpstr>Hmotnostní standardy</vt:lpstr>
      <vt:lpstr>Milétský (lýdský) standard</vt:lpstr>
      <vt:lpstr>Perský standard</vt:lpstr>
      <vt:lpstr>Aiginský standard</vt:lpstr>
      <vt:lpstr>Attická soustava nominálů</vt:lpstr>
      <vt:lpstr>Attická soustava nominálů</vt:lpstr>
      <vt:lpstr>Attická soustava nominálů</vt:lpstr>
      <vt:lpstr>Sicílie </vt:lpstr>
      <vt:lpstr>J Itálie - kampánský standard</vt:lpstr>
      <vt:lpstr>Achajský či italicko-achajský standard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Řecké mince</dc:title>
  <dc:creator>Yashi</dc:creator>
  <cp:lastModifiedBy>Yashi</cp:lastModifiedBy>
  <cp:revision>1</cp:revision>
  <dcterms:created xsi:type="dcterms:W3CDTF">2020-04-15T11:55:21Z</dcterms:created>
  <dcterms:modified xsi:type="dcterms:W3CDTF">2020-04-15T11:56:58Z</dcterms:modified>
</cp:coreProperties>
</file>