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0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355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92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9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7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01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9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1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0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6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83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3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1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8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8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11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0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Aes Signatum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Posledním stupněm ve vývoji předmincovních platidel v Římě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odlité zpravidla do tvaru </a:t>
            </a:r>
            <a:r>
              <a:rPr lang="cs-CZ" altLang="cs-CZ" b="1" smtClean="0"/>
              <a:t>cihly</a:t>
            </a:r>
            <a:r>
              <a:rPr lang="cs-CZ" altLang="cs-CZ" smtClean="0"/>
              <a:t> a opatřené reliéfy </a:t>
            </a:r>
            <a:r>
              <a:rPr lang="cs-CZ" altLang="cs-CZ" b="1" smtClean="0"/>
              <a:t>zvířat, zbraní, kotvy</a:t>
            </a:r>
            <a:r>
              <a:rPr lang="cs-CZ" altLang="cs-CZ" smtClean="0"/>
              <a:t> 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Obrazy aes signatum měly zřejmě kommemorativní význam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Obraz slona s chobotem zdviženým k útoku a svině </a:t>
            </a:r>
            <a:r>
              <a:rPr lang="en-US" altLang="cs-CZ" smtClean="0">
                <a:cs typeface="Arial" panose="020B0604020202020204" pitchFamily="34" charset="0"/>
              </a:rPr>
              <a:t>~</a:t>
            </a:r>
            <a:r>
              <a:rPr lang="cs-CZ" altLang="cs-CZ" smtClean="0">
                <a:cs typeface="Arial" panose="020B0604020202020204" pitchFamily="34" charset="0"/>
              </a:rPr>
              <a:t> </a:t>
            </a:r>
            <a:r>
              <a:rPr lang="cs-CZ" altLang="cs-CZ" smtClean="0"/>
              <a:t>bitva u Beneventa r. 275 př. Kr. (strach slonů z chrochtání sviní)</a:t>
            </a:r>
          </a:p>
        </p:txBody>
      </p:sp>
    </p:spTree>
    <p:extLst>
      <p:ext uri="{BB962C8B-B14F-4D97-AF65-F5344CB8AC3E}">
        <p14:creationId xmlns:p14="http://schemas.microsoft.com/office/powerpoint/2010/main" val="3477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Aes grave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Líc: hlava božstva </a:t>
            </a:r>
            <a:r>
              <a:rPr lang="en-US" altLang="cs-CZ" smtClean="0">
                <a:cs typeface="Arial" panose="020B0604020202020204" pitchFamily="34" charset="0"/>
              </a:rPr>
              <a:t>~</a:t>
            </a:r>
            <a:r>
              <a:rPr lang="cs-CZ" altLang="cs-CZ" smtClean="0"/>
              <a:t> Saturnus, Dioskúrové, Roma, Ianus, Mercurius, Minerva, Apollo; dále pak: ruka, blesk, žalud, Pegasus, hlava koně, kanec, pes, želva</a:t>
            </a:r>
          </a:p>
          <a:p>
            <a:pPr eaLnBrk="1" hangingPunct="1"/>
            <a:r>
              <a:rPr lang="cs-CZ" altLang="cs-CZ" smtClean="0"/>
              <a:t>Rub: stejné obrazy jako na lícu; dále např. obraz kola a přídě (</a:t>
            </a:r>
            <a:r>
              <a:rPr lang="cs-CZ" altLang="cs-CZ" i="1" smtClean="0"/>
              <a:t>prora</a:t>
            </a:r>
            <a:r>
              <a:rPr lang="cs-CZ" altLang="cs-CZ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29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Bronzové mince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Poprvé se objevují společně se stříbrnými didrachmami</a:t>
            </a:r>
          </a:p>
          <a:p>
            <a:pPr eaLnBrk="1" hangingPunct="1"/>
            <a:r>
              <a:rPr lang="cs-CZ" altLang="cs-CZ" smtClean="0"/>
              <a:t>Líc: hlavy různých božstev - Venuše, Herkulés, Minerva, Mars, Apollo</a:t>
            </a:r>
          </a:p>
          <a:p>
            <a:pPr eaLnBrk="1" hangingPunct="1"/>
            <a:r>
              <a:rPr lang="cs-CZ" altLang="cs-CZ" smtClean="0"/>
              <a:t>Rub: lev, Pegasus, pes</a:t>
            </a:r>
          </a:p>
          <a:p>
            <a:pPr eaLnBrk="1" hangingPunct="1"/>
            <a:r>
              <a:rPr lang="cs-CZ" altLang="cs-CZ" smtClean="0"/>
              <a:t>Typologické schéma římských bronzových mincí se ustálilo během 2. punské války</a:t>
            </a:r>
          </a:p>
        </p:txBody>
      </p:sp>
    </p:spTree>
    <p:extLst>
      <p:ext uri="{BB962C8B-B14F-4D97-AF65-F5344CB8AC3E}">
        <p14:creationId xmlns:p14="http://schemas.microsoft.com/office/powerpoint/2010/main" val="28439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Zlaté mince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/>
              <a:t>Poprvé se razily na počátku 2. punské války</a:t>
            </a:r>
          </a:p>
          <a:p>
            <a:pPr eaLnBrk="1" hangingPunct="1"/>
            <a:r>
              <a:rPr lang="cs-CZ" altLang="cs-CZ" sz="1800"/>
              <a:t>Líc: oboustranná hlava Dioskůrů</a:t>
            </a:r>
          </a:p>
          <a:p>
            <a:pPr eaLnBrk="1" hangingPunct="1"/>
            <a:r>
              <a:rPr lang="cs-CZ" altLang="cs-CZ" sz="1800"/>
              <a:t>Rub: výjev, který se interpretuje jako vojenská přísaha – 2 bojovníci se meči dotýkají vepře</a:t>
            </a:r>
          </a:p>
          <a:p>
            <a:pPr eaLnBrk="1" hangingPunct="1"/>
            <a:r>
              <a:rPr lang="cs-CZ" altLang="cs-CZ" sz="1800"/>
              <a:t>Další emise zlatých mincí se v Římě razila od roku 211 př. Kr. (očekávání římského triumfu)</a:t>
            </a:r>
          </a:p>
          <a:p>
            <a:pPr eaLnBrk="1" hangingPunct="1"/>
            <a:r>
              <a:rPr lang="cs-CZ" altLang="cs-CZ" sz="1800"/>
              <a:t>Líc: hlava Marta</a:t>
            </a:r>
          </a:p>
          <a:p>
            <a:pPr eaLnBrk="1" hangingPunct="1"/>
            <a:r>
              <a:rPr lang="cs-CZ" altLang="cs-CZ" sz="1800"/>
              <a:t>Rub: orel na blesku</a:t>
            </a:r>
          </a:p>
        </p:txBody>
      </p:sp>
    </p:spTree>
    <p:extLst>
      <p:ext uri="{BB962C8B-B14F-4D97-AF65-F5344CB8AC3E}">
        <p14:creationId xmlns:p14="http://schemas.microsoft.com/office/powerpoint/2010/main" val="23575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Denárové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Líc: hlava bohyně Romy – personifikace Říma</a:t>
            </a:r>
          </a:p>
          <a:p>
            <a:pPr eaLnBrk="1" hangingPunct="1"/>
            <a:r>
              <a:rPr lang="cs-CZ" altLang="cs-CZ" sz="1800"/>
              <a:t>Rub: nápis ROMA</a:t>
            </a:r>
          </a:p>
          <a:p>
            <a:pPr eaLnBrk="1" hangingPunct="1"/>
            <a:r>
              <a:rPr lang="cs-CZ" altLang="cs-CZ" sz="1800"/>
              <a:t>Na aversu denáru se legenda ROMA objevuje mezi 136-108/7 př. Kr. (dle Crawforda)</a:t>
            </a:r>
          </a:p>
          <a:p>
            <a:pPr eaLnBrk="1" hangingPunct="1"/>
            <a:r>
              <a:rPr lang="cs-CZ" altLang="cs-CZ" sz="1800"/>
              <a:t>Rub (od 1.desetiletí 2. stol. př. Kr.): obraz Luny ve dvouspřeží (= biga </a:t>
            </a:r>
            <a:r>
              <a:rPr lang="en-US" altLang="cs-CZ" sz="1800">
                <a:cs typeface="Arial" panose="020B0604020202020204" pitchFamily="34" charset="0"/>
              </a:rPr>
              <a:t>~</a:t>
            </a:r>
            <a:r>
              <a:rPr lang="cs-CZ" altLang="cs-CZ" sz="1800">
                <a:cs typeface="Arial" panose="020B0604020202020204" pitchFamily="34" charset="0"/>
              </a:rPr>
              <a:t> </a:t>
            </a:r>
            <a:r>
              <a:rPr lang="cs-CZ" altLang="cs-CZ" sz="1800"/>
              <a:t>název mincí =</a:t>
            </a:r>
            <a:r>
              <a:rPr lang="cs-CZ" altLang="cs-CZ" sz="1800">
                <a:solidFill>
                  <a:srgbClr val="CC0099"/>
                </a:solidFill>
              </a:rPr>
              <a:t>bigati</a:t>
            </a:r>
            <a:r>
              <a:rPr lang="cs-CZ" altLang="cs-CZ" sz="1800"/>
              <a:t>)</a:t>
            </a:r>
          </a:p>
          <a:p>
            <a:pPr lvl="1" eaLnBrk="1" hangingPunct="1">
              <a:buFontTx/>
              <a:buNone/>
            </a:pPr>
            <a:endParaRPr lang="cs-CZ" altLang="cs-CZ" sz="1500"/>
          </a:p>
        </p:txBody>
      </p:sp>
    </p:spTree>
    <p:extLst>
      <p:ext uri="{BB962C8B-B14F-4D97-AF65-F5344CB8AC3E}">
        <p14:creationId xmlns:p14="http://schemas.microsoft.com/office/powerpoint/2010/main" val="6192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Obsah mincovního typu </a:t>
            </a:r>
            <a:br>
              <a:rPr lang="cs-CZ" altLang="cs-CZ" sz="2400"/>
            </a:br>
            <a:r>
              <a:rPr lang="cs-CZ" altLang="cs-CZ" sz="2400"/>
              <a:t>(pozdní republika)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Obsahově rozmanité, těžké utřídit</a:t>
            </a:r>
          </a:p>
          <a:p>
            <a:pPr eaLnBrk="1" hangingPunct="1"/>
            <a:r>
              <a:rPr lang="cs-CZ" altLang="cs-CZ" smtClean="0"/>
              <a:t>Dle Mattingly – 5 skupin:</a:t>
            </a:r>
          </a:p>
          <a:p>
            <a:pPr lvl="1" eaLnBrk="1" hangingPunct="1"/>
            <a:r>
              <a:rPr lang="cs-CZ" altLang="cs-CZ" smtClean="0"/>
              <a:t>náboženské typy</a:t>
            </a:r>
          </a:p>
          <a:p>
            <a:pPr lvl="1" eaLnBrk="1" hangingPunct="1"/>
            <a:r>
              <a:rPr lang="cs-CZ" altLang="cs-CZ" smtClean="0"/>
              <a:t>osobní typy</a:t>
            </a:r>
          </a:p>
          <a:p>
            <a:pPr lvl="1" eaLnBrk="1" hangingPunct="1"/>
            <a:r>
              <a:rPr lang="cs-CZ" altLang="cs-CZ" smtClean="0"/>
              <a:t>historické typy</a:t>
            </a:r>
          </a:p>
          <a:p>
            <a:pPr lvl="1" eaLnBrk="1" hangingPunct="1"/>
            <a:r>
              <a:rPr lang="cs-CZ" altLang="cs-CZ" smtClean="0"/>
              <a:t>živé a neživé objekty</a:t>
            </a:r>
          </a:p>
          <a:p>
            <a:pPr lvl="1" eaLnBrk="1" hangingPunct="1"/>
            <a:r>
              <a:rPr lang="cs-CZ" altLang="cs-CZ" smtClean="0"/>
              <a:t>architektura a umění</a:t>
            </a:r>
          </a:p>
        </p:txBody>
      </p:sp>
    </p:spTree>
    <p:extLst>
      <p:ext uri="{BB962C8B-B14F-4D97-AF65-F5344CB8AC3E}">
        <p14:creationId xmlns:p14="http://schemas.microsoft.com/office/powerpoint/2010/main" val="29211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/>
              <a:t>Výběr mincovního typu byl ovlivněn 2 základními podněty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cs-CZ" altLang="cs-CZ" smtClean="0"/>
              <a:t>Oslavit svůj rod a později i sebe sama</a:t>
            </a:r>
          </a:p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cs-CZ" altLang="cs-CZ" smtClean="0"/>
              <a:t>Využít mincovního typu jako prostředek politické propagandy</a:t>
            </a:r>
          </a:p>
          <a:p>
            <a:pPr marL="400050" indent="-400050">
              <a:buNone/>
            </a:pPr>
            <a:r>
              <a:rPr lang="cs-CZ" altLang="cs-CZ" smtClean="0"/>
              <a:t>Politická propaganda se v mincovních obrazech uplatnila až za občanských válek cca kolem poloviny 1. století př. Kr.</a:t>
            </a:r>
          </a:p>
        </p:txBody>
      </p:sp>
    </p:spTree>
    <p:extLst>
      <p:ext uri="{BB962C8B-B14F-4D97-AF65-F5344CB8AC3E}">
        <p14:creationId xmlns:p14="http://schemas.microsoft.com/office/powerpoint/2010/main" val="190991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Portrét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Poprvé se objevuje ve shodě s uplatňováním portrétů i v ostatních oborech umění</a:t>
            </a:r>
          </a:p>
          <a:p>
            <a:pPr eaLnBrk="1" hangingPunct="1"/>
            <a:r>
              <a:rPr lang="cs-CZ" altLang="cs-CZ" smtClean="0"/>
              <a:t>Již za Sullovy diktatury (82-79 př. Kr.)</a:t>
            </a:r>
          </a:p>
          <a:p>
            <a:pPr eaLnBrk="1" hangingPunct="1"/>
            <a:r>
              <a:rPr lang="cs-CZ" altLang="cs-CZ" smtClean="0"/>
              <a:t>Portréty </a:t>
            </a:r>
            <a:r>
              <a:rPr lang="cs-CZ" altLang="cs-CZ" b="1" u="sng" smtClean="0"/>
              <a:t>realistické až naturalistické </a:t>
            </a:r>
            <a:r>
              <a:rPr lang="cs-CZ" altLang="cs-CZ" smtClean="0"/>
              <a:t>(předstupeň portrétu: </a:t>
            </a:r>
            <a:r>
              <a:rPr lang="cs-CZ" altLang="cs-CZ" b="1" smtClean="0"/>
              <a:t>posmrtné voskové masky</a:t>
            </a:r>
            <a:r>
              <a:rPr lang="cs-CZ" altLang="cs-CZ" smtClean="0"/>
              <a:t> vystavované v atriích)</a:t>
            </a:r>
          </a:p>
        </p:txBody>
      </p:sp>
    </p:spTree>
    <p:extLst>
      <p:ext uri="{BB962C8B-B14F-4D97-AF65-F5344CB8AC3E}">
        <p14:creationId xmlns:p14="http://schemas.microsoft.com/office/powerpoint/2010/main" val="15619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Portrét žijícího politika - vojevůdce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 římských mincí r. 44 př. Kr. (s rozhodnutí senátu) – podoba Caesara, portrét se na mincích udržel i po jeho zavraždění</a:t>
            </a:r>
          </a:p>
          <a:p>
            <a:pPr eaLnBrk="1" hangingPunct="1"/>
            <a:r>
              <a:rPr lang="cs-CZ" altLang="cs-CZ" smtClean="0"/>
              <a:t>Rozšíření v souvislosti s obrovskou politickou propagandou na sklonku republiky</a:t>
            </a:r>
          </a:p>
          <a:p>
            <a:pPr eaLnBrk="1" hangingPunct="1"/>
            <a:r>
              <a:rPr lang="cs-CZ" altLang="cs-CZ" smtClean="0"/>
              <a:t>Mincovní portréty významných politiků, vojevůdců </a:t>
            </a:r>
            <a:r>
              <a:rPr lang="en-US" altLang="cs-CZ" smtClean="0">
                <a:cs typeface="Arial" panose="020B0604020202020204" pitchFamily="34" charset="0"/>
              </a:rPr>
              <a:t>~</a:t>
            </a:r>
            <a:r>
              <a:rPr lang="cs-CZ" altLang="cs-CZ" smtClean="0">
                <a:cs typeface="Arial" panose="020B0604020202020204" pitchFamily="34" charset="0"/>
              </a:rPr>
              <a:t> bezpochybná propagační fce</a:t>
            </a:r>
            <a:endParaRPr lang="en-US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Římské mince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217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Vnější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Ražba (= mincovní obraz + legenda, tj. zkráceně: mincovní obraz)</a:t>
            </a:r>
          </a:p>
          <a:p>
            <a:pPr eaLnBrk="1" hangingPunct="1"/>
            <a:r>
              <a:rPr lang="cs-CZ" altLang="cs-CZ" smtClean="0"/>
              <a:t>Tvar</a:t>
            </a:r>
          </a:p>
          <a:p>
            <a:pPr eaLnBrk="1" hangingPunct="1"/>
            <a:r>
              <a:rPr lang="cs-CZ" altLang="cs-CZ" smtClean="0"/>
              <a:t>Velikost</a:t>
            </a:r>
          </a:p>
          <a:p>
            <a:pPr eaLnBrk="1" hangingPunct="1"/>
            <a:r>
              <a:rPr lang="cs-CZ" altLang="cs-CZ" smtClean="0"/>
              <a:t>Mincovní kov</a:t>
            </a:r>
          </a:p>
          <a:p>
            <a:pPr eaLnBrk="1" hangingPunct="1"/>
            <a:r>
              <a:rPr lang="cs-CZ" altLang="cs-CZ" smtClean="0"/>
              <a:t>Hmotnost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213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Mincovní obraz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od 1. pol. 3. stol. př. Kr. do 5. stol. po Kr.</a:t>
            </a:r>
          </a:p>
          <a:p>
            <a:pPr eaLnBrk="1" hangingPunct="1"/>
            <a:r>
              <a:rPr lang="cs-CZ" altLang="cs-CZ" smtClean="0"/>
              <a:t>Religiosní princip</a:t>
            </a:r>
          </a:p>
          <a:p>
            <a:pPr eaLnBrk="1" hangingPunct="1"/>
            <a:r>
              <a:rPr lang="cs-CZ" altLang="cs-CZ" smtClean="0"/>
              <a:t>Kommemorativní princip</a:t>
            </a:r>
          </a:p>
        </p:txBody>
      </p:sp>
    </p:spTree>
    <p:extLst>
      <p:ext uri="{BB962C8B-B14F-4D97-AF65-F5344CB8AC3E}">
        <p14:creationId xmlns:p14="http://schemas.microsoft.com/office/powerpoint/2010/main" val="10581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Periodizace vývoje mincovního typu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 shodě se základními mezníky římských dějin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9900"/>
                </a:solidFill>
              </a:rPr>
              <a:t>1. republika </a:t>
            </a:r>
            <a:r>
              <a:rPr lang="cs-CZ" altLang="cs-CZ" sz="2100"/>
              <a:t>(cca 289 – 27 př. Kr., předěl r. 146 př. Kr.)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9900"/>
                </a:solidFill>
              </a:rPr>
              <a:t>2. rané císařství </a:t>
            </a:r>
            <a:r>
              <a:rPr lang="cs-CZ" altLang="cs-CZ" sz="2100"/>
              <a:t>(27 př. Kr. – 284 po Kr.)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9900"/>
                </a:solidFill>
              </a:rPr>
              <a:t>3. pozdní císařství</a:t>
            </a:r>
            <a:r>
              <a:rPr lang="cs-CZ" altLang="cs-CZ" sz="2100">
                <a:solidFill>
                  <a:srgbClr val="009900"/>
                </a:solidFill>
              </a:rPr>
              <a:t> </a:t>
            </a:r>
            <a:r>
              <a:rPr lang="cs-CZ" altLang="cs-CZ" sz="2100"/>
              <a:t>(284 – cca 476 po Kr.)</a:t>
            </a:r>
          </a:p>
        </p:txBody>
      </p:sp>
    </p:spTree>
    <p:extLst>
      <p:ext uri="{BB962C8B-B14F-4D97-AF65-F5344CB8AC3E}">
        <p14:creationId xmlns:p14="http://schemas.microsoft.com/office/powerpoint/2010/main" val="12294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 smtClean="0">
                <a:solidFill>
                  <a:srgbClr val="009900"/>
                </a:solidFill>
                <a:latin typeface="Arial Black" panose="020B0A04020102020204" pitchFamily="34" charset="0"/>
              </a:rPr>
              <a:t>1. Republika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Shoda s helénistickými ražbami</a:t>
            </a:r>
          </a:p>
          <a:p>
            <a:pPr eaLnBrk="1" hangingPunct="1"/>
            <a:r>
              <a:rPr lang="cs-CZ" altLang="cs-CZ" smtClean="0"/>
              <a:t>Líc: hlava božstva</a:t>
            </a:r>
          </a:p>
          <a:p>
            <a:pPr eaLnBrk="1" hangingPunct="1"/>
            <a:r>
              <a:rPr lang="cs-CZ" altLang="cs-CZ" smtClean="0"/>
              <a:t>Rub: postava božstva</a:t>
            </a:r>
          </a:p>
        </p:txBody>
      </p:sp>
    </p:spTree>
    <p:extLst>
      <p:ext uri="{BB962C8B-B14F-4D97-AF65-F5344CB8AC3E}">
        <p14:creationId xmlns:p14="http://schemas.microsoft.com/office/powerpoint/2010/main" val="23918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Řecké a další cizí vlivy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Řecký vliv je silný zejm. ve vnějším vzhledu, ve formě</a:t>
            </a:r>
          </a:p>
          <a:p>
            <a:pPr eaLnBrk="1" hangingPunct="1"/>
            <a:r>
              <a:rPr lang="cs-CZ" altLang="cs-CZ" smtClean="0"/>
              <a:t>V západním Středomoří typické pro kartaginské ražby ve všech kovech: </a:t>
            </a:r>
            <a:r>
              <a:rPr lang="cs-CZ" altLang="cs-CZ" b="1" smtClean="0"/>
              <a:t>koňská hlava</a:t>
            </a:r>
          </a:p>
          <a:p>
            <a:pPr eaLnBrk="1" hangingPunct="1"/>
            <a:r>
              <a:rPr lang="cs-CZ" altLang="cs-CZ" b="1" smtClean="0"/>
              <a:t>Dle Thomsena </a:t>
            </a:r>
            <a:r>
              <a:rPr lang="cs-CZ" altLang="cs-CZ" smtClean="0"/>
              <a:t>převzali Římané koňskou hlavu jako mincovní typ právě z Kartága</a:t>
            </a: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39961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Aes = kov (latinsky)</a:t>
            </a:r>
          </a:p>
          <a:p>
            <a:pPr eaLnBrk="1" hangingPunct="1"/>
            <a:r>
              <a:rPr lang="cs-CZ" altLang="cs-CZ" smtClean="0"/>
              <a:t>Souhrnný název pro nejstarší platidla na Apeninském poloostrově, Sicílii a jihozápadním Balkáně, různých typologií.</a:t>
            </a:r>
          </a:p>
          <a:p>
            <a:pPr eaLnBrk="1" hangingPunct="1"/>
            <a:r>
              <a:rPr lang="cs-CZ" altLang="cs-CZ" smtClean="0"/>
              <a:t>Zhotovovány byly </a:t>
            </a:r>
            <a:r>
              <a:rPr lang="cs-CZ" altLang="cs-CZ" b="1" smtClean="0">
                <a:solidFill>
                  <a:srgbClr val="CC0099"/>
                </a:solidFill>
              </a:rPr>
              <a:t>litím z forem</a:t>
            </a:r>
            <a:r>
              <a:rPr lang="cs-CZ" altLang="cs-CZ" smtClean="0"/>
              <a:t>, nikoliv ražbou, která je dnes jedinou mincovní technologií. </a:t>
            </a:r>
          </a:p>
        </p:txBody>
      </p:sp>
    </p:spTree>
    <p:extLst>
      <p:ext uri="{BB962C8B-B14F-4D97-AF65-F5344CB8AC3E}">
        <p14:creationId xmlns:p14="http://schemas.microsoft.com/office/powerpoint/2010/main" val="426553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Aes Signatum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Aes Signatum, latinsky značená měď, kov.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Premonetární (předmincovní) platidlo, kterého se užívalo zejména v oblasti střední Itálie, koncem 4. a počátkem 3. století př. Kr.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Vývojově představuje mezistupeň mezi </a:t>
            </a:r>
            <a:r>
              <a:rPr lang="cs-CZ" altLang="cs-CZ" b="1" smtClean="0"/>
              <a:t>Aes Rude</a:t>
            </a:r>
            <a:r>
              <a:rPr lang="cs-CZ" altLang="cs-CZ" smtClean="0"/>
              <a:t>, což byly nezpracované kusy kovu, a </a:t>
            </a:r>
            <a:r>
              <a:rPr lang="cs-CZ" altLang="cs-CZ" b="1" smtClean="0"/>
              <a:t>Aes Grave </a:t>
            </a:r>
            <a:r>
              <a:rPr lang="cs-CZ" altLang="cs-CZ" smtClean="0"/>
              <a:t>(tzv. těžká měď), které má již charakter mince. </a:t>
            </a:r>
          </a:p>
        </p:txBody>
      </p:sp>
    </p:spTree>
    <p:extLst>
      <p:ext uri="{BB962C8B-B14F-4D97-AF65-F5344CB8AC3E}">
        <p14:creationId xmlns:p14="http://schemas.microsoft.com/office/powerpoint/2010/main" val="35363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711</Words>
  <Application>Microsoft Office PowerPoint</Application>
  <PresentationFormat>Předvádění na obrazovce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Century Gothic</vt:lpstr>
      <vt:lpstr>Wingdings</vt:lpstr>
      <vt:lpstr>Wingdings 3</vt:lpstr>
      <vt:lpstr>Ion</vt:lpstr>
      <vt:lpstr>Prezentace aplikace PowerPoint</vt:lpstr>
      <vt:lpstr>Římské mince</vt:lpstr>
      <vt:lpstr>Vnější znaky</vt:lpstr>
      <vt:lpstr>Mincovní obraz</vt:lpstr>
      <vt:lpstr>Periodizace vývoje mincovního typu</vt:lpstr>
      <vt:lpstr>1. Republika</vt:lpstr>
      <vt:lpstr>Řecké a další cizí vlivy</vt:lpstr>
      <vt:lpstr>Aes</vt:lpstr>
      <vt:lpstr>Aes Signatum</vt:lpstr>
      <vt:lpstr>Aes Signatum</vt:lpstr>
      <vt:lpstr>Aes grave</vt:lpstr>
      <vt:lpstr>Bronzové mince</vt:lpstr>
      <vt:lpstr>Zlaté mince</vt:lpstr>
      <vt:lpstr>Denárové období</vt:lpstr>
      <vt:lpstr>Obsah mincovního typu  (pozdní republika)</vt:lpstr>
      <vt:lpstr>Výběr mincovního typu byl ovlivněn 2 základními podněty</vt:lpstr>
      <vt:lpstr>Portrét</vt:lpstr>
      <vt:lpstr>Portrét žijícího politika - vojevůdce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Yashi</dc:creator>
  <cp:lastModifiedBy>Yashi</cp:lastModifiedBy>
  <cp:revision>1</cp:revision>
  <dcterms:created xsi:type="dcterms:W3CDTF">2020-05-02T15:31:08Z</dcterms:created>
  <dcterms:modified xsi:type="dcterms:W3CDTF">2020-05-02T15:32:54Z</dcterms:modified>
</cp:coreProperties>
</file>