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4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kova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3T11:50:24.082" idx="1">
    <p:pos x="1705" y="2781"/>
    <p:text>s. 130</p:text>
  </p:cm>
  <p:cm authorId="1" dt="2016-02-13T11:50:41.991" idx="2">
    <p:pos x="3520" y="3799"/>
    <p:text>s. 130 - 131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90D0-2DC6-4746-862D-6B979304F9E7}" type="datetimeFigureOut">
              <a:rPr lang="cs-CZ" smtClean="0"/>
              <a:t>2.5.2020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E4A91-2FB9-443E-851A-525FDC3E9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8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AFC4A1-8C7B-46CE-9212-460FD9F906A2}" type="slidenum">
              <a:rPr lang="cs-CZ" altLang="cs-CZ" smtClean="0"/>
              <a:pPr/>
              <a:t>30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6977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5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5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82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6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2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4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1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5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1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5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4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0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39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u="sng" smtClean="0">
                <a:solidFill>
                  <a:srgbClr val="009900"/>
                </a:solidFill>
                <a:latin typeface="Arial Black" panose="020B0A04020102020204" pitchFamily="34" charset="0"/>
              </a:rPr>
              <a:t>2. Rané císařství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Primární informativní funkci plnil na císařských ražbách portrét panovníka nebo i podobizna jiných členů jeho rodiny, případně vladařovo jména</a:t>
            </a:r>
          </a:p>
          <a:p>
            <a:pPr eaLnBrk="1" hangingPunct="1"/>
            <a:r>
              <a:rPr lang="cs-CZ" altLang="cs-CZ" smtClean="0"/>
              <a:t>Sekundární informativní fce byla spjata se státní propagandou</a:t>
            </a:r>
          </a:p>
        </p:txBody>
      </p:sp>
    </p:spTree>
    <p:extLst>
      <p:ext uri="{BB962C8B-B14F-4D97-AF65-F5344CB8AC3E}">
        <p14:creationId xmlns:p14="http://schemas.microsoft.com/office/powerpoint/2010/main" val="23298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Portrét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Typologicky rozmanitý, provedení však podléhá pravidlům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Císař na aversu zpravidla v profilu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Někdy v poloprofilu (tj. ze ¾ zpředu) nebo </a:t>
            </a:r>
            <a:r>
              <a:rPr lang="cs-CZ" altLang="cs-CZ" i="1" smtClean="0"/>
              <a:t>en face</a:t>
            </a:r>
            <a:r>
              <a:rPr lang="cs-CZ" altLang="cs-CZ" smtClean="0"/>
              <a:t> (tj. zpředu)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Hlava vladaře obrácena vpravo či vlevo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Poprsí může být z předního nebo zadního  pohledu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627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Hlava panovníka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cs-CZ" altLang="cs-CZ" sz="3600"/>
              <a:t>prostovlasá 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cs-CZ" altLang="cs-CZ" sz="3600"/>
              <a:t>ozdobená</a:t>
            </a:r>
          </a:p>
        </p:txBody>
      </p:sp>
    </p:spTree>
    <p:extLst>
      <p:ext uri="{BB962C8B-B14F-4D97-AF65-F5344CB8AC3E}">
        <p14:creationId xmlns:p14="http://schemas.microsoft.com/office/powerpoint/2010/main" val="24213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Prostovlasá hlava panovníka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altLang="cs-CZ" smtClean="0"/>
              <a:t>často na mincích </a:t>
            </a:r>
            <a:r>
              <a:rPr lang="cs-CZ" altLang="cs-CZ" smtClean="0">
                <a:solidFill>
                  <a:srgbClr val="FF0000"/>
                </a:solidFill>
              </a:rPr>
              <a:t>z 1. pol. 1. stol. po Kr.</a:t>
            </a:r>
          </a:p>
          <a:p>
            <a:pPr lvl="1" eaLnBrk="1" hangingPunct="1"/>
            <a:r>
              <a:rPr lang="cs-CZ" altLang="cs-CZ" smtClean="0"/>
              <a:t>po Neronovi jsou neozdobené hlavy jen vzácně a spíše jen na zlatých ražbách</a:t>
            </a:r>
          </a:p>
          <a:p>
            <a:pPr lvl="1" eaLnBrk="1" hangingPunct="1"/>
            <a:r>
              <a:rPr lang="cs-CZ" altLang="cs-CZ" smtClean="0"/>
              <a:t>prostovlasé hlavy vladařů </a:t>
            </a:r>
            <a:r>
              <a:rPr lang="cs-CZ" altLang="cs-CZ" b="1" u="sng" smtClean="0"/>
              <a:t>mizí</a:t>
            </a:r>
            <a:r>
              <a:rPr lang="cs-CZ" altLang="cs-CZ" u="sng" smtClean="0"/>
              <a:t> z mincí ve </a:t>
            </a:r>
            <a:r>
              <a:rPr lang="cs-CZ" altLang="cs-CZ" u="sng" smtClean="0">
                <a:solidFill>
                  <a:srgbClr val="FF0000"/>
                </a:solidFill>
              </a:rPr>
              <a:t>2. století</a:t>
            </a:r>
          </a:p>
          <a:p>
            <a:pPr lvl="1" eaLnBrk="1" hangingPunct="1"/>
            <a:r>
              <a:rPr lang="cs-CZ" altLang="cs-CZ" smtClean="0"/>
              <a:t>jako prostovlasí se dále portrétovali následníci trůnu a někdy zbožnění předchůdci panovníka (tzv. </a:t>
            </a:r>
            <a:r>
              <a:rPr lang="cs-CZ" altLang="cs-CZ" i="1" smtClean="0"/>
              <a:t>Divi</a:t>
            </a:r>
            <a:r>
              <a:rPr lang="cs-CZ" altLang="cs-CZ" smtClean="0"/>
              <a:t>)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209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Ozdobená hlava panovníka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líci raných mincí zcela běžná</a:t>
            </a:r>
          </a:p>
          <a:p>
            <a:pPr eaLnBrk="1" hangingPunct="1"/>
            <a:r>
              <a:rPr lang="cs-CZ" altLang="cs-CZ" smtClean="0"/>
              <a:t>Typy: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vavřínový věnec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paprskovitá koruna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dubový věnec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věnec z klasů</a:t>
            </a:r>
          </a:p>
        </p:txBody>
      </p:sp>
    </p:spTree>
    <p:extLst>
      <p:ext uri="{BB962C8B-B14F-4D97-AF65-F5344CB8AC3E}">
        <p14:creationId xmlns:p14="http://schemas.microsoft.com/office/powerpoint/2010/main" val="31995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484710" y="471768"/>
            <a:ext cx="7055380" cy="1400530"/>
          </a:xfrm>
        </p:spPr>
        <p:txBody>
          <a:bodyPr/>
          <a:lstStyle/>
          <a:p>
            <a:pPr eaLnBrk="1" hangingPunct="1"/>
            <a:r>
              <a:rPr lang="cs-CZ" altLang="cs-CZ" smtClean="0"/>
              <a:t>Vavřínový věnec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2"/>
            <a:ext cx="7766050" cy="3998913"/>
          </a:xfrm>
        </p:spPr>
        <p:txBody>
          <a:bodyPr/>
          <a:lstStyle/>
          <a:p>
            <a:pPr eaLnBrk="1" hangingPunct="1"/>
            <a:r>
              <a:rPr lang="cs-CZ" altLang="cs-CZ" smtClean="0"/>
              <a:t>Nejvyšší vyznamenání pro vítězného vojevůdce, který jej míval na hlavě při triumfu</a:t>
            </a:r>
          </a:p>
          <a:p>
            <a:pPr eaLnBrk="1" hangingPunct="1"/>
            <a:r>
              <a:rPr lang="cs-CZ" altLang="cs-CZ" smtClean="0"/>
              <a:t>Po r. 36 př. Kr. vavřínový věnec oficiálním odznakem vládnoucího panovníka</a:t>
            </a:r>
          </a:p>
          <a:p>
            <a:pPr eaLnBrk="1" hangingPunct="1"/>
            <a:r>
              <a:rPr lang="cs-CZ" altLang="cs-CZ" smtClean="0"/>
              <a:t>Dvě ratolesti vzadu na šíji spojeny zauzlenými stužkami, délka stužek různá, uspořádaní rozmanité</a:t>
            </a:r>
          </a:p>
          <a:p>
            <a:pPr lvl="1" eaLnBrk="1" hangingPunct="1"/>
            <a:r>
              <a:rPr lang="cs-CZ" altLang="cs-CZ" sz="1400" b="1"/>
              <a:t>Divus Claudius, říjen/prosinec r. 54</a:t>
            </a:r>
            <a:endParaRPr lang="cs-CZ" altLang="cs-CZ" sz="140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7" y="310020"/>
            <a:ext cx="187166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7" y="5084763"/>
            <a:ext cx="2811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Paprskovitá koruna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i="1" dirty="0" err="1"/>
              <a:t>Corona</a:t>
            </a:r>
            <a:r>
              <a:rPr lang="cs-CZ" i="1" dirty="0"/>
              <a:t> </a:t>
            </a:r>
            <a:r>
              <a:rPr lang="cs-CZ" i="1" dirty="0" err="1"/>
              <a:t>radiata</a:t>
            </a:r>
            <a:r>
              <a:rPr lang="cs-CZ" dirty="0"/>
              <a:t> (lat.) = hlava s paprsky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Stuhou zauzlenou kolem hlavy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1. stol. po </a:t>
            </a:r>
            <a:r>
              <a:rPr lang="cs-CZ" dirty="0" err="1"/>
              <a:t>Kr</a:t>
            </a:r>
            <a:r>
              <a:rPr lang="cs-CZ" dirty="0"/>
              <a:t>. zdobila hlavy zesnulých, po smrti zbožněných císařů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/>
              <a:t>!!! </a:t>
            </a:r>
            <a:r>
              <a:rPr lang="cs-CZ" b="1" dirty="0" err="1"/>
              <a:t>xxx</a:t>
            </a:r>
            <a:r>
              <a:rPr lang="cs-CZ" dirty="0"/>
              <a:t> císařové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Vespasianus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Titus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Nerva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i na posmrtných ražbách s vavřínovým věncem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za </a:t>
            </a:r>
            <a:r>
              <a:rPr lang="cs-CZ" dirty="0" err="1"/>
              <a:t>Nerona</a:t>
            </a:r>
            <a:r>
              <a:rPr lang="cs-CZ" dirty="0"/>
              <a:t> – změna funkce: užívána k označení  dvounásobku některých nominálů (</a:t>
            </a:r>
            <a:r>
              <a:rPr lang="cs-CZ" b="1" dirty="0"/>
              <a:t>měděný </a:t>
            </a:r>
            <a:r>
              <a:rPr lang="cs-CZ" b="1" dirty="0" err="1"/>
              <a:t>dupondius</a:t>
            </a:r>
            <a:r>
              <a:rPr lang="cs-CZ" dirty="0"/>
              <a:t>, ale i výjimky)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err="1"/>
              <a:t>pol</a:t>
            </a:r>
            <a:r>
              <a:rPr lang="cs-CZ" dirty="0"/>
              <a:t>. 3. stol. vzácně i pro </a:t>
            </a:r>
            <a:r>
              <a:rPr lang="cs-CZ" b="1" dirty="0" err="1"/>
              <a:t>dvousestercie</a:t>
            </a:r>
            <a:endParaRPr lang="cs-CZ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err="1"/>
              <a:t>dvoudenáry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/>
              <a:t>tzv. </a:t>
            </a:r>
            <a:r>
              <a:rPr lang="cs-CZ" b="1" dirty="0" err="1"/>
              <a:t>antoninianus</a:t>
            </a:r>
            <a:r>
              <a:rPr lang="cs-CZ" dirty="0"/>
              <a:t>) – r. 215 razí </a:t>
            </a:r>
            <a:r>
              <a:rPr lang="cs-CZ" dirty="0" err="1"/>
              <a:t>Caracalla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0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Různé typy antoniniánů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5" y="2616994"/>
            <a:ext cx="4905375" cy="3067050"/>
          </a:xfrm>
        </p:spPr>
      </p:pic>
    </p:spTree>
    <p:extLst>
      <p:ext uri="{BB962C8B-B14F-4D97-AF65-F5344CB8AC3E}">
        <p14:creationId xmlns:p14="http://schemas.microsoft.com/office/powerpoint/2010/main" val="426590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Paprskovitá koruna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7088" y="2349502"/>
            <a:ext cx="7848600" cy="4392613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Nero, </a:t>
            </a:r>
            <a:r>
              <a:rPr lang="cs-CZ" sz="2400" dirty="0" err="1"/>
              <a:t>dupondius</a:t>
            </a:r>
            <a:r>
              <a:rPr lang="cs-CZ" sz="2400" dirty="0"/>
              <a:t>, </a:t>
            </a:r>
            <a:r>
              <a:rPr lang="cs-CZ" dirty="0"/>
              <a:t>r. 64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/>
              <a:t>Postumus</a:t>
            </a:r>
            <a:r>
              <a:rPr lang="cs-CZ" dirty="0"/>
              <a:t>, </a:t>
            </a:r>
            <a:r>
              <a:rPr lang="cs-CZ" dirty="0" err="1"/>
              <a:t>antoninianus</a:t>
            </a:r>
            <a:r>
              <a:rPr lang="cs-CZ" dirty="0"/>
              <a:t>, </a:t>
            </a:r>
            <a:r>
              <a:rPr lang="cs-CZ" sz="1800" dirty="0"/>
              <a:t>pol. 3. stol</a:t>
            </a:r>
            <a:r>
              <a:rPr lang="cs-CZ" dirty="0"/>
              <a:t>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1800" dirty="0" err="1"/>
              <a:t>Postumus</a:t>
            </a:r>
            <a:r>
              <a:rPr lang="cs-CZ" sz="1800" dirty="0"/>
              <a:t>, </a:t>
            </a:r>
            <a:r>
              <a:rPr lang="cs-CZ" sz="1800" dirty="0" err="1"/>
              <a:t>dvousestercius</a:t>
            </a:r>
            <a:r>
              <a:rPr lang="cs-CZ" dirty="0"/>
              <a:t>, </a:t>
            </a:r>
            <a:r>
              <a:rPr lang="cs-CZ" sz="1400" dirty="0"/>
              <a:t>pol. 3. stol</a:t>
            </a:r>
            <a:r>
              <a:rPr lang="cs-CZ" dirty="0"/>
              <a:t>.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2420938"/>
            <a:ext cx="26638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971927"/>
            <a:ext cx="3263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2" y="5367338"/>
            <a:ext cx="257016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2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Dubový věnec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38202" y="2362200"/>
            <a:ext cx="8054975" cy="44513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i="1" dirty="0" err="1" smtClean="0"/>
              <a:t>corona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civica</a:t>
            </a:r>
            <a:r>
              <a:rPr lang="cs-CZ" altLang="cs-CZ" dirty="0" smtClean="0"/>
              <a:t> = občanský věnec (vojákům za záchranu občana v boji)</a:t>
            </a:r>
          </a:p>
          <a:p>
            <a:pPr eaLnBrk="1" hangingPunct="1">
              <a:defRPr/>
            </a:pPr>
            <a:r>
              <a:rPr lang="cs-CZ" altLang="cs-CZ" dirty="0" smtClean="0"/>
              <a:t>na hlavě císaře na mincích ZŘÍDKA!</a:t>
            </a:r>
          </a:p>
          <a:p>
            <a:pPr eaLnBrk="1" hangingPunct="1">
              <a:defRPr/>
            </a:pPr>
            <a:r>
              <a:rPr lang="cs-CZ" altLang="cs-CZ" dirty="0" smtClean="0"/>
              <a:t>na některých ražbách císaře </a:t>
            </a:r>
            <a:r>
              <a:rPr lang="cs-CZ" altLang="cs-CZ" b="1" dirty="0" smtClean="0"/>
              <a:t>Augusta, Tiberia, </a:t>
            </a:r>
            <a:r>
              <a:rPr lang="cs-CZ" altLang="cs-CZ" b="1" dirty="0" err="1" smtClean="0"/>
              <a:t>Galby</a:t>
            </a:r>
            <a:endParaRPr lang="cs-CZ" altLang="cs-CZ" b="1" dirty="0" smtClean="0"/>
          </a:p>
          <a:p>
            <a:pPr lvl="1" eaLnBrk="1" hangingPunct="1">
              <a:defRPr/>
            </a:pPr>
            <a:r>
              <a:rPr lang="cs-CZ" altLang="cs-CZ" b="1" dirty="0"/>
              <a:t>Tiberius, </a:t>
            </a:r>
            <a:r>
              <a:rPr lang="cs-CZ" altLang="cs-CZ" b="1" dirty="0" err="1"/>
              <a:t>dupondius</a:t>
            </a:r>
            <a:r>
              <a:rPr lang="cs-CZ" altLang="cs-CZ" b="1" dirty="0"/>
              <a:t> nebo as,</a:t>
            </a:r>
          </a:p>
          <a:p>
            <a:pPr marL="457200" lvl="1" indent="0">
              <a:buNone/>
              <a:defRPr/>
            </a:pPr>
            <a:r>
              <a:rPr lang="cs-CZ" altLang="cs-CZ" b="1" dirty="0"/>
              <a:t>	v letech 14 – 21 po Kr.</a:t>
            </a:r>
          </a:p>
          <a:p>
            <a:pPr marL="457200" lvl="1" indent="0">
              <a:buNone/>
              <a:defRPr/>
            </a:pPr>
            <a:r>
              <a:rPr lang="cs-CZ" altLang="cs-CZ" b="1" dirty="0"/>
              <a:t>	</a:t>
            </a:r>
            <a:r>
              <a:rPr lang="cs-CZ" altLang="cs-CZ" sz="1400" b="1" dirty="0"/>
              <a:t>(</a:t>
            </a:r>
            <a:r>
              <a:rPr lang="cs-CZ" altLang="cs-CZ" sz="1400" b="1" i="1" dirty="0" err="1"/>
              <a:t>corona</a:t>
            </a:r>
            <a:r>
              <a:rPr lang="cs-CZ" altLang="cs-CZ" sz="1400" b="1" i="1" dirty="0"/>
              <a:t> </a:t>
            </a:r>
            <a:r>
              <a:rPr lang="cs-CZ" altLang="cs-CZ" sz="1400" b="1" i="1" dirty="0" err="1"/>
              <a:t>civica</a:t>
            </a:r>
            <a:r>
              <a:rPr lang="cs-CZ" altLang="cs-CZ" sz="1400" b="1" i="1" dirty="0"/>
              <a:t> </a:t>
            </a:r>
            <a:r>
              <a:rPr lang="cs-CZ" altLang="cs-CZ" sz="1400" b="1" dirty="0"/>
              <a:t>na rubu mezi vavříny)</a:t>
            </a:r>
          </a:p>
          <a:p>
            <a:pPr eaLnBrk="1" hangingPunct="1">
              <a:defRPr/>
            </a:pPr>
            <a:r>
              <a:rPr lang="cs-CZ" altLang="cs-CZ" dirty="0" smtClean="0"/>
              <a:t>ČASTĚJI na rubu mince:</a:t>
            </a:r>
          </a:p>
          <a:p>
            <a:pPr lvl="2" eaLnBrk="1" hangingPunct="1">
              <a:defRPr/>
            </a:pPr>
            <a:r>
              <a:rPr lang="cs-CZ" altLang="cs-CZ" dirty="0" smtClean="0"/>
              <a:t>Uvnitř věnce nápis – </a:t>
            </a:r>
            <a:r>
              <a:rPr lang="cs-CZ" altLang="cs-CZ" b="1" dirty="0" smtClean="0"/>
              <a:t>OB CIVES SERVATOS</a:t>
            </a:r>
            <a:r>
              <a:rPr lang="cs-CZ" altLang="cs-CZ" dirty="0" smtClean="0"/>
              <a:t> </a:t>
            </a:r>
            <a:r>
              <a:rPr lang="cs-CZ" altLang="cs-CZ" sz="900" dirty="0"/>
              <a:t>(= za záchranu občanů)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7" y="4365625"/>
            <a:ext cx="30956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Věnec z klasů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Nepatří k odznakům panovníka</a:t>
            </a:r>
          </a:p>
          <a:p>
            <a:pPr eaLnBrk="1" hangingPunct="1"/>
            <a:r>
              <a:rPr lang="cs-CZ" altLang="cs-CZ" smtClean="0"/>
              <a:t>Symbolizoval totožnost zasvěcenců do eleusinských mystérií s bohyní Déméter</a:t>
            </a:r>
          </a:p>
          <a:p>
            <a:pPr lvl="1" eaLnBrk="1" hangingPunct="1"/>
            <a:r>
              <a:rPr lang="cs-CZ" altLang="cs-CZ" smtClean="0"/>
              <a:t>Císař eleusinským zasvěcencem (Hadrián, Gallienus) – na mincích příležitostně i věnec </a:t>
            </a:r>
          </a:p>
        </p:txBody>
      </p:sp>
    </p:spTree>
    <p:extLst>
      <p:ext uri="{BB962C8B-B14F-4D97-AF65-F5344CB8AC3E}">
        <p14:creationId xmlns:p14="http://schemas.microsoft.com/office/powerpoint/2010/main" val="28656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Legenda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00115" y="2492377"/>
            <a:ext cx="7693025" cy="37242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Obsahuje </a:t>
            </a:r>
            <a:r>
              <a:rPr lang="cs-CZ" altLang="cs-CZ" b="1" dirty="0" smtClean="0"/>
              <a:t>úřední jméno </a:t>
            </a:r>
            <a:r>
              <a:rPr lang="cs-CZ" altLang="cs-CZ" dirty="0" smtClean="0"/>
              <a:t>vládnoucího císaře </a:t>
            </a:r>
            <a:r>
              <a:rPr lang="cs-CZ" altLang="cs-CZ" b="1" dirty="0" smtClean="0"/>
              <a:t>a</a:t>
            </a:r>
            <a:r>
              <a:rPr lang="cs-CZ" altLang="cs-CZ" dirty="0" smtClean="0"/>
              <a:t> jeho </a:t>
            </a:r>
            <a:r>
              <a:rPr lang="cs-CZ" altLang="cs-CZ" b="1" dirty="0" smtClean="0"/>
              <a:t>titulaturu</a:t>
            </a:r>
          </a:p>
          <a:p>
            <a:pPr eaLnBrk="1" hangingPunct="1"/>
            <a:r>
              <a:rPr lang="cs-CZ" altLang="cs-CZ" b="1" dirty="0" smtClean="0"/>
              <a:t>Úřední </a:t>
            </a:r>
            <a:r>
              <a:rPr lang="cs-CZ" altLang="cs-CZ" b="1" dirty="0" err="1" smtClean="0"/>
              <a:t>jm</a:t>
            </a:r>
            <a:r>
              <a:rPr lang="cs-CZ" altLang="cs-CZ" b="1" dirty="0" smtClean="0"/>
              <a:t>. = čestná + osobní jména</a:t>
            </a:r>
          </a:p>
          <a:p>
            <a:pPr eaLnBrk="1" hangingPunct="1"/>
            <a:r>
              <a:rPr lang="cs-CZ" altLang="cs-CZ" u="sng" dirty="0" smtClean="0"/>
              <a:t>Čestná jména</a:t>
            </a:r>
            <a:r>
              <a:rPr lang="cs-CZ" altLang="cs-CZ" dirty="0" smtClean="0"/>
              <a:t>: </a:t>
            </a:r>
            <a:r>
              <a:rPr lang="cs-CZ" altLang="cs-CZ" b="1" dirty="0" err="1" smtClean="0"/>
              <a:t>IMP</a:t>
            </a:r>
            <a:r>
              <a:rPr lang="cs-CZ" altLang="cs-CZ" dirty="0" err="1" smtClean="0"/>
              <a:t>erator</a:t>
            </a:r>
            <a:r>
              <a:rPr lang="cs-CZ" altLang="cs-CZ" dirty="0" smtClean="0"/>
              <a:t> </a:t>
            </a:r>
            <a:r>
              <a:rPr lang="cs-CZ" altLang="cs-CZ" b="1" dirty="0" err="1" smtClean="0"/>
              <a:t>CAES</a:t>
            </a:r>
            <a:r>
              <a:rPr lang="cs-CZ" altLang="cs-CZ" dirty="0" err="1" smtClean="0"/>
              <a:t>ar</a:t>
            </a:r>
            <a:r>
              <a:rPr lang="cs-CZ" altLang="cs-CZ" dirty="0" smtClean="0"/>
              <a:t> </a:t>
            </a:r>
            <a:r>
              <a:rPr lang="cs-CZ" altLang="cs-CZ" b="1" dirty="0" err="1" smtClean="0"/>
              <a:t>AVG</a:t>
            </a:r>
            <a:r>
              <a:rPr lang="cs-CZ" altLang="cs-CZ" dirty="0" err="1" smtClean="0"/>
              <a:t>ustus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5790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Lví kůže – zřídka!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hlavě císaře Commoda, který se ztotožňoval s Herkulem</a:t>
            </a:r>
          </a:p>
          <a:p>
            <a:pPr eaLnBrk="1" hangingPunct="1"/>
            <a:r>
              <a:rPr lang="cs-CZ" altLang="cs-CZ" smtClean="0"/>
              <a:t>Na slavnostních ražbách Galliena a Postuma</a:t>
            </a:r>
          </a:p>
        </p:txBody>
      </p:sp>
    </p:spTree>
    <p:extLst>
      <p:ext uri="{BB962C8B-B14F-4D97-AF65-F5344CB8AC3E}">
        <p14:creationId xmlns:p14="http://schemas.microsoft.com/office/powerpoint/2010/main" val="8264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Poprsí císaře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Až do nástupu císaře Galby (68-69 po Kr.) převládá v mincovním portrétu panovníkova hlava</a:t>
            </a:r>
          </a:p>
          <a:p>
            <a:pPr eaLnBrk="1" hangingPunct="1"/>
            <a:r>
              <a:rPr lang="cs-CZ" altLang="cs-CZ" smtClean="0"/>
              <a:t>Buď jen část ramen nebo hruď vladaře</a:t>
            </a:r>
          </a:p>
          <a:p>
            <a:pPr eaLnBrk="1" hangingPunct="1"/>
            <a:r>
              <a:rPr lang="cs-CZ" altLang="cs-CZ" smtClean="0"/>
              <a:t>Buď v tzv. heroické nahotě nebo více či méně oděná</a:t>
            </a:r>
          </a:p>
          <a:p>
            <a:pPr eaLnBrk="1" hangingPunct="1"/>
            <a:r>
              <a:rPr lang="cs-CZ" altLang="cs-CZ" smtClean="0"/>
              <a:t>Císařovny </a:t>
            </a:r>
            <a:r>
              <a:rPr lang="cs-CZ" altLang="cs-CZ" u="sng" smtClean="0"/>
              <a:t>VŽDY jen  oděné</a:t>
            </a:r>
            <a:r>
              <a:rPr lang="cs-CZ" altLang="cs-CZ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309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Oděné poprsí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/>
              <a:t>Oděv naznačen často jen draperií přes rameno</a:t>
            </a:r>
          </a:p>
          <a:p>
            <a:pPr eaLnBrk="1" hangingPunct="1"/>
            <a:r>
              <a:rPr lang="cs-CZ" altLang="cs-CZ" sz="2400"/>
              <a:t>Na rameni někdy aegis=šupinatá kůže</a:t>
            </a:r>
          </a:p>
          <a:p>
            <a:pPr eaLnBrk="1" hangingPunct="1"/>
            <a:r>
              <a:rPr lang="cs-CZ" altLang="cs-CZ" sz="2400" b="1"/>
              <a:t>Egida </a:t>
            </a:r>
            <a:r>
              <a:rPr lang="cs-CZ" altLang="cs-CZ" sz="2400"/>
              <a:t>- </a:t>
            </a:r>
            <a:r>
              <a:rPr lang="cs-CZ" altLang="cs-CZ" sz="2400" b="1"/>
              <a:t>ochranný Diův štít s hlavou Medúsy tzv.</a:t>
            </a:r>
            <a:r>
              <a:rPr lang="cs-CZ" altLang="cs-CZ" sz="2400"/>
              <a:t> </a:t>
            </a:r>
            <a:r>
              <a:rPr lang="cs-CZ" altLang="cs-CZ" sz="2400" b="1" i="1"/>
              <a:t>gorgoneion</a:t>
            </a:r>
            <a:r>
              <a:rPr lang="cs-CZ" altLang="cs-CZ" sz="2400"/>
              <a:t> (převzat císaři od Ptolemaiovců)</a:t>
            </a:r>
          </a:p>
          <a:p>
            <a:pPr eaLnBrk="1" hangingPunct="1"/>
            <a:r>
              <a:rPr lang="cs-CZ" altLang="cs-CZ" sz="2400" b="1"/>
              <a:t>Šupinatý krunýř</a:t>
            </a:r>
            <a:r>
              <a:rPr lang="cs-CZ" altLang="cs-CZ" sz="2400"/>
              <a:t> s tzv. křídly = </a:t>
            </a:r>
            <a:r>
              <a:rPr lang="cs-CZ" altLang="cs-CZ" sz="2400" b="1" i="1"/>
              <a:t>pteryges</a:t>
            </a:r>
            <a:r>
              <a:rPr lang="cs-CZ" altLang="cs-CZ" sz="2400"/>
              <a:t> = koženými proužky k ochranně ramen</a:t>
            </a:r>
          </a:p>
          <a:p>
            <a:pPr eaLnBrk="1" hangingPunct="1"/>
            <a:r>
              <a:rPr lang="cs-CZ" altLang="cs-CZ" sz="2400"/>
              <a:t>Přes krunýř může být velitelský plášť (</a:t>
            </a:r>
            <a:r>
              <a:rPr lang="cs-CZ" altLang="cs-CZ" sz="2400" b="1" i="1"/>
              <a:t>paludamentum</a:t>
            </a:r>
            <a:r>
              <a:rPr lang="cs-CZ" altLang="cs-CZ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57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Poprsí v heroické nahotě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Zdobený řemen </a:t>
            </a:r>
            <a:r>
              <a:rPr lang="cs-CZ" altLang="cs-CZ" b="1" i="1" smtClean="0"/>
              <a:t>balteus</a:t>
            </a:r>
            <a:r>
              <a:rPr lang="cs-CZ" altLang="cs-CZ" smtClean="0"/>
              <a:t> sloužící pro krátký meč </a:t>
            </a:r>
            <a:r>
              <a:rPr lang="cs-CZ" altLang="cs-CZ" b="1" i="1" smtClean="0"/>
              <a:t>parazonium</a:t>
            </a:r>
          </a:p>
          <a:p>
            <a:pPr eaLnBrk="1" hangingPunct="1"/>
            <a:r>
              <a:rPr lang="cs-CZ" altLang="cs-CZ" smtClean="0"/>
              <a:t>!!Poprsí s přilbou na hlavě  v pol. 3. stol., císař vybaven i štítem a kopím přes rameno, na přilbě i vavřínový věnec nebo paprskovitá koruna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Paprskovitá koruna </a:t>
            </a:r>
            <a:r>
              <a:rPr lang="cs-CZ" altLang="cs-CZ" b="1" smtClean="0"/>
              <a:t>u</a:t>
            </a:r>
            <a:r>
              <a:rPr lang="cs-CZ" altLang="cs-CZ" b="1" smtClean="0">
                <a:solidFill>
                  <a:srgbClr val="CC0099"/>
                </a:solidFill>
              </a:rPr>
              <a:t> antoninianů </a:t>
            </a:r>
            <a:r>
              <a:rPr lang="cs-CZ" altLang="cs-CZ" b="1" smtClean="0"/>
              <a:t>jako jejich nominálové označení </a:t>
            </a:r>
            <a:r>
              <a:rPr lang="cs-CZ" altLang="cs-CZ" b="1" smtClean="0">
                <a:solidFill>
                  <a:srgbClr val="CC0099"/>
                </a:solidFill>
              </a:rPr>
              <a:t>přímo nutná</a:t>
            </a:r>
          </a:p>
        </p:txBody>
      </p:sp>
    </p:spTree>
    <p:extLst>
      <p:ext uri="{BB962C8B-B14F-4D97-AF65-F5344CB8AC3E}">
        <p14:creationId xmlns:p14="http://schemas.microsoft.com/office/powerpoint/2010/main" val="940651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Císař triumfující - Vzácnost!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Císař v triumfálním zlatem vyšívaném rouchu s nachovými pruhy (</a:t>
            </a:r>
            <a:r>
              <a:rPr lang="cs-CZ" altLang="cs-CZ" b="1" i="1" smtClean="0"/>
              <a:t>toga purpurea, picta, trabea</a:t>
            </a:r>
            <a:r>
              <a:rPr lang="cs-CZ" altLang="cs-CZ" smtClean="0"/>
              <a:t>)</a:t>
            </a:r>
          </a:p>
          <a:p>
            <a:pPr lvl="2" eaLnBrk="1" hangingPunct="1"/>
            <a:r>
              <a:rPr lang="cs-CZ" altLang="cs-CZ" sz="2800" b="1" i="1"/>
              <a:t>Tzv. trabea </a:t>
            </a:r>
            <a:r>
              <a:rPr lang="cs-CZ" altLang="cs-CZ" sz="2800" i="1"/>
              <a:t>– </a:t>
            </a:r>
            <a:r>
              <a:rPr lang="cs-CZ" altLang="cs-CZ" sz="2800"/>
              <a:t>poprsí, ke kterému patří i žezlo ze slonoviny (</a:t>
            </a:r>
            <a:r>
              <a:rPr lang="cs-CZ" altLang="cs-CZ" sz="2800" i="1"/>
              <a:t>scipio eburneus</a:t>
            </a:r>
            <a:r>
              <a:rPr lang="cs-CZ" altLang="cs-CZ" sz="2800"/>
              <a:t>) s orlem</a:t>
            </a:r>
          </a:p>
        </p:txBody>
      </p:sp>
    </p:spTree>
    <p:extLst>
      <p:ext uri="{BB962C8B-B14F-4D97-AF65-F5344CB8AC3E}">
        <p14:creationId xmlns:p14="http://schemas.microsoft.com/office/powerpoint/2010/main" val="419374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Realistické pojetí panovnického portrétu </a:t>
            </a:r>
            <a:r>
              <a:rPr lang="cs-CZ" altLang="cs-CZ" sz="1800"/>
              <a:t>(rané císařství)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Věrnost podobizen římských císařů na jejich mincích</a:t>
            </a:r>
          </a:p>
          <a:p>
            <a:pPr lvl="2" eaLnBrk="1" hangingPunct="1"/>
            <a:r>
              <a:rPr lang="cs-CZ" altLang="cs-CZ" smtClean="0"/>
              <a:t>Svědectví přináší i </a:t>
            </a:r>
            <a:r>
              <a:rPr lang="cs-CZ" altLang="cs-CZ" u="sng" smtClean="0"/>
              <a:t>Francesco Petrarca</a:t>
            </a:r>
            <a:r>
              <a:rPr lang="cs-CZ" altLang="cs-CZ" smtClean="0"/>
              <a:t> (dopis 25.2. 1355 svému příteli, že daroval Karlovi IV. několik mincí s portréty římských císařů: „… daroval jsem mu několik zlatých a stříbrných mincí s podobami našich panovníků, popsaných …starodávnými písmeny; ty mince bývaly mým potěšením; byla mezi nimi </a:t>
            </a:r>
            <a:r>
              <a:rPr lang="cs-CZ" altLang="cs-CZ" b="1" smtClean="0"/>
              <a:t>i tvář císaře Augusta téměř jako živá</a:t>
            </a:r>
            <a:r>
              <a:rPr lang="cs-CZ" altLang="cs-CZ" smtClean="0"/>
              <a:t>.“)</a:t>
            </a:r>
          </a:p>
        </p:txBody>
      </p:sp>
    </p:spTree>
    <p:extLst>
      <p:ext uri="{BB962C8B-B14F-4D97-AF65-F5344CB8AC3E}">
        <p14:creationId xmlns:p14="http://schemas.microsoft.com/office/powerpoint/2010/main" val="21299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RUB	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Spolu s lícem nedílnou součástí jednoho celku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Přesto má i svou specifickou úlohu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 rubních legendách pokračuje někdy císařova titulatura z líce ražby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Společným jmenovatelem: císař, jeho vláda, osobní účast císaře při významných obřadech, osobní styk císaře s vojskem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299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císař a zásluhy císaře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Císař:  jeho narození, osobní vyznamenání, zvláštní tituly, jeho aktivita </a:t>
            </a:r>
            <a:r>
              <a:rPr lang="en-US" altLang="cs-CZ" sz="2400">
                <a:cs typeface="Arial" panose="020B0604020202020204" pitchFamily="34" charset="0"/>
              </a:rPr>
              <a:t>»</a:t>
            </a:r>
            <a:r>
              <a:rPr lang="cs-CZ" altLang="cs-CZ" sz="2400"/>
              <a:t> ústřední motiv státní propagandy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/>
              <a:t>U Augusta: kozoroh (capricornus)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Zásluhy císaře – konkrétní vyznamenání, které císař obdržel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/>
              <a:t>U Augusta : kulatý štít (clipeus) – dostal od senátu a římského lidu za svou ctnost, dobrotivost, spravedlnost, zbožnost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u="sng"/>
              <a:t>Kulatý štít s dvouřádkovým nápisem</a:t>
            </a:r>
            <a:r>
              <a:rPr lang="cs-CZ" altLang="cs-CZ" sz="1800"/>
              <a:t> (jako samostatný typ nebo i v kombinaci s jinými motivy): </a:t>
            </a:r>
            <a:r>
              <a:rPr lang="cs-CZ" altLang="cs-CZ" sz="1800" b="1"/>
              <a:t>S(enatus)P(opulus)Q(ue)R(omanus)/CL(ipeum)V(irtutis in curia Iulia ponit iussit)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40124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Osobní účast císaře při významných obřadech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Obětní scény s panovníkem, který obětuje nad oltářem nebo před chrámem</a:t>
            </a:r>
          </a:p>
          <a:p>
            <a:pPr eaLnBrk="1" hangingPunct="1"/>
            <a:r>
              <a:rPr lang="cs-CZ" altLang="cs-CZ" smtClean="0"/>
              <a:t>Císař jako hlavní účastník diplomatických aktů, zvl. při dosazování vazalských vládců v územích těsně přilehlých k římské říši</a:t>
            </a:r>
          </a:p>
        </p:txBody>
      </p:sp>
    </p:spTree>
    <p:extLst>
      <p:ext uri="{BB962C8B-B14F-4D97-AF65-F5344CB8AC3E}">
        <p14:creationId xmlns:p14="http://schemas.microsoft.com/office/powerpoint/2010/main" val="3922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Osobní styk císaře s vojskem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Obraz panovníka, jak z vyvýšeného řečniště promlouvá k vojákům nebo k členům prétoriánské gardy</a:t>
            </a:r>
          </a:p>
          <a:p>
            <a:pPr eaLnBrk="1" hangingPunct="1"/>
            <a:r>
              <a:rPr lang="cs-CZ" altLang="cs-CZ" smtClean="0"/>
              <a:t>Řečnickou scénu provází legenda</a:t>
            </a:r>
          </a:p>
          <a:p>
            <a:pPr lvl="2" eaLnBrk="1" hangingPunct="1"/>
            <a:r>
              <a:rPr lang="cs-CZ" altLang="cs-CZ" b="1" smtClean="0"/>
              <a:t>ADLOCVTIO</a:t>
            </a:r>
            <a:r>
              <a:rPr lang="cs-CZ" altLang="cs-CZ" smtClean="0"/>
              <a:t> </a:t>
            </a:r>
            <a:r>
              <a:rPr lang="cs-CZ" altLang="cs-CZ"/>
              <a:t>(=proslov, řeč)</a:t>
            </a:r>
            <a:r>
              <a:rPr lang="cs-CZ" altLang="cs-CZ" smtClean="0"/>
              <a:t> doplňovaná např. AVG, AVGVSTI, AVGVSTORVUM</a:t>
            </a:r>
          </a:p>
          <a:p>
            <a:pPr lvl="2" eaLnBrk="1" hangingPunct="1"/>
            <a:r>
              <a:rPr lang="cs-CZ" altLang="cs-CZ" smtClean="0"/>
              <a:t>Proslov k prétoriánům, císař oděn v toze (Caligula, Nero), legenda upřesněna: </a:t>
            </a:r>
            <a:r>
              <a:rPr lang="cs-CZ" altLang="cs-CZ" b="1" smtClean="0"/>
              <a:t>ADLOCVUTIO COH(ortium</a:t>
            </a:r>
            <a:r>
              <a:rPr lang="cs-CZ" altLang="cs-CZ" smtClean="0"/>
              <a:t>) (=řeč ke kohortám, tj. prétoriánským)</a:t>
            </a:r>
          </a:p>
        </p:txBody>
      </p:sp>
    </p:spTree>
    <p:extLst>
      <p:ext uri="{BB962C8B-B14F-4D97-AF65-F5344CB8AC3E}">
        <p14:creationId xmlns:p14="http://schemas.microsoft.com/office/powerpoint/2010/main" val="30514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IMPerator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Tzv. </a:t>
            </a:r>
            <a:r>
              <a:rPr lang="cs-CZ" altLang="cs-CZ" i="1" smtClean="0"/>
              <a:t>praenomen imperatoris</a:t>
            </a:r>
            <a:r>
              <a:rPr lang="cs-CZ" altLang="cs-CZ" smtClean="0"/>
              <a:t>, které Octavianus v r. 38 př. Kr.  přijal a odložil původní Gaius</a:t>
            </a:r>
          </a:p>
          <a:p>
            <a:pPr eaLnBrk="1" hangingPunct="1"/>
            <a:r>
              <a:rPr lang="cs-CZ" altLang="cs-CZ" smtClean="0"/>
              <a:t>Titul </a:t>
            </a:r>
            <a:r>
              <a:rPr lang="cs-CZ" altLang="cs-CZ" i="1" smtClean="0"/>
              <a:t>imperator</a:t>
            </a:r>
            <a:r>
              <a:rPr lang="cs-CZ" altLang="cs-CZ" smtClean="0"/>
              <a:t> se objevuje jako první část císařova úředního jména pravidelně až od Vespasiana</a:t>
            </a:r>
          </a:p>
        </p:txBody>
      </p:sp>
    </p:spTree>
    <p:extLst>
      <p:ext uri="{BB962C8B-B14F-4D97-AF65-F5344CB8AC3E}">
        <p14:creationId xmlns:p14="http://schemas.microsoft.com/office/powerpoint/2010/main" val="24106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Náboženská symbolika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57252" y="2362202"/>
            <a:ext cx="7673975" cy="4138613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cs-CZ" altLang="cs-CZ" smtClean="0"/>
              <a:t>Umožňovala stání propagandě postihnout obecné ale i konkrétní rysy vlády jednotlivých císařů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mtClean="0"/>
              <a:t>Podpora úcty ke starým </a:t>
            </a:r>
            <a:r>
              <a:rPr lang="cs-CZ" altLang="cs-CZ" b="1" smtClean="0"/>
              <a:t>olympským božstvům</a:t>
            </a:r>
            <a:r>
              <a:rPr lang="cs-CZ" altLang="cs-CZ" smtClean="0"/>
              <a:t> (spojeno s císařem a jeho rodem)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mtClean="0"/>
              <a:t>Uctívání tzv. </a:t>
            </a:r>
            <a:r>
              <a:rPr lang="cs-CZ" altLang="cs-CZ" b="1" smtClean="0"/>
              <a:t>personifikací</a:t>
            </a:r>
            <a:r>
              <a:rPr lang="cs-CZ" altLang="cs-CZ" smtClean="0"/>
              <a:t>= abstraktních představ, zosobňujících některé panovníkovy vlastnosti (prozřetelnost, shovívavost, štědrost, …)</a:t>
            </a:r>
          </a:p>
        </p:txBody>
      </p:sp>
    </p:spTree>
    <p:extLst>
      <p:ext uri="{BB962C8B-B14F-4D97-AF65-F5344CB8AC3E}">
        <p14:creationId xmlns:p14="http://schemas.microsoft.com/office/powerpoint/2010/main" val="17047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Personifikace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/>
              <a:t>K nejčastějším typům na rubu mince: PROVIDENTIA</a:t>
            </a:r>
          </a:p>
          <a:p>
            <a:pPr eaLnBrk="1" hangingPunct="1"/>
            <a:r>
              <a:rPr lang="cs-CZ" altLang="cs-CZ" sz="2400"/>
              <a:t>V prvních stoletích: FELICITAS, FELICITAS TEMPORUM</a:t>
            </a:r>
          </a:p>
          <a:p>
            <a:pPr eaLnBrk="1" hangingPunct="1"/>
            <a:r>
              <a:rPr lang="cs-CZ" altLang="cs-CZ" sz="2400"/>
              <a:t>Ve 3. stol. důraz na: SECURITAS SAECULI, SECURITAS PERPETUA, SECURITAS PUBLICA</a:t>
            </a:r>
          </a:p>
          <a:p>
            <a:pPr eaLnBrk="1" hangingPunct="1"/>
            <a:r>
              <a:rPr lang="cs-CZ" altLang="cs-CZ" sz="2400"/>
              <a:t>Za Septima Severa a zejm. ve 3. stol.: PAX AETERNA</a:t>
            </a:r>
          </a:p>
          <a:p>
            <a:pPr lvl="2" eaLnBrk="1" hangingPunct="1"/>
            <a:r>
              <a:rPr lang="cs-CZ" altLang="cs-CZ"/>
              <a:t>V kontextu širší legendy představa věčného míru vyjádřena na mincích už dříve</a:t>
            </a:r>
          </a:p>
        </p:txBody>
      </p:sp>
    </p:spTree>
    <p:extLst>
      <p:ext uri="{BB962C8B-B14F-4D97-AF65-F5344CB8AC3E}">
        <p14:creationId xmlns:p14="http://schemas.microsoft.com/office/powerpoint/2010/main" val="13509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kritických obdobích: FIDES MILITUM – vzývání věrnosti a loajality vojáky; CONCORDIA EXERCITI (EXERCITUM) – důraz na svornost vojska</a:t>
            </a:r>
          </a:p>
        </p:txBody>
      </p:sp>
    </p:spTree>
    <p:extLst>
      <p:ext uri="{BB962C8B-B14F-4D97-AF65-F5344CB8AC3E}">
        <p14:creationId xmlns:p14="http://schemas.microsoft.com/office/powerpoint/2010/main" val="1887170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Náboženské symboly – poskytnutí komplexnosti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Možnost postihnout úspěchy jednotlivých císařů a prospěšnost jejich vlády pro římské obyvatelstvo</a:t>
            </a:r>
          </a:p>
          <a:p>
            <a:pPr eaLnBrk="1" hangingPunct="1"/>
            <a:r>
              <a:rPr lang="cs-CZ" altLang="cs-CZ" smtClean="0"/>
              <a:t>Obecné symboly někdy konkretizovány legendami, popř. atributy</a:t>
            </a:r>
          </a:p>
          <a:p>
            <a:pPr eaLnBrk="1" hangingPunct="1"/>
            <a:r>
              <a:rPr lang="cs-CZ" altLang="cs-CZ" smtClean="0"/>
              <a:t>Realisticky pojaté rubní obrazy zejm. v 1., popř. 2. stol. po Kr. (v době, kdy bylo impérium na vzestupu)</a:t>
            </a:r>
          </a:p>
        </p:txBody>
      </p:sp>
    </p:spTree>
    <p:extLst>
      <p:ext uri="{BB962C8B-B14F-4D97-AF65-F5344CB8AC3E}">
        <p14:creationId xmlns:p14="http://schemas.microsoft.com/office/powerpoint/2010/main" val="4206192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Realistické pojetí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 formálního hlediska realisticky vyjádřené všechny scény, v nichž vystupuje sám císař</a:t>
            </a:r>
          </a:p>
          <a:p>
            <a:pPr eaLnBrk="1" hangingPunct="1"/>
            <a:r>
              <a:rPr lang="cs-CZ" altLang="cs-CZ" smtClean="0"/>
              <a:t>Realistické už samy o sobě četné </a:t>
            </a:r>
            <a:r>
              <a:rPr lang="cs-CZ" altLang="cs-CZ" b="1" u="sng" smtClean="0"/>
              <a:t>architektonické typy:</a:t>
            </a:r>
          </a:p>
          <a:p>
            <a:pPr marL="1257300" lvl="4" indent="-342900"/>
            <a:r>
              <a:rPr lang="cs-CZ" altLang="cs-CZ" sz="1800"/>
              <a:t>Chrámy, oltáře, triumfální oblouky, sloupy, sochy, mosty aj. jako např. Circus Maximus, Colosseum, římská tržnice , přístavy </a:t>
            </a:r>
            <a:r>
              <a:rPr lang="cs-CZ" altLang="cs-CZ" sz="1800" u="sng"/>
              <a:t>reprodukovány s velkou PŘESNOSTÍ</a:t>
            </a:r>
          </a:p>
          <a:p>
            <a:pPr eaLnBrk="1" hangingPunct="1"/>
            <a:r>
              <a:rPr lang="cs-CZ" altLang="cs-CZ" smtClean="0"/>
              <a:t>Dokumentární hodnotu lze plně ocenit pokud se stavba do dnešní doby nezachovala</a:t>
            </a:r>
          </a:p>
          <a:p>
            <a:pPr eaLnBrk="1" hangingPunct="1"/>
            <a:endParaRPr lang="cs-CZ" altLang="cs-CZ" b="1" u="sng" smtClean="0"/>
          </a:p>
        </p:txBody>
      </p:sp>
    </p:spTree>
    <p:extLst>
      <p:ext uri="{BB962C8B-B14F-4D97-AF65-F5344CB8AC3E}">
        <p14:creationId xmlns:p14="http://schemas.microsoft.com/office/powerpoint/2010/main" val="3414631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Příklady staveb na mincích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857252" y="2286000"/>
            <a:ext cx="7858125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800" u="sng"/>
              <a:t>Neronovy sestercie ražené v Římě a v Lugdunu mezi léty 64 – 67 po Kr.</a:t>
            </a:r>
          </a:p>
          <a:p>
            <a:pPr lvl="1" eaLnBrk="1" hangingPunct="1"/>
            <a:r>
              <a:rPr lang="cs-CZ" altLang="cs-CZ"/>
              <a:t>Vyobrazen </a:t>
            </a:r>
            <a:r>
              <a:rPr lang="cs-CZ" altLang="cs-CZ" b="1"/>
              <a:t>Neronův oblouk </a:t>
            </a:r>
            <a:r>
              <a:rPr lang="cs-CZ" altLang="cs-CZ"/>
              <a:t>na Kapitolu z r. 62 po Kr.</a:t>
            </a:r>
          </a:p>
          <a:p>
            <a:pPr lvl="1" eaLnBrk="1" hangingPunct="1"/>
            <a:r>
              <a:rPr lang="cs-CZ" altLang="cs-CZ"/>
              <a:t>Vyobrazeno molo, kotvící lodě, maják se sochou Neptuna + legenda:AVGVSTI POR(tus)OST(iensis) (ostijský přístav znovu vybudoval Claudius a otevřel jej Nero)</a:t>
            </a:r>
          </a:p>
          <a:p>
            <a:pPr eaLnBrk="1" hangingPunct="1"/>
            <a:r>
              <a:rPr lang="cs-CZ" altLang="cs-CZ" sz="1800" u="sng"/>
              <a:t>Neronovy dupondie emitovány v Římě a v Lugdunu mezi léty 63-65 po Kr.</a:t>
            </a:r>
          </a:p>
          <a:p>
            <a:pPr lvl="1" eaLnBrk="1" hangingPunct="1"/>
            <a:r>
              <a:rPr lang="cs-CZ" altLang="cs-CZ"/>
              <a:t>Vyobrazena tzv. </a:t>
            </a:r>
            <a:r>
              <a:rPr lang="cs-CZ" altLang="cs-CZ" b="1" i="1"/>
              <a:t>macellum magnum </a:t>
            </a:r>
            <a:r>
              <a:rPr lang="cs-CZ" altLang="cs-CZ"/>
              <a:t>+ legenda: MAC(ellum) AYG(usti)</a:t>
            </a:r>
          </a:p>
          <a:p>
            <a:pPr eaLnBrk="1" hangingPunct="1"/>
            <a:r>
              <a:rPr lang="cs-CZ" altLang="cs-CZ" sz="1800" u="sng"/>
              <a:t>Titův sestertius vydaný v Římě v r. 80 po Kr.</a:t>
            </a:r>
          </a:p>
          <a:p>
            <a:pPr lvl="1" eaLnBrk="1" hangingPunct="1"/>
            <a:r>
              <a:rPr lang="cs-CZ" altLang="cs-CZ"/>
              <a:t>Vyobrazeno průčelí </a:t>
            </a:r>
            <a:r>
              <a:rPr lang="cs-CZ" altLang="cs-CZ" b="1"/>
              <a:t>Kolosea</a:t>
            </a:r>
            <a:r>
              <a:rPr lang="cs-CZ" altLang="cs-CZ"/>
              <a:t> zvenku a zadní část stavby zvnitřku BEZ LEGENDY (sám obraz dostatečně výmluvný)</a:t>
            </a:r>
          </a:p>
          <a:p>
            <a:pPr eaLnBrk="1" hangingPunct="1"/>
            <a:r>
              <a:rPr lang="cs-CZ" altLang="cs-CZ" sz="1800" u="sng"/>
              <a:t>Traianův sestertius emitovaný v Římě mezi léty 104 -111 po Kr.</a:t>
            </a:r>
          </a:p>
          <a:p>
            <a:pPr lvl="1" eaLnBrk="1" hangingPunct="1"/>
            <a:r>
              <a:rPr lang="cs-CZ" altLang="cs-CZ"/>
              <a:t>Vyobrazena část stavby </a:t>
            </a:r>
            <a:r>
              <a:rPr lang="cs-CZ" altLang="cs-CZ" b="1" i="1"/>
              <a:t>Cirku Maximu </a:t>
            </a:r>
            <a:r>
              <a:rPr lang="cs-CZ" altLang="cs-CZ"/>
              <a:t>(okružní kolonáda, vnitřek závodiště a obelisk dovezený z Egypta)</a:t>
            </a:r>
          </a:p>
          <a:p>
            <a:pPr lvl="1"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  <a:p>
            <a:pPr lvl="1" eaLnBrk="1" hangingPunct="1"/>
            <a:endParaRPr lang="cs-CZ" altLang="cs-CZ" sz="200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8510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Daňový útlak na rubu mincí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smtClean="0"/>
              <a:t>Caligulovy quadranty z let 39 a 40/41 po Kr</a:t>
            </a:r>
            <a:r>
              <a:rPr lang="cs-CZ" altLang="cs-CZ" smtClean="0"/>
              <a:t>.</a:t>
            </a:r>
          </a:p>
          <a:p>
            <a:pPr lvl="1" eaLnBrk="1" hangingPunct="1"/>
            <a:r>
              <a:rPr lang="cs-CZ" altLang="cs-CZ" smtClean="0"/>
              <a:t>Nápis: R(emissa) cc(ducentesima) (=když byl prominut dvoustý díl, tj. daň z obratu)</a:t>
            </a:r>
          </a:p>
          <a:p>
            <a:pPr eaLnBrk="1" hangingPunct="1"/>
            <a:r>
              <a:rPr lang="cs-CZ" altLang="cs-CZ" u="sng" smtClean="0"/>
              <a:t>Nervův sestertius vydaný v Římě v r. 97 po Kr.</a:t>
            </a:r>
          </a:p>
          <a:p>
            <a:pPr lvl="1" eaLnBrk="1" hangingPunct="1"/>
            <a:r>
              <a:rPr lang="cs-CZ" altLang="cs-CZ" smtClean="0"/>
              <a:t>Palmový strom mezi velkými písmeny S(enatus) a C(onsulto), opis: FISCi IUDAICI CALYMIA SYBLATA (=když byly odstraněny křivé žaloby, které se objevovaly při vybírání židovské daně)</a:t>
            </a:r>
          </a:p>
        </p:txBody>
      </p:sp>
    </p:spTree>
    <p:extLst>
      <p:ext uri="{BB962C8B-B14F-4D97-AF65-F5344CB8AC3E}">
        <p14:creationId xmlns:p14="http://schemas.microsoft.com/office/powerpoint/2010/main" val="4156927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Propagační funkce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lícních ale zejm. na proměnlivých rubních typech ražeb</a:t>
            </a:r>
          </a:p>
          <a:p>
            <a:pPr eaLnBrk="1" hangingPunct="1"/>
            <a:r>
              <a:rPr lang="cs-CZ" altLang="cs-CZ" smtClean="0"/>
              <a:t>Je evidentní a obecně se pokládá za nespornou</a:t>
            </a:r>
          </a:p>
          <a:p>
            <a:pPr lvl="2" eaLnBrk="1" hangingPunct="1"/>
            <a:r>
              <a:rPr lang="cs-CZ" altLang="cs-CZ" smtClean="0"/>
              <a:t>Zpochybňoval pouze Jones a jeho stanovisko později podpořil Crawford</a:t>
            </a:r>
          </a:p>
        </p:txBody>
      </p:sp>
    </p:spTree>
    <p:extLst>
      <p:ext uri="{BB962C8B-B14F-4D97-AF65-F5344CB8AC3E}">
        <p14:creationId xmlns:p14="http://schemas.microsoft.com/office/powerpoint/2010/main" val="2178619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mtClean="0"/>
              <a:t>Propaganda </a:t>
            </a:r>
            <a:br>
              <a:rPr lang="cs-CZ" altLang="cs-CZ" smtClean="0"/>
            </a:br>
            <a:r>
              <a:rPr lang="cs-CZ" altLang="cs-CZ" sz="3200"/>
              <a:t>stanoviska historika J. Vogta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838200" y="2362200"/>
            <a:ext cx="8020050" cy="4210050"/>
          </a:xfrm>
        </p:spPr>
        <p:txBody>
          <a:bodyPr/>
          <a:lstStyle/>
          <a:p>
            <a:pPr eaLnBrk="1" hangingPunct="1"/>
            <a:r>
              <a:rPr lang="cs-CZ" altLang="cs-CZ" smtClean="0"/>
              <a:t>„</a:t>
            </a:r>
            <a:r>
              <a:rPr lang="cs-CZ" altLang="cs-CZ" sz="2400"/>
              <a:t>Cílevědomě, s propagačním záměrem nebyly navrhovány rubní typy jen pro mince ražené v římské mincovně, ale promyšlen byl i výběr reversních obrazů pro emise z oficiálních mincoven v provinciích.“</a:t>
            </a:r>
          </a:p>
          <a:p>
            <a:pPr eaLnBrk="1" hangingPunct="1"/>
            <a:r>
              <a:rPr lang="cs-CZ" altLang="cs-CZ" sz="2400"/>
              <a:t>„… obecné rysy státní politiky se projevovaly jak na reversech ražeb vydaných v Římě, tak i na rubech mincí z Alexandrie.“</a:t>
            </a:r>
          </a:p>
          <a:p>
            <a:pPr eaLnBrk="1" hangingPunct="1"/>
            <a:r>
              <a:rPr lang="cs-CZ" altLang="cs-CZ" sz="2400"/>
              <a:t>Význam obrazových sdělení pro obyvatele římské říše uznává, byť s výhradami, i sám Jones</a:t>
            </a:r>
          </a:p>
        </p:txBody>
      </p:sp>
    </p:spTree>
    <p:extLst>
      <p:ext uri="{BB962C8B-B14F-4D97-AF65-F5344CB8AC3E}">
        <p14:creationId xmlns:p14="http://schemas.microsoft.com/office/powerpoint/2010/main" val="3246386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Vladař na sklonku raného císařství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Představuje se jako bůh, popř. panovník z boží milosti nejen v lícních legendách a portrétu, ale i v některých rubních typech</a:t>
            </a:r>
          </a:p>
          <a:p>
            <a:pPr eaLnBrk="1" hangingPunct="1"/>
            <a:r>
              <a:rPr lang="cs-CZ" altLang="cs-CZ" smtClean="0"/>
              <a:t>Typologické vazby mezi aversem a reversem jsou přirozeným důsledkem, že mincovní obrazy a legendy byly nástrojem promyšlené propagandy</a:t>
            </a:r>
          </a:p>
        </p:txBody>
      </p:sp>
    </p:spTree>
    <p:extLst>
      <p:ext uri="{BB962C8B-B14F-4D97-AF65-F5344CB8AC3E}">
        <p14:creationId xmlns:p14="http://schemas.microsoft.com/office/powerpoint/2010/main" val="176490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CAESar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Původně </a:t>
            </a:r>
            <a:r>
              <a:rPr lang="cs-CZ" altLang="cs-CZ" i="1" smtClean="0"/>
              <a:t>cognomen</a:t>
            </a:r>
            <a:r>
              <a:rPr lang="cs-CZ" altLang="cs-CZ" smtClean="0"/>
              <a:t> C. Iulia Caesara, které Octavianus a další císařové iulsko-claudiovské dynastie převzali</a:t>
            </a:r>
          </a:p>
          <a:p>
            <a:pPr eaLnBrk="1" hangingPunct="1"/>
            <a:r>
              <a:rPr lang="cs-CZ" altLang="cs-CZ" smtClean="0"/>
              <a:t>Pozdější panovníci užívali caesar jako druhé části svého úředního jména</a:t>
            </a:r>
          </a:p>
        </p:txBody>
      </p:sp>
    </p:spTree>
    <p:extLst>
      <p:ext uri="{BB962C8B-B14F-4D97-AF65-F5344CB8AC3E}">
        <p14:creationId xmlns:p14="http://schemas.microsoft.com/office/powerpoint/2010/main" val="41757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AVGustus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Čestný titul „vznešený“ – součástí úředního jména od r. 27 př. Kr.</a:t>
            </a:r>
          </a:p>
          <a:p>
            <a:pPr eaLnBrk="1" hangingPunct="1"/>
            <a:r>
              <a:rPr lang="cs-CZ" altLang="cs-CZ" smtClean="0"/>
              <a:t>AVGG: dva spoluvladaři </a:t>
            </a:r>
          </a:p>
          <a:p>
            <a:pPr eaLnBrk="1" hangingPunct="1"/>
            <a:r>
              <a:rPr lang="cs-CZ" altLang="cs-CZ" smtClean="0"/>
              <a:t>AVGGG: tři spoluvladaři</a:t>
            </a:r>
          </a:p>
        </p:txBody>
      </p:sp>
    </p:spTree>
    <p:extLst>
      <p:ext uri="{BB962C8B-B14F-4D97-AF65-F5344CB8AC3E}">
        <p14:creationId xmlns:p14="http://schemas.microsoft.com/office/powerpoint/2010/main" val="22737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Lícní legenda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Uspořádána nejčastěji dle schématu: IMP CAES osobní jména císaře AVG někdy tzv. vítězná jména + titulatura, která může pokračovat i na rubu mince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Titulatura = nejvyšší pontifikát (Pontifex Maximus), tribunská moc(TRibunica Potestate), konzulát (COS), vítězná aklamace (tzv. impéria: IMP+číslovka), čestný titul Otec vlasti (Pater Patriae), vzácně i cenzorská (CENSor) či prokonzulská (PRO-COS) moc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Úplnost císařova jména ani úplnost titulatury </a:t>
            </a:r>
            <a:r>
              <a:rPr lang="cs-CZ" altLang="cs-CZ" sz="2400" b="1"/>
              <a:t>nebyla pro všechny mince závazná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Lícní legenda = </a:t>
            </a:r>
            <a:r>
              <a:rPr lang="cs-CZ" altLang="cs-CZ" sz="2400"/>
              <a:t>úřední dokument, který zlistiňuje oficiální pojetí panovnické moci</a:t>
            </a:r>
          </a:p>
        </p:txBody>
      </p:sp>
    </p:spTree>
    <p:extLst>
      <p:ext uri="{BB962C8B-B14F-4D97-AF65-F5344CB8AC3E}">
        <p14:creationId xmlns:p14="http://schemas.microsoft.com/office/powerpoint/2010/main" val="35163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/>
              <a:t>Císař jako </a:t>
            </a:r>
            <a:r>
              <a:rPr lang="cs-CZ" altLang="cs-CZ" sz="3200" i="1"/>
              <a:t>princeps</a:t>
            </a:r>
            <a:r>
              <a:rPr lang="cs-CZ" altLang="cs-CZ" sz="3200"/>
              <a:t> </a:t>
            </a:r>
            <a:br>
              <a:rPr lang="cs-CZ" altLang="cs-CZ" sz="3200"/>
            </a:br>
            <a:r>
              <a:rPr lang="cs-CZ" altLang="cs-CZ" sz="3200"/>
              <a:t>a císař z boží milosti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Teoreticky: do sklonku 3. stol. po Kr. římští císařové vládnou jako </a:t>
            </a:r>
            <a:r>
              <a:rPr lang="cs-CZ" altLang="cs-CZ" i="1" smtClean="0"/>
              <a:t>princeps</a:t>
            </a:r>
            <a:r>
              <a:rPr lang="cs-CZ" altLang="cs-CZ" smtClean="0"/>
              <a:t> (=první občan ve státě)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mtClean="0">
                <a:cs typeface="Arial" panose="020B0604020202020204" pitchFamily="34" charset="0"/>
              </a:rPr>
              <a:t>»</a:t>
            </a:r>
            <a:r>
              <a:rPr lang="cs-CZ" altLang="cs-CZ" smtClean="0"/>
              <a:t>Proto myšlenka vlády boha=císaře se v lícních legendách ukazuje až v 2.pol. 2. stol. </a:t>
            </a:r>
            <a:r>
              <a:rPr lang="en-US" altLang="cs-CZ" smtClean="0">
                <a:cs typeface="Arial" panose="020B0604020202020204" pitchFamily="34" charset="0"/>
              </a:rPr>
              <a:t>»</a:t>
            </a:r>
            <a:r>
              <a:rPr lang="cs-CZ" altLang="cs-CZ" smtClean="0">
                <a:cs typeface="Arial" panose="020B0604020202020204" pitchFamily="34" charset="0"/>
              </a:rPr>
              <a:t>přibyly 2 další tituly: </a:t>
            </a:r>
            <a:r>
              <a:rPr lang="cs-CZ" altLang="cs-CZ" b="1" i="1" smtClean="0">
                <a:cs typeface="Arial" panose="020B0604020202020204" pitchFamily="34" charset="0"/>
              </a:rPr>
              <a:t>Pius Felix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i="1" smtClean="0">
                <a:cs typeface="Arial" panose="020B0604020202020204" pitchFamily="34" charset="0"/>
              </a:rPr>
              <a:t>Pius Felix </a:t>
            </a:r>
            <a:r>
              <a:rPr lang="cs-CZ" altLang="cs-CZ" smtClean="0">
                <a:cs typeface="Arial" panose="020B0604020202020204" pitchFamily="34" charset="0"/>
              </a:rPr>
              <a:t>= Zbožný Šťastný… ale je třeba chápat: </a:t>
            </a:r>
            <a:r>
              <a:rPr lang="cs-CZ" altLang="cs-CZ" i="1" smtClean="0">
                <a:cs typeface="Arial" panose="020B0604020202020204" pitchFamily="34" charset="0"/>
              </a:rPr>
              <a:t>Pius </a:t>
            </a:r>
            <a:r>
              <a:rPr lang="cs-CZ" altLang="cs-CZ" smtClean="0">
                <a:cs typeface="Arial" panose="020B0604020202020204" pitchFamily="34" charset="0"/>
              </a:rPr>
              <a:t>= </a:t>
            </a:r>
            <a:r>
              <a:rPr lang="cs-CZ" altLang="cs-CZ" u="sng" smtClean="0">
                <a:cs typeface="Arial" panose="020B0604020202020204" pitchFamily="34" charset="0"/>
              </a:rPr>
              <a:t>Dobrotivý,Milostivý</a:t>
            </a:r>
            <a:r>
              <a:rPr lang="cs-CZ" altLang="cs-CZ" smtClean="0">
                <a:cs typeface="Arial" panose="020B0604020202020204" pitchFamily="34" charset="0"/>
              </a:rPr>
              <a:t>; </a:t>
            </a:r>
            <a:r>
              <a:rPr lang="cs-CZ" altLang="cs-CZ" i="1" smtClean="0">
                <a:cs typeface="Arial" panose="020B0604020202020204" pitchFamily="34" charset="0"/>
              </a:rPr>
              <a:t>Felix</a:t>
            </a:r>
            <a:r>
              <a:rPr lang="cs-CZ" altLang="cs-CZ" smtClean="0">
                <a:cs typeface="Arial" panose="020B0604020202020204" pitchFamily="34" charset="0"/>
              </a:rPr>
              <a:t> = </a:t>
            </a:r>
            <a:r>
              <a:rPr lang="cs-CZ" altLang="cs-CZ" u="sng" smtClean="0">
                <a:cs typeface="Arial" panose="020B0604020202020204" pitchFamily="34" charset="0"/>
              </a:rPr>
              <a:t>Štěstí poskytující</a:t>
            </a:r>
          </a:p>
        </p:txBody>
      </p:sp>
    </p:spTree>
    <p:extLst>
      <p:ext uri="{BB962C8B-B14F-4D97-AF65-F5344CB8AC3E}">
        <p14:creationId xmlns:p14="http://schemas.microsoft.com/office/powerpoint/2010/main" val="3909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>
                <a:cs typeface="Arial" panose="020B0604020202020204" pitchFamily="34" charset="0"/>
              </a:rPr>
              <a:t>Pius Felix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smtClean="0"/>
              <a:t>Pius</a:t>
            </a:r>
            <a:r>
              <a:rPr lang="cs-CZ" altLang="cs-CZ" smtClean="0"/>
              <a:t> : jako první užívá přídomku </a:t>
            </a:r>
            <a:r>
              <a:rPr lang="cs-CZ" altLang="cs-CZ" i="1" smtClean="0"/>
              <a:t>pius</a:t>
            </a:r>
            <a:r>
              <a:rPr lang="cs-CZ" altLang="cs-CZ" smtClean="0"/>
              <a:t> pro své osobní vlastnosti císař </a:t>
            </a:r>
            <a:r>
              <a:rPr lang="cs-CZ" altLang="cs-CZ" b="1" smtClean="0">
                <a:solidFill>
                  <a:srgbClr val="CC0099"/>
                </a:solidFill>
              </a:rPr>
              <a:t>Antonius Pius</a:t>
            </a:r>
          </a:p>
          <a:p>
            <a:pPr lvl="1" eaLnBrk="1" hangingPunct="1"/>
            <a:r>
              <a:rPr lang="cs-CZ" altLang="cs-CZ" smtClean="0"/>
              <a:t>později jde </a:t>
            </a:r>
            <a:r>
              <a:rPr lang="cs-CZ" altLang="cs-CZ" b="1" smtClean="0"/>
              <a:t>o čestný titul císaře</a:t>
            </a:r>
            <a:r>
              <a:rPr lang="cs-CZ" altLang="cs-CZ" smtClean="0"/>
              <a:t> (bez konkrétního vztahu k jeho vlastní povaze)</a:t>
            </a:r>
          </a:p>
          <a:p>
            <a:pPr eaLnBrk="1" hangingPunct="1"/>
            <a:r>
              <a:rPr lang="cs-CZ" altLang="cs-CZ" b="1" i="1" u="sng" smtClean="0"/>
              <a:t>Felix </a:t>
            </a:r>
            <a:r>
              <a:rPr lang="cs-CZ" altLang="cs-CZ" smtClean="0"/>
              <a:t>: poprvé za císaře Commoda </a:t>
            </a:r>
          </a:p>
          <a:p>
            <a:pPr lvl="1" eaLnBrk="1" hangingPunct="1"/>
            <a:r>
              <a:rPr lang="cs-CZ" altLang="cs-CZ" smtClean="0"/>
              <a:t>Později v lícních legendách u dalších císařů ve spojení </a:t>
            </a:r>
            <a:r>
              <a:rPr lang="cs-CZ" altLang="cs-CZ" i="1" smtClean="0"/>
              <a:t>Pius Felix</a:t>
            </a:r>
          </a:p>
        </p:txBody>
      </p:sp>
    </p:spTree>
    <p:extLst>
      <p:ext uri="{BB962C8B-B14F-4D97-AF65-F5344CB8AC3E}">
        <p14:creationId xmlns:p14="http://schemas.microsoft.com/office/powerpoint/2010/main" val="7356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/>
              <a:t>Absolutní monarchie </a:t>
            </a:r>
            <a:br>
              <a:rPr lang="cs-CZ" altLang="cs-CZ" sz="3200"/>
            </a:br>
            <a:r>
              <a:rPr lang="cs-CZ" altLang="cs-CZ" sz="3200"/>
              <a:t>– vláda boha-císaře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třetí čtvrtina</a:t>
            </a:r>
            <a:r>
              <a:rPr lang="cs-CZ" altLang="cs-CZ" smtClean="0">
                <a:solidFill>
                  <a:srgbClr val="FF0000"/>
                </a:solidFill>
              </a:rPr>
              <a:t> 3. stol. po Kr.</a:t>
            </a:r>
          </a:p>
          <a:p>
            <a:pPr eaLnBrk="1" hangingPunct="1"/>
            <a:r>
              <a:rPr lang="cs-CZ" altLang="cs-CZ" smtClean="0"/>
              <a:t>Místo císařova jména uváděna zosobněná UDATNOST = </a:t>
            </a:r>
            <a:r>
              <a:rPr lang="cs-CZ" altLang="cs-CZ" b="1" i="1" smtClean="0"/>
              <a:t>VIRTUS</a:t>
            </a:r>
          </a:p>
          <a:p>
            <a:pPr lvl="1" eaLnBrk="1" hangingPunct="1"/>
            <a:r>
              <a:rPr lang="cs-CZ" altLang="cs-CZ" smtClean="0"/>
              <a:t>Např. </a:t>
            </a:r>
          </a:p>
          <a:p>
            <a:pPr lvl="2" eaLnBrk="1" hangingPunct="1"/>
            <a:r>
              <a:rPr lang="cs-CZ" altLang="cs-CZ" smtClean="0"/>
              <a:t>VIRTUS POSTUMI AVG </a:t>
            </a:r>
            <a:r>
              <a:rPr lang="cs-CZ" altLang="cs-CZ" sz="1400"/>
              <a:t>(Postumus= uzurpátor římského trůnu; umírá 269 po Kr.)</a:t>
            </a:r>
          </a:p>
          <a:p>
            <a:pPr lvl="2" eaLnBrk="1" hangingPunct="1"/>
            <a:r>
              <a:rPr lang="cs-CZ" altLang="cs-CZ" smtClean="0"/>
              <a:t>VIRTUS PROBI AVG </a:t>
            </a:r>
            <a:r>
              <a:rPr lang="cs-CZ" altLang="cs-CZ" sz="1400"/>
              <a:t>(276-282 vláda císaře M. A. Proba)</a:t>
            </a:r>
          </a:p>
        </p:txBody>
      </p:sp>
    </p:spTree>
    <p:extLst>
      <p:ext uri="{BB962C8B-B14F-4D97-AF65-F5344CB8AC3E}">
        <p14:creationId xmlns:p14="http://schemas.microsoft.com/office/powerpoint/2010/main" val="15452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1910</Words>
  <Application>Microsoft Office PowerPoint</Application>
  <PresentationFormat>Předvádění na obrazovce (4:3)</PresentationFormat>
  <Paragraphs>185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Century Gothic</vt:lpstr>
      <vt:lpstr>Wingdings</vt:lpstr>
      <vt:lpstr>Wingdings 3</vt:lpstr>
      <vt:lpstr>Ion</vt:lpstr>
      <vt:lpstr>2. Rané císařství</vt:lpstr>
      <vt:lpstr>Legenda</vt:lpstr>
      <vt:lpstr>IMPerator</vt:lpstr>
      <vt:lpstr>CAESar</vt:lpstr>
      <vt:lpstr>AVGustus</vt:lpstr>
      <vt:lpstr>Lícní legenda</vt:lpstr>
      <vt:lpstr>Císař jako princeps  a císař z boží milosti</vt:lpstr>
      <vt:lpstr>Pius Felix</vt:lpstr>
      <vt:lpstr>Absolutní monarchie  – vláda boha-císaře</vt:lpstr>
      <vt:lpstr>Portrét</vt:lpstr>
      <vt:lpstr>Hlava panovníka </vt:lpstr>
      <vt:lpstr>Prostovlasá hlava panovníka</vt:lpstr>
      <vt:lpstr>Ozdobená hlava panovníka</vt:lpstr>
      <vt:lpstr>Vavřínový věnec </vt:lpstr>
      <vt:lpstr>Paprskovitá koruna </vt:lpstr>
      <vt:lpstr>Různé typy antoniniánů</vt:lpstr>
      <vt:lpstr>Paprskovitá koruna</vt:lpstr>
      <vt:lpstr>Dubový věnec</vt:lpstr>
      <vt:lpstr>Věnec z klasů</vt:lpstr>
      <vt:lpstr>Lví kůže – zřídka!</vt:lpstr>
      <vt:lpstr>Poprsí císaře</vt:lpstr>
      <vt:lpstr>Oděné poprsí</vt:lpstr>
      <vt:lpstr>Poprsí v heroické nahotě</vt:lpstr>
      <vt:lpstr>Císař triumfující - Vzácnost!</vt:lpstr>
      <vt:lpstr>Realistické pojetí panovnického portrétu (rané císařství)</vt:lpstr>
      <vt:lpstr>RUB </vt:lpstr>
      <vt:lpstr>císař a zásluhy císaře</vt:lpstr>
      <vt:lpstr>Osobní účast císaře při významných obřadech</vt:lpstr>
      <vt:lpstr>Osobní styk císaře s vojskem</vt:lpstr>
      <vt:lpstr>Náboženská symbolika</vt:lpstr>
      <vt:lpstr>Personifikace</vt:lpstr>
      <vt:lpstr>Prezentace aplikace PowerPoint</vt:lpstr>
      <vt:lpstr>Náboženské symboly – poskytnutí komplexnosti</vt:lpstr>
      <vt:lpstr>Realistické pojetí</vt:lpstr>
      <vt:lpstr>Příklady staveb na mincích</vt:lpstr>
      <vt:lpstr>Daňový útlak na rubu mincí</vt:lpstr>
      <vt:lpstr>Propagační funkce</vt:lpstr>
      <vt:lpstr>Propaganda  stanoviska historika J. Vogta</vt:lpstr>
      <vt:lpstr>Vladař na sklonku raného císařství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Rané císařství</dc:title>
  <dc:creator>Yashi</dc:creator>
  <cp:lastModifiedBy>Yashi</cp:lastModifiedBy>
  <cp:revision>1</cp:revision>
  <dcterms:created xsi:type="dcterms:W3CDTF">2020-05-02T15:28:02Z</dcterms:created>
  <dcterms:modified xsi:type="dcterms:W3CDTF">2020-05-02T15:32:28Z</dcterms:modified>
</cp:coreProperties>
</file>