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9" r:id="rId4"/>
    <p:sldId id="260" r:id="rId5"/>
    <p:sldId id="264" r:id="rId6"/>
    <p:sldId id="262" r:id="rId7"/>
    <p:sldId id="266" r:id="rId8"/>
    <p:sldId id="265"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375"/>
  </p:normalViewPr>
  <p:slideViewPr>
    <p:cSldViewPr snapToGrid="0">
      <p:cViewPr varScale="1">
        <p:scale>
          <a:sx n="76" d="100"/>
          <a:sy n="76" d="100"/>
        </p:scale>
        <p:origin x="14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CF559B9-DCBA-4724-B017-231B0E0D2F84}" type="datetimeFigureOut">
              <a:rPr lang="cs-CZ" smtClean="0"/>
              <a:t>03.03.20</a:t>
            </a:fld>
            <a:endParaRPr lang="cs-C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F0384C6A-3220-4AD7-97B4-E36EA2FD4D71}" type="slidenum">
              <a:rPr lang="cs-CZ" smtClean="0"/>
              <a:t>‹#›</a:t>
            </a:fld>
            <a:endParaRPr lang="cs-C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5567323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CF559B9-DCBA-4724-B017-231B0E0D2F84}" type="datetimeFigureOut">
              <a:rPr lang="cs-CZ" smtClean="0"/>
              <a:t>03.03.20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0384C6A-3220-4AD7-97B4-E36EA2FD4D71}" type="slidenum">
              <a:rPr lang="cs-CZ" smtClean="0"/>
              <a:t>‹#›</a:t>
            </a:fld>
            <a:endParaRPr lang="cs-CZ"/>
          </a:p>
        </p:txBody>
      </p:sp>
    </p:spTree>
    <p:extLst>
      <p:ext uri="{BB962C8B-B14F-4D97-AF65-F5344CB8AC3E}">
        <p14:creationId xmlns:p14="http://schemas.microsoft.com/office/powerpoint/2010/main" val="138675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CF559B9-DCBA-4724-B017-231B0E0D2F84}" type="datetimeFigureOut">
              <a:rPr lang="cs-CZ" smtClean="0"/>
              <a:t>03.03.20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0384C6A-3220-4AD7-97B4-E36EA2FD4D71}" type="slidenum">
              <a:rPr lang="cs-CZ" smtClean="0"/>
              <a:t>‹#›</a:t>
            </a:fld>
            <a:endParaRPr lang="cs-CZ"/>
          </a:p>
        </p:txBody>
      </p:sp>
    </p:spTree>
    <p:extLst>
      <p:ext uri="{BB962C8B-B14F-4D97-AF65-F5344CB8AC3E}">
        <p14:creationId xmlns:p14="http://schemas.microsoft.com/office/powerpoint/2010/main" val="38129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CF559B9-DCBA-4724-B017-231B0E0D2F84}" type="datetimeFigureOut">
              <a:rPr lang="cs-CZ" smtClean="0"/>
              <a:t>03.03.20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0384C6A-3220-4AD7-97B4-E36EA2FD4D71}" type="slidenum">
              <a:rPr lang="cs-CZ" smtClean="0"/>
              <a:t>‹#›</a:t>
            </a:fld>
            <a:endParaRPr lang="cs-CZ"/>
          </a:p>
        </p:txBody>
      </p:sp>
    </p:spTree>
    <p:extLst>
      <p:ext uri="{BB962C8B-B14F-4D97-AF65-F5344CB8AC3E}">
        <p14:creationId xmlns:p14="http://schemas.microsoft.com/office/powerpoint/2010/main" val="2955871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CF559B9-DCBA-4724-B017-231B0E0D2F84}" type="datetimeFigureOut">
              <a:rPr lang="cs-CZ" smtClean="0"/>
              <a:t>03.03.20</a:t>
            </a:fld>
            <a:endParaRPr lang="cs-C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F0384C6A-3220-4AD7-97B4-E36EA2FD4D71}" type="slidenum">
              <a:rPr lang="cs-CZ" smtClean="0"/>
              <a:t>‹#›</a:t>
            </a:fld>
            <a:endParaRPr lang="cs-C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270772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smtClean="0"/>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2CF559B9-DCBA-4724-B017-231B0E0D2F84}" type="datetimeFigureOut">
              <a:rPr lang="cs-CZ" smtClean="0"/>
              <a:t>03.03.20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0384C6A-3220-4AD7-97B4-E36EA2FD4D71}" type="slidenum">
              <a:rPr lang="cs-CZ" smtClean="0"/>
              <a:t>‹#›</a:t>
            </a:fld>
            <a:endParaRPr lang="cs-CZ"/>
          </a:p>
        </p:txBody>
      </p:sp>
    </p:spTree>
    <p:extLst>
      <p:ext uri="{BB962C8B-B14F-4D97-AF65-F5344CB8AC3E}">
        <p14:creationId xmlns:p14="http://schemas.microsoft.com/office/powerpoint/2010/main" val="171499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2CF559B9-DCBA-4724-B017-231B0E0D2F84}" type="datetimeFigureOut">
              <a:rPr lang="cs-CZ" smtClean="0"/>
              <a:t>03.03.20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0384C6A-3220-4AD7-97B4-E36EA2FD4D71}" type="slidenum">
              <a:rPr lang="cs-CZ" smtClean="0"/>
              <a:t>‹#›</a:t>
            </a:fld>
            <a:endParaRPr lang="cs-CZ"/>
          </a:p>
        </p:txBody>
      </p:sp>
    </p:spTree>
    <p:extLst>
      <p:ext uri="{BB962C8B-B14F-4D97-AF65-F5344CB8AC3E}">
        <p14:creationId xmlns:p14="http://schemas.microsoft.com/office/powerpoint/2010/main" val="2656717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2CF559B9-DCBA-4724-B017-231B0E0D2F84}" type="datetimeFigureOut">
              <a:rPr lang="cs-CZ" smtClean="0"/>
              <a:t>03.03.20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0384C6A-3220-4AD7-97B4-E36EA2FD4D71}" type="slidenum">
              <a:rPr lang="cs-CZ" smtClean="0"/>
              <a:t>‹#›</a:t>
            </a:fld>
            <a:endParaRPr lang="cs-CZ"/>
          </a:p>
        </p:txBody>
      </p:sp>
    </p:spTree>
    <p:extLst>
      <p:ext uri="{BB962C8B-B14F-4D97-AF65-F5344CB8AC3E}">
        <p14:creationId xmlns:p14="http://schemas.microsoft.com/office/powerpoint/2010/main" val="185725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559B9-DCBA-4724-B017-231B0E0D2F84}" type="datetimeFigureOut">
              <a:rPr lang="cs-CZ" smtClean="0"/>
              <a:t>03.03.20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0384C6A-3220-4AD7-97B4-E36EA2FD4D71}" type="slidenum">
              <a:rPr lang="cs-CZ" smtClean="0"/>
              <a:t>‹#›</a:t>
            </a:fld>
            <a:endParaRPr lang="cs-CZ"/>
          </a:p>
        </p:txBody>
      </p:sp>
    </p:spTree>
    <p:extLst>
      <p:ext uri="{BB962C8B-B14F-4D97-AF65-F5344CB8AC3E}">
        <p14:creationId xmlns:p14="http://schemas.microsoft.com/office/powerpoint/2010/main" val="445698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CF559B9-DCBA-4724-B017-231B0E0D2F84}" type="datetimeFigureOut">
              <a:rPr lang="cs-CZ" smtClean="0"/>
              <a:t>03.03.20</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0384C6A-3220-4AD7-97B4-E36EA2FD4D71}"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3880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CF559B9-DCBA-4724-B017-231B0E0D2F84}" type="datetimeFigureOut">
              <a:rPr lang="cs-CZ" smtClean="0"/>
              <a:t>03.03.20</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0384C6A-3220-4AD7-97B4-E36EA2FD4D71}"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80510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CF559B9-DCBA-4724-B017-231B0E0D2F84}" type="datetimeFigureOut">
              <a:rPr lang="cs-CZ" smtClean="0"/>
              <a:t>03.03.20</a:t>
            </a:fld>
            <a:endParaRPr lang="cs-C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cs-C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F0384C6A-3220-4AD7-97B4-E36EA2FD4D71}" type="slidenum">
              <a:rPr lang="cs-CZ" smtClean="0"/>
              <a:t>‹#›</a:t>
            </a:fld>
            <a:endParaRPr lang="cs-C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75723702"/>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umeni-art.cz/cz/norm.asp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smtClean="0"/>
              <a:t>DU1706a Postupová ročníková práce</a:t>
            </a:r>
            <a:endParaRPr lang="cs-CZ" sz="4400" dirty="0"/>
          </a:p>
        </p:txBody>
      </p:sp>
      <p:sp>
        <p:nvSpPr>
          <p:cNvPr id="3" name="Podnadpis 2"/>
          <p:cNvSpPr>
            <a:spLocks noGrp="1"/>
          </p:cNvSpPr>
          <p:nvPr>
            <p:ph type="subTitle" idx="1"/>
          </p:nvPr>
        </p:nvSpPr>
        <p:spPr/>
        <p:txBody>
          <a:bodyPr/>
          <a:lstStyle/>
          <a:p>
            <a:r>
              <a:rPr lang="cs-CZ" dirty="0" smtClean="0"/>
              <a:t>jaro 2020</a:t>
            </a:r>
          </a:p>
        </p:txBody>
      </p:sp>
    </p:spTree>
    <p:extLst>
      <p:ext uri="{BB962C8B-B14F-4D97-AF65-F5344CB8AC3E}">
        <p14:creationId xmlns:p14="http://schemas.microsoft.com/office/powerpoint/2010/main" val="710082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a výstupy</a:t>
            </a:r>
            <a:endParaRPr lang="cs-CZ" dirty="0"/>
          </a:p>
        </p:txBody>
      </p:sp>
      <p:sp>
        <p:nvSpPr>
          <p:cNvPr id="3" name="Zástupný symbol pro obsah 2"/>
          <p:cNvSpPr>
            <a:spLocks noGrp="1"/>
          </p:cNvSpPr>
          <p:nvPr>
            <p:ph idx="1"/>
          </p:nvPr>
        </p:nvSpPr>
        <p:spPr>
          <a:xfrm>
            <a:off x="1371600" y="1433146"/>
            <a:ext cx="9601200" cy="4879731"/>
          </a:xfrm>
        </p:spPr>
        <p:txBody>
          <a:bodyPr>
            <a:normAutofit fontScale="85000" lnSpcReduction="20000"/>
          </a:bodyPr>
          <a:lstStyle/>
          <a:p>
            <a:r>
              <a:rPr lang="cs-CZ" dirty="0"/>
              <a:t>Cílem předmětu je vypracování písemné postupové práce (v rozsahu cca 20 000 znaků) sestávající z kritické analýzy literatury, uměleckohistorického popisu a interpretace vybraného uměleckého díla nebo </a:t>
            </a:r>
            <a:r>
              <a:rPr lang="cs-CZ" dirty="0" smtClean="0"/>
              <a:t>architektury, které student zná z autopsie.</a:t>
            </a:r>
          </a:p>
          <a:p>
            <a:r>
              <a:rPr lang="cs-CZ" dirty="0" smtClean="0"/>
              <a:t>Student si osvojí dovednosti nezbytné k vypracování akademického textu. </a:t>
            </a:r>
            <a:endParaRPr lang="cs-CZ" dirty="0"/>
          </a:p>
          <a:p>
            <a:r>
              <a:rPr lang="cs-CZ" dirty="0" smtClean="0"/>
              <a:t>Práce bude obsahovat:</a:t>
            </a:r>
          </a:p>
          <a:p>
            <a:pPr lvl="1"/>
            <a:r>
              <a:rPr lang="cs-CZ" dirty="0" smtClean="0"/>
              <a:t>úvod</a:t>
            </a:r>
          </a:p>
          <a:p>
            <a:pPr lvl="1"/>
            <a:r>
              <a:rPr lang="cs-CZ" dirty="0" smtClean="0"/>
              <a:t>kritickou analýzu literatury</a:t>
            </a:r>
          </a:p>
          <a:p>
            <a:pPr lvl="1"/>
            <a:r>
              <a:rPr lang="cs-CZ" dirty="0" smtClean="0"/>
              <a:t>uměleckohistorický popis</a:t>
            </a:r>
          </a:p>
          <a:p>
            <a:pPr lvl="1"/>
            <a:r>
              <a:rPr lang="cs-CZ" dirty="0" smtClean="0"/>
              <a:t>interpretaci vybraného díla nebo architektury (uvádějte i protikladné interpretace)</a:t>
            </a:r>
          </a:p>
          <a:p>
            <a:pPr lvl="1"/>
            <a:r>
              <a:rPr lang="cs-CZ" dirty="0" smtClean="0"/>
              <a:t>stanovisko autora podpořené odbornými argumenty</a:t>
            </a:r>
          </a:p>
          <a:p>
            <a:pPr lvl="1"/>
            <a:r>
              <a:rPr lang="cs-CZ" dirty="0" smtClean="0"/>
              <a:t>závěr</a:t>
            </a:r>
          </a:p>
          <a:p>
            <a:pPr lvl="1"/>
            <a:r>
              <a:rPr lang="cs-CZ" dirty="0" smtClean="0"/>
              <a:t>bibliografii</a:t>
            </a:r>
          </a:p>
          <a:p>
            <a:r>
              <a:rPr lang="cs-CZ" dirty="0"/>
              <a:t>Hodnocen bude </a:t>
            </a:r>
            <a:r>
              <a:rPr lang="cs-CZ" dirty="0" smtClean="0"/>
              <a:t>:</a:t>
            </a:r>
          </a:p>
          <a:p>
            <a:pPr lvl="1"/>
            <a:r>
              <a:rPr lang="cs-CZ" dirty="0" smtClean="0"/>
              <a:t>obsahový </a:t>
            </a:r>
            <a:r>
              <a:rPr lang="cs-CZ" dirty="0"/>
              <a:t>záměr a zvládnutí </a:t>
            </a:r>
            <a:r>
              <a:rPr lang="cs-CZ" dirty="0" smtClean="0"/>
              <a:t>heuristiky</a:t>
            </a:r>
          </a:p>
          <a:p>
            <a:pPr lvl="1"/>
            <a:r>
              <a:rPr lang="cs-CZ" dirty="0" smtClean="0"/>
              <a:t>jazyková </a:t>
            </a:r>
            <a:r>
              <a:rPr lang="cs-CZ" dirty="0"/>
              <a:t>správnost (pravopisné a jiné jazykové </a:t>
            </a:r>
            <a:r>
              <a:rPr lang="cs-CZ" dirty="0" smtClean="0"/>
              <a:t>chyby)</a:t>
            </a:r>
          </a:p>
          <a:p>
            <a:pPr lvl="1"/>
            <a:r>
              <a:rPr lang="cs-CZ" dirty="0" smtClean="0"/>
              <a:t>formální </a:t>
            </a:r>
            <a:r>
              <a:rPr lang="cs-CZ" dirty="0"/>
              <a:t>úprava, dodržení citační normy, odkazy a </a:t>
            </a:r>
            <a:r>
              <a:rPr lang="cs-CZ" dirty="0" smtClean="0"/>
              <a:t>bibliografie</a:t>
            </a:r>
          </a:p>
          <a:p>
            <a:pPr marL="0" indent="0">
              <a:buNone/>
            </a:pPr>
            <a:endParaRPr lang="cs-CZ" dirty="0" smtClean="0"/>
          </a:p>
          <a:p>
            <a:endParaRPr lang="cs-CZ" dirty="0"/>
          </a:p>
        </p:txBody>
      </p:sp>
    </p:spTree>
    <p:extLst>
      <p:ext uri="{BB962C8B-B14F-4D97-AF65-F5344CB8AC3E}">
        <p14:creationId xmlns:p14="http://schemas.microsoft.com/office/powerpoint/2010/main" val="299983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Osnova, výukové metody a metody hodnocení</a:t>
            </a:r>
            <a:endParaRPr lang="cs-CZ" dirty="0"/>
          </a:p>
        </p:txBody>
      </p:sp>
      <p:sp>
        <p:nvSpPr>
          <p:cNvPr id="3" name="Zástupný symbol pro obsah 2"/>
          <p:cNvSpPr>
            <a:spLocks noGrp="1"/>
          </p:cNvSpPr>
          <p:nvPr>
            <p:ph idx="1"/>
          </p:nvPr>
        </p:nvSpPr>
        <p:spPr/>
        <p:txBody>
          <a:bodyPr/>
          <a:lstStyle/>
          <a:p>
            <a:r>
              <a:rPr lang="cs-CZ" dirty="0" smtClean="0"/>
              <a:t>přednáška 03.03.2020 – seznámení se s podmínkami ukončení, procvičování formátování, používán citační normy a poznámkového aparátu</a:t>
            </a:r>
          </a:p>
          <a:p>
            <a:r>
              <a:rPr lang="cs-CZ" dirty="0" smtClean="0"/>
              <a:t>individuální práce studenta </a:t>
            </a:r>
          </a:p>
          <a:p>
            <a:r>
              <a:rPr lang="cs-CZ" dirty="0" smtClean="0"/>
              <a:t>průběžné konzultace via e-mail a osobně (minimálně 3)</a:t>
            </a:r>
          </a:p>
          <a:p>
            <a:r>
              <a:rPr lang="cs-CZ" dirty="0" smtClean="0"/>
              <a:t>průběžné odevzdání částí práce : </a:t>
            </a:r>
          </a:p>
          <a:p>
            <a:pPr marL="0" indent="0">
              <a:buNone/>
            </a:pPr>
            <a:r>
              <a:rPr lang="cs-CZ" dirty="0"/>
              <a:t>	</a:t>
            </a:r>
            <a:r>
              <a:rPr lang="cs-CZ" dirty="0" smtClean="0"/>
              <a:t>			1. část do 31. března</a:t>
            </a:r>
          </a:p>
          <a:p>
            <a:pPr marL="0" indent="0">
              <a:buNone/>
            </a:pPr>
            <a:r>
              <a:rPr lang="cs-CZ" dirty="0"/>
              <a:t>	</a:t>
            </a:r>
            <a:r>
              <a:rPr lang="cs-CZ" dirty="0" smtClean="0"/>
              <a:t>			2. část do 30. dubna</a:t>
            </a:r>
          </a:p>
          <a:p>
            <a:pPr marL="0" indent="0">
              <a:buNone/>
            </a:pPr>
            <a:r>
              <a:rPr lang="cs-CZ" dirty="0"/>
              <a:t>	</a:t>
            </a:r>
            <a:r>
              <a:rPr lang="cs-CZ" dirty="0" smtClean="0"/>
              <a:t>			3. část (celek) do 8. června</a:t>
            </a:r>
          </a:p>
          <a:p>
            <a:pPr marL="0" indent="0">
              <a:buNone/>
            </a:pPr>
            <a:endParaRPr lang="cs-CZ" dirty="0" smtClean="0"/>
          </a:p>
          <a:p>
            <a:pPr marL="3730752" lvl="8" indent="0">
              <a:buNone/>
            </a:pPr>
            <a:endParaRPr lang="cs-CZ" dirty="0"/>
          </a:p>
        </p:txBody>
      </p:sp>
    </p:spTree>
    <p:extLst>
      <p:ext uri="{BB962C8B-B14F-4D97-AF65-F5344CB8AC3E}">
        <p14:creationId xmlns:p14="http://schemas.microsoft.com/office/powerpoint/2010/main" val="268952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Konzultační hodiny</a:t>
            </a:r>
            <a:endParaRPr lang="cs-CZ" dirty="0"/>
          </a:p>
        </p:txBody>
      </p:sp>
      <p:sp>
        <p:nvSpPr>
          <p:cNvPr id="3" name="Zástupný symbol pro obsah 2"/>
          <p:cNvSpPr>
            <a:spLocks noGrp="1"/>
          </p:cNvSpPr>
          <p:nvPr>
            <p:ph idx="1"/>
          </p:nvPr>
        </p:nvSpPr>
        <p:spPr>
          <a:xfrm>
            <a:off x="1371600" y="1749669"/>
            <a:ext cx="9601200" cy="4117731"/>
          </a:xfrm>
        </p:spPr>
        <p:txBody>
          <a:bodyPr>
            <a:normAutofit fontScale="85000" lnSpcReduction="20000"/>
          </a:bodyPr>
          <a:lstStyle/>
          <a:p>
            <a:r>
              <a:rPr lang="cs-CZ" b="1" dirty="0" smtClean="0"/>
              <a:t>KDYKOLI je možné elektronicky zaslat část práce nebo celou práci ke konzultaci. Kdykoli je také možné domluvit si individuální konzultaci. Student se povinně zúčastní minimálně tří osobních individuálních konzultací! Doporučujeme nicméně více konzultací, alespoň via e-mail. </a:t>
            </a:r>
          </a:p>
          <a:p>
            <a:r>
              <a:rPr lang="cs-CZ" b="1" dirty="0" smtClean="0"/>
              <a:t>Mgr. Veronika Pichaničová (</a:t>
            </a:r>
            <a:r>
              <a:rPr lang="cs-CZ" dirty="0" smtClean="0"/>
              <a:t>Kancelář při Centru </a:t>
            </a:r>
            <a:r>
              <a:rPr lang="cs-CZ" dirty="0"/>
              <a:t>r</a:t>
            </a:r>
            <a:r>
              <a:rPr lang="cs-CZ" dirty="0" smtClean="0"/>
              <a:t>aně středověkých studií</a:t>
            </a:r>
            <a:r>
              <a:rPr lang="cs-CZ" b="1" dirty="0" smtClean="0"/>
              <a:t>)</a:t>
            </a:r>
          </a:p>
          <a:p>
            <a:pPr marL="0" indent="0">
              <a:buNone/>
            </a:pPr>
            <a:r>
              <a:rPr lang="cs-CZ" dirty="0" smtClean="0"/>
              <a:t>	UT 15:00-17:00</a:t>
            </a:r>
          </a:p>
          <a:p>
            <a:pPr marL="0" indent="0">
              <a:buNone/>
            </a:pPr>
            <a:r>
              <a:rPr lang="cs-CZ" sz="2000" b="1" dirty="0">
                <a:latin typeface="+mj-lt"/>
              </a:rPr>
              <a:t>	</a:t>
            </a:r>
            <a:r>
              <a:rPr lang="cs-CZ" sz="2000" dirty="0" smtClean="0">
                <a:latin typeface="+mj-lt"/>
              </a:rPr>
              <a:t>Po předchozí domluvě e-mailem.</a:t>
            </a:r>
            <a:endParaRPr lang="cs-CZ" sz="2000" dirty="0">
              <a:latin typeface="+mj-lt"/>
            </a:endParaRPr>
          </a:p>
          <a:p>
            <a:r>
              <a:rPr lang="cs-CZ" b="1" dirty="0" smtClean="0"/>
              <a:t>Mgr. Žaneta Marvanová </a:t>
            </a:r>
            <a:r>
              <a:rPr lang="cs-CZ" dirty="0" smtClean="0"/>
              <a:t>(k zastižení v pracovně doktorandů vedle </a:t>
            </a:r>
            <a:r>
              <a:rPr lang="cs-CZ" dirty="0" err="1" smtClean="0"/>
              <a:t>Gettyho</a:t>
            </a:r>
            <a:r>
              <a:rPr lang="cs-CZ" dirty="0" smtClean="0"/>
              <a:t> knihovny)</a:t>
            </a:r>
          </a:p>
          <a:p>
            <a:pPr marL="0" indent="0">
              <a:buNone/>
            </a:pPr>
            <a:r>
              <a:rPr lang="cs-CZ" dirty="0"/>
              <a:t>	</a:t>
            </a:r>
            <a:r>
              <a:rPr lang="cs-CZ" dirty="0" smtClean="0"/>
              <a:t>ČT 19. 3. 14:00-17:00</a:t>
            </a:r>
          </a:p>
          <a:p>
            <a:pPr marL="0" indent="0">
              <a:buNone/>
            </a:pPr>
            <a:r>
              <a:rPr lang="cs-CZ" dirty="0"/>
              <a:t>	</a:t>
            </a:r>
            <a:r>
              <a:rPr lang="cs-CZ" dirty="0" smtClean="0"/>
              <a:t>PO 20. 4. 10:00-12:00</a:t>
            </a:r>
          </a:p>
          <a:p>
            <a:pPr marL="0" indent="0">
              <a:buNone/>
            </a:pPr>
            <a:r>
              <a:rPr lang="cs-CZ" dirty="0"/>
              <a:t>	</a:t>
            </a:r>
            <a:r>
              <a:rPr lang="cs-CZ" dirty="0" smtClean="0"/>
              <a:t>PÁ 22. 5. 8:00-10:00</a:t>
            </a:r>
          </a:p>
          <a:p>
            <a:pPr marL="0" indent="0">
              <a:buNone/>
            </a:pPr>
            <a:r>
              <a:rPr lang="cs-CZ" dirty="0"/>
              <a:t>	</a:t>
            </a:r>
            <a:r>
              <a:rPr lang="cs-CZ" dirty="0" smtClean="0"/>
              <a:t>Uvedené termíny konzultací jsou povinné. Nejpozději 24 h předem je třeba elektronicky zaslat část práce, která se bude konzultovat. Ve výjimečných případech se domluvíme na jiném termínu e-mailem. </a:t>
            </a:r>
            <a:endParaRPr lang="cs-CZ" dirty="0"/>
          </a:p>
        </p:txBody>
      </p:sp>
    </p:spTree>
    <p:extLst>
      <p:ext uri="{BB962C8B-B14F-4D97-AF65-F5344CB8AC3E}">
        <p14:creationId xmlns:p14="http://schemas.microsoft.com/office/powerpoint/2010/main" val="281658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Formátování ve Wordu a typografie</a:t>
            </a:r>
            <a:endParaRPr lang="cs-CZ" dirty="0"/>
          </a:p>
        </p:txBody>
      </p:sp>
      <p:sp>
        <p:nvSpPr>
          <p:cNvPr id="3" name="Zástupný symbol pro obsah 2"/>
          <p:cNvSpPr>
            <a:spLocks noGrp="1"/>
          </p:cNvSpPr>
          <p:nvPr>
            <p:ph idx="1"/>
          </p:nvPr>
        </p:nvSpPr>
        <p:spPr>
          <a:xfrm>
            <a:off x="1371600" y="1776046"/>
            <a:ext cx="9601200" cy="4091354"/>
          </a:xfrm>
        </p:spPr>
        <p:txBody>
          <a:bodyPr>
            <a:normAutofit fontScale="85000" lnSpcReduction="10000"/>
          </a:bodyPr>
          <a:lstStyle/>
          <a:p>
            <a:r>
              <a:rPr lang="cs-CZ" dirty="0"/>
              <a:t>P</a:t>
            </a:r>
            <a:r>
              <a:rPr lang="cs-CZ" dirty="0" smtClean="0"/>
              <a:t>ísmo PATKOVÉ, ideálně </a:t>
            </a:r>
            <a:r>
              <a:rPr lang="cs-CZ" b="1" dirty="0" err="1" smtClean="0"/>
              <a:t>Times</a:t>
            </a:r>
            <a:r>
              <a:rPr lang="cs-CZ" b="1" dirty="0" smtClean="0"/>
              <a:t> New Roman</a:t>
            </a:r>
            <a:r>
              <a:rPr lang="cs-CZ" dirty="0" smtClean="0"/>
              <a:t>. Velikost písma 12.</a:t>
            </a:r>
          </a:p>
          <a:p>
            <a:r>
              <a:rPr lang="cs-CZ" dirty="0" smtClean="0"/>
              <a:t>Odstavec </a:t>
            </a:r>
            <a:r>
              <a:rPr lang="cs-CZ" b="1" dirty="0" smtClean="0"/>
              <a:t>zarovnat do bloku</a:t>
            </a:r>
            <a:r>
              <a:rPr lang="cs-CZ" dirty="0" smtClean="0"/>
              <a:t>, řádkování ideálně 1,5. Pozor na odebrání a přidání mezery mezi odstavci – nepřidávat mezeru mezi odstavce automaticky. </a:t>
            </a:r>
            <a:endParaRPr lang="cs-CZ" dirty="0"/>
          </a:p>
          <a:p>
            <a:r>
              <a:rPr lang="cs-CZ" dirty="0" smtClean="0"/>
              <a:t>Odstavec tvoří </a:t>
            </a:r>
            <a:r>
              <a:rPr lang="cs-CZ" b="1" dirty="0" smtClean="0"/>
              <a:t>logický celek a je graficky oddělen</a:t>
            </a:r>
            <a:r>
              <a:rPr lang="cs-CZ" dirty="0" smtClean="0"/>
              <a:t>. Odstavcem nemůžou být pouze jeden či dva řádky textu.</a:t>
            </a:r>
          </a:p>
          <a:p>
            <a:r>
              <a:rPr lang="cs-CZ" dirty="0" smtClean="0"/>
              <a:t>Vložit </a:t>
            </a:r>
            <a:r>
              <a:rPr lang="cs-CZ" b="1" dirty="0" smtClean="0"/>
              <a:t>číslování stránek</a:t>
            </a:r>
            <a:r>
              <a:rPr lang="cs-CZ" dirty="0" smtClean="0"/>
              <a:t>.</a:t>
            </a:r>
          </a:p>
          <a:p>
            <a:r>
              <a:rPr lang="cs-CZ" b="1" dirty="0" smtClean="0"/>
              <a:t>Pozor na sirotky a vdovy! </a:t>
            </a:r>
            <a:r>
              <a:rPr lang="cs-CZ" dirty="0"/>
              <a:t>Sirotek je případ, kdy stránka či sloupec začíná posledním řádkem </a:t>
            </a:r>
            <a:r>
              <a:rPr lang="cs-CZ" dirty="0" smtClean="0"/>
              <a:t>odstavce. Vdova</a:t>
            </a:r>
            <a:r>
              <a:rPr lang="cs-CZ" dirty="0"/>
              <a:t> je případ, kdy stránka či sloupec končí prvním řádkem odstavce</a:t>
            </a:r>
            <a:r>
              <a:rPr lang="cs-CZ" dirty="0" smtClean="0"/>
              <a:t>.</a:t>
            </a:r>
          </a:p>
          <a:p>
            <a:r>
              <a:rPr lang="cs-CZ" dirty="0"/>
              <a:t>Používat </a:t>
            </a:r>
            <a:r>
              <a:rPr lang="cs-CZ" b="1" dirty="0"/>
              <a:t>nedělitelnou </a:t>
            </a:r>
            <a:r>
              <a:rPr lang="cs-CZ" b="1" dirty="0" smtClean="0"/>
              <a:t>(nezlomitelnou) mezeru </a:t>
            </a:r>
            <a:r>
              <a:rPr lang="cs-CZ" dirty="0"/>
              <a:t>mezi jednopísmennou předložkou či spojkou (v, k, s, …) a následujícím slovem, aby se jim následná slova nevzdálila přetečením textu na začátek dalšího řádku, mezi dnem a měsícem v kalendářním datu (např. 30. 3. 2017</a:t>
            </a:r>
            <a:r>
              <a:rPr lang="cs-CZ" dirty="0" smtClean="0"/>
              <a:t>), uvnitř </a:t>
            </a:r>
            <a:r>
              <a:rPr lang="cs-CZ" dirty="0"/>
              <a:t>zkratek s tečkami (např. v. o. s</a:t>
            </a:r>
            <a:r>
              <a:rPr lang="cs-CZ" dirty="0" smtClean="0"/>
              <a:t>.), uvnitř </a:t>
            </a:r>
            <a:r>
              <a:rPr lang="cs-CZ" dirty="0"/>
              <a:t>zkrácených jmen a před číslicí ve jménech panovníků (např. F. X. Šalda, Karel IV</a:t>
            </a:r>
            <a:r>
              <a:rPr lang="cs-CZ" dirty="0" smtClean="0"/>
              <a:t>.),atp. </a:t>
            </a:r>
          </a:p>
          <a:p>
            <a:r>
              <a:rPr lang="cs-CZ" dirty="0" smtClean="0"/>
              <a:t>Celé věty!</a:t>
            </a:r>
          </a:p>
          <a:p>
            <a:pPr marL="0" indent="0">
              <a:buNone/>
            </a:pPr>
            <a:endParaRPr lang="cs-CZ" dirty="0"/>
          </a:p>
          <a:p>
            <a:endParaRPr lang="cs-CZ" dirty="0" smtClean="0"/>
          </a:p>
          <a:p>
            <a:endParaRPr lang="cs-CZ" dirty="0" smtClean="0"/>
          </a:p>
          <a:p>
            <a:endParaRPr lang="cs-CZ" dirty="0" smtClean="0"/>
          </a:p>
          <a:p>
            <a:endParaRPr lang="cs-CZ" dirty="0" smtClean="0"/>
          </a:p>
          <a:p>
            <a:endParaRPr lang="cs-CZ" dirty="0"/>
          </a:p>
        </p:txBody>
      </p:sp>
    </p:spTree>
    <p:extLst>
      <p:ext uri="{BB962C8B-B14F-4D97-AF65-F5344CB8AC3E}">
        <p14:creationId xmlns:p14="http://schemas.microsoft.com/office/powerpoint/2010/main" val="2039044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Poznámkový aparát a citační norma</a:t>
            </a:r>
            <a:endParaRPr lang="cs-CZ" dirty="0"/>
          </a:p>
        </p:txBody>
      </p:sp>
      <p:sp>
        <p:nvSpPr>
          <p:cNvPr id="3" name="Zástupný symbol pro obsah 2"/>
          <p:cNvSpPr>
            <a:spLocks noGrp="1"/>
          </p:cNvSpPr>
          <p:nvPr>
            <p:ph idx="1"/>
          </p:nvPr>
        </p:nvSpPr>
        <p:spPr>
          <a:xfrm>
            <a:off x="1371600" y="1547445"/>
            <a:ext cx="9601200" cy="5046786"/>
          </a:xfrm>
        </p:spPr>
        <p:txBody>
          <a:bodyPr>
            <a:normAutofit fontScale="92500"/>
          </a:bodyPr>
          <a:lstStyle/>
          <a:p>
            <a:r>
              <a:rPr lang="cs-CZ" b="1" dirty="0" smtClean="0"/>
              <a:t>Každá myšlenka, která je převzatá z literatury nebo pramenů (včetně parafrází) musí být odkázána na zdroj pomocí poznámky pod čarou!</a:t>
            </a:r>
          </a:p>
          <a:p>
            <a:endParaRPr lang="cs-CZ" dirty="0"/>
          </a:p>
          <a:p>
            <a:r>
              <a:rPr lang="cs-CZ" dirty="0" smtClean="0"/>
              <a:t>Reference</a:t>
            </a:r>
          </a:p>
          <a:p>
            <a:r>
              <a:rPr lang="cs-CZ" dirty="0" smtClean="0"/>
              <a:t>Vložit poznámku pod čarou </a:t>
            </a:r>
          </a:p>
          <a:p>
            <a:r>
              <a:rPr lang="cs-CZ" dirty="0" smtClean="0"/>
              <a:t>Poznámky pod čarou – konec stránky, formát číslování 1, 2, 3…</a:t>
            </a:r>
          </a:p>
          <a:p>
            <a:endParaRPr lang="cs-CZ" dirty="0"/>
          </a:p>
          <a:p>
            <a:r>
              <a:rPr lang="cs-CZ" b="1" dirty="0"/>
              <a:t>Dodržovat citační normu časopisu UMĚNÍ </a:t>
            </a:r>
            <a:r>
              <a:rPr lang="cs-CZ" dirty="0"/>
              <a:t>(</a:t>
            </a:r>
            <a:r>
              <a:rPr lang="cs-CZ" dirty="0">
                <a:hlinkClick r:id="rId2"/>
              </a:rPr>
              <a:t>https://www.umeni-art.cz/cz/norm.aspx</a:t>
            </a:r>
            <a:r>
              <a:rPr lang="cs-CZ" dirty="0" smtClean="0">
                <a:hlinkClick r:id="rId2"/>
              </a:rPr>
              <a:t>)</a:t>
            </a:r>
            <a:r>
              <a:rPr lang="cs-CZ" dirty="0" smtClean="0"/>
              <a:t>!!!</a:t>
            </a:r>
          </a:p>
          <a:p>
            <a:r>
              <a:rPr lang="cs-CZ" dirty="0"/>
              <a:t>Oldřich Blažíček, </a:t>
            </a:r>
            <a:r>
              <a:rPr lang="cs-CZ" i="1" dirty="0" smtClean="0"/>
              <a:t>Slovník pojmů </a:t>
            </a:r>
            <a:r>
              <a:rPr lang="cs-CZ" i="1" dirty="0"/>
              <a:t>z dějin umění</a:t>
            </a:r>
            <a:r>
              <a:rPr lang="cs-CZ" dirty="0"/>
              <a:t>, </a:t>
            </a:r>
            <a:r>
              <a:rPr lang="cs-CZ" dirty="0" smtClean="0"/>
              <a:t>Praha 2013.</a:t>
            </a:r>
          </a:p>
          <a:p>
            <a:r>
              <a:rPr lang="cs-CZ" dirty="0"/>
              <a:t>Jaroslav </a:t>
            </a:r>
            <a:r>
              <a:rPr lang="cs-CZ" dirty="0" err="1"/>
              <a:t>Pešina</a:t>
            </a:r>
            <a:r>
              <a:rPr lang="cs-CZ" dirty="0"/>
              <a:t>, Desková malba, in: Jaromír Homolka – Josef Krása </a:t>
            </a:r>
            <a:r>
              <a:rPr lang="cs-CZ" dirty="0" smtClean="0"/>
              <a:t>– Václav </a:t>
            </a:r>
            <a:r>
              <a:rPr lang="cs-CZ" dirty="0"/>
              <a:t>Mencl et al., </a:t>
            </a:r>
            <a:r>
              <a:rPr lang="cs-CZ" i="1" dirty="0"/>
              <a:t>Pozdně gotické umění v Čechách</a:t>
            </a:r>
            <a:r>
              <a:rPr lang="cs-CZ" dirty="0"/>
              <a:t>, Praha 1978, </a:t>
            </a:r>
            <a:r>
              <a:rPr lang="cs-CZ" dirty="0" smtClean="0"/>
              <a:t>s. 318–386</a:t>
            </a:r>
            <a:r>
              <a:rPr lang="cs-CZ" dirty="0"/>
              <a:t>, cit. s. 326</a:t>
            </a:r>
            <a:r>
              <a:rPr lang="cs-CZ" dirty="0" smtClean="0"/>
              <a:t>.</a:t>
            </a:r>
          </a:p>
          <a:p>
            <a:r>
              <a:rPr lang="cs-CZ" dirty="0"/>
              <a:t>Georges </a:t>
            </a:r>
            <a:r>
              <a:rPr lang="cs-CZ" dirty="0" err="1"/>
              <a:t>Didi-Huberman</a:t>
            </a:r>
            <a:r>
              <a:rPr lang="cs-CZ" dirty="0"/>
              <a:t>, Rovina materiálu. Tvárnost, </a:t>
            </a:r>
            <a:r>
              <a:rPr lang="cs-CZ" dirty="0" smtClean="0"/>
              <a:t>znepokojení, přežívání</a:t>
            </a:r>
            <a:r>
              <a:rPr lang="cs-CZ" dirty="0"/>
              <a:t>, </a:t>
            </a:r>
            <a:r>
              <a:rPr lang="cs-CZ" i="1" dirty="0"/>
              <a:t>Umění </a:t>
            </a:r>
            <a:r>
              <a:rPr lang="cs-CZ" dirty="0"/>
              <a:t>XLVI, 1998, s. 502–514.</a:t>
            </a:r>
            <a:endParaRPr lang="cs-CZ" dirty="0" smtClean="0"/>
          </a:p>
          <a:p>
            <a:endParaRPr lang="cs-CZ" dirty="0"/>
          </a:p>
          <a:p>
            <a:endParaRPr lang="cs-CZ" dirty="0"/>
          </a:p>
        </p:txBody>
      </p:sp>
    </p:spTree>
    <p:extLst>
      <p:ext uri="{BB962C8B-B14F-4D97-AF65-F5344CB8AC3E}">
        <p14:creationId xmlns:p14="http://schemas.microsoft.com/office/powerpoint/2010/main" val="869524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Bibliografie</a:t>
            </a:r>
            <a:endParaRPr lang="en-US" dirty="0"/>
          </a:p>
        </p:txBody>
      </p:sp>
      <p:sp>
        <p:nvSpPr>
          <p:cNvPr id="3" name="Content Placeholder 2"/>
          <p:cNvSpPr>
            <a:spLocks noGrp="1"/>
          </p:cNvSpPr>
          <p:nvPr>
            <p:ph idx="1"/>
          </p:nvPr>
        </p:nvSpPr>
        <p:spPr>
          <a:xfrm>
            <a:off x="1371600" y="2171700"/>
            <a:ext cx="9601200" cy="3581400"/>
          </a:xfrm>
        </p:spPr>
        <p:txBody>
          <a:bodyPr/>
          <a:lstStyle/>
          <a:p>
            <a:r>
              <a:rPr lang="en-US" dirty="0" err="1"/>
              <a:t>Bibliografii</a:t>
            </a:r>
            <a:r>
              <a:rPr lang="en-US" dirty="0"/>
              <a:t> v </a:t>
            </a:r>
            <a:r>
              <a:rPr lang="en-US" dirty="0" err="1"/>
              <a:t>závěru</a:t>
            </a:r>
            <a:r>
              <a:rPr lang="en-US" dirty="0"/>
              <a:t> </a:t>
            </a:r>
            <a:r>
              <a:rPr lang="en-US" dirty="0" err="1"/>
              <a:t>nedělit</a:t>
            </a:r>
            <a:r>
              <a:rPr lang="en-US" dirty="0"/>
              <a:t> </a:t>
            </a:r>
            <a:r>
              <a:rPr lang="en-US" dirty="0" err="1"/>
              <a:t>na</a:t>
            </a:r>
            <a:r>
              <a:rPr lang="en-US" dirty="0"/>
              <a:t> </a:t>
            </a:r>
            <a:r>
              <a:rPr lang="en-US" dirty="0" err="1" smtClean="0"/>
              <a:t>články</a:t>
            </a:r>
            <a:r>
              <a:rPr lang="en-US" dirty="0" smtClean="0"/>
              <a:t>/</a:t>
            </a:r>
            <a:r>
              <a:rPr lang="en-US" dirty="0" err="1" smtClean="0"/>
              <a:t>knihy</a:t>
            </a:r>
            <a:r>
              <a:rPr lang="en-US" dirty="0" smtClean="0"/>
              <a:t>/</a:t>
            </a:r>
            <a:r>
              <a:rPr lang="en-US" dirty="0" err="1" smtClean="0"/>
              <a:t>internetové</a:t>
            </a:r>
            <a:r>
              <a:rPr lang="en-US" dirty="0" smtClean="0"/>
              <a:t> </a:t>
            </a:r>
            <a:r>
              <a:rPr lang="en-US" dirty="0" err="1" smtClean="0"/>
              <a:t>zdroje</a:t>
            </a:r>
            <a:r>
              <a:rPr lang="en-US" dirty="0" smtClean="0"/>
              <a:t> </a:t>
            </a:r>
          </a:p>
          <a:p>
            <a:r>
              <a:rPr lang="en-US" dirty="0" err="1" smtClean="0"/>
              <a:t>Můžeme</a:t>
            </a:r>
            <a:r>
              <a:rPr lang="en-US" dirty="0" smtClean="0"/>
              <a:t> </a:t>
            </a:r>
            <a:r>
              <a:rPr lang="en-US" dirty="0" err="1" smtClean="0"/>
              <a:t>dělit</a:t>
            </a:r>
            <a:r>
              <a:rPr lang="en-US" dirty="0" smtClean="0"/>
              <a:t> </a:t>
            </a:r>
            <a:r>
              <a:rPr lang="en-US" dirty="0" err="1" smtClean="0"/>
              <a:t>primární</a:t>
            </a:r>
            <a:r>
              <a:rPr lang="en-US" dirty="0" smtClean="0"/>
              <a:t> a </a:t>
            </a:r>
            <a:r>
              <a:rPr lang="en-US" dirty="0" err="1" smtClean="0"/>
              <a:t>sekundární</a:t>
            </a:r>
            <a:r>
              <a:rPr lang="en-US" dirty="0" smtClean="0"/>
              <a:t> </a:t>
            </a:r>
            <a:r>
              <a:rPr lang="en-US" dirty="0" err="1" smtClean="0"/>
              <a:t>zdroje</a:t>
            </a:r>
            <a:endParaRPr lang="en-US" dirty="0" smtClean="0"/>
          </a:p>
          <a:p>
            <a:r>
              <a:rPr lang="en-US" dirty="0" err="1" smtClean="0"/>
              <a:t>Jstor.org</a:t>
            </a:r>
            <a:r>
              <a:rPr lang="en-US" dirty="0" smtClean="0"/>
              <a:t> </a:t>
            </a:r>
            <a:r>
              <a:rPr lang="en-US" dirty="0" err="1" smtClean="0"/>
              <a:t>není</a:t>
            </a:r>
            <a:r>
              <a:rPr lang="en-US" dirty="0" smtClean="0"/>
              <a:t> </a:t>
            </a:r>
            <a:r>
              <a:rPr lang="en-US" dirty="0" err="1" smtClean="0"/>
              <a:t>bibliografický</a:t>
            </a:r>
            <a:r>
              <a:rPr lang="en-US" dirty="0" smtClean="0"/>
              <a:t> </a:t>
            </a:r>
            <a:r>
              <a:rPr lang="en-US" dirty="0" err="1" smtClean="0"/>
              <a:t>zdroj</a:t>
            </a:r>
            <a:r>
              <a:rPr lang="en-US" dirty="0"/>
              <a:t> </a:t>
            </a:r>
            <a:r>
              <a:rPr lang="en-US" dirty="0" smtClean="0"/>
              <a:t>(</a:t>
            </a:r>
            <a:r>
              <a:rPr lang="en-US" dirty="0" err="1" smtClean="0"/>
              <a:t>citovat</a:t>
            </a:r>
            <a:r>
              <a:rPr lang="en-US" dirty="0" smtClean="0"/>
              <a:t> </a:t>
            </a:r>
            <a:r>
              <a:rPr lang="en-US" dirty="0" err="1" smtClean="0"/>
              <a:t>publikaci</a:t>
            </a:r>
            <a:r>
              <a:rPr lang="en-US" dirty="0" smtClean="0"/>
              <a:t> </a:t>
            </a:r>
            <a:r>
              <a:rPr lang="en-US" dirty="0" err="1" smtClean="0"/>
              <a:t>uvedenou</a:t>
            </a:r>
            <a:r>
              <a:rPr lang="en-US" dirty="0" smtClean="0"/>
              <a:t> u </a:t>
            </a:r>
            <a:r>
              <a:rPr lang="en-US" dirty="0" err="1" smtClean="0"/>
              <a:t>článku</a:t>
            </a:r>
            <a:r>
              <a:rPr lang="en-US" dirty="0" smtClean="0"/>
              <a:t>)</a:t>
            </a:r>
          </a:p>
          <a:p>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344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Zásady</a:t>
            </a:r>
            <a:r>
              <a:rPr lang="en-US" dirty="0" smtClean="0"/>
              <a:t> </a:t>
            </a:r>
            <a:r>
              <a:rPr lang="en-US" dirty="0" err="1" smtClean="0"/>
              <a:t>při</a:t>
            </a:r>
            <a:r>
              <a:rPr lang="en-US" dirty="0" smtClean="0"/>
              <a:t> </a:t>
            </a:r>
            <a:r>
              <a:rPr lang="en-US" dirty="0" err="1" smtClean="0"/>
              <a:t>psaní</a:t>
            </a:r>
            <a:endParaRPr lang="en-US" dirty="0"/>
          </a:p>
        </p:txBody>
      </p:sp>
      <p:sp>
        <p:nvSpPr>
          <p:cNvPr id="3" name="Content Placeholder 2"/>
          <p:cNvSpPr>
            <a:spLocks noGrp="1"/>
          </p:cNvSpPr>
          <p:nvPr>
            <p:ph idx="1"/>
          </p:nvPr>
        </p:nvSpPr>
        <p:spPr/>
        <p:txBody>
          <a:bodyPr/>
          <a:lstStyle/>
          <a:p>
            <a:r>
              <a:rPr lang="en-US" dirty="0" err="1" smtClean="0"/>
              <a:t>Struktura</a:t>
            </a:r>
            <a:r>
              <a:rPr lang="en-US" dirty="0" smtClean="0"/>
              <a:t> </a:t>
            </a:r>
            <a:r>
              <a:rPr lang="en-US" dirty="0" err="1" smtClean="0"/>
              <a:t>textu</a:t>
            </a:r>
            <a:r>
              <a:rPr lang="en-US" dirty="0" smtClean="0"/>
              <a:t> (</a:t>
            </a:r>
            <a:r>
              <a:rPr lang="en-US" dirty="0" err="1" smtClean="0"/>
              <a:t>úvod</a:t>
            </a:r>
            <a:r>
              <a:rPr lang="en-US" dirty="0" smtClean="0"/>
              <a:t>, </a:t>
            </a:r>
            <a:r>
              <a:rPr lang="en-US" dirty="0" err="1" smtClean="0"/>
              <a:t>jádro</a:t>
            </a:r>
            <a:r>
              <a:rPr lang="en-US" dirty="0" smtClean="0"/>
              <a:t>, </a:t>
            </a:r>
            <a:r>
              <a:rPr lang="en-US" dirty="0" err="1" smtClean="0"/>
              <a:t>závěr</a:t>
            </a:r>
            <a:r>
              <a:rPr lang="en-US" dirty="0" smtClean="0"/>
              <a:t>)</a:t>
            </a:r>
          </a:p>
          <a:p>
            <a:r>
              <a:rPr lang="en-US" dirty="0" err="1" smtClean="0"/>
              <a:t>Logická</a:t>
            </a:r>
            <a:r>
              <a:rPr lang="en-US" dirty="0" smtClean="0"/>
              <a:t> </a:t>
            </a:r>
            <a:r>
              <a:rPr lang="en-US" dirty="0" err="1" smtClean="0"/>
              <a:t>souslednost</a:t>
            </a:r>
            <a:r>
              <a:rPr lang="en-US" dirty="0" smtClean="0"/>
              <a:t> </a:t>
            </a:r>
            <a:r>
              <a:rPr lang="en-US" dirty="0" err="1" smtClean="0"/>
              <a:t>otázek</a:t>
            </a:r>
            <a:r>
              <a:rPr lang="en-US" dirty="0" smtClean="0"/>
              <a:t> a </a:t>
            </a:r>
            <a:r>
              <a:rPr lang="en-US" dirty="0" err="1" smtClean="0"/>
              <a:t>argumentů</a:t>
            </a:r>
            <a:r>
              <a:rPr lang="en-US" dirty="0" smtClean="0"/>
              <a:t> </a:t>
            </a:r>
          </a:p>
          <a:p>
            <a:r>
              <a:rPr lang="en-US" dirty="0" err="1" smtClean="0"/>
              <a:t>Vyhýbat</a:t>
            </a:r>
            <a:r>
              <a:rPr lang="en-US" dirty="0" smtClean="0"/>
              <a:t> se </a:t>
            </a:r>
            <a:r>
              <a:rPr lang="en-US" dirty="0" err="1" smtClean="0"/>
              <a:t>neurčitým</a:t>
            </a:r>
            <a:r>
              <a:rPr lang="en-US" dirty="0" smtClean="0"/>
              <a:t> </a:t>
            </a:r>
            <a:r>
              <a:rPr lang="en-US" dirty="0" err="1" smtClean="0"/>
              <a:t>slovům</a:t>
            </a:r>
            <a:r>
              <a:rPr lang="en-US" dirty="0" smtClean="0"/>
              <a:t> (</a:t>
            </a:r>
            <a:r>
              <a:rPr lang="en-US" smtClean="0"/>
              <a:t>vliv</a:t>
            </a:r>
            <a:r>
              <a:rPr lang="en-US" dirty="0" smtClean="0"/>
              <a:t>)</a:t>
            </a:r>
          </a:p>
          <a:p>
            <a:r>
              <a:rPr lang="en-US" dirty="0" err="1" smtClean="0"/>
              <a:t>Kratší</a:t>
            </a:r>
            <a:r>
              <a:rPr lang="en-US" dirty="0" smtClean="0"/>
              <a:t> ale </a:t>
            </a:r>
            <a:r>
              <a:rPr lang="en-US" dirty="0" err="1" smtClean="0"/>
              <a:t>celé</a:t>
            </a:r>
            <a:r>
              <a:rPr lang="en-US" dirty="0" smtClean="0"/>
              <a:t> </a:t>
            </a:r>
            <a:r>
              <a:rPr lang="en-US" dirty="0" err="1" smtClean="0"/>
              <a:t>věty</a:t>
            </a:r>
            <a:endParaRPr lang="en-US" dirty="0" smtClean="0"/>
          </a:p>
          <a:p>
            <a:r>
              <a:rPr lang="en-US" dirty="0" err="1" smtClean="0"/>
              <a:t>Gramatická</a:t>
            </a:r>
            <a:r>
              <a:rPr lang="en-US" dirty="0" smtClean="0"/>
              <a:t> a </a:t>
            </a:r>
            <a:r>
              <a:rPr lang="en-US" dirty="0" err="1" smtClean="0"/>
              <a:t>stylistická</a:t>
            </a:r>
            <a:r>
              <a:rPr lang="en-US" dirty="0" smtClean="0"/>
              <a:t> </a:t>
            </a:r>
            <a:r>
              <a:rPr lang="en-US" dirty="0" err="1" smtClean="0"/>
              <a:t>kontrola</a:t>
            </a:r>
            <a:r>
              <a:rPr lang="en-US" dirty="0" smtClean="0"/>
              <a:t> </a:t>
            </a:r>
            <a:r>
              <a:rPr lang="mr-IN" dirty="0" smtClean="0"/>
              <a:t>–</a:t>
            </a:r>
            <a:r>
              <a:rPr lang="en-US" dirty="0" smtClean="0"/>
              <a:t> proofreading</a:t>
            </a:r>
          </a:p>
          <a:p>
            <a:endParaRPr lang="en-US" dirty="0" smtClean="0"/>
          </a:p>
          <a:p>
            <a:endParaRPr lang="en-US" dirty="0"/>
          </a:p>
        </p:txBody>
      </p:sp>
    </p:spTree>
    <p:extLst>
      <p:ext uri="{BB962C8B-B14F-4D97-AF65-F5344CB8AC3E}">
        <p14:creationId xmlns:p14="http://schemas.microsoft.com/office/powerpoint/2010/main" val="946808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Korektury v textu</a:t>
            </a:r>
            <a:endParaRPr lang="cs-CZ" dirty="0"/>
          </a:p>
        </p:txBody>
      </p:sp>
      <p:sp>
        <p:nvSpPr>
          <p:cNvPr id="3" name="Zástupný symbol pro obsah 2"/>
          <p:cNvSpPr>
            <a:spLocks noGrp="1"/>
          </p:cNvSpPr>
          <p:nvPr>
            <p:ph idx="1"/>
          </p:nvPr>
        </p:nvSpPr>
        <p:spPr/>
        <p:txBody>
          <a:bodyPr/>
          <a:lstStyle/>
          <a:p>
            <a:pPr marL="457200" indent="-457200">
              <a:buAutoNum type="arabicPeriod"/>
            </a:pPr>
            <a:r>
              <a:rPr lang="cs-CZ" dirty="0" smtClean="0"/>
              <a:t>Revize </a:t>
            </a:r>
          </a:p>
          <a:p>
            <a:pPr marL="457200" indent="-457200">
              <a:buAutoNum type="arabicPeriod"/>
            </a:pPr>
            <a:r>
              <a:rPr lang="cs-CZ" dirty="0" smtClean="0"/>
              <a:t>sledovat změny </a:t>
            </a:r>
          </a:p>
          <a:p>
            <a:pPr marL="457200" indent="-457200">
              <a:buAutoNum type="arabicPeriod"/>
            </a:pPr>
            <a:r>
              <a:rPr lang="cs-CZ" dirty="0" smtClean="0"/>
              <a:t>všechny revize</a:t>
            </a:r>
          </a:p>
          <a:p>
            <a:pPr marL="457200" indent="-457200">
              <a:buAutoNum type="arabicPeriod"/>
            </a:pPr>
            <a:r>
              <a:rPr lang="cs-CZ" dirty="0" smtClean="0"/>
              <a:t>zobrazit revize – bubliny – zobrazit revize v bublinách/zobrazit všechny revize v textu</a:t>
            </a:r>
          </a:p>
          <a:p>
            <a:pPr marL="457200" indent="-457200">
              <a:buAutoNum type="arabicPeriod"/>
            </a:pPr>
            <a:r>
              <a:rPr lang="cs-CZ" dirty="0" smtClean="0"/>
              <a:t>přijmout nebo odmítnout</a:t>
            </a:r>
          </a:p>
          <a:p>
            <a:pPr marL="457200" indent="-457200">
              <a:buAutoNum type="arabicPeriod"/>
            </a:pPr>
            <a:r>
              <a:rPr lang="cs-CZ" dirty="0" smtClean="0"/>
              <a:t>případně vložit nový komentář</a:t>
            </a:r>
            <a:endParaRPr lang="cs-CZ" dirty="0"/>
          </a:p>
        </p:txBody>
      </p:sp>
    </p:spTree>
    <p:extLst>
      <p:ext uri="{BB962C8B-B14F-4D97-AF65-F5344CB8AC3E}">
        <p14:creationId xmlns:p14="http://schemas.microsoft.com/office/powerpoint/2010/main" val="1564093302"/>
      </p:ext>
    </p:extLst>
  </p:cSld>
  <p:clrMapOvr>
    <a:masterClrMapping/>
  </p:clrMapOvr>
</p:sld>
</file>

<file path=ppt/theme/theme1.xml><?xml version="1.0" encoding="utf-8"?>
<a:theme xmlns:a="http://schemas.openxmlformats.org/drawingml/2006/main" name="Crop">
  <a:themeElements>
    <a:clrScheme name="Stupně šedé">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TM10001105[[fn=Oříznutí]]</Template>
  <TotalTime>960</TotalTime>
  <Words>412</Words>
  <Application>Microsoft Macintosh PowerPoint</Application>
  <PresentationFormat>Widescreen</PresentationFormat>
  <Paragraphs>78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Franklin Gothic Book</vt:lpstr>
      <vt:lpstr>Mangal</vt:lpstr>
      <vt:lpstr>Crop</vt:lpstr>
      <vt:lpstr>DU1706a Postupová ročníková práce</vt:lpstr>
      <vt:lpstr>Cíle a výstupy</vt:lpstr>
      <vt:lpstr>Osnova, výukové metody a metody hodnocení</vt:lpstr>
      <vt:lpstr>Konzultační hodiny</vt:lpstr>
      <vt:lpstr>Formátování ve Wordu a typografie</vt:lpstr>
      <vt:lpstr>Poznámkový aparát a citační norma</vt:lpstr>
      <vt:lpstr>Bibliografie</vt:lpstr>
      <vt:lpstr>Zásady při psaní</vt:lpstr>
      <vt:lpstr>Korektury v textu</vt:lpstr>
    </vt:vector>
  </TitlesOfParts>
  <Company>Masarykova univerzita</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DU1706a Postupová ročníková práce</dc:title>
  <dc:creator>Žaneta Marvanová</dc:creator>
  <cp:lastModifiedBy>Veronika Pichaničová</cp:lastModifiedBy>
  <cp:revision>18</cp:revision>
  <dcterms:created xsi:type="dcterms:W3CDTF">2020-02-20T13:12:43Z</dcterms:created>
  <dcterms:modified xsi:type="dcterms:W3CDTF">2020-03-03T06:53:28Z</dcterms:modified>
</cp:coreProperties>
</file>